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1297440" y="1567440"/>
            <a:ext cx="7038720" cy="291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 type="body"/>
          </p:nvPr>
        </p:nvSpPr>
        <p:spPr>
          <a:xfrm>
            <a:off x="1297440" y="156744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1"/>
          <p:cNvSpPr txBox="1"/>
          <p:nvPr>
            <p:ph idx="2"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4"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 type="body"/>
          </p:nvPr>
        </p:nvSpPr>
        <p:spPr>
          <a:xfrm>
            <a:off x="129744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2" type="body"/>
          </p:nvPr>
        </p:nvSpPr>
        <p:spPr>
          <a:xfrm>
            <a:off x="367740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3" type="body"/>
          </p:nvPr>
        </p:nvSpPr>
        <p:spPr>
          <a:xfrm>
            <a:off x="605736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4" type="body"/>
          </p:nvPr>
        </p:nvSpPr>
        <p:spPr>
          <a:xfrm>
            <a:off x="129744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5" type="body"/>
          </p:nvPr>
        </p:nvSpPr>
        <p:spPr>
          <a:xfrm>
            <a:off x="367740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6" type="body"/>
          </p:nvPr>
        </p:nvSpPr>
        <p:spPr>
          <a:xfrm>
            <a:off x="605736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0" name="Shape 70"/>
        <p:cNvGrpSpPr/>
        <p:nvPr/>
      </p:nvGrpSpPr>
      <p:grpSpPr>
        <a:xfrm>
          <a:off x="0" y="0"/>
          <a:ext cx="0" cy="0"/>
          <a:chOff x="0" y="0"/>
          <a:chExt cx="0" cy="0"/>
        </a:xfrm>
      </p:grpSpPr>
      <p:sp>
        <p:nvSpPr>
          <p:cNvPr id="71" name="Google Shape;71;p15"/>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 type="body"/>
          </p:nvPr>
        </p:nvSpPr>
        <p:spPr>
          <a:xfrm>
            <a:off x="1297440" y="1567440"/>
            <a:ext cx="703872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4" name="Shape 74"/>
        <p:cNvGrpSpPr/>
        <p:nvPr/>
      </p:nvGrpSpPr>
      <p:grpSpPr>
        <a:xfrm>
          <a:off x="0" y="0"/>
          <a:ext cx="0" cy="0"/>
          <a:chOff x="0" y="0"/>
          <a:chExt cx="0" cy="0"/>
        </a:xfrm>
      </p:grpSpPr>
      <p:sp>
        <p:nvSpPr>
          <p:cNvPr id="75" name="Google Shape;75;p17"/>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 type="subTitle"/>
          </p:nvPr>
        </p:nvSpPr>
        <p:spPr>
          <a:xfrm>
            <a:off x="1297440" y="1567440"/>
            <a:ext cx="7038720" cy="291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7" name="Shape 77"/>
        <p:cNvGrpSpPr/>
        <p:nvPr/>
      </p:nvGrpSpPr>
      <p:grpSpPr>
        <a:xfrm>
          <a:off x="0" y="0"/>
          <a:ext cx="0" cy="0"/>
          <a:chOff x="0" y="0"/>
          <a:chExt cx="0" cy="0"/>
        </a:xfrm>
      </p:grpSpPr>
      <p:sp>
        <p:nvSpPr>
          <p:cNvPr id="78" name="Google Shape;78;p18"/>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8"/>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19"/>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3" name="Shape 83"/>
        <p:cNvGrpSpPr/>
        <p:nvPr/>
      </p:nvGrpSpPr>
      <p:grpSpPr>
        <a:xfrm>
          <a:off x="0" y="0"/>
          <a:ext cx="0" cy="0"/>
          <a:chOff x="0" y="0"/>
          <a:chExt cx="0" cy="0"/>
        </a:xfrm>
      </p:grpSpPr>
      <p:sp>
        <p:nvSpPr>
          <p:cNvPr id="84" name="Google Shape;84;p20"/>
          <p:cNvSpPr txBox="1"/>
          <p:nvPr>
            <p:ph idx="1" type="subTitle"/>
          </p:nvPr>
        </p:nvSpPr>
        <p:spPr>
          <a:xfrm>
            <a:off x="1297440" y="393840"/>
            <a:ext cx="7038720" cy="4236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5" name="Shape 85"/>
        <p:cNvGrpSpPr/>
        <p:nvPr/>
      </p:nvGrpSpPr>
      <p:grpSpPr>
        <a:xfrm>
          <a:off x="0" y="0"/>
          <a:ext cx="0" cy="0"/>
          <a:chOff x="0" y="0"/>
          <a:chExt cx="0" cy="0"/>
        </a:xfrm>
      </p:grpSpPr>
      <p:sp>
        <p:nvSpPr>
          <p:cNvPr id="86" name="Google Shape;86;p21"/>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1"/>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1"/>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0" name="Shape 90"/>
        <p:cNvGrpSpPr/>
        <p:nvPr/>
      </p:nvGrpSpPr>
      <p:grpSpPr>
        <a:xfrm>
          <a:off x="0" y="0"/>
          <a:ext cx="0" cy="0"/>
          <a:chOff x="0" y="0"/>
          <a:chExt cx="0" cy="0"/>
        </a:xfrm>
      </p:grpSpPr>
      <p:sp>
        <p:nvSpPr>
          <p:cNvPr id="91" name="Google Shape;91;p22"/>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2"/>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2"/>
          <p:cNvSpPr txBox="1"/>
          <p:nvPr>
            <p:ph idx="3"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5" name="Shape 95"/>
        <p:cNvGrpSpPr/>
        <p:nvPr/>
      </p:nvGrpSpPr>
      <p:grpSpPr>
        <a:xfrm>
          <a:off x="0" y="0"/>
          <a:ext cx="0" cy="0"/>
          <a:chOff x="0" y="0"/>
          <a:chExt cx="0" cy="0"/>
        </a:xfrm>
      </p:grpSpPr>
      <p:sp>
        <p:nvSpPr>
          <p:cNvPr id="96" name="Google Shape;96;p23"/>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3"/>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3"/>
          <p:cNvSpPr txBox="1"/>
          <p:nvPr>
            <p:ph idx="3"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00" name="Shape 100"/>
        <p:cNvGrpSpPr/>
        <p:nvPr/>
      </p:nvGrpSpPr>
      <p:grpSpPr>
        <a:xfrm>
          <a:off x="0" y="0"/>
          <a:ext cx="0" cy="0"/>
          <a:chOff x="0" y="0"/>
          <a:chExt cx="0" cy="0"/>
        </a:xfrm>
      </p:grpSpPr>
      <p:sp>
        <p:nvSpPr>
          <p:cNvPr id="101" name="Google Shape;101;p24"/>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 type="body"/>
          </p:nvPr>
        </p:nvSpPr>
        <p:spPr>
          <a:xfrm>
            <a:off x="1297440" y="156744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4"/>
          <p:cNvSpPr txBox="1"/>
          <p:nvPr>
            <p:ph idx="2"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4" name="Shape 104"/>
        <p:cNvGrpSpPr/>
        <p:nvPr/>
      </p:nvGrpSpPr>
      <p:grpSpPr>
        <a:xfrm>
          <a:off x="0" y="0"/>
          <a:ext cx="0" cy="0"/>
          <a:chOff x="0" y="0"/>
          <a:chExt cx="0" cy="0"/>
        </a:xfrm>
      </p:grpSpPr>
      <p:sp>
        <p:nvSpPr>
          <p:cNvPr id="105" name="Google Shape;105;p25"/>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5"/>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4"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10" name="Shape 110"/>
        <p:cNvGrpSpPr/>
        <p:nvPr/>
      </p:nvGrpSpPr>
      <p:grpSpPr>
        <a:xfrm>
          <a:off x="0" y="0"/>
          <a:ext cx="0" cy="0"/>
          <a:chOff x="0" y="0"/>
          <a:chExt cx="0" cy="0"/>
        </a:xfrm>
      </p:grpSpPr>
      <p:sp>
        <p:nvSpPr>
          <p:cNvPr id="111" name="Google Shape;111;p26"/>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 type="body"/>
          </p:nvPr>
        </p:nvSpPr>
        <p:spPr>
          <a:xfrm>
            <a:off x="129744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2" type="body"/>
          </p:nvPr>
        </p:nvSpPr>
        <p:spPr>
          <a:xfrm>
            <a:off x="367740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3" type="body"/>
          </p:nvPr>
        </p:nvSpPr>
        <p:spPr>
          <a:xfrm>
            <a:off x="605736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4" type="body"/>
          </p:nvPr>
        </p:nvSpPr>
        <p:spPr>
          <a:xfrm>
            <a:off x="129744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5" type="body"/>
          </p:nvPr>
        </p:nvSpPr>
        <p:spPr>
          <a:xfrm>
            <a:off x="367740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6" type="body"/>
          </p:nvPr>
        </p:nvSpPr>
        <p:spPr>
          <a:xfrm>
            <a:off x="605736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1297440" y="1567440"/>
            <a:ext cx="703872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5"/>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1297440" y="393840"/>
            <a:ext cx="7038720" cy="4236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9"/>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3"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0"/>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3"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B212C"/>
        </a:solidFill>
      </p:bgPr>
    </p:bg>
    <p:spTree>
      <p:nvGrpSpPr>
        <p:cNvPr id="5" name="Shape 5"/>
        <p:cNvGrpSpPr/>
        <p:nvPr/>
      </p:nvGrpSpPr>
      <p:grpSpPr>
        <a:xfrm>
          <a:off x="0" y="0"/>
          <a:ext cx="0" cy="0"/>
          <a:chOff x="0" y="0"/>
          <a:chExt cx="0" cy="0"/>
        </a:xfrm>
      </p:grpSpPr>
      <p:sp>
        <p:nvSpPr>
          <p:cNvPr id="6" name="Google Shape;6;p1"/>
          <p:cNvSpPr/>
          <p:nvPr/>
        </p:nvSpPr>
        <p:spPr>
          <a:xfrm rot="5400000">
            <a:off x="7500600" y="0"/>
            <a:ext cx="1643400" cy="1643400"/>
          </a:xfrm>
          <a:prstGeom prst="diagStripe">
            <a:avLst>
              <a:gd fmla="val 0" name="adj"/>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 name="Google Shape;7;p1"/>
          <p:cNvGrpSpPr/>
          <p:nvPr/>
        </p:nvGrpSpPr>
        <p:grpSpPr>
          <a:xfrm>
            <a:off x="-180" y="1440"/>
            <a:ext cx="5153580" cy="5133960"/>
            <a:chOff x="-180" y="1440"/>
            <a:chExt cx="5153580" cy="5133960"/>
          </a:xfrm>
        </p:grpSpPr>
        <p:sp>
          <p:nvSpPr>
            <p:cNvPr id="8" name="Google Shape;8;p1"/>
            <p:cNvSpPr/>
            <p:nvPr/>
          </p:nvSpPr>
          <p:spPr>
            <a:xfrm rot="-5400000">
              <a:off x="9720" y="-8280"/>
              <a:ext cx="5133960" cy="5153400"/>
            </a:xfrm>
            <a:prstGeom prst="diagStripe">
              <a:avLst>
                <a:gd fmla="val 50000" name="adj"/>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rot="-5400000">
              <a:off x="7200" y="1135080"/>
              <a:ext cx="3981960" cy="3996720"/>
            </a:xfrm>
            <a:prstGeom prst="diagStripe">
              <a:avLst>
                <a:gd fmla="val 58774" name="adj"/>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rot="-5400000">
              <a:off x="5760" y="-2880"/>
              <a:ext cx="2291040" cy="2299680"/>
            </a:xfrm>
            <a:prstGeom prst="diagStripe">
              <a:avLst>
                <a:gd fmla="val 50000" name="adj"/>
              </a:avLst>
            </a:prstGeom>
            <a:solidFill>
              <a:srgbClr val="014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flipH="1">
              <a:off x="652680" y="588240"/>
              <a:ext cx="2299680" cy="2291040"/>
            </a:xfrm>
            <a:prstGeom prst="diagStripe">
              <a:avLst>
                <a:gd fmla="val 50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1"/>
          <p:cNvSpPr txBox="1"/>
          <p:nvPr>
            <p:ph type="title"/>
          </p:nvPr>
        </p:nvSpPr>
        <p:spPr>
          <a:xfrm>
            <a:off x="3537000" y="1578240"/>
            <a:ext cx="5017320" cy="157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B212C"/>
        </a:solidFill>
      </p:bgPr>
    </p:bg>
    <p:spTree>
      <p:nvGrpSpPr>
        <p:cNvPr id="63" name="Shape 63"/>
        <p:cNvGrpSpPr/>
        <p:nvPr/>
      </p:nvGrpSpPr>
      <p:grpSpPr>
        <a:xfrm>
          <a:off x="0" y="0"/>
          <a:ext cx="0" cy="0"/>
          <a:chOff x="0" y="0"/>
          <a:chExt cx="0" cy="0"/>
        </a:xfrm>
      </p:grpSpPr>
      <p:grpSp>
        <p:nvGrpSpPr>
          <p:cNvPr id="64" name="Google Shape;64;p14"/>
          <p:cNvGrpSpPr/>
          <p:nvPr/>
        </p:nvGrpSpPr>
        <p:grpSpPr>
          <a:xfrm>
            <a:off x="0" y="381240"/>
            <a:ext cx="1037520" cy="1015920"/>
            <a:chOff x="0" y="381240"/>
            <a:chExt cx="1037520" cy="1015920"/>
          </a:xfrm>
        </p:grpSpPr>
        <p:sp>
          <p:nvSpPr>
            <p:cNvPr id="65" name="Google Shape;65;p14"/>
            <p:cNvSpPr/>
            <p:nvPr/>
          </p:nvSpPr>
          <p:spPr>
            <a:xfrm rot="-5400000">
              <a:off x="0" y="381240"/>
              <a:ext cx="808560" cy="808560"/>
            </a:xfrm>
            <a:prstGeom prst="diagStripe">
              <a:avLst>
                <a:gd fmla="val 50000" name="adj"/>
              </a:avLst>
            </a:prstGeom>
            <a:solidFill>
              <a:srgbClr val="014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flipH="1">
              <a:off x="228960" y="588600"/>
              <a:ext cx="808560" cy="808560"/>
            </a:xfrm>
            <a:prstGeom prst="diagStripe">
              <a:avLst>
                <a:gd fmla="val 50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4"/>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4"/>
          <p:cNvSpPr txBox="1"/>
          <p:nvPr>
            <p:ph idx="1" type="body"/>
          </p:nvPr>
        </p:nvSpPr>
        <p:spPr>
          <a:xfrm>
            <a:off x="1297440" y="1567440"/>
            <a:ext cx="7038720" cy="2910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Google Shape;69;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7"/>
          <p:cNvSpPr txBox="1"/>
          <p:nvPr/>
        </p:nvSpPr>
        <p:spPr>
          <a:xfrm>
            <a:off x="3537000" y="777600"/>
            <a:ext cx="5017320" cy="23792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4000" u="none" cap="none" strike="noStrike">
                <a:solidFill>
                  <a:srgbClr val="FFFFFF"/>
                </a:solidFill>
                <a:latin typeface="Roboto"/>
                <a:ea typeface="Roboto"/>
                <a:cs typeface="Roboto"/>
                <a:sym typeface="Roboto"/>
              </a:rPr>
              <a:t>Introduction to Unreal Engine 4 Game Development Using Blueprint</a:t>
            </a:r>
            <a:endParaRPr b="0" i="0" sz="4000" u="none" cap="none" strike="noStrike">
              <a:solidFill>
                <a:srgbClr val="000000"/>
              </a:solidFill>
              <a:latin typeface="Arial"/>
              <a:ea typeface="Arial"/>
              <a:cs typeface="Arial"/>
              <a:sym typeface="Arial"/>
            </a:endParaRPr>
          </a:p>
        </p:txBody>
      </p:sp>
      <p:sp>
        <p:nvSpPr>
          <p:cNvPr id="123" name="Google Shape;123;p27"/>
          <p:cNvSpPr txBox="1"/>
          <p:nvPr/>
        </p:nvSpPr>
        <p:spPr>
          <a:xfrm>
            <a:off x="4779720" y="3925080"/>
            <a:ext cx="3774600" cy="50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300" u="none" cap="none" strike="noStrike">
                <a:solidFill>
                  <a:srgbClr val="FFFFFF"/>
                </a:solidFill>
                <a:latin typeface="Roboto"/>
                <a:ea typeface="Roboto"/>
                <a:cs typeface="Roboto"/>
                <a:sym typeface="Roboto"/>
              </a:rPr>
              <a:t>HackYourFuture, Amsterdam, January 13, 2019</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300" u="none" cap="none" strike="noStrike">
                <a:solidFill>
                  <a:srgbClr val="FFFFFF"/>
                </a:solidFill>
                <a:latin typeface="Roboto"/>
                <a:ea typeface="Roboto"/>
                <a:cs typeface="Roboto"/>
                <a:sym typeface="Roboto"/>
              </a:rPr>
              <a:t>by M</a:t>
            </a:r>
            <a:r>
              <a:rPr lang="en-US" sz="1300">
                <a:solidFill>
                  <a:srgbClr val="FFFFFF"/>
                </a:solidFill>
                <a:latin typeface="Roboto"/>
                <a:ea typeface="Roboto"/>
                <a:cs typeface="Roboto"/>
                <a:sym typeface="Roboto"/>
              </a:rPr>
              <a:t>amadou</a:t>
            </a:r>
            <a:r>
              <a:rPr b="0" i="0" lang="en-US" sz="1300" u="none" cap="none" strike="noStrike">
                <a:solidFill>
                  <a:srgbClr val="FFFFFF"/>
                </a:solidFill>
                <a:latin typeface="Roboto"/>
                <a:ea typeface="Roboto"/>
                <a:cs typeface="Roboto"/>
                <a:sym typeface="Roboto"/>
              </a:rPr>
              <a:t> Babaei</a:t>
            </a:r>
            <a:endParaRPr b="0" i="0" sz="13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6"/>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ELI5: What is Blueprint Visual Scripting System?</a:t>
            </a:r>
            <a:endParaRPr b="0" i="0" sz="2400" u="none" cap="none" strike="noStrike">
              <a:solidFill>
                <a:srgbClr val="000000"/>
              </a:solidFill>
              <a:latin typeface="Arial"/>
              <a:ea typeface="Arial"/>
              <a:cs typeface="Arial"/>
              <a:sym typeface="Arial"/>
            </a:endParaRPr>
          </a:p>
        </p:txBody>
      </p:sp>
      <p:sp>
        <p:nvSpPr>
          <p:cNvPr id="177" name="Google Shape;177;p36"/>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 visual scripting system designed for people that do not come from a computer science or programming background such as artists or level designers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Instead of writing lines of code by a traditional programmer, Blueprint provides a way of scripting those some lines of code in a visual manner by connecting a series of nodes which have some functionality attached to them in order to create the same functionality that was traditionally only available to programmers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In many ways Blueprint works identically to writing code, the only difference is Blueprint allows scripting in a more visual way by connecting nodes instead of writing lines of code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7"/>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Clarification: Blueprint vs Blueprints</a:t>
            </a:r>
            <a:endParaRPr b="0" i="0" sz="2400" u="none" cap="none" strike="noStrike">
              <a:solidFill>
                <a:srgbClr val="000000"/>
              </a:solidFill>
              <a:latin typeface="Arial"/>
              <a:ea typeface="Arial"/>
              <a:cs typeface="Arial"/>
              <a:sym typeface="Arial"/>
            </a:endParaRPr>
          </a:p>
        </p:txBody>
      </p:sp>
      <p:sp>
        <p:nvSpPr>
          <p:cNvPr id="183" name="Google Shape;183;p37"/>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The term </a:t>
            </a:r>
            <a:r>
              <a:rPr b="1" i="0" lang="en-US" sz="1300" u="none" cap="none" strike="noStrike">
                <a:solidFill>
                  <a:srgbClr val="FFFFFF"/>
                </a:solidFill>
                <a:latin typeface="Roboto"/>
                <a:ea typeface="Roboto"/>
                <a:cs typeface="Roboto"/>
                <a:sym typeface="Roboto"/>
              </a:rPr>
              <a:t>Blueprint</a:t>
            </a:r>
            <a:r>
              <a:rPr b="0" i="0" lang="en-US" sz="1300" u="none" cap="none" strike="noStrike">
                <a:solidFill>
                  <a:srgbClr val="FFFFFF"/>
                </a:solidFill>
                <a:latin typeface="Roboto"/>
                <a:ea typeface="Roboto"/>
                <a:cs typeface="Roboto"/>
                <a:sym typeface="Roboto"/>
              </a:rPr>
              <a:t> (sometimes abbreviated as </a:t>
            </a:r>
            <a:r>
              <a:rPr b="1" i="0" lang="en-US" sz="1300" u="none" cap="none" strike="noStrike">
                <a:solidFill>
                  <a:srgbClr val="FFFFFF"/>
                </a:solidFill>
                <a:latin typeface="Roboto"/>
                <a:ea typeface="Roboto"/>
                <a:cs typeface="Roboto"/>
                <a:sym typeface="Roboto"/>
              </a:rPr>
              <a:t>BP</a:t>
            </a:r>
            <a:r>
              <a:rPr b="0" i="0" lang="en-US" sz="1300" u="none" cap="none" strike="noStrike">
                <a:solidFill>
                  <a:srgbClr val="FFFFFF"/>
                </a:solidFill>
                <a:latin typeface="Roboto"/>
                <a:ea typeface="Roboto"/>
                <a:cs typeface="Roboto"/>
                <a:sym typeface="Roboto"/>
              </a:rPr>
              <a:t>) refers to the Visual Scripting System, while the term </a:t>
            </a:r>
            <a:r>
              <a:rPr b="1" i="0" lang="en-US" sz="1300" u="none" cap="none" strike="noStrike">
                <a:solidFill>
                  <a:srgbClr val="FFFFFF"/>
                </a:solidFill>
                <a:latin typeface="Roboto"/>
                <a:ea typeface="Roboto"/>
                <a:cs typeface="Roboto"/>
                <a:sym typeface="Roboto"/>
              </a:rPr>
              <a:t>Blueprint</a:t>
            </a:r>
            <a:r>
              <a:rPr b="1" i="0" lang="en-US" sz="1300" u="sng" cap="none" strike="noStrike">
                <a:solidFill>
                  <a:srgbClr val="FFFFFF"/>
                </a:solidFill>
                <a:latin typeface="Roboto"/>
                <a:ea typeface="Roboto"/>
                <a:cs typeface="Roboto"/>
                <a:sym typeface="Roboto"/>
              </a:rPr>
              <a:t>s</a:t>
            </a:r>
            <a:r>
              <a:rPr b="0" i="0" lang="en-US" sz="1300" u="none" cap="none" strike="noStrike">
                <a:solidFill>
                  <a:srgbClr val="FFFFFF"/>
                </a:solidFill>
                <a:latin typeface="Roboto"/>
                <a:ea typeface="Roboto"/>
                <a:cs typeface="Roboto"/>
                <a:sym typeface="Roboto"/>
              </a:rPr>
              <a:t> refers to the objects that are created as a result of using the Blueprint Visual Scripting System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A successor to Kismet and UnrealScript?</a:t>
            </a:r>
            <a:endParaRPr b="0" i="0" sz="2400" u="none" cap="none" strike="noStrike">
              <a:solidFill>
                <a:srgbClr val="000000"/>
              </a:solidFill>
              <a:latin typeface="Arial"/>
              <a:ea typeface="Arial"/>
              <a:cs typeface="Arial"/>
              <a:sym typeface="Arial"/>
            </a:endParaRPr>
          </a:p>
        </p:txBody>
      </p:sp>
      <p:sp>
        <p:nvSpPr>
          <p:cNvPr id="189" name="Google Shape;189;p38"/>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UnrealScript and Kismet were provided as scripting choices by Unreal Engine 3 (UE3) and Unreal Development Kit (UDK)</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Kismet is a Turkish word meaning destiny or fate; and is originated from Arabic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Kismet 2 or publicly known as Blueprint, is a successor and evolution to Kismet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UnrealScript is a defunct Java-like compiled to bytecode scripting language in UE4</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But, does that mean Blueprint is also a replacement for UnrealScript? Yes and no. Gameplay programming and everything that UnrealScript was used for in the past can still be handled through code using C++. At the same time, while Blueprints are not meant as a replacement for UnrealScript, they do serve many of the same purposes that UnrealScript handled.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Kismet scripts were bound to levels and not reusable while Blueprints could be either Level Blueprint (per level) or Class Blueprint (reusable)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There are also other types of Blueprints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Various Types of Blueprints</a:t>
            </a:r>
            <a:endParaRPr b="0" i="0" sz="2400" u="none" cap="none" strike="noStrike">
              <a:solidFill>
                <a:srgbClr val="000000"/>
              </a:solidFill>
              <a:latin typeface="Arial"/>
              <a:ea typeface="Arial"/>
              <a:cs typeface="Arial"/>
              <a:sym typeface="Arial"/>
            </a:endParaRPr>
          </a:p>
        </p:txBody>
      </p:sp>
      <p:sp>
        <p:nvSpPr>
          <p:cNvPr id="195" name="Google Shape;195;p39"/>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Class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Data-Only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Level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Interface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Macro Library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Utility (a.k.a. Blutility)</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The Blueprint Anatomy</a:t>
            </a:r>
            <a:endParaRPr b="0" i="0" sz="2400" u="none" cap="none" strike="noStrike">
              <a:solidFill>
                <a:srgbClr val="000000"/>
              </a:solidFill>
              <a:latin typeface="Arial"/>
              <a:ea typeface="Arial"/>
              <a:cs typeface="Arial"/>
              <a:sym typeface="Arial"/>
            </a:endParaRPr>
          </a:p>
        </p:txBody>
      </p:sp>
      <p:sp>
        <p:nvSpPr>
          <p:cNvPr id="201" name="Google Shape;201;p40"/>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Components Window</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Construction Script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Event Graph</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Functions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Variables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Who is Blueprint ideal for?</a:t>
            </a:r>
            <a:endParaRPr b="0" i="0" sz="2400" u="none" cap="none" strike="noStrike">
              <a:solidFill>
                <a:srgbClr val="000000"/>
              </a:solidFill>
              <a:latin typeface="Arial"/>
              <a:ea typeface="Arial"/>
              <a:cs typeface="Arial"/>
              <a:sym typeface="Arial"/>
            </a:endParaRPr>
          </a:p>
        </p:txBody>
      </p:sp>
      <p:sp>
        <p:nvSpPr>
          <p:cNvPr id="207" name="Google Shape;207;p41"/>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Ideal for beginners who want to learn UE4 but have no programming experience yet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Ideal for artists and game designers who have no experience in programming and want to create quick prototypes or simple games.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Ideal for programmers working in a team that want to make part of the game logic available to artists or game designers in order to offload some of their work</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2"/>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Blueprint: Pros and Cons</a:t>
            </a:r>
            <a:endParaRPr b="0" i="0" sz="2400" u="none" cap="none" strike="noStrike">
              <a:solidFill>
                <a:srgbClr val="000000"/>
              </a:solidFill>
              <a:latin typeface="Arial"/>
              <a:ea typeface="Arial"/>
              <a:cs typeface="Arial"/>
              <a:sym typeface="Arial"/>
            </a:endParaRPr>
          </a:p>
        </p:txBody>
      </p:sp>
      <p:sp>
        <p:nvSpPr>
          <p:cNvPr id="213" name="Google Shape;213;p42"/>
          <p:cNvSpPr txBox="1"/>
          <p:nvPr/>
        </p:nvSpPr>
        <p:spPr>
          <a:xfrm>
            <a:off x="1297440" y="1307880"/>
            <a:ext cx="7038720" cy="33836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Pros: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Highly productive specially for prototyping, creation, and iteration</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Shallow learning curve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Cons: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20x slower than C++, although Epic Games introduced Blueprint Nativization in the later versions of UE4 in order to circumvent performance issues by compiling Blueprints to C++; should be enabled manually, and still slower than hand-written 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Does not have access to all engine features and API</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Not as extensible as C++, specially for large projects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Although UE4 has good source control support for Blueprint (Git, Subversion, Perforce), it is not as good as C++ due to nature of Blueprint assets (text vs binary)</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3"/>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C++: Pros and Cons</a:t>
            </a:r>
            <a:endParaRPr b="0" i="0" sz="2400" u="none" cap="none" strike="noStrike">
              <a:solidFill>
                <a:srgbClr val="000000"/>
              </a:solidFill>
              <a:latin typeface="Arial"/>
              <a:ea typeface="Arial"/>
              <a:cs typeface="Arial"/>
              <a:sym typeface="Arial"/>
            </a:endParaRPr>
          </a:p>
        </p:txBody>
      </p:sp>
      <p:sp>
        <p:nvSpPr>
          <p:cNvPr id="219" name="Google Shape;219;p43"/>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Pros: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20x faster than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Unrestricted access to all features and API of the engine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Cons: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Steep learning curve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Less productive than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Limited subset of C++ which sometimes looks and feels ugly</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4"/>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The choice of tool: Blueprints vs C++?</a:t>
            </a: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25" name="Google Shape;225;p44"/>
          <p:cNvSpPr txBox="1"/>
          <p:nvPr/>
        </p:nvSpPr>
        <p:spPr>
          <a:xfrm>
            <a:off x="1297440" y="1307880"/>
            <a:ext cx="7038720" cy="319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300" u="none" cap="none" strike="noStrike">
                <a:solidFill>
                  <a:srgbClr val="FFFFFF"/>
                </a:solidFill>
                <a:latin typeface="Roboto"/>
                <a:ea typeface="Roboto"/>
                <a:cs typeface="Roboto"/>
                <a:sym typeface="Roboto"/>
              </a:rPr>
              <a:t>C++ Advantages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Faster runtime performance</a:t>
            </a:r>
            <a:r>
              <a:rPr b="0" i="0" lang="en-US" sz="1300" u="none" cap="none" strike="noStrike">
                <a:solidFill>
                  <a:srgbClr val="FFFFFF"/>
                </a:solidFill>
                <a:latin typeface="Roboto"/>
                <a:ea typeface="Roboto"/>
                <a:cs typeface="Roboto"/>
                <a:sym typeface="Roboto"/>
              </a:rPr>
              <a:t>: C++ logic is significantly quicker than Blueprint logic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Explicit Design</a:t>
            </a:r>
            <a:r>
              <a:rPr b="0" i="0" lang="en-US" sz="1300" u="none" cap="none" strike="noStrike">
                <a:solidFill>
                  <a:srgbClr val="FFFFFF"/>
                </a:solidFill>
                <a:latin typeface="Roboto"/>
                <a:ea typeface="Roboto"/>
                <a:cs typeface="Roboto"/>
                <a:sym typeface="Roboto"/>
              </a:rPr>
              <a:t>: by exposing variables or functions from C++ you have more control over exposing members, so you can a formal “API” for your class and avoids creating overly large and hard to follow Blueprints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Broader Access</a:t>
            </a:r>
            <a:r>
              <a:rPr b="0" i="0" lang="en-US" sz="1300" u="none" cap="none" strike="noStrike">
                <a:solidFill>
                  <a:srgbClr val="FFFFFF"/>
                </a:solidFill>
                <a:latin typeface="Roboto"/>
                <a:ea typeface="Roboto"/>
                <a:cs typeface="Roboto"/>
                <a:sym typeface="Roboto"/>
              </a:rPr>
              <a:t>: in addition to access to more engine functionality, functions and variables exposed in C++ can be accessed from all other systems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More Data Control</a:t>
            </a:r>
            <a:r>
              <a:rPr b="0" i="0" lang="en-US" sz="1300" u="none" cap="none" strike="noStrike">
                <a:solidFill>
                  <a:srgbClr val="FFFFFF"/>
                </a:solidFill>
                <a:latin typeface="Roboto"/>
                <a:ea typeface="Roboto"/>
                <a:cs typeface="Roboto"/>
                <a:sym typeface="Roboto"/>
              </a:rPr>
              <a:t>: access to more specific functionality for loading and saving data</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Network Replication</a:t>
            </a:r>
            <a:r>
              <a:rPr b="0" i="0" lang="en-US" sz="1300" u="none" cap="none" strike="noStrike">
                <a:solidFill>
                  <a:srgbClr val="FFFFFF"/>
                </a:solidFill>
                <a:latin typeface="Roboto"/>
                <a:ea typeface="Roboto"/>
                <a:cs typeface="Roboto"/>
                <a:sym typeface="Roboto"/>
              </a:rPr>
              <a:t>: replication support in Blueprints is straightforward, but tight control over replication bandwidth or timing is only possible through 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Better For Math</a:t>
            </a:r>
            <a:r>
              <a:rPr b="0" i="0" lang="en-US" sz="1300" u="none" cap="none" strike="noStrike">
                <a:solidFill>
                  <a:srgbClr val="FFFFFF"/>
                </a:solidFill>
                <a:latin typeface="Roboto"/>
                <a:ea typeface="Roboto"/>
                <a:cs typeface="Roboto"/>
                <a:sym typeface="Roboto"/>
              </a:rPr>
              <a:t>: C++ is more suitable for math-heavy operations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Easier to Diff/Merge</a:t>
            </a:r>
            <a:r>
              <a:rPr b="0" i="0" lang="en-US" sz="1300" u="none" cap="none" strike="noStrike">
                <a:solidFill>
                  <a:srgbClr val="FFFFFF"/>
                </a:solidFill>
                <a:latin typeface="Roboto"/>
                <a:ea typeface="Roboto"/>
                <a:cs typeface="Roboto"/>
                <a:sym typeface="Roboto"/>
              </a:rPr>
              <a:t>: since C++ code and data is stored as text it’s easier to manage under source control software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5"/>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The choice of tool: Blueprints vs C++?</a:t>
            </a:r>
            <a:endParaRPr b="0" i="0" sz="2400" u="none" cap="none" strike="noStrike">
              <a:solidFill>
                <a:srgbClr val="000000"/>
              </a:solidFill>
              <a:latin typeface="Arial"/>
              <a:ea typeface="Arial"/>
              <a:cs typeface="Arial"/>
              <a:sym typeface="Arial"/>
            </a:endParaRPr>
          </a:p>
        </p:txBody>
      </p:sp>
      <p:sp>
        <p:nvSpPr>
          <p:cNvPr id="231" name="Google Shape;231;p45"/>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300" u="none" cap="none" strike="noStrike">
                <a:solidFill>
                  <a:srgbClr val="FFFFFF"/>
                </a:solidFill>
                <a:latin typeface="Roboto"/>
                <a:ea typeface="Roboto"/>
                <a:cs typeface="Roboto"/>
                <a:sym typeface="Roboto"/>
              </a:rPr>
              <a:t>Blueprint Advantages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Faster Creation</a:t>
            </a:r>
            <a:r>
              <a:rPr b="0" i="0" lang="en-US" sz="1300" u="none" cap="none" strike="noStrike">
                <a:solidFill>
                  <a:srgbClr val="FFFFFF"/>
                </a:solidFill>
                <a:latin typeface="Roboto"/>
                <a:ea typeface="Roboto"/>
                <a:cs typeface="Roboto"/>
                <a:sym typeface="Roboto"/>
              </a:rPr>
              <a:t>: prototyping brand new systems is often faster in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Faster Iteration</a:t>
            </a:r>
            <a:r>
              <a:rPr b="0" i="0" lang="en-US" sz="1300" u="none" cap="none" strike="noStrike">
                <a:solidFill>
                  <a:srgbClr val="FFFFFF"/>
                </a:solidFill>
                <a:latin typeface="Roboto"/>
                <a:ea typeface="Roboto"/>
                <a:cs typeface="Roboto"/>
                <a:sym typeface="Roboto"/>
              </a:rPr>
              <a:t>: much quicker to modify Blueprint logic and preview inside the editor than to recompile the game, although hot reload can help</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Better For Flow</a:t>
            </a:r>
            <a:r>
              <a:rPr b="0" i="0" lang="en-US" sz="1300" u="none" cap="none" strike="noStrike">
                <a:solidFill>
                  <a:srgbClr val="FFFFFF"/>
                </a:solidFill>
                <a:latin typeface="Roboto"/>
                <a:ea typeface="Roboto"/>
                <a:cs typeface="Roboto"/>
                <a:sym typeface="Roboto"/>
              </a:rPr>
              <a:t>: visualizing “game flow” in C++ is complicated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Flexible Editing</a:t>
            </a:r>
            <a:r>
              <a:rPr b="0" i="0" lang="en-US" sz="1300" u="none" cap="none" strike="noStrike">
                <a:solidFill>
                  <a:srgbClr val="FFFFFF"/>
                </a:solidFill>
                <a:latin typeface="Roboto"/>
                <a:ea typeface="Roboto"/>
                <a:cs typeface="Roboto"/>
                <a:sym typeface="Roboto"/>
              </a:rPr>
              <a:t>: designers and artists without specific technical training can create and edit Blueprints, which makes Blueprints ideal for assets that need to be modified by more than just engineers.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Easier Data Usage</a:t>
            </a:r>
            <a:r>
              <a:rPr b="0" i="0" lang="en-US" sz="1300" u="none" cap="none" strike="noStrike">
                <a:solidFill>
                  <a:srgbClr val="FFFFFF"/>
                </a:solidFill>
                <a:latin typeface="Roboto"/>
                <a:ea typeface="Roboto"/>
                <a:cs typeface="Roboto"/>
                <a:sym typeface="Roboto"/>
              </a:rPr>
              <a:t>: storing data inside Blueprint classes is much simpler and safer than inside C++ classes; Blueprints are suitable for classes that closely mix Data and Logic</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What is Unreal Engine 4?</a:t>
            </a:r>
            <a:endParaRPr b="0" i="0" sz="2400" u="none" cap="none" strike="noStrike">
              <a:solidFill>
                <a:srgbClr val="000000"/>
              </a:solidFill>
              <a:latin typeface="Arial"/>
              <a:ea typeface="Arial"/>
              <a:cs typeface="Arial"/>
              <a:sym typeface="Arial"/>
            </a:endParaRPr>
          </a:p>
        </p:txBody>
      </p:sp>
      <p:sp>
        <p:nvSpPr>
          <p:cNvPr id="129" name="Google Shape;129;p28"/>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It is the fourth iteration of the Unreal technology which has been in development since 1998 for the first-person shooter game Unreal and later Unreal Tournament by Epic Games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It is one of the most successful and widely used game engines today which has been used by professionals and beginners in game development industry in order to craft different kind of computer games ranging from 2D to 3D games, single player to massive multiplayer games, and even AR and VR games and simulations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6"/>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A perfect mix: C++ and Blueprints</a:t>
            </a:r>
            <a:endParaRPr b="0" i="0" sz="2400" u="none" cap="none" strike="noStrike">
              <a:solidFill>
                <a:srgbClr val="000000"/>
              </a:solidFill>
              <a:latin typeface="Arial"/>
              <a:ea typeface="Arial"/>
              <a:cs typeface="Arial"/>
              <a:sym typeface="Arial"/>
            </a:endParaRPr>
          </a:p>
        </p:txBody>
      </p:sp>
      <p:sp>
        <p:nvSpPr>
          <p:cNvPr id="237" name="Google Shape;237;p46"/>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Suitable for Gameplay Logic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Custom Systems (e.g UE4 Materials Editor, Sequencer Tracks, and AI Behavior Trees)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Suitable for Data</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For Data you have more options than C++ and Blueprints: Config Files, Data Assets, Tables, Placed Instances, Custom Systems as with Gameplay Logic (e.g. Save Games)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In the real world, a mid to large-scale project uses a balanced dose of each. In fact C++ and Blueprints are tightly coupled in Unreal Engine 4.</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7"/>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What about the aesthetics, art, game design, and storytelling?</a:t>
            </a:r>
            <a:endParaRPr b="0" i="0" sz="2400" u="none" cap="none" strike="noStrike">
              <a:solidFill>
                <a:srgbClr val="000000"/>
              </a:solidFill>
              <a:latin typeface="Arial"/>
              <a:ea typeface="Arial"/>
              <a:cs typeface="Arial"/>
              <a:sym typeface="Arial"/>
            </a:endParaRPr>
          </a:p>
        </p:txBody>
      </p:sp>
      <p:sp>
        <p:nvSpPr>
          <p:cNvPr id="243" name="Google Shape;243;p47"/>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Well, creating an awesome game would require specialized expertise in many fields (similar to how a movie is created) and usually cannot be done by one person alone (although there are some exceptions) </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As a result a rich games asset marketplace exists for UE4 filled with 2D assets, 3D models, textures, materials,  3D characters, weapons, environment assets, animations, particles and visual effects, and music and sfx assets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There are also plenty of general purpose reusable Blueprints classes or C++ plugins available through UE4 Marketplace which can be used from both Blueprint and C++; e.g. Finite State Machines, Object Pools, FPS Kits, …</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In later slides, I’ll also introduce other resources in order to get yourself familiarized with various game development skills other than programming; in fact it is a norm among indie and small developers for one person to accept and fill various development rules in the team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Nah! Games are boring! What else can I do in Unreal Engine 4?</a:t>
            </a:r>
            <a:endParaRPr b="0" i="0" sz="2400" u="none" cap="none" strike="noStrike">
              <a:solidFill>
                <a:srgbClr val="000000"/>
              </a:solidFill>
              <a:latin typeface="Arial"/>
              <a:ea typeface="Arial"/>
              <a:cs typeface="Arial"/>
              <a:sym typeface="Arial"/>
            </a:endParaRPr>
          </a:p>
        </p:txBody>
      </p:sp>
      <p:sp>
        <p:nvSpPr>
          <p:cNvPr id="249" name="Google Shape;249;p48"/>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Simulation or Real-Time Design</a:t>
            </a:r>
            <a:r>
              <a:rPr b="0" i="0" lang="en-US" sz="1300" u="none" cap="none" strike="noStrike">
                <a:solidFill>
                  <a:srgbClr val="FFFFFF"/>
                </a:solidFill>
                <a:latin typeface="Roboto"/>
                <a:ea typeface="Roboto"/>
                <a:cs typeface="Roboto"/>
                <a:sym typeface="Roboto"/>
              </a:rPr>
              <a:t>: in fact NASA, McLaren, and Microsoft AirSim (open source, hosted on GitHub) utilize Unreal Engine 4 this way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AR/VR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Creating</a:t>
            </a:r>
            <a:r>
              <a:rPr b="0" i="0" lang="en-US" sz="1300" u="none" cap="none" strike="noStrike">
                <a:solidFill>
                  <a:srgbClr val="FFFFFF"/>
                </a:solidFill>
                <a:latin typeface="Roboto"/>
                <a:ea typeface="Roboto"/>
                <a:cs typeface="Roboto"/>
                <a:sym typeface="Roboto"/>
              </a:rPr>
              <a:t> generic art, animation, vfx, and music assets, or pre-built reusable Blueprints, or C++ plugins and selling them to other UE4 developers on UE4 Marketplace which proves to be a profitable business for some developers; considering the 88% (developer) / 12% (store) revenue share and more than 6.3 million users or 8 million downloads from Marketplace since its launch in 2014 up to July 2018</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How to obtain a copy of Unreal Engine 4?</a:t>
            </a:r>
            <a:endParaRPr b="0" i="0" sz="2400" u="none" cap="none" strike="noStrike">
              <a:solidFill>
                <a:srgbClr val="000000"/>
              </a:solidFill>
              <a:latin typeface="Arial"/>
              <a:ea typeface="Arial"/>
              <a:cs typeface="Arial"/>
              <a:sym typeface="Arial"/>
            </a:endParaRPr>
          </a:p>
        </p:txBody>
      </p:sp>
      <p:sp>
        <p:nvSpPr>
          <p:cNvPr id="255" name="Google Shape;255;p49"/>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100" u="none" cap="none" strike="noStrike">
                <a:solidFill>
                  <a:srgbClr val="FFFFFF"/>
                </a:solidFill>
                <a:latin typeface="Roboto"/>
                <a:ea typeface="Roboto"/>
                <a:cs typeface="Roboto"/>
                <a:sym typeface="Roboto"/>
              </a:rPr>
              <a:t>There are two ways to obtain a copy of Unreal Engine 4 for free:</a:t>
            </a:r>
            <a:endParaRPr b="0" i="0" sz="1100" u="none" cap="none" strike="noStrike">
              <a:solidFill>
                <a:srgbClr val="000000"/>
              </a:solidFill>
              <a:latin typeface="Arial"/>
              <a:ea typeface="Arial"/>
              <a:cs typeface="Arial"/>
              <a:sym typeface="Arial"/>
            </a:endParaRPr>
          </a:p>
          <a:p>
            <a:pPr indent="-298080" lvl="0" marL="457200" marR="0" rtl="0" algn="l">
              <a:lnSpc>
                <a:spcPct val="115000"/>
              </a:lnSpc>
              <a:spcBef>
                <a:spcPts val="1599"/>
              </a:spcBef>
              <a:spcAft>
                <a:spcPts val="0"/>
              </a:spcAft>
              <a:buClr>
                <a:srgbClr val="FFFFFF"/>
              </a:buClr>
              <a:buSzPts val="1100"/>
              <a:buFont typeface="Roboto"/>
              <a:buChar char="●"/>
            </a:pPr>
            <a:r>
              <a:rPr b="0" i="0" lang="en-US" sz="1100" u="none" cap="none" strike="noStrike">
                <a:solidFill>
                  <a:srgbClr val="FFFFFF"/>
                </a:solidFill>
                <a:latin typeface="Roboto"/>
                <a:ea typeface="Roboto"/>
                <a:cs typeface="Roboto"/>
                <a:sym typeface="Roboto"/>
              </a:rPr>
              <a:t>A binary version through Epic Games Launcher documented here https://docs.unrealengine.com/en-US/GettingStarted/Installation mostly suitable for Blueprint only projects</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100" u="none" cap="none" strike="noStrike">
                <a:solidFill>
                  <a:srgbClr val="FFFFFF"/>
                </a:solidFill>
                <a:latin typeface="Roboto"/>
                <a:ea typeface="Roboto"/>
                <a:cs typeface="Roboto"/>
                <a:sym typeface="Roboto"/>
              </a:rPr>
              <a:t>A Farsi/Persian translation is also available at https://fa.babaei.net/blog/unreal-engine-installation/</a:t>
            </a:r>
            <a:endParaRPr b="0" i="0" sz="1100" u="none" cap="none" strike="noStrike">
              <a:solidFill>
                <a:srgbClr val="000000"/>
              </a:solidFill>
              <a:latin typeface="Arial"/>
              <a:ea typeface="Arial"/>
              <a:cs typeface="Arial"/>
              <a:sym typeface="Arial"/>
            </a:endParaRPr>
          </a:p>
          <a:p>
            <a:pPr indent="-298080" lvl="0" marL="457200" marR="0" rtl="0" algn="l">
              <a:lnSpc>
                <a:spcPct val="115000"/>
              </a:lnSpc>
              <a:spcBef>
                <a:spcPts val="1599"/>
              </a:spcBef>
              <a:spcAft>
                <a:spcPts val="0"/>
              </a:spcAft>
              <a:buClr>
                <a:srgbClr val="FFFFFF"/>
              </a:buClr>
              <a:buSzPts val="1100"/>
              <a:buFont typeface="Roboto"/>
              <a:buChar char="●"/>
            </a:pPr>
            <a:r>
              <a:rPr b="0" i="0" lang="en-US" sz="1100" u="none" cap="none" strike="noStrike">
                <a:solidFill>
                  <a:srgbClr val="FFFFFF"/>
                </a:solidFill>
                <a:latin typeface="Roboto"/>
                <a:ea typeface="Roboto"/>
                <a:cs typeface="Roboto"/>
                <a:sym typeface="Roboto"/>
              </a:rPr>
              <a:t>Building Unreal Engine 4 from GitHub source which is the recommended method for mid to large C++  projects; please note that it’s a private GitHub repository and requires an initial registration and activation through Epic Games Launcher</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100" u="none" cap="none" strike="noStrike">
                <a:solidFill>
                  <a:srgbClr val="FFFFFF"/>
                </a:solidFill>
                <a:latin typeface="Roboto"/>
                <a:ea typeface="Roboto"/>
                <a:cs typeface="Roboto"/>
                <a:sym typeface="Roboto"/>
              </a:rPr>
              <a:t>Downloading source code documentation: https://docs.unrealengine.com/en-us/GettingStarted/DownloadingUnrealEngine</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100" u="none" cap="none" strike="noStrike">
                <a:solidFill>
                  <a:srgbClr val="FFFFFF"/>
                </a:solidFill>
                <a:latin typeface="Roboto"/>
                <a:ea typeface="Roboto"/>
                <a:cs typeface="Roboto"/>
                <a:sym typeface="Roboto"/>
              </a:rPr>
              <a:t>Building from source documentation for Windows, MacOS, and Linux: https://docs.unrealengine.com/en-us/GettingStarted/DownloadingUnrealEngine</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5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Let’s create a 3D third-person endless runner game in 2 hours!</a:t>
            </a:r>
            <a:endParaRPr b="0" i="0" sz="2400" u="none" cap="none" strike="noStrike">
              <a:solidFill>
                <a:srgbClr val="000000"/>
              </a:solidFill>
              <a:latin typeface="Arial"/>
              <a:ea typeface="Arial"/>
              <a:cs typeface="Arial"/>
              <a:sym typeface="Arial"/>
            </a:endParaRPr>
          </a:p>
        </p:txBody>
      </p:sp>
      <p:sp>
        <p:nvSpPr>
          <p:cNvPr id="261" name="Google Shape;261;p50"/>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We are going to implement a prototype game similar to Jungle Run or Subway Surfers in pure Blueprints in just two hours!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5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Where to go from here?</a:t>
            </a:r>
            <a:endParaRPr b="0" i="0" sz="2400" u="none" cap="none" strike="noStrike">
              <a:solidFill>
                <a:srgbClr val="000000"/>
              </a:solidFill>
              <a:latin typeface="Arial"/>
              <a:ea typeface="Arial"/>
              <a:cs typeface="Arial"/>
              <a:sym typeface="Arial"/>
            </a:endParaRPr>
          </a:p>
        </p:txBody>
      </p:sp>
      <p:sp>
        <p:nvSpPr>
          <p:cNvPr id="267" name="Google Shape;267;p51"/>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Free Unreal Engine 4 learning resources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Paid Unreal Engine 4 learning resources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Hardcore Unreal Engine 4 / C++ game development learning resources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Resources to learn more about game design and development in general</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Hardcore game development learning resources (technical and highly advanced)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Getting involved with active unreal engine 4 game development communities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Even more game development communities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2"/>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Free Unreal Engine 4 learning resources</a:t>
            </a:r>
            <a:endParaRPr b="0" i="0" sz="2400" u="none" cap="none" strike="noStrike">
              <a:solidFill>
                <a:srgbClr val="000000"/>
              </a:solidFill>
              <a:latin typeface="Arial"/>
              <a:ea typeface="Arial"/>
              <a:cs typeface="Arial"/>
              <a:sym typeface="Arial"/>
            </a:endParaRPr>
          </a:p>
        </p:txBody>
      </p:sp>
      <p:sp>
        <p:nvSpPr>
          <p:cNvPr id="273" name="Google Shape;273;p52"/>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Official Unreal Engine 4 Documentation - https://docs.unrealengine.com/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Official Unreal Engine 4 Youtube Channel - https://www.youtube.com/user/UnrealDevelopmentKit/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Engine 4 Wiki - https://wiki.unrealengine.com/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3"/>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Paid Unreal Engine 4 learning resources</a:t>
            </a:r>
            <a:endParaRPr b="0" i="0" sz="2400" u="none" cap="none" strike="noStrike">
              <a:solidFill>
                <a:srgbClr val="000000"/>
              </a:solidFill>
              <a:latin typeface="Arial"/>
              <a:ea typeface="Arial"/>
              <a:cs typeface="Arial"/>
              <a:sym typeface="Arial"/>
            </a:endParaRPr>
          </a:p>
        </p:txBody>
      </p:sp>
      <p:sp>
        <p:nvSpPr>
          <p:cNvPr id="279" name="Google Shape;279;p53"/>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Engine 4 Books, Videos, Courses from Packt Publishing https://www.packtpub.com/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Engine 4 Courses from Udemy</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4"/>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Hardcore Unreal Engine 4 / C++ game development learning resources</a:t>
            </a: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85" name="Google Shape;285;p54"/>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Shooter Game</a:t>
            </a:r>
            <a:r>
              <a:rPr b="0" i="0" lang="en-US" sz="1300" u="none" cap="none" strike="noStrike">
                <a:solidFill>
                  <a:srgbClr val="FFFFFF"/>
                </a:solidFill>
                <a:latin typeface="Roboto"/>
                <a:ea typeface="Roboto"/>
                <a:cs typeface="Roboto"/>
                <a:sym typeface="Roboto"/>
              </a:rPr>
              <a:t> from Epic Games Launcher - https://docs.unrealengine.com/en-us/Resources/SampleGames/ShooterGame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Tom Looman’s </a:t>
            </a:r>
            <a:r>
              <a:rPr b="1" i="0" lang="en-US" sz="1300" u="none" cap="none" strike="noStrike">
                <a:solidFill>
                  <a:srgbClr val="FFFFFF"/>
                </a:solidFill>
                <a:latin typeface="Roboto"/>
                <a:ea typeface="Roboto"/>
                <a:cs typeface="Roboto"/>
                <a:sym typeface="Roboto"/>
              </a:rPr>
              <a:t>Epic Survival Game</a:t>
            </a:r>
            <a:r>
              <a:rPr b="0" i="0" lang="en-US" sz="1300" u="none" cap="none" strike="noStrike">
                <a:solidFill>
                  <a:srgbClr val="FFFFFF"/>
                </a:solidFill>
                <a:latin typeface="Roboto"/>
                <a:ea typeface="Roboto"/>
                <a:cs typeface="Roboto"/>
                <a:sym typeface="Roboto"/>
              </a:rPr>
              <a:t> Series - https://github.com/tomlooman/EpicSurvivalGameSeries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Engine 4 Mastery: Create Multiplayer Games with C++</a:t>
            </a:r>
            <a:r>
              <a:rPr b="0" i="0" lang="en-US" sz="1300" u="none" cap="none" strike="noStrike">
                <a:solidFill>
                  <a:srgbClr val="FFFFFF"/>
                </a:solidFill>
                <a:latin typeface="Roboto"/>
                <a:ea typeface="Roboto"/>
                <a:cs typeface="Roboto"/>
                <a:sym typeface="Roboto"/>
              </a:rPr>
              <a:t> by Tom Looman - https://www.udemy.com/unrealengine-cpp/</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Engine C++ Developer: Learn C++ and Make Video Games</a:t>
            </a:r>
            <a:r>
              <a:rPr b="0" i="0" lang="en-US" sz="1300" u="none" cap="none" strike="noStrike">
                <a:solidFill>
                  <a:srgbClr val="FFFFFF"/>
                </a:solidFill>
                <a:latin typeface="Roboto"/>
                <a:ea typeface="Roboto"/>
                <a:cs typeface="Roboto"/>
                <a:sym typeface="Roboto"/>
              </a:rPr>
              <a:t> by Ben Tristem and Sam Pattuzzi - https://www.udemy.com/unrealcourse/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5"/>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Resources to learn more about game design and development in general</a:t>
            </a: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91" name="Google Shape;291;p55"/>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The Art of Game Design: A Book of Lenses 2nd Edition</a:t>
            </a:r>
            <a:r>
              <a:rPr b="0" i="0" lang="en-US" sz="1300" u="none" cap="none" strike="noStrike">
                <a:solidFill>
                  <a:srgbClr val="FFFFFF"/>
                </a:solidFill>
                <a:latin typeface="Roboto"/>
                <a:ea typeface="Roboto"/>
                <a:cs typeface="Roboto"/>
                <a:sym typeface="Roboto"/>
              </a:rPr>
              <a:t> by Jesse Schell</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Level Up! The Guide to Great Video Game Design</a:t>
            </a:r>
            <a:r>
              <a:rPr b="0" i="0" lang="en-US" sz="1300" u="none" cap="none" strike="noStrike">
                <a:solidFill>
                  <a:srgbClr val="FFFFFF"/>
                </a:solidFill>
                <a:latin typeface="Roboto"/>
                <a:ea typeface="Roboto"/>
                <a:cs typeface="Roboto"/>
                <a:sym typeface="Roboto"/>
              </a:rPr>
              <a:t> by Scott Rogers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How Games Move US: Emotion by Design</a:t>
            </a:r>
            <a:r>
              <a:rPr b="0" i="0" lang="en-US" sz="1300" u="none" cap="none" strike="noStrike">
                <a:solidFill>
                  <a:srgbClr val="FFFFFF"/>
                </a:solidFill>
                <a:latin typeface="Roboto"/>
                <a:ea typeface="Roboto"/>
                <a:cs typeface="Roboto"/>
                <a:sym typeface="Roboto"/>
              </a:rPr>
              <a:t> by Katherine Isbister - https://mitpress.mit.edu/books/how-games-move-us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Amnesia Fortnight</a:t>
            </a:r>
            <a:r>
              <a:rPr b="0" i="0" lang="en-US" sz="1300" u="none" cap="none" strike="noStrike">
                <a:solidFill>
                  <a:srgbClr val="FFFFFF"/>
                </a:solidFill>
                <a:latin typeface="Roboto"/>
                <a:ea typeface="Roboto"/>
                <a:cs typeface="Roboto"/>
                <a:sym typeface="Roboto"/>
              </a:rPr>
              <a:t> (2012, 2014, 2017) by Double Fine in conjunction with Humble Bundle - https://www.doublefine.com/fortnight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Blender 3D: Noob to Pro</a:t>
            </a:r>
            <a:r>
              <a:rPr b="0" i="0" lang="en-US" sz="1300" u="none" cap="none" strike="noStrike">
                <a:solidFill>
                  <a:srgbClr val="FFFFFF"/>
                </a:solidFill>
                <a:latin typeface="Roboto"/>
                <a:ea typeface="Roboto"/>
                <a:cs typeface="Roboto"/>
                <a:sym typeface="Roboto"/>
              </a:rPr>
              <a:t> a featured book on Wikibooks and shared effort by numerous artists, authors, and editors in order to get familiarized with 3D content creation using free and open source tool Blender 3D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Extra Credits</a:t>
            </a:r>
            <a:r>
              <a:rPr b="0" i="0" lang="en-US" sz="1300" u="none" cap="none" strike="noStrike">
                <a:solidFill>
                  <a:srgbClr val="FFFFFF"/>
                </a:solidFill>
                <a:latin typeface="Roboto"/>
                <a:ea typeface="Roboto"/>
                <a:cs typeface="Roboto"/>
                <a:sym typeface="Roboto"/>
              </a:rPr>
              <a:t> - https://www.youtube.com/user/ExtraCreditz/</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ELI5: What is a Game Engine?</a:t>
            </a:r>
            <a:endParaRPr b="0" i="0" sz="2400" u="none" cap="none" strike="noStrike">
              <a:solidFill>
                <a:srgbClr val="000000"/>
              </a:solidFill>
              <a:latin typeface="Arial"/>
              <a:ea typeface="Arial"/>
              <a:cs typeface="Arial"/>
              <a:sym typeface="Arial"/>
            </a:endParaRPr>
          </a:p>
        </p:txBody>
      </p:sp>
      <p:sp>
        <p:nvSpPr>
          <p:cNvPr id="135" name="Google Shape;135;p29"/>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When building a videogame, there are plenty of problems that need to be solved, tackled, or taken care of before artists, designers, and even programmers in the development team can get to the fun stuff</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Lots of these problems and issues are generic/common issues faced by video game developers during the development cycle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Why not create a set of tools (a.k.a. game engine) to take care of all those repetitive often boring stuff, letting the team members jump directly into the fun bits of creating a game?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Game engines achieve that by providing specialized tools tailored for every team's member’s needs or requirements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Sometimes these tools are visual with a user interface on top to interact with; e.g. for artists and designers in the team; and sometimes it is in the form of code - known as API or Frameworks - for other programmers in the team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6"/>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Resources to learn more about hardcore game development (technical and highly advanced)</a:t>
            </a: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97" name="Google Shape;297;p56"/>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Game Engine Architecture, Third Edition</a:t>
            </a:r>
            <a:r>
              <a:rPr b="0" i="0" lang="en-US" sz="1300" u="none" cap="none" strike="noStrike">
                <a:solidFill>
                  <a:srgbClr val="FFFFFF"/>
                </a:solidFill>
                <a:latin typeface="Roboto"/>
                <a:ea typeface="Roboto"/>
                <a:cs typeface="Roboto"/>
                <a:sym typeface="Roboto"/>
              </a:rPr>
              <a:t> by Jason Gregory - https://www.gameenginebook.com/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The Nature of Code: Simulating Natural Systems with Processing</a:t>
            </a:r>
            <a:r>
              <a:rPr b="0" i="0" lang="en-US" sz="1300" u="none" cap="none" strike="noStrike">
                <a:solidFill>
                  <a:srgbClr val="FFFFFF"/>
                </a:solidFill>
                <a:latin typeface="Roboto"/>
                <a:ea typeface="Roboto"/>
                <a:cs typeface="Roboto"/>
                <a:sym typeface="Roboto"/>
              </a:rPr>
              <a:t> free and open source book by Daniel Shiffman - https://natureofcode.com/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Handmade Hero</a:t>
            </a:r>
            <a:r>
              <a:rPr b="0" i="0" lang="en-US" sz="1300" u="none" cap="none" strike="noStrike">
                <a:solidFill>
                  <a:srgbClr val="FFFFFF"/>
                </a:solidFill>
                <a:latin typeface="Roboto"/>
                <a:ea typeface="Roboto"/>
                <a:cs typeface="Roboto"/>
                <a:sym typeface="Roboto"/>
              </a:rPr>
              <a:t> series by Casey Muratori - https://handmadehero.org/</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ThinMatrix</a:t>
            </a:r>
            <a:r>
              <a:rPr b="0" i="0" lang="en-US" sz="1300" u="none" cap="none" strike="noStrike">
                <a:solidFill>
                  <a:srgbClr val="FFFFFF"/>
                </a:solidFill>
                <a:latin typeface="Roboto"/>
                <a:ea typeface="Roboto"/>
                <a:cs typeface="Roboto"/>
                <a:sym typeface="Roboto"/>
              </a:rPr>
              <a:t> - https://www.youtube.com/user/ThinMatrix</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Thebennybox</a:t>
            </a:r>
            <a:r>
              <a:rPr b="0" i="0" lang="en-US" sz="1300" u="none" cap="none" strike="noStrike">
                <a:solidFill>
                  <a:srgbClr val="FFFFFF"/>
                </a:solidFill>
                <a:latin typeface="Roboto"/>
                <a:ea typeface="Roboto"/>
                <a:cs typeface="Roboto"/>
                <a:sym typeface="Roboto"/>
              </a:rPr>
              <a:t> - https://www.youtube.com/user/thebennybox</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edX Computer Graphics Course</a:t>
            </a:r>
            <a:r>
              <a:rPr b="0" i="0" lang="en-US" sz="1300" u="none" cap="none" strike="noStrike">
                <a:solidFill>
                  <a:srgbClr val="FFFFFF"/>
                </a:solidFill>
                <a:latin typeface="Roboto"/>
                <a:ea typeface="Roboto"/>
                <a:cs typeface="Roboto"/>
                <a:sym typeface="Roboto"/>
              </a:rPr>
              <a:t> from The University of California, San Diego - https://www.edx.org/course/computer-graphics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Math for Game Developers </a:t>
            </a:r>
            <a:r>
              <a:rPr b="0" i="0" lang="en-US" sz="1300" u="none" cap="none" strike="noStrike">
                <a:solidFill>
                  <a:srgbClr val="FFFFFF"/>
                </a:solidFill>
                <a:latin typeface="Roboto"/>
                <a:ea typeface="Roboto"/>
                <a:cs typeface="Roboto"/>
                <a:sym typeface="Roboto"/>
              </a:rPr>
              <a:t>by Jorge Rodriguez - </a:t>
            </a:r>
            <a:r>
              <a:rPr b="0" i="0" lang="en-US" sz="1100" u="none" cap="none" strike="noStrike">
                <a:solidFill>
                  <a:srgbClr val="FFFFFF"/>
                </a:solidFill>
                <a:latin typeface="Arial"/>
                <a:ea typeface="Arial"/>
                <a:cs typeface="Arial"/>
                <a:sym typeface="Arial"/>
              </a:rPr>
              <a:t> https://www.youtube.com/playlist?list=PLW3Zl3wyJwWOpdhYedlD-yCB7WQoHf-My</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7"/>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Getting involved with active unreal engine 4 game development communities</a:t>
            </a:r>
            <a:br>
              <a:rPr b="0" i="0" lang="en-US" sz="1800" u="none" cap="none" strike="noStrike"/>
            </a:br>
            <a:br>
              <a:rPr b="0" i="0" lang="en-US" sz="1800" u="none" cap="none" strike="noStrike"/>
            </a:b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303" name="Google Shape;303;p57"/>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Official Unreal Engine Forums</a:t>
            </a:r>
            <a:r>
              <a:rPr b="0" i="0" lang="en-US" sz="1300" u="none" cap="none" strike="noStrike">
                <a:solidFill>
                  <a:srgbClr val="FFFFFF"/>
                </a:solidFill>
                <a:latin typeface="Roboto"/>
                <a:ea typeface="Roboto"/>
                <a:cs typeface="Roboto"/>
                <a:sym typeface="Roboto"/>
              </a:rPr>
              <a:t> - https://forums.unrealengine.com/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Official UE4 AnswerHub</a:t>
            </a:r>
            <a:r>
              <a:rPr b="0" i="0" lang="en-US" sz="1300" u="none" cap="none" strike="noStrike">
                <a:solidFill>
                  <a:srgbClr val="FFFFFF"/>
                </a:solidFill>
                <a:latin typeface="Roboto"/>
                <a:ea typeface="Roboto"/>
                <a:cs typeface="Roboto"/>
                <a:sym typeface="Roboto"/>
              </a:rPr>
              <a:t> - https://answers.unrealengine.com/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r/unrealengine</a:t>
            </a:r>
            <a:r>
              <a:rPr b="0" i="0" lang="en-US" sz="1300" u="none" cap="none" strike="noStrike">
                <a:solidFill>
                  <a:srgbClr val="FFFFFF"/>
                </a:solidFill>
                <a:latin typeface="Roboto"/>
                <a:ea typeface="Roboto"/>
                <a:cs typeface="Roboto"/>
                <a:sym typeface="Roboto"/>
              </a:rPr>
              <a:t> - https://www.reddit.com/r/unrealengine/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Slackers on Discord</a:t>
            </a:r>
            <a:r>
              <a:rPr b="0" i="0" lang="en-US" sz="1300" u="none" cap="none" strike="noStrike">
                <a:solidFill>
                  <a:srgbClr val="FFFFFF"/>
                </a:solidFill>
                <a:latin typeface="Roboto"/>
                <a:ea typeface="Roboto"/>
                <a:cs typeface="Roboto"/>
                <a:sym typeface="Roboto"/>
              </a:rPr>
              <a:t> - http://unrealslackers.org/</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Engine 4 IRC</a:t>
            </a:r>
            <a:r>
              <a:rPr b="0" i="0" lang="en-US" sz="1300" u="none" cap="none" strike="noStrike">
                <a:solidFill>
                  <a:srgbClr val="FFFFFF"/>
                </a:solidFill>
                <a:latin typeface="Roboto"/>
                <a:ea typeface="Roboto"/>
                <a:cs typeface="Roboto"/>
                <a:sym typeface="Roboto"/>
              </a:rPr>
              <a:t> on freenode - http://webchat.freenode.net/?channels=%23unrealengine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Even more game development communities</a:t>
            </a:r>
            <a:br>
              <a:rPr b="0" i="0" lang="en-US" sz="1800" u="none" cap="none" strike="noStrike"/>
            </a:br>
            <a:br>
              <a:rPr b="0" i="0" lang="en-US" sz="1800" u="none" cap="none" strike="noStrike"/>
            </a:b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309" name="Google Shape;309;p58"/>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r/gamedev</a:t>
            </a:r>
            <a:r>
              <a:rPr b="0" i="0" lang="en-US" sz="1300" u="none" cap="none" strike="noStrike">
                <a:solidFill>
                  <a:srgbClr val="FFFFFF"/>
                </a:solidFill>
                <a:latin typeface="Roboto"/>
                <a:ea typeface="Roboto"/>
                <a:cs typeface="Roboto"/>
                <a:sym typeface="Roboto"/>
              </a:rPr>
              <a:t> - https://www.reddit.com/r/gamedev/</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gamedev.net</a:t>
            </a:r>
            <a:r>
              <a:rPr b="0" i="0" lang="en-US" sz="1300" u="none" cap="none" strike="noStrike">
                <a:solidFill>
                  <a:srgbClr val="FFFFFF"/>
                </a:solidFill>
                <a:latin typeface="Roboto"/>
                <a:ea typeface="Roboto"/>
                <a:cs typeface="Roboto"/>
                <a:sym typeface="Roboto"/>
              </a:rPr>
              <a:t> - https://www.gamedev.net/forums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TIGForums</a:t>
            </a:r>
            <a:r>
              <a:rPr b="0" i="0" lang="en-US" sz="1300" u="none" cap="none" strike="noStrike">
                <a:solidFill>
                  <a:srgbClr val="FFFFFF"/>
                </a:solidFill>
                <a:latin typeface="Roboto"/>
                <a:ea typeface="Roboto"/>
                <a:cs typeface="Roboto"/>
                <a:sym typeface="Roboto"/>
              </a:rPr>
              <a:t> - https://forums.tigsource.com/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Game Dev League</a:t>
            </a:r>
            <a:r>
              <a:rPr b="0" i="0" lang="en-US" sz="1300" u="none" cap="none" strike="noStrike">
                <a:solidFill>
                  <a:srgbClr val="FFFFFF"/>
                </a:solidFill>
                <a:latin typeface="Roboto"/>
                <a:ea typeface="Roboto"/>
                <a:cs typeface="Roboto"/>
                <a:sym typeface="Roboto"/>
              </a:rPr>
              <a:t> - https://discord.gg/0TYNJfCU4De7YIk8</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Gamasutra</a:t>
            </a:r>
            <a:r>
              <a:rPr b="0" i="0" lang="en-US" sz="1300" u="none" cap="none" strike="noStrike">
                <a:solidFill>
                  <a:srgbClr val="FFFFFF"/>
                </a:solidFill>
                <a:latin typeface="Roboto"/>
                <a:ea typeface="Roboto"/>
                <a:cs typeface="Roboto"/>
                <a:sym typeface="Roboto"/>
              </a:rPr>
              <a:t> - http://www.gamasutra.com/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Handmade Hero Networks</a:t>
            </a:r>
            <a:r>
              <a:rPr b="0" i="0" lang="en-US" sz="1300" u="none" cap="none" strike="noStrike">
                <a:solidFill>
                  <a:srgbClr val="FFFFFF"/>
                </a:solidFill>
                <a:latin typeface="Roboto"/>
                <a:ea typeface="Roboto"/>
                <a:cs typeface="Roboto"/>
                <a:sym typeface="Roboto"/>
              </a:rPr>
              <a:t> - https://hero.handmade.network/forums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Any success stories for small devs?</a:t>
            </a:r>
            <a:endParaRPr b="0" i="0" sz="2400" u="none" cap="none" strike="noStrike">
              <a:solidFill>
                <a:srgbClr val="000000"/>
              </a:solidFill>
              <a:latin typeface="Arial"/>
              <a:ea typeface="Arial"/>
              <a:cs typeface="Arial"/>
              <a:sym typeface="Arial"/>
            </a:endParaRPr>
          </a:p>
        </p:txBody>
      </p:sp>
      <p:sp>
        <p:nvSpPr>
          <p:cNvPr id="315" name="Google Shape;315;p59"/>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300" u="none" cap="none" strike="noStrike">
                <a:solidFill>
                  <a:srgbClr val="FFFFFF"/>
                </a:solidFill>
                <a:latin typeface="Roboto"/>
                <a:ea typeface="Roboto"/>
                <a:cs typeface="Roboto"/>
                <a:sym typeface="Roboto"/>
              </a:rPr>
              <a:t>Indie Game: The Movie</a:t>
            </a:r>
            <a:r>
              <a:rPr b="0" i="0" lang="en-US" sz="1300" u="none" cap="none" strike="noStrike">
                <a:solidFill>
                  <a:srgbClr val="FFFFFF"/>
                </a:solidFill>
                <a:latin typeface="Roboto"/>
                <a:ea typeface="Roboto"/>
                <a:cs typeface="Roboto"/>
                <a:sym typeface="Roboto"/>
              </a:rPr>
              <a:t> (2012), it’s a must see! - http://indiegamethemovie.com/</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1" i="0" lang="en-US" sz="1300" u="none" cap="none" strike="noStrike">
                <a:solidFill>
                  <a:srgbClr val="FFFFFF"/>
                </a:solidFill>
                <a:latin typeface="Roboto"/>
                <a:ea typeface="Roboto"/>
                <a:cs typeface="Roboto"/>
                <a:sym typeface="Roboto"/>
              </a:rPr>
              <a:t>WAY TO THE WOODS</a:t>
            </a:r>
            <a:r>
              <a:rPr b="0" i="0" lang="en-US" sz="1300" u="none" cap="none" strike="noStrike">
                <a:solidFill>
                  <a:srgbClr val="FFFFFF"/>
                </a:solidFill>
                <a:latin typeface="Roboto"/>
                <a:ea typeface="Roboto"/>
                <a:cs typeface="Roboto"/>
                <a:sym typeface="Roboto"/>
              </a:rPr>
              <a:t> (Unreal Engine 4 game) by a 16 years old Australian artist - https://redd.it/8274bo</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1" i="0" lang="en-US" sz="1300" u="none" cap="none" strike="noStrike">
                <a:solidFill>
                  <a:srgbClr val="FFFFFF"/>
                </a:solidFill>
                <a:latin typeface="Roboto"/>
                <a:ea typeface="Roboto"/>
                <a:cs typeface="Roboto"/>
                <a:sym typeface="Roboto"/>
              </a:rPr>
              <a:t>Omno</a:t>
            </a:r>
            <a:r>
              <a:rPr b="0" i="0" lang="en-US" sz="1300" u="none" cap="none" strike="noStrike">
                <a:solidFill>
                  <a:srgbClr val="FFFFFF"/>
                </a:solidFill>
                <a:latin typeface="Roboto"/>
                <a:ea typeface="Roboto"/>
                <a:cs typeface="Roboto"/>
                <a:sym typeface="Roboto"/>
              </a:rPr>
              <a:t> (Unreal Engine 4 and Blueprint only game), according to Kickstarter 3,471 backers pledged €97,769 to help bring this project to life. - https://redd.it/9vkxob</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6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License</a:t>
            </a:r>
            <a:endParaRPr b="0" i="0" sz="2400" u="none" cap="none" strike="noStrike">
              <a:solidFill>
                <a:srgbClr val="000000"/>
              </a:solidFill>
              <a:latin typeface="Arial"/>
              <a:ea typeface="Arial"/>
              <a:cs typeface="Arial"/>
              <a:sym typeface="Arial"/>
            </a:endParaRPr>
          </a:p>
        </p:txBody>
      </p:sp>
      <p:sp>
        <p:nvSpPr>
          <p:cNvPr id="321" name="Google Shape;321;p60"/>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Feel free to share and adapt this presentation under (CC BY-SA 3.0) Creative Commons Attribution-ShareAlike 3.0 Unported License - https://creativecommons.org/licenses/by-sa/3.0/</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6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Q &amp; A</a:t>
            </a:r>
            <a:endParaRPr b="0" i="0" sz="2400" u="none" cap="none" strike="noStrike">
              <a:solidFill>
                <a:srgbClr val="000000"/>
              </a:solidFill>
              <a:latin typeface="Arial"/>
              <a:ea typeface="Arial"/>
              <a:cs typeface="Arial"/>
              <a:sym typeface="Arial"/>
            </a:endParaRPr>
          </a:p>
        </p:txBody>
      </p:sp>
      <p:sp>
        <p:nvSpPr>
          <p:cNvPr id="327" name="Google Shape;327;p61"/>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Q?</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OK! If I can’t answer your questions in the Q &amp; A time frame or your questions requires more explanation, I am also available on HackYourFuture’s Slack workspace for further Q &amp; A. Feel free to drop me a line in the #alumni channel!</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Tools and Editors available through UE4Editor</a:t>
            </a:r>
            <a:endParaRPr b="0" i="0" sz="2400" u="none" cap="none" strike="noStrike">
              <a:solidFill>
                <a:srgbClr val="000000"/>
              </a:solidFill>
              <a:latin typeface="Arial"/>
              <a:ea typeface="Arial"/>
              <a:cs typeface="Arial"/>
              <a:sym typeface="Arial"/>
            </a:endParaRPr>
          </a:p>
        </p:txBody>
      </p:sp>
      <p:sp>
        <p:nvSpPr>
          <p:cNvPr id="141" name="Google Shape;141;p30"/>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Level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Material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Behavior Tree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Persona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Cascade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UMG UI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Matinee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Sound Cue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Paper2D Sprite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Paper2D Flipbook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Physics Asset Tool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Static Mesh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Media Player Editor</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What makes Unreal Engine 4 so great?</a:t>
            </a:r>
            <a:endParaRPr b="0" i="0" sz="2400" u="none" cap="none" strike="noStrike">
              <a:solidFill>
                <a:srgbClr val="000000"/>
              </a:solidFill>
              <a:latin typeface="Arial"/>
              <a:ea typeface="Arial"/>
              <a:cs typeface="Arial"/>
              <a:sym typeface="Arial"/>
            </a:endParaRPr>
          </a:p>
        </p:txBody>
      </p:sp>
      <p:sp>
        <p:nvSpPr>
          <p:cNvPr id="147" name="Google Shape;147;p31"/>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With its code written in C++, Unreal Engine features a high degree of portability and is a tool used by many game developers today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Many AAA games and thousand of indie games for wide range of platforms have been developed in Unreal Engine which proves it’s a battle-tested tool for game development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The source code for Unreal Engine is available free of charge which allows game developers to add new features and extend the engine for their in-house requirements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Although originally it was intended for creating first-person shooter games, it has been successfully used in a variety of other genres, including stealth, fighting games, MMORPGs, and other RPGs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Using and creating games in Unreal Engine 4 is free of initial costs. By accepting the EULA, you agree to pay Epic a royalty equal to 5% if your revenue from your game pass beyond $3,000.00 per calendar quarter; the same applies for games published on Oculus Store except when it goes beyond $5,000,000.00 per quarter (for more info consult the EULA please)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Why should I choose Unreal Engine for my first or next Game? </a:t>
            </a:r>
            <a:endParaRPr b="0" i="0" sz="2400" u="none" cap="none" strike="noStrike">
              <a:solidFill>
                <a:srgbClr val="000000"/>
              </a:solidFill>
              <a:latin typeface="Arial"/>
              <a:ea typeface="Arial"/>
              <a:cs typeface="Arial"/>
              <a:sym typeface="Arial"/>
            </a:endParaRPr>
          </a:p>
        </p:txBody>
      </p:sp>
      <p:sp>
        <p:nvSpPr>
          <p:cNvPr id="153" name="Google Shape;153;p32"/>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Dev Grants Program: Epic has created a $5,000,000 development fund to provide financial grants to innovative projects built in and around Unreal Engine 4. Awards range from $5,000 to $50,000, and there are no strings attached: you continue to own your IP, are free to publish however you wish, and can use the grant funds without any restrictions or obligations to Epic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If you need to to port and support a wide range of platforms and hardware, Unreal Engine makes this much much easier for you</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Its business model reduces the initial development costs  for both small and large teams significantly, although some might not like the 5% lifetime royalty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For people who need official support or do not like the 5% royalty, a Custom License is also available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Since a lot of people are using it on daily basis, and the community is so supportive, finding support or answers to some of your questions might be easier than some other free tools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Unreal Engine 4 Supported Platforms</a:t>
            </a:r>
            <a:endParaRPr b="0" i="0" sz="2400" u="none" cap="none" strike="noStrike">
              <a:solidFill>
                <a:srgbClr val="000000"/>
              </a:solidFill>
              <a:latin typeface="Arial"/>
              <a:ea typeface="Arial"/>
              <a:cs typeface="Arial"/>
              <a:sym typeface="Arial"/>
            </a:endParaRPr>
          </a:p>
        </p:txBody>
      </p:sp>
      <p:sp>
        <p:nvSpPr>
          <p:cNvPr id="159" name="Google Shape;159;p33"/>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Supported development platforms are: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Windows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MacOS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Linux (No binary version is available, supported through building from source)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FreeBSD (unofficial port)</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Games created in Unreal Engine 4 could target the following platforms: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Microsoft Windows, PlayStation 4, Xbox One, Mac OS X, iOS, Android, AR, VR, Linux, SteamOS, and HTML5</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Please note that Xbox One, PlayStation 4 and NIntendo Switch are only available to dev teams who obtain a valid DevKit from their respective companies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4"/>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Is there any limitations (license-wise) for using Unreal Engine 4?</a:t>
            </a:r>
            <a:endParaRPr b="0" i="0" sz="2400" u="none" cap="none" strike="noStrike">
              <a:solidFill>
                <a:srgbClr val="000000"/>
              </a:solidFill>
              <a:latin typeface="Arial"/>
              <a:ea typeface="Arial"/>
              <a:cs typeface="Arial"/>
              <a:sym typeface="Arial"/>
            </a:endParaRPr>
          </a:p>
        </p:txBody>
      </p:sp>
      <p:sp>
        <p:nvSpPr>
          <p:cNvPr id="165" name="Google Shape;165;p34"/>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Yes, Unreal Engine’s usage terms and conditions are governed by a EULA which puts some restrictions on its usage. For example, the following applications are not acceptable or requires a Custom License from Epic Games: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Releasing a game under a copyleft license (e.g. GPL, LGPL, CC BY-SA). Though, permissive licenses such as BSD License, MIT License, Microsoft Public License, or Apache License are acceptable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Creating certain types of games such as gambling-related, serious games, or military usage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Please consult the EULA for further information!</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Do I have to code in order to create a game?</a:t>
            </a:r>
            <a:endParaRPr b="0" i="0" sz="2400" u="none" cap="none" strike="noStrike">
              <a:solidFill>
                <a:srgbClr val="000000"/>
              </a:solidFill>
              <a:latin typeface="Arial"/>
              <a:ea typeface="Arial"/>
              <a:cs typeface="Arial"/>
              <a:sym typeface="Arial"/>
            </a:endParaRPr>
          </a:p>
        </p:txBody>
      </p:sp>
      <p:sp>
        <p:nvSpPr>
          <p:cNvPr id="171" name="Google Shape;171;p35"/>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tl;dr Yes and No!</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