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89" r:id="rId4"/>
    <p:sldId id="267" r:id="rId5"/>
    <p:sldId id="261" r:id="rId6"/>
    <p:sldId id="263" r:id="rId7"/>
    <p:sldId id="317" r:id="rId8"/>
    <p:sldId id="335" r:id="rId9"/>
    <p:sldId id="359" r:id="rId10"/>
    <p:sldId id="336" r:id="rId11"/>
    <p:sldId id="355" r:id="rId12"/>
    <p:sldId id="337" r:id="rId13"/>
    <p:sldId id="338" r:id="rId14"/>
    <p:sldId id="339" r:id="rId15"/>
    <p:sldId id="350" r:id="rId16"/>
    <p:sldId id="341" r:id="rId17"/>
    <p:sldId id="354" r:id="rId18"/>
    <p:sldId id="343" r:id="rId19"/>
    <p:sldId id="351" r:id="rId20"/>
    <p:sldId id="357" r:id="rId21"/>
    <p:sldId id="356" r:id="rId22"/>
    <p:sldId id="352" r:id="rId23"/>
    <p:sldId id="358" r:id="rId24"/>
    <p:sldId id="342" r:id="rId25"/>
    <p:sldId id="360" r:id="rId26"/>
    <p:sldId id="346" r:id="rId27"/>
    <p:sldId id="347" r:id="rId28"/>
    <p:sldId id="278" r:id="rId29"/>
    <p:sldId id="349" r:id="rId30"/>
    <p:sldId id="271" r:id="rId31"/>
    <p:sldId id="323" r:id="rId32"/>
    <p:sldId id="361" r:id="rId33"/>
    <p:sldId id="312" r:id="rId34"/>
  </p:sldIdLst>
  <p:sldSz cx="9144000" cy="5143500" type="screen16x9"/>
  <p:notesSz cx="6858000" cy="9144000"/>
  <p:embeddedFontLst>
    <p:embeddedFont>
      <p:font typeface="Anton" pitchFamily="2" charset="0"/>
      <p:regular r:id="rId37"/>
    </p:embeddedFont>
    <p:embeddedFont>
      <p:font typeface="Lao UI" panose="020B0502040204020203" pitchFamily="34" charset="0"/>
      <p:regular r:id="rId38"/>
      <p:bold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Meiryo UI" panose="020B0604030504040204" pitchFamily="50" charset="-128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Mono Medium" panose="00000009000000000000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CAEC4-CC18-4851-8C27-331CE40A42E2}">
  <a:tblStyle styleId="{922CAEC4-CC18-4851-8C27-331CE40A42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5056" autoAdjust="0"/>
  </p:normalViewPr>
  <p:slideViewPr>
    <p:cSldViewPr snapToGrid="0">
      <p:cViewPr varScale="1">
        <p:scale>
          <a:sx n="111" d="100"/>
          <a:sy n="111" d="100"/>
        </p:scale>
        <p:origin x="15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AD2648A-6761-1A9B-3A70-AE17329F3C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0A1D4D-2C4E-EBB5-37AF-A59F14D82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0D9E-2942-492F-9AC6-AE4B09CACFD3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2850B1-D15A-1D85-26FB-4A8A802A64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18178F-CDB4-13FF-7D7A-1D6246CE7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D768-9B60-4E74-94B0-E2BE7208F8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2791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70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4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0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44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6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88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0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68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8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934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20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8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3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633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462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569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44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2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29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12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7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4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32"/>
          <p:cNvSpPr txBox="1">
            <a:spLocks noGrp="1"/>
          </p:cNvSpPr>
          <p:nvPr>
            <p:ph type="subTitle" idx="1"/>
          </p:nvPr>
        </p:nvSpPr>
        <p:spPr>
          <a:xfrm>
            <a:off x="989425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0" name="Google Shape;940;p32"/>
          <p:cNvSpPr txBox="1">
            <a:spLocks noGrp="1"/>
          </p:cNvSpPr>
          <p:nvPr>
            <p:ph type="subTitle" idx="2"/>
          </p:nvPr>
        </p:nvSpPr>
        <p:spPr>
          <a:xfrm>
            <a:off x="6301327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3"/>
          </p:nvPr>
        </p:nvSpPr>
        <p:spPr>
          <a:xfrm>
            <a:off x="3645376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2" name="Google Shape;942;p32"/>
          <p:cNvSpPr txBox="1">
            <a:spLocks noGrp="1"/>
          </p:cNvSpPr>
          <p:nvPr>
            <p:ph type="subTitle" idx="4"/>
          </p:nvPr>
        </p:nvSpPr>
        <p:spPr>
          <a:xfrm>
            <a:off x="989413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32"/>
          <p:cNvSpPr txBox="1">
            <a:spLocks noGrp="1"/>
          </p:cNvSpPr>
          <p:nvPr>
            <p:ph type="subTitle" idx="5"/>
          </p:nvPr>
        </p:nvSpPr>
        <p:spPr>
          <a:xfrm>
            <a:off x="3645375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2"/>
          <p:cNvSpPr txBox="1">
            <a:spLocks noGrp="1"/>
          </p:cNvSpPr>
          <p:nvPr>
            <p:ph type="subTitle" idx="6"/>
          </p:nvPr>
        </p:nvSpPr>
        <p:spPr>
          <a:xfrm>
            <a:off x="6301312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2"/>
          <p:cNvSpPr/>
          <p:nvPr/>
        </p:nvSpPr>
        <p:spPr>
          <a:xfrm flipH="1">
            <a:off x="8581731" y="4411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2"/>
          <p:cNvSpPr/>
          <p:nvPr/>
        </p:nvSpPr>
        <p:spPr>
          <a:xfrm flipH="1">
            <a:off x="8573200" y="4229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7" name="Google Shape;947;p32"/>
          <p:cNvCxnSpPr/>
          <p:nvPr/>
        </p:nvCxnSpPr>
        <p:spPr>
          <a:xfrm rot="10800000">
            <a:off x="8622125" y="32302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8" name="Google Shape;948;p32"/>
          <p:cNvSpPr/>
          <p:nvPr/>
        </p:nvSpPr>
        <p:spPr>
          <a:xfrm flipH="1">
            <a:off x="8882480" y="3288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2"/>
          <p:cNvSpPr/>
          <p:nvPr/>
        </p:nvSpPr>
        <p:spPr>
          <a:xfrm flipH="1">
            <a:off x="8863350" y="3097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0" name="Google Shape;950;p32"/>
          <p:cNvCxnSpPr/>
          <p:nvPr/>
        </p:nvCxnSpPr>
        <p:spPr>
          <a:xfrm rot="10800000">
            <a:off x="8932425" y="20861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1" name="Google Shape;951;p32"/>
          <p:cNvSpPr/>
          <p:nvPr/>
        </p:nvSpPr>
        <p:spPr>
          <a:xfrm>
            <a:off x="8670989" y="18588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8601275" y="20197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2"/>
          <p:cNvSpPr/>
          <p:nvPr/>
        </p:nvSpPr>
        <p:spPr>
          <a:xfrm flipH="1">
            <a:off x="270726" y="30578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2"/>
          <p:cNvSpPr/>
          <p:nvPr/>
        </p:nvSpPr>
        <p:spPr>
          <a:xfrm flipH="1">
            <a:off x="248300" y="32236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 flipH="1">
            <a:off x="288198" y="34339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6" name="Google Shape;956;p32"/>
          <p:cNvCxnSpPr/>
          <p:nvPr/>
        </p:nvCxnSpPr>
        <p:spPr>
          <a:xfrm rot="10800000">
            <a:off x="312400" y="16053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7" name="Google Shape;957;p32"/>
          <p:cNvSpPr/>
          <p:nvPr/>
        </p:nvSpPr>
        <p:spPr>
          <a:xfrm>
            <a:off x="188558" y="4404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139625" y="5534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501533" y="19328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2"/>
          <p:cNvSpPr/>
          <p:nvPr/>
        </p:nvSpPr>
        <p:spPr>
          <a:xfrm>
            <a:off x="452600" y="20458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2"/>
          <p:cNvSpPr/>
          <p:nvPr/>
        </p:nvSpPr>
        <p:spPr>
          <a:xfrm flipH="1">
            <a:off x="520655" y="44280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2"/>
          <p:cNvSpPr/>
          <p:nvPr/>
        </p:nvSpPr>
        <p:spPr>
          <a:xfrm flipH="1">
            <a:off x="501525" y="42367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3" name="Google Shape;963;p32"/>
          <p:cNvCxnSpPr/>
          <p:nvPr/>
        </p:nvCxnSpPr>
        <p:spPr>
          <a:xfrm rot="10800000">
            <a:off x="570600" y="3225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32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32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32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32"/>
          <p:cNvCxnSpPr/>
          <p:nvPr/>
        </p:nvCxnSpPr>
        <p:spPr>
          <a:xfrm rot="10800000">
            <a:off x="25053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32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69" name="Google Shape;969;p32"/>
          <p:cNvSpPr/>
          <p:nvPr/>
        </p:nvSpPr>
        <p:spPr>
          <a:xfrm>
            <a:off x="210838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0594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2"/>
          <p:cNvSpPr/>
          <p:nvPr/>
        </p:nvSpPr>
        <p:spPr>
          <a:xfrm flipH="1">
            <a:off x="8760930" y="1202671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2"/>
          <p:cNvSpPr/>
          <p:nvPr/>
        </p:nvSpPr>
        <p:spPr>
          <a:xfrm flipH="1">
            <a:off x="8741800" y="1011412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rot="10800000">
            <a:off x="8810875" y="-1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4" name="Google Shape;974;p32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5" name="Google Shape;975;p32"/>
          <p:cNvCxnSpPr/>
          <p:nvPr/>
        </p:nvCxnSpPr>
        <p:spPr>
          <a:xfrm rot="10800000">
            <a:off x="212750" y="3901850"/>
            <a:ext cx="0" cy="1175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2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7" name="Google Shape;977;p32"/>
          <p:cNvSpPr/>
          <p:nvPr/>
        </p:nvSpPr>
        <p:spPr>
          <a:xfrm>
            <a:off x="7029213" y="484152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6" name="Google Shape;1026;p34"/>
          <p:cNvSpPr txBox="1">
            <a:spLocks noGrp="1"/>
          </p:cNvSpPr>
          <p:nvPr>
            <p:ph type="subTitle" idx="1"/>
          </p:nvPr>
        </p:nvSpPr>
        <p:spPr>
          <a:xfrm>
            <a:off x="1031900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7" name="Google Shape;1027;p34"/>
          <p:cNvSpPr txBox="1">
            <a:spLocks noGrp="1"/>
          </p:cNvSpPr>
          <p:nvPr>
            <p:ph type="subTitle" idx="2"/>
          </p:nvPr>
        </p:nvSpPr>
        <p:spPr>
          <a:xfrm>
            <a:off x="3506695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8" name="Google Shape;1028;p34"/>
          <p:cNvSpPr txBox="1">
            <a:spLocks noGrp="1"/>
          </p:cNvSpPr>
          <p:nvPr>
            <p:ph type="subTitle" idx="3"/>
          </p:nvPr>
        </p:nvSpPr>
        <p:spPr>
          <a:xfrm>
            <a:off x="5981490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9" name="Google Shape;1029;p34"/>
          <p:cNvSpPr txBox="1">
            <a:spLocks noGrp="1"/>
          </p:cNvSpPr>
          <p:nvPr>
            <p:ph type="subTitle" idx="4"/>
          </p:nvPr>
        </p:nvSpPr>
        <p:spPr>
          <a:xfrm>
            <a:off x="2269313" y="378113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0" name="Google Shape;1030;p34"/>
          <p:cNvSpPr txBox="1">
            <a:spLocks noGrp="1"/>
          </p:cNvSpPr>
          <p:nvPr>
            <p:ph type="subTitle" idx="5"/>
          </p:nvPr>
        </p:nvSpPr>
        <p:spPr>
          <a:xfrm>
            <a:off x="4744107" y="378113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1" name="Google Shape;1031;p34"/>
          <p:cNvSpPr txBox="1">
            <a:spLocks noGrp="1"/>
          </p:cNvSpPr>
          <p:nvPr>
            <p:ph type="subTitle" idx="6"/>
          </p:nvPr>
        </p:nvSpPr>
        <p:spPr>
          <a:xfrm>
            <a:off x="1031875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34"/>
          <p:cNvSpPr txBox="1">
            <a:spLocks noGrp="1"/>
          </p:cNvSpPr>
          <p:nvPr>
            <p:ph type="subTitle" idx="7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34"/>
          <p:cNvSpPr txBox="1">
            <a:spLocks noGrp="1"/>
          </p:cNvSpPr>
          <p:nvPr>
            <p:ph type="subTitle" idx="8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34"/>
          <p:cNvSpPr txBox="1">
            <a:spLocks noGrp="1"/>
          </p:cNvSpPr>
          <p:nvPr>
            <p:ph type="subTitle" idx="9"/>
          </p:nvPr>
        </p:nvSpPr>
        <p:spPr>
          <a:xfrm>
            <a:off x="2269288" y="3443849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34"/>
          <p:cNvSpPr txBox="1">
            <a:spLocks noGrp="1"/>
          </p:cNvSpPr>
          <p:nvPr>
            <p:ph type="subTitle" idx="13"/>
          </p:nvPr>
        </p:nvSpPr>
        <p:spPr>
          <a:xfrm>
            <a:off x="4744112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34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4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9" name="Google Shape;1039;p34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1" name="Google Shape;1041;p34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42" name="Google Shape;1042;p34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4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7" name="Google Shape;1047;p34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48" name="Google Shape;1048;p34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4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4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4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4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4" name="Google Shape;1054;p34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34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34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34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34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34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0" name="Google Shape;1060;p34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4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4" name="Google Shape;1064;p34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5" name="Google Shape;1065;p34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flipH="1">
            <a:off x="2290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74686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9067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191242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9" name="Google Shape;159;p7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 rot="10800000">
            <a:off x="75406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7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7"/>
          <p:cNvCxnSpPr/>
          <p:nvPr/>
        </p:nvCxnSpPr>
        <p:spPr>
          <a:xfrm rot="10800000">
            <a:off x="529837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7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6" name="Google Shape;166;p7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8662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350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subTitle" idx="1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>
            <a:spLocks noGrp="1"/>
          </p:cNvSpPr>
          <p:nvPr>
            <p:ph type="title"/>
          </p:nvPr>
        </p:nvSpPr>
        <p:spPr>
          <a:xfrm>
            <a:off x="2284275" y="2666050"/>
            <a:ext cx="4575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body" idx="1"/>
          </p:nvPr>
        </p:nvSpPr>
        <p:spPr>
          <a:xfrm>
            <a:off x="2547900" y="3479309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title" idx="2" hasCustomPrompt="1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flipH="1">
            <a:off x="8835100" y="2923413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flipH="1">
            <a:off x="555360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47800" y="359498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265875" y="378411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16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6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5629175" y="-6369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8907250" y="1895888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7" name="Google Shape;407;p16"/>
          <p:cNvSpPr/>
          <p:nvPr/>
        </p:nvSpPr>
        <p:spPr>
          <a:xfrm flipH="1">
            <a:off x="8854500" y="3142013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16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1" name="Google Shape;411;p16"/>
          <p:cNvSpPr/>
          <p:nvPr/>
        </p:nvSpPr>
        <p:spPr>
          <a:xfrm>
            <a:off x="1400300" y="1953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16"/>
          <p:cNvCxnSpPr/>
          <p:nvPr/>
        </p:nvCxnSpPr>
        <p:spPr>
          <a:xfrm rot="10800000">
            <a:off x="1865800" y="-7254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3" name="Google Shape;413;p16"/>
          <p:cNvSpPr/>
          <p:nvPr/>
        </p:nvSpPr>
        <p:spPr>
          <a:xfrm flipH="1">
            <a:off x="560474" y="32955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flipH="1">
            <a:off x="533700" y="30270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16"/>
          <p:cNvCxnSpPr/>
          <p:nvPr/>
        </p:nvCxnSpPr>
        <p:spPr>
          <a:xfrm rot="10800000">
            <a:off x="623425" y="1984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16"/>
          <p:cNvCxnSpPr/>
          <p:nvPr/>
        </p:nvCxnSpPr>
        <p:spPr>
          <a:xfrm rot="10800000">
            <a:off x="7835750" y="4652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16"/>
          <p:cNvSpPr/>
          <p:nvPr/>
        </p:nvSpPr>
        <p:spPr>
          <a:xfrm>
            <a:off x="7381550" y="48614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8" name="Google Shape;418;p16"/>
          <p:cNvCxnSpPr/>
          <p:nvPr/>
        </p:nvCxnSpPr>
        <p:spPr>
          <a:xfrm rot="10800000">
            <a:off x="1630025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1070750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0" name="Google Shape;420;p16"/>
          <p:cNvSpPr/>
          <p:nvPr/>
        </p:nvSpPr>
        <p:spPr>
          <a:xfrm>
            <a:off x="2184335" y="4687624"/>
            <a:ext cx="57300" cy="5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2127900" y="4817917"/>
            <a:ext cx="170100" cy="170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8283714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14000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8560975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16"/>
          <p:cNvCxnSpPr/>
          <p:nvPr/>
        </p:nvCxnSpPr>
        <p:spPr>
          <a:xfrm rot="10800000">
            <a:off x="8633125" y="3537288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16"/>
          <p:cNvSpPr/>
          <p:nvPr/>
        </p:nvSpPr>
        <p:spPr>
          <a:xfrm flipH="1">
            <a:off x="8580375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flipH="1">
            <a:off x="6983575" y="389425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8" name="Google Shape;428;p16"/>
          <p:cNvCxnSpPr/>
          <p:nvPr/>
        </p:nvCxnSpPr>
        <p:spPr>
          <a:xfrm rot="10800000">
            <a:off x="7024700" y="-6369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887357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885130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889120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195150" y="1657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117300" y="3936700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 flipH="1">
            <a:off x="8849950" y="44268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 flipH="1">
            <a:off x="8768075" y="461596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8" name="Google Shape;528;p20"/>
          <p:cNvCxnSpPr/>
          <p:nvPr/>
        </p:nvCxnSpPr>
        <p:spPr>
          <a:xfrm rot="10800000">
            <a:off x="8915300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0"/>
          <p:cNvCxnSpPr/>
          <p:nvPr/>
        </p:nvCxnSpPr>
        <p:spPr>
          <a:xfrm rot="10800000">
            <a:off x="811042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0"/>
          <p:cNvCxnSpPr/>
          <p:nvPr/>
        </p:nvCxnSpPr>
        <p:spPr>
          <a:xfrm rot="10800000">
            <a:off x="191725" y="29449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0"/>
          <p:cNvCxnSpPr/>
          <p:nvPr/>
        </p:nvCxnSpPr>
        <p:spPr>
          <a:xfrm rot="10800000">
            <a:off x="267300" y="6298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2" name="Google Shape;532;p20"/>
          <p:cNvSpPr/>
          <p:nvPr/>
        </p:nvSpPr>
        <p:spPr>
          <a:xfrm>
            <a:off x="214450" y="1875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57989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132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20"/>
          <p:cNvCxnSpPr/>
          <p:nvPr/>
        </p:nvCxnSpPr>
        <p:spPr>
          <a:xfrm rot="10800000">
            <a:off x="6202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6" name="Google Shape;536;p20"/>
          <p:cNvSpPr/>
          <p:nvPr/>
        </p:nvSpPr>
        <p:spPr>
          <a:xfrm flipH="1">
            <a:off x="7697775" y="1953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Google Shape;537;p20"/>
          <p:cNvCxnSpPr/>
          <p:nvPr/>
        </p:nvCxnSpPr>
        <p:spPr>
          <a:xfrm rot="10800000">
            <a:off x="7315375" y="-7254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8" name="Google Shape;538;p20"/>
          <p:cNvSpPr/>
          <p:nvPr/>
        </p:nvSpPr>
        <p:spPr>
          <a:xfrm>
            <a:off x="8594376" y="41273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8567750" y="38588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20"/>
          <p:cNvCxnSpPr/>
          <p:nvPr/>
        </p:nvCxnSpPr>
        <p:spPr>
          <a:xfrm rot="10800000">
            <a:off x="8657425" y="28166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20"/>
          <p:cNvCxnSpPr/>
          <p:nvPr/>
        </p:nvCxnSpPr>
        <p:spPr>
          <a:xfrm rot="10800000">
            <a:off x="1345425" y="4652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2" name="Google Shape;542;p20"/>
          <p:cNvSpPr/>
          <p:nvPr/>
        </p:nvSpPr>
        <p:spPr>
          <a:xfrm flipH="1">
            <a:off x="1716525" y="48614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rot="10800000">
            <a:off x="755115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0"/>
          <p:cNvCxnSpPr/>
          <p:nvPr/>
        </p:nvCxnSpPr>
        <p:spPr>
          <a:xfrm rot="10800000">
            <a:off x="811042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5" name="Google Shape;545;p20"/>
          <p:cNvSpPr/>
          <p:nvPr/>
        </p:nvSpPr>
        <p:spPr>
          <a:xfrm flipH="1">
            <a:off x="6939540" y="4687624"/>
            <a:ext cx="57300" cy="5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flipH="1">
            <a:off x="6883175" y="4817917"/>
            <a:ext cx="170100" cy="170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flipH="1">
            <a:off x="826661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757175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475900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0" name="Google Shape;550;p20"/>
          <p:cNvCxnSpPr/>
          <p:nvPr/>
        </p:nvCxnSpPr>
        <p:spPr>
          <a:xfrm rot="10800000">
            <a:off x="548050" y="3537288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1" name="Google Shape;551;p20"/>
          <p:cNvSpPr/>
          <p:nvPr/>
        </p:nvSpPr>
        <p:spPr>
          <a:xfrm>
            <a:off x="495200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1418825" y="293400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3" name="Google Shape;553;p20"/>
          <p:cNvCxnSpPr/>
          <p:nvPr/>
        </p:nvCxnSpPr>
        <p:spPr>
          <a:xfrm rot="10800000">
            <a:off x="1458700" y="-7329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4" name="Google Shape;554;p20"/>
          <p:cNvSpPr/>
          <p:nvPr/>
        </p:nvSpPr>
        <p:spPr>
          <a:xfrm flipH="1">
            <a:off x="4743013" y="70202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 flipH="1">
            <a:off x="4694075" y="239239"/>
            <a:ext cx="180900" cy="180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/>
          <p:nvPr/>
        </p:nvSpPr>
        <p:spPr>
          <a:xfrm flipH="1">
            <a:off x="180725" y="17333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 flipH="1">
            <a:off x="142400" y="20196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8"/>
          <p:cNvSpPr/>
          <p:nvPr/>
        </p:nvSpPr>
        <p:spPr>
          <a:xfrm flipH="1">
            <a:off x="211175" y="23830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8"/>
          <p:cNvSpPr/>
          <p:nvPr/>
        </p:nvSpPr>
        <p:spPr>
          <a:xfrm flipH="1">
            <a:off x="8658875" y="44028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8"/>
          <p:cNvSpPr/>
          <p:nvPr/>
        </p:nvSpPr>
        <p:spPr>
          <a:xfrm flipH="1">
            <a:off x="5417250" y="3595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8"/>
          <p:cNvSpPr/>
          <p:nvPr/>
        </p:nvSpPr>
        <p:spPr>
          <a:xfrm flipH="1">
            <a:off x="3340575" y="46479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248475" y="23487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28"/>
          <p:cNvCxnSpPr/>
          <p:nvPr/>
        </p:nvCxnSpPr>
        <p:spPr>
          <a:xfrm rot="10800000">
            <a:off x="252950" y="-8500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28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28"/>
          <p:cNvCxnSpPr/>
          <p:nvPr/>
        </p:nvCxnSpPr>
        <p:spPr>
          <a:xfrm rot="10800000">
            <a:off x="934400" y="-2657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28"/>
          <p:cNvCxnSpPr/>
          <p:nvPr/>
        </p:nvCxnSpPr>
        <p:spPr>
          <a:xfrm rot="10800000">
            <a:off x="5492825" y="-6322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6997300" y="-2339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8731025" y="2724900"/>
            <a:ext cx="0" cy="157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9" name="Google Shape;829;p28"/>
          <p:cNvSpPr/>
          <p:nvPr/>
        </p:nvSpPr>
        <p:spPr>
          <a:xfrm flipH="1">
            <a:off x="8678275" y="46214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28"/>
          <p:cNvCxnSpPr/>
          <p:nvPr/>
        </p:nvCxnSpPr>
        <p:spPr>
          <a:xfrm rot="10800000">
            <a:off x="8109575" y="-2657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1" name="Google Shape;831;p28"/>
          <p:cNvSpPr/>
          <p:nvPr/>
        </p:nvSpPr>
        <p:spPr>
          <a:xfrm>
            <a:off x="2732575" y="3446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title"/>
          </p:nvPr>
        </p:nvSpPr>
        <p:spPr>
          <a:xfrm>
            <a:off x="2549400" y="1605200"/>
            <a:ext cx="40452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3" name="Google Shape;833;p28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9"/>
          <p:cNvSpPr txBox="1">
            <a:spLocks noGrp="1"/>
          </p:cNvSpPr>
          <p:nvPr>
            <p:ph type="subTitle" idx="1"/>
          </p:nvPr>
        </p:nvSpPr>
        <p:spPr>
          <a:xfrm>
            <a:off x="2135775" y="2003260"/>
            <a:ext cx="26937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7" name="Google Shape;837;p29"/>
          <p:cNvSpPr txBox="1">
            <a:spLocks noGrp="1"/>
          </p:cNvSpPr>
          <p:nvPr>
            <p:ph type="subTitle" idx="2"/>
          </p:nvPr>
        </p:nvSpPr>
        <p:spPr>
          <a:xfrm>
            <a:off x="4314525" y="3544310"/>
            <a:ext cx="26937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8" name="Google Shape;838;p29"/>
          <p:cNvSpPr txBox="1">
            <a:spLocks noGrp="1"/>
          </p:cNvSpPr>
          <p:nvPr>
            <p:ph type="subTitle" idx="3"/>
          </p:nvPr>
        </p:nvSpPr>
        <p:spPr>
          <a:xfrm>
            <a:off x="2135775" y="1674625"/>
            <a:ext cx="2693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29"/>
          <p:cNvSpPr txBox="1">
            <a:spLocks noGrp="1"/>
          </p:cNvSpPr>
          <p:nvPr>
            <p:ph type="subTitle" idx="4"/>
          </p:nvPr>
        </p:nvSpPr>
        <p:spPr>
          <a:xfrm>
            <a:off x="4314525" y="3215675"/>
            <a:ext cx="2693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9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9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2" name="Google Shape;842;p29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43" name="Google Shape;843;p29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9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29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46" name="Google Shape;846;p29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9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9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9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1" name="Google Shape;851;p29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2" name="Google Shape;852;p29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9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9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8" name="Google Shape;858;p29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29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29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29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29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29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4" name="Google Shape;864;p29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9"/>
          <p:cNvSpPr/>
          <p:nvPr/>
        </p:nvSpPr>
        <p:spPr>
          <a:xfrm flipH="1">
            <a:off x="876093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9"/>
          <p:cNvSpPr/>
          <p:nvPr/>
        </p:nvSpPr>
        <p:spPr>
          <a:xfrm flipH="1">
            <a:off x="874180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8" name="Google Shape;868;p29"/>
          <p:cNvCxnSpPr/>
          <p:nvPr/>
        </p:nvCxnSpPr>
        <p:spPr>
          <a:xfrm rot="10800000">
            <a:off x="88108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9" name="Google Shape;869;p29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62" r:id="rId4"/>
    <p:sldLayoutId id="2147483666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4" r:id="rId12"/>
    <p:sldLayoutId id="2147483685" r:id="rId13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nunuhlaing2011@gmail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3207293" y="1577280"/>
            <a:ext cx="3719718" cy="994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sz="48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</a:t>
            </a:r>
            <a:r>
              <a:rPr lang="en-US" altLang="ja-JP" sz="4800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br>
              <a:rPr lang="en-US" altLang="ja-JP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Emotion Detection from Images and Webcam</a:t>
            </a:r>
            <a:endParaRPr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Google Shape;1258;p43">
            <a:extLst>
              <a:ext uri="{FF2B5EF4-FFF2-40B4-BE49-F238E27FC236}">
                <a16:creationId xmlns:a16="http://schemas.microsoft.com/office/drawing/2014/main" id="{C1445065-3F7D-C7EC-AB14-EB9A9EA2ECEE}"/>
              </a:ext>
            </a:extLst>
          </p:cNvPr>
          <p:cNvSpPr txBox="1">
            <a:spLocks/>
          </p:cNvSpPr>
          <p:nvPr/>
        </p:nvSpPr>
        <p:spPr>
          <a:xfrm>
            <a:off x="423205" y="112050"/>
            <a:ext cx="1902536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2/7/2023(SUN)</a:t>
            </a:r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993E40A-B1A6-2A2A-A40B-0B1CA0F6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80" y="1630110"/>
            <a:ext cx="991644" cy="932967"/>
          </a:xfrm>
          <a:prstGeom prst="rect">
            <a:avLst/>
          </a:prstGeom>
        </p:spPr>
      </p:pic>
      <p:sp>
        <p:nvSpPr>
          <p:cNvPr id="21" name="Google Shape;1498;p54">
            <a:extLst>
              <a:ext uri="{FF2B5EF4-FFF2-40B4-BE49-F238E27FC236}">
                <a16:creationId xmlns:a16="http://schemas.microsoft.com/office/drawing/2014/main" id="{18CE1EA6-7C92-3C50-64D8-B08E19B34325}"/>
              </a:ext>
            </a:extLst>
          </p:cNvPr>
          <p:cNvSpPr/>
          <p:nvPr/>
        </p:nvSpPr>
        <p:spPr>
          <a:xfrm flipH="1">
            <a:off x="3776665" y="4678942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Google Shape;1506;p54">
            <a:extLst>
              <a:ext uri="{FF2B5EF4-FFF2-40B4-BE49-F238E27FC236}">
                <a16:creationId xmlns:a16="http://schemas.microsoft.com/office/drawing/2014/main" id="{9F1EA925-B744-494D-FC02-34EB81F9925E}"/>
              </a:ext>
            </a:extLst>
          </p:cNvPr>
          <p:cNvSpPr/>
          <p:nvPr/>
        </p:nvSpPr>
        <p:spPr>
          <a:xfrm>
            <a:off x="322405" y="237765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3" name="Google Shape;1265;p43">
            <a:extLst>
              <a:ext uri="{FF2B5EF4-FFF2-40B4-BE49-F238E27FC236}">
                <a16:creationId xmlns:a16="http://schemas.microsoft.com/office/drawing/2014/main" id="{191CAF5C-B2A2-FDE1-6609-1F2AD005D291}"/>
              </a:ext>
            </a:extLst>
          </p:cNvPr>
          <p:cNvCxnSpPr>
            <a:cxnSpLocks/>
          </p:cNvCxnSpPr>
          <p:nvPr/>
        </p:nvCxnSpPr>
        <p:spPr>
          <a:xfrm rot="10800000">
            <a:off x="2446759" y="4524292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" name="Google Shape;1258;p43">
            <a:extLst>
              <a:ext uri="{FF2B5EF4-FFF2-40B4-BE49-F238E27FC236}">
                <a16:creationId xmlns:a16="http://schemas.microsoft.com/office/drawing/2014/main" id="{AE1753EA-AC61-DB34-61AC-F4A2E9386796}"/>
              </a:ext>
            </a:extLst>
          </p:cNvPr>
          <p:cNvSpPr txBox="1">
            <a:spLocks/>
          </p:cNvSpPr>
          <p:nvPr/>
        </p:nvSpPr>
        <p:spPr>
          <a:xfrm>
            <a:off x="3926665" y="2999139"/>
            <a:ext cx="2595845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Presented by </a:t>
            </a:r>
            <a:r>
              <a:rPr lang="en-US" sz="1400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Nu Nu Hlaing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19;p55">
            <a:extLst>
              <a:ext uri="{FF2B5EF4-FFF2-40B4-BE49-F238E27FC236}">
                <a16:creationId xmlns:a16="http://schemas.microsoft.com/office/drawing/2014/main" id="{835EB0C1-7646-3209-1454-9D6D07A2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4598"/>
            <a:ext cx="7704000" cy="807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Data Collection : </a:t>
            </a:r>
            <a:r>
              <a:rPr lang="en-US" altLang="ja-JP" sz="20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Collection &amp; Splitting</a:t>
            </a:r>
          </a:p>
        </p:txBody>
      </p:sp>
      <p:sp>
        <p:nvSpPr>
          <p:cNvPr id="17" name="Google Shape;1520;p55">
            <a:extLst>
              <a:ext uri="{FF2B5EF4-FFF2-40B4-BE49-F238E27FC236}">
                <a16:creationId xmlns:a16="http://schemas.microsoft.com/office/drawing/2014/main" id="{CCE3A359-095A-B7A3-AE79-BF6D7120C4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43466" y="1242595"/>
            <a:ext cx="5974244" cy="296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From Google, From GitHub, From ImageNet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Total Data – </a:t>
            </a: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35, 915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Train Data – 80%   – 28,737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Angry : 3,995, Disgust : 436, Fear: 4,097, Happy : 7,244, Neutral : 4,965, Sad : 4,830, Surprise : 3,171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Test Data – 20% </a:t>
            </a: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7,178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Angry : 958, Disgust :111, Fear :1,024, Happy : 1774, Neutral : 1,233, Sad : 1,247, Surprise : 831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Google Shape;1356;p47">
            <a:extLst>
              <a:ext uri="{FF2B5EF4-FFF2-40B4-BE49-F238E27FC236}">
                <a16:creationId xmlns:a16="http://schemas.microsoft.com/office/drawing/2014/main" id="{B638ED1D-6E9B-C00B-C578-C5BEE5C680C8}"/>
              </a:ext>
            </a:extLst>
          </p:cNvPr>
          <p:cNvSpPr/>
          <p:nvPr/>
        </p:nvSpPr>
        <p:spPr>
          <a:xfrm flipH="1">
            <a:off x="1765016" y="157228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Google Shape;1356;p47">
            <a:extLst>
              <a:ext uri="{FF2B5EF4-FFF2-40B4-BE49-F238E27FC236}">
                <a16:creationId xmlns:a16="http://schemas.microsoft.com/office/drawing/2014/main" id="{5FB179CF-913D-8F22-2B58-ED6A88489343}"/>
              </a:ext>
            </a:extLst>
          </p:cNvPr>
          <p:cNvSpPr/>
          <p:nvPr/>
        </p:nvSpPr>
        <p:spPr>
          <a:xfrm flipH="1">
            <a:off x="1770766" y="198346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Google Shape;1356;p47">
            <a:extLst>
              <a:ext uri="{FF2B5EF4-FFF2-40B4-BE49-F238E27FC236}">
                <a16:creationId xmlns:a16="http://schemas.microsoft.com/office/drawing/2014/main" id="{5EA4751D-9C4F-9EE2-E309-D8DBCA20FF94}"/>
              </a:ext>
            </a:extLst>
          </p:cNvPr>
          <p:cNvSpPr/>
          <p:nvPr/>
        </p:nvSpPr>
        <p:spPr>
          <a:xfrm flipH="1">
            <a:off x="1785150" y="243779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oogle Shape;1356;p47">
            <a:extLst>
              <a:ext uri="{FF2B5EF4-FFF2-40B4-BE49-F238E27FC236}">
                <a16:creationId xmlns:a16="http://schemas.microsoft.com/office/drawing/2014/main" id="{B59D55BD-8E26-6FCE-FDBA-F52FFB313871}"/>
              </a:ext>
            </a:extLst>
          </p:cNvPr>
          <p:cNvSpPr/>
          <p:nvPr/>
        </p:nvSpPr>
        <p:spPr>
          <a:xfrm flipH="1">
            <a:off x="1799534" y="3254427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Google Shape;1993;p76">
            <a:extLst>
              <a:ext uri="{FF2B5EF4-FFF2-40B4-BE49-F238E27FC236}">
                <a16:creationId xmlns:a16="http://schemas.microsoft.com/office/drawing/2014/main" id="{9E7F16E3-8926-90BE-4988-BAABCE02A6BF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20CC5C4-69E1-DA39-7EA6-0594D1625CA2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4" name="Google Shape;1281;p45">
              <a:extLst>
                <a:ext uri="{FF2B5EF4-FFF2-40B4-BE49-F238E27FC236}">
                  <a16:creationId xmlns:a16="http://schemas.microsoft.com/office/drawing/2014/main" id="{41185A9F-9D32-0930-8B73-2A5A6366C6AA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Google Shape;1286;p45">
              <a:extLst>
                <a:ext uri="{FF2B5EF4-FFF2-40B4-BE49-F238E27FC236}">
                  <a16:creationId xmlns:a16="http://schemas.microsoft.com/office/drawing/2014/main" id="{3B5E5B89-2301-8A1D-F865-1575CD8D00B4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75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19;p55">
            <a:extLst>
              <a:ext uri="{FF2B5EF4-FFF2-40B4-BE49-F238E27FC236}">
                <a16:creationId xmlns:a16="http://schemas.microsoft.com/office/drawing/2014/main" id="{835EB0C1-7646-3209-1454-9D6D07A2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4598"/>
            <a:ext cx="7704000" cy="807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Collection : </a:t>
            </a:r>
            <a:r>
              <a:rPr lang="en-US" altLang="ja-JP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 &amp; Splitting</a:t>
            </a:r>
          </a:p>
        </p:txBody>
      </p:sp>
      <p:sp>
        <p:nvSpPr>
          <p:cNvPr id="22" name="Google Shape;1993;p76">
            <a:extLst>
              <a:ext uri="{FF2B5EF4-FFF2-40B4-BE49-F238E27FC236}">
                <a16:creationId xmlns:a16="http://schemas.microsoft.com/office/drawing/2014/main" id="{9E7F16E3-8926-90BE-4988-BAABCE02A6BF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20CC5C4-69E1-DA39-7EA6-0594D1625CA2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4" name="Google Shape;1281;p45">
              <a:extLst>
                <a:ext uri="{FF2B5EF4-FFF2-40B4-BE49-F238E27FC236}">
                  <a16:creationId xmlns:a16="http://schemas.microsoft.com/office/drawing/2014/main" id="{41185A9F-9D32-0930-8B73-2A5A6366C6AA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Google Shape;1286;p45">
              <a:extLst>
                <a:ext uri="{FF2B5EF4-FFF2-40B4-BE49-F238E27FC236}">
                  <a16:creationId xmlns:a16="http://schemas.microsoft.com/office/drawing/2014/main" id="{3B5E5B89-2301-8A1D-F865-1575CD8D00B4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635522DC-171F-60EF-56DC-D5A64D23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83" y="1201844"/>
            <a:ext cx="6607834" cy="35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9;p55">
            <a:extLst>
              <a:ext uri="{FF2B5EF4-FFF2-40B4-BE49-F238E27FC236}">
                <a16:creationId xmlns:a16="http://schemas.microsoft.com/office/drawing/2014/main" id="{71D18B5D-299D-D059-FDE5-F97D912C6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4598"/>
            <a:ext cx="7704000" cy="807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Data PreProcessing : </a:t>
            </a:r>
            <a:r>
              <a:rPr lang="en-US" altLang="ja-JP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Normalization &amp; Labeling</a:t>
            </a:r>
          </a:p>
        </p:txBody>
      </p:sp>
      <p:sp>
        <p:nvSpPr>
          <p:cNvPr id="3" name="Google Shape;1520;p55">
            <a:extLst>
              <a:ext uri="{FF2B5EF4-FFF2-40B4-BE49-F238E27FC236}">
                <a16:creationId xmlns:a16="http://schemas.microsoft.com/office/drawing/2014/main" id="{A7231F6E-37FB-06CC-7CA1-59979E7957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141" y="1146646"/>
            <a:ext cx="5974244" cy="339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All the images are normalized to (48, 48) as the image data had variety of sizes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The images are rescaled to 1./255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The images are sheared by 20%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zoom-in and zoom-out by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356;p47">
            <a:extLst>
              <a:ext uri="{FF2B5EF4-FFF2-40B4-BE49-F238E27FC236}">
                <a16:creationId xmlns:a16="http://schemas.microsoft.com/office/drawing/2014/main" id="{F72E89D9-B4B2-0D2D-9082-2F9C7FBA3A16}"/>
              </a:ext>
            </a:extLst>
          </p:cNvPr>
          <p:cNvSpPr/>
          <p:nvPr/>
        </p:nvSpPr>
        <p:spPr>
          <a:xfrm flipH="1">
            <a:off x="1069691" y="1476331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1356;p47">
            <a:extLst>
              <a:ext uri="{FF2B5EF4-FFF2-40B4-BE49-F238E27FC236}">
                <a16:creationId xmlns:a16="http://schemas.microsoft.com/office/drawing/2014/main" id="{63681810-096B-5AE3-8F92-BF955282EA95}"/>
              </a:ext>
            </a:extLst>
          </p:cNvPr>
          <p:cNvSpPr/>
          <p:nvPr/>
        </p:nvSpPr>
        <p:spPr>
          <a:xfrm flipH="1">
            <a:off x="1069691" y="210275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Google Shape;1356;p47">
            <a:extLst>
              <a:ext uri="{FF2B5EF4-FFF2-40B4-BE49-F238E27FC236}">
                <a16:creationId xmlns:a16="http://schemas.microsoft.com/office/drawing/2014/main" id="{1F332021-1817-1C59-BD8E-D21A64DF778F}"/>
              </a:ext>
            </a:extLst>
          </p:cNvPr>
          <p:cNvSpPr/>
          <p:nvPr/>
        </p:nvSpPr>
        <p:spPr>
          <a:xfrm flipH="1">
            <a:off x="1069691" y="256051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2D20DE9-9D46-95C5-3474-EADD0964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95" y="2102753"/>
            <a:ext cx="3348614" cy="2346360"/>
          </a:xfrm>
          <a:prstGeom prst="rect">
            <a:avLst/>
          </a:prstGeom>
        </p:spPr>
      </p:pic>
      <p:sp>
        <p:nvSpPr>
          <p:cNvPr id="8" name="Google Shape;1993;p76">
            <a:extLst>
              <a:ext uri="{FF2B5EF4-FFF2-40B4-BE49-F238E27FC236}">
                <a16:creationId xmlns:a16="http://schemas.microsoft.com/office/drawing/2014/main" id="{42294FEB-D74C-2BB4-0A19-39F8E93367FB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10866-9072-AF22-3384-AC35B5265CD6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10" name="Google Shape;1281;p45">
              <a:extLst>
                <a:ext uri="{FF2B5EF4-FFF2-40B4-BE49-F238E27FC236}">
                  <a16:creationId xmlns:a16="http://schemas.microsoft.com/office/drawing/2014/main" id="{1BD859EA-E190-3736-E8CB-175F153E89DF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Google Shape;1286;p45">
              <a:extLst>
                <a:ext uri="{FF2B5EF4-FFF2-40B4-BE49-F238E27FC236}">
                  <a16:creationId xmlns:a16="http://schemas.microsoft.com/office/drawing/2014/main" id="{E3B917B0-A743-09AC-E6D5-4CBE567EAE06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12" name="Google Shape;1356;p47">
            <a:extLst>
              <a:ext uri="{FF2B5EF4-FFF2-40B4-BE49-F238E27FC236}">
                <a16:creationId xmlns:a16="http://schemas.microsoft.com/office/drawing/2014/main" id="{7E3DCB0F-101A-6225-4C04-52644F839320}"/>
              </a:ext>
            </a:extLst>
          </p:cNvPr>
          <p:cNvSpPr/>
          <p:nvPr/>
        </p:nvSpPr>
        <p:spPr>
          <a:xfrm flipH="1">
            <a:off x="1075626" y="2968104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3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0;p72">
            <a:extLst>
              <a:ext uri="{FF2B5EF4-FFF2-40B4-BE49-F238E27FC236}">
                <a16:creationId xmlns:a16="http://schemas.microsoft.com/office/drawing/2014/main" id="{B1FEFC0D-BBA5-6211-CDB8-E89BA81DF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1759" y="401978"/>
            <a:ext cx="7704000" cy="69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 Training : </a:t>
            </a:r>
            <a:r>
              <a:rPr lang="en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Understanding of Algorithms</a:t>
            </a:r>
            <a:endParaRPr sz="2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Google Shape;1406;p50">
            <a:extLst>
              <a:ext uri="{FF2B5EF4-FFF2-40B4-BE49-F238E27FC236}">
                <a16:creationId xmlns:a16="http://schemas.microsoft.com/office/drawing/2014/main" id="{50AA0A6C-63C9-344C-D9A3-7163A10FAD5C}"/>
              </a:ext>
            </a:extLst>
          </p:cNvPr>
          <p:cNvSpPr txBox="1">
            <a:spLocks/>
          </p:cNvSpPr>
          <p:nvPr/>
        </p:nvSpPr>
        <p:spPr>
          <a:xfrm>
            <a:off x="2465433" y="1551656"/>
            <a:ext cx="4780756" cy="179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altLang="ja-JP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Three algorithms for prediction  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Artificial Neural Network (ANN)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ja-JP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Convolutional Neural Network(CNN)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ja-JP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Haar</a:t>
            </a:r>
            <a:r>
              <a:rPr lang="en-US" altLang="ja-JP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Cascade Classifier</a:t>
            </a:r>
          </a:p>
        </p:txBody>
      </p:sp>
      <p:sp>
        <p:nvSpPr>
          <p:cNvPr id="4" name="Google Shape;1993;p76">
            <a:extLst>
              <a:ext uri="{FF2B5EF4-FFF2-40B4-BE49-F238E27FC236}">
                <a16:creationId xmlns:a16="http://schemas.microsoft.com/office/drawing/2014/main" id="{8924E39A-D1A1-C689-0420-8901D60EFF59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5832B8-4147-C753-DFC0-E96DB241C988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6" name="Google Shape;1281;p45">
              <a:extLst>
                <a:ext uri="{FF2B5EF4-FFF2-40B4-BE49-F238E27FC236}">
                  <a16:creationId xmlns:a16="http://schemas.microsoft.com/office/drawing/2014/main" id="{29370C8A-DA09-E502-1915-4FDE324A92D8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Google Shape;1286;p45">
              <a:extLst>
                <a:ext uri="{FF2B5EF4-FFF2-40B4-BE49-F238E27FC236}">
                  <a16:creationId xmlns:a16="http://schemas.microsoft.com/office/drawing/2014/main" id="{0E695A93-2B09-98C5-5120-7B902EF90C60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0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2;p57">
            <a:extLst>
              <a:ext uri="{FF2B5EF4-FFF2-40B4-BE49-F238E27FC236}">
                <a16:creationId xmlns:a16="http://schemas.microsoft.com/office/drawing/2014/main" id="{F22C0ACC-9DA2-10BD-AA7C-B8D978958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4985" y="562721"/>
            <a:ext cx="337904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What is </a:t>
            </a:r>
            <a:r>
              <a:rPr lang="en-US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ANN?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Google Shape;1583;p57">
            <a:extLst>
              <a:ext uri="{FF2B5EF4-FFF2-40B4-BE49-F238E27FC236}">
                <a16:creationId xmlns:a16="http://schemas.microsoft.com/office/drawing/2014/main" id="{F141986D-DE4D-A89C-481A-0D22E13E8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9069" y="1328468"/>
            <a:ext cx="6635256" cy="2148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+mj-lt"/>
              </a:rPr>
              <a:t>ANN, also known as a fully connected neural network or a multi-layer perceptron, is a basic and versatile type of neural network.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+mj-lt"/>
              </a:rPr>
              <a:t>ANN pass information in one direction, through various input nodes, until it makes it to the output node.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+mj-lt"/>
              </a:rPr>
              <a:t>The network may or may not have hidden node layers, making their functioning more interpretable.</a:t>
            </a:r>
          </a:p>
        </p:txBody>
      </p:sp>
      <p:sp>
        <p:nvSpPr>
          <p:cNvPr id="4" name="Google Shape;1531;p55">
            <a:extLst>
              <a:ext uri="{FF2B5EF4-FFF2-40B4-BE49-F238E27FC236}">
                <a16:creationId xmlns:a16="http://schemas.microsoft.com/office/drawing/2014/main" id="{58F971C2-AE31-A82B-F643-C376997F8D24}"/>
              </a:ext>
            </a:extLst>
          </p:cNvPr>
          <p:cNvSpPr/>
          <p:nvPr/>
        </p:nvSpPr>
        <p:spPr>
          <a:xfrm>
            <a:off x="1211694" y="1443564"/>
            <a:ext cx="199593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1531;p55">
            <a:extLst>
              <a:ext uri="{FF2B5EF4-FFF2-40B4-BE49-F238E27FC236}">
                <a16:creationId xmlns:a16="http://schemas.microsoft.com/office/drawing/2014/main" id="{5B56D7CE-75B4-F887-D0CF-FC2B93983AB0}"/>
              </a:ext>
            </a:extLst>
          </p:cNvPr>
          <p:cNvSpPr/>
          <p:nvPr/>
        </p:nvSpPr>
        <p:spPr>
          <a:xfrm>
            <a:off x="1200196" y="2079040"/>
            <a:ext cx="199593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Google Shape;1531;p55">
            <a:extLst>
              <a:ext uri="{FF2B5EF4-FFF2-40B4-BE49-F238E27FC236}">
                <a16:creationId xmlns:a16="http://schemas.microsoft.com/office/drawing/2014/main" id="{1025DCED-EA0F-7DB7-7026-399971A54DB2}"/>
              </a:ext>
            </a:extLst>
          </p:cNvPr>
          <p:cNvSpPr/>
          <p:nvPr/>
        </p:nvSpPr>
        <p:spPr>
          <a:xfrm>
            <a:off x="1214408" y="2694314"/>
            <a:ext cx="199593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993;p76">
            <a:extLst>
              <a:ext uri="{FF2B5EF4-FFF2-40B4-BE49-F238E27FC236}">
                <a16:creationId xmlns:a16="http://schemas.microsoft.com/office/drawing/2014/main" id="{4C514A25-B8BF-BB11-B403-58EABAA7CF64}"/>
              </a:ext>
            </a:extLst>
          </p:cNvPr>
          <p:cNvSpPr txBox="1">
            <a:spLocks/>
          </p:cNvSpPr>
          <p:nvPr/>
        </p:nvSpPr>
        <p:spPr>
          <a:xfrm>
            <a:off x="543685" y="146310"/>
            <a:ext cx="597618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E3D4EA-DA31-EC07-0083-FE482D8B2D86}"/>
              </a:ext>
            </a:extLst>
          </p:cNvPr>
          <p:cNvGrpSpPr/>
          <p:nvPr/>
        </p:nvGrpSpPr>
        <p:grpSpPr>
          <a:xfrm>
            <a:off x="143951" y="168568"/>
            <a:ext cx="591672" cy="279346"/>
            <a:chOff x="3092965" y="274302"/>
            <a:chExt cx="1037099" cy="477600"/>
          </a:xfrm>
        </p:grpSpPr>
        <p:sp>
          <p:nvSpPr>
            <p:cNvPr id="9" name="Google Shape;1281;p45">
              <a:extLst>
                <a:ext uri="{FF2B5EF4-FFF2-40B4-BE49-F238E27FC236}">
                  <a16:creationId xmlns:a16="http://schemas.microsoft.com/office/drawing/2014/main" id="{1E9E3952-FFD7-BD09-BAC1-BDECDA00BB2D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Google Shape;1286;p45">
              <a:extLst>
                <a:ext uri="{FF2B5EF4-FFF2-40B4-BE49-F238E27FC236}">
                  <a16:creationId xmlns:a16="http://schemas.microsoft.com/office/drawing/2014/main" id="{090F3D8A-DAFF-3EBD-C4B0-E6562DD48DAB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68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82;p57">
            <a:extLst>
              <a:ext uri="{FF2B5EF4-FFF2-40B4-BE49-F238E27FC236}">
                <a16:creationId xmlns:a16="http://schemas.microsoft.com/office/drawing/2014/main" id="{A3691CFF-6716-67DC-45A0-7DC1A9CAE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8966" y="157684"/>
            <a:ext cx="341303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What is </a:t>
            </a:r>
            <a:r>
              <a:rPr lang="en-US" sz="3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CNN?</a:t>
            </a:r>
            <a:endParaRPr sz="3000"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Google Shape;1583;p57">
            <a:extLst>
              <a:ext uri="{FF2B5EF4-FFF2-40B4-BE49-F238E27FC236}">
                <a16:creationId xmlns:a16="http://schemas.microsoft.com/office/drawing/2014/main" id="{D2AC38C3-81EC-AAA6-A515-676ABEFB76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37094" y="1016455"/>
            <a:ext cx="6947136" cy="314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</a:rPr>
              <a:t>A convolutional neural network (CNN) is a network architecture for deep learning that learns directly from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b="0" i="0" dirty="0">
              <a:solidFill>
                <a:schemeClr val="tx1"/>
              </a:solidFill>
              <a:effectLst/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</a:rPr>
              <a:t>CNNs are mainly credited for their role in image and video recognition, recommendation systems, and image analysis and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tx1"/>
                </a:solidFill>
                <a:latin typeface="Meiryo UI 見出し"/>
              </a:rPr>
              <a:t>Three of the most common layers are convolution, activation or </a:t>
            </a:r>
            <a:r>
              <a:rPr lang="en-US" altLang="ja-JP" sz="1400" dirty="0" err="1">
                <a:solidFill>
                  <a:schemeClr val="tx1"/>
                </a:solidFill>
                <a:latin typeface="Meiryo UI 見出し"/>
              </a:rPr>
              <a:t>ReLU</a:t>
            </a:r>
            <a:r>
              <a:rPr lang="en-US" altLang="ja-JP" sz="1400" dirty="0">
                <a:solidFill>
                  <a:schemeClr val="tx1"/>
                </a:solidFill>
                <a:latin typeface="Meiryo UI 見出し"/>
              </a:rPr>
              <a:t>, and pooling.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Convolution 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layer focus on interpreting simple features in an image such as its edges and colors.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Rectified linear unit (</a:t>
            </a:r>
            <a:r>
              <a:rPr lang="en-US" altLang="ja-JP" sz="1200" dirty="0" err="1">
                <a:solidFill>
                  <a:srgbClr val="00B0F0"/>
                </a:solidFill>
                <a:latin typeface="Meiryo UI 見出し"/>
              </a:rPr>
              <a:t>ReLU</a:t>
            </a: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) 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layer is abled to recognize complex features such as object shapes.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Pooling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 layer is abled to identify the target object.</a:t>
            </a:r>
          </a:p>
        </p:txBody>
      </p:sp>
      <p:sp>
        <p:nvSpPr>
          <p:cNvPr id="20" name="Google Shape;1531;p55">
            <a:extLst>
              <a:ext uri="{FF2B5EF4-FFF2-40B4-BE49-F238E27FC236}">
                <a16:creationId xmlns:a16="http://schemas.microsoft.com/office/drawing/2014/main" id="{C3D08035-724D-5BDF-881D-C4D2622ABCF2}"/>
              </a:ext>
            </a:extLst>
          </p:cNvPr>
          <p:cNvSpPr/>
          <p:nvPr/>
        </p:nvSpPr>
        <p:spPr>
          <a:xfrm>
            <a:off x="1135494" y="1122592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oogle Shape;1531;p55">
            <a:extLst>
              <a:ext uri="{FF2B5EF4-FFF2-40B4-BE49-F238E27FC236}">
                <a16:creationId xmlns:a16="http://schemas.microsoft.com/office/drawing/2014/main" id="{551D74BB-A851-6ED2-FC52-5AD1AEE4289A}"/>
              </a:ext>
            </a:extLst>
          </p:cNvPr>
          <p:cNvSpPr/>
          <p:nvPr/>
        </p:nvSpPr>
        <p:spPr>
          <a:xfrm>
            <a:off x="1123996" y="1801202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Google Shape;1531;p55">
            <a:extLst>
              <a:ext uri="{FF2B5EF4-FFF2-40B4-BE49-F238E27FC236}">
                <a16:creationId xmlns:a16="http://schemas.microsoft.com/office/drawing/2014/main" id="{57ACABFA-5538-8D60-752D-4DB3D49313A4}"/>
              </a:ext>
            </a:extLst>
          </p:cNvPr>
          <p:cNvSpPr/>
          <p:nvPr/>
        </p:nvSpPr>
        <p:spPr>
          <a:xfrm>
            <a:off x="1138208" y="2373344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Google Shape;1993;p76">
            <a:extLst>
              <a:ext uri="{FF2B5EF4-FFF2-40B4-BE49-F238E27FC236}">
                <a16:creationId xmlns:a16="http://schemas.microsoft.com/office/drawing/2014/main" id="{9CFD5E0F-5F04-314B-DC74-F08A324E56CB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CBA48A7-6A86-3523-9AC9-55D6A9715119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8" name="Google Shape;1281;p45">
              <a:extLst>
                <a:ext uri="{FF2B5EF4-FFF2-40B4-BE49-F238E27FC236}">
                  <a16:creationId xmlns:a16="http://schemas.microsoft.com/office/drawing/2014/main" id="{343D4FC8-72BB-3348-9EE9-52E664A0D16F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Google Shape;1286;p45">
              <a:extLst>
                <a:ext uri="{FF2B5EF4-FFF2-40B4-BE49-F238E27FC236}">
                  <a16:creationId xmlns:a16="http://schemas.microsoft.com/office/drawing/2014/main" id="{7873CBE8-4CD3-4F4E-509B-2D38C7569C0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39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0;p72">
            <a:extLst>
              <a:ext uri="{FF2B5EF4-FFF2-40B4-BE49-F238E27FC236}">
                <a16:creationId xmlns:a16="http://schemas.microsoft.com/office/drawing/2014/main" id="{CD041C2B-544A-C660-4E61-E89C8CC06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614" y="20618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ANN or CNN Experiments 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oogle Shape;1993;p76">
            <a:extLst>
              <a:ext uri="{FF2B5EF4-FFF2-40B4-BE49-F238E27FC236}">
                <a16:creationId xmlns:a16="http://schemas.microsoft.com/office/drawing/2014/main" id="{3A7F300D-5B76-BB63-0382-39D77FABE368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56F9B46-0709-500C-9376-1DB2A315850D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10" name="Google Shape;1281;p45">
              <a:extLst>
                <a:ext uri="{FF2B5EF4-FFF2-40B4-BE49-F238E27FC236}">
                  <a16:creationId xmlns:a16="http://schemas.microsoft.com/office/drawing/2014/main" id="{1E381EAA-AC2B-CEFB-1F23-0F1DB7B0A3FD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Google Shape;1286;p45">
              <a:extLst>
                <a:ext uri="{FF2B5EF4-FFF2-40B4-BE49-F238E27FC236}">
                  <a16:creationId xmlns:a16="http://schemas.microsoft.com/office/drawing/2014/main" id="{6FF4D54D-2C78-9C39-75FC-D8FFAD99FA3F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DC322B0-3EB8-1BBD-CDE9-08A06367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96599"/>
              </p:ext>
            </p:extLst>
          </p:nvPr>
        </p:nvGraphicFramePr>
        <p:xfrm>
          <a:off x="543684" y="1062083"/>
          <a:ext cx="8393282" cy="3179992"/>
        </p:xfrm>
        <a:graphic>
          <a:graphicData uri="http://schemas.openxmlformats.org/drawingml/2006/table">
            <a:tbl>
              <a:tblPr/>
              <a:tblGrid>
                <a:gridCol w="1319622">
                  <a:extLst>
                    <a:ext uri="{9D8B030D-6E8A-4147-A177-3AD203B41FA5}">
                      <a16:colId xmlns:a16="http://schemas.microsoft.com/office/drawing/2014/main" val="1431578382"/>
                    </a:ext>
                  </a:extLst>
                </a:gridCol>
                <a:gridCol w="3433313">
                  <a:extLst>
                    <a:ext uri="{9D8B030D-6E8A-4147-A177-3AD203B41FA5}">
                      <a16:colId xmlns:a16="http://schemas.microsoft.com/office/drawing/2014/main" val="2215665738"/>
                    </a:ext>
                  </a:extLst>
                </a:gridCol>
                <a:gridCol w="3640347">
                  <a:extLst>
                    <a:ext uri="{9D8B030D-6E8A-4147-A177-3AD203B41FA5}">
                      <a16:colId xmlns:a16="http://schemas.microsoft.com/office/drawing/2014/main" val="79659486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Criteria</a:t>
                      </a:r>
                    </a:p>
                  </a:txBody>
                  <a:tcPr marL="30705" marR="30705" marT="30705" marB="307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Artificial Neural Networks (</a:t>
                      </a:r>
                      <a:r>
                        <a:rPr lang="en-US" altLang="ja-JP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ANNs</a:t>
                      </a: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pPr algn="ctr" fontAlgn="ctr"/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0705" marR="30705" marT="30705" marB="307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Convolutional Neural Networks (CNNs)</a:t>
                      </a:r>
                    </a:p>
                    <a:p>
                      <a:pPr algn="ctr" fontAlgn="ctr"/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0705" marR="30705" marT="30705" marB="307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04777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Type of Data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Tabular Data, Text Data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+mj-lt"/>
                        </a:rPr>
                        <a:t>Image Data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174278"/>
                  </a:ext>
                </a:extLst>
              </a:tr>
              <a:tr h="602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Performance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ANN is </a:t>
                      </a:r>
                      <a:r>
                        <a:rPr lang="en-US" altLang="ja-JP" sz="1050" b="0" dirty="0">
                          <a:effectLst/>
                          <a:latin typeface="+mj-lt"/>
                        </a:rPr>
                        <a:t>considered</a:t>
                      </a:r>
                      <a:r>
                        <a:rPr lang="en-US" sz="1050" b="0" dirty="0">
                          <a:effectLst/>
                          <a:latin typeface="+mj-lt"/>
                        </a:rPr>
                        <a:t> to be less powerful than CNN.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CNN is </a:t>
                      </a:r>
                      <a:r>
                        <a:rPr lang="en-US" altLang="ja-JP" sz="1050" b="0" dirty="0">
                          <a:effectLst/>
                          <a:latin typeface="+mj-lt"/>
                        </a:rPr>
                        <a:t>considered</a:t>
                      </a:r>
                      <a:r>
                        <a:rPr lang="en-US" sz="1050" b="0" dirty="0">
                          <a:effectLst/>
                          <a:latin typeface="+mj-lt"/>
                        </a:rPr>
                        <a:t> to be more powerful than ANN.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696593"/>
                  </a:ext>
                </a:extLst>
              </a:tr>
              <a:tr h="602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Application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+mj-lt"/>
                        </a:rPr>
                        <a:t>Facial recognition and Computer vision.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Facial recognition, text digitization and Natural language processing.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909567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Main advantages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Having fault tolerance, Ability to work with incomplete knowledge.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High accuracy in image recognition problems, Weight sharing.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165519"/>
                  </a:ext>
                </a:extLst>
              </a:tr>
              <a:tr h="53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Disadvantages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Hardware dependence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+mj-lt"/>
                        </a:rPr>
                        <a:t>Large training data needed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79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4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0;p72">
            <a:extLst>
              <a:ext uri="{FF2B5EF4-FFF2-40B4-BE49-F238E27FC236}">
                <a16:creationId xmlns:a16="http://schemas.microsoft.com/office/drawing/2014/main" id="{CD041C2B-544A-C660-4E61-E89C8CC06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615" y="25325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 or CNN Experiments 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0C83A3-5058-B1B5-30A4-D50CC163E61E}"/>
              </a:ext>
            </a:extLst>
          </p:cNvPr>
          <p:cNvSpPr txBox="1"/>
          <p:nvPr/>
        </p:nvSpPr>
        <p:spPr>
          <a:xfrm>
            <a:off x="940280" y="1718306"/>
            <a:ext cx="30149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latin typeface="+mj-lt"/>
              </a:rPr>
              <a:t>Epochs: 30, Batch_Size: 10</a:t>
            </a:r>
            <a:endParaRPr lang="ja-JP" alt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59FD1B-9262-9C46-5368-C046E25E0128}"/>
              </a:ext>
            </a:extLst>
          </p:cNvPr>
          <p:cNvSpPr txBox="1"/>
          <p:nvPr/>
        </p:nvSpPr>
        <p:spPr>
          <a:xfrm>
            <a:off x="940280" y="1301524"/>
            <a:ext cx="30149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latin typeface="+mj-lt"/>
              </a:rPr>
              <a:t>Target Size: 48, 48</a:t>
            </a:r>
            <a:endParaRPr lang="ja-JP" alt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94B07C-808D-53CB-4E7A-B383A44F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80" y="2229589"/>
            <a:ext cx="2859110" cy="17756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51F85F-7D8E-DAF4-98D1-E1B3B4120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05" y="1301524"/>
            <a:ext cx="3778315" cy="5620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0AFFD-49D5-D579-5A0E-A1B9C3713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654" y="2150300"/>
            <a:ext cx="4345555" cy="2739947"/>
          </a:xfrm>
          <a:prstGeom prst="rect">
            <a:avLst/>
          </a:prstGeom>
        </p:spPr>
      </p:pic>
      <p:sp>
        <p:nvSpPr>
          <p:cNvPr id="8" name="Google Shape;1993;p76">
            <a:extLst>
              <a:ext uri="{FF2B5EF4-FFF2-40B4-BE49-F238E27FC236}">
                <a16:creationId xmlns:a16="http://schemas.microsoft.com/office/drawing/2014/main" id="{3A7F300D-5B76-BB63-0382-39D77FABE368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56F9B46-0709-500C-9376-1DB2A315850D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10" name="Google Shape;1281;p45">
              <a:extLst>
                <a:ext uri="{FF2B5EF4-FFF2-40B4-BE49-F238E27FC236}">
                  <a16:creationId xmlns:a16="http://schemas.microsoft.com/office/drawing/2014/main" id="{1E381EAA-AC2B-CEFB-1F23-0F1DB7B0A3FD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Google Shape;1286;p45">
              <a:extLst>
                <a:ext uri="{FF2B5EF4-FFF2-40B4-BE49-F238E27FC236}">
                  <a16:creationId xmlns:a16="http://schemas.microsoft.com/office/drawing/2014/main" id="{6FF4D54D-2C78-9C39-75FC-D8FFAD99FA3F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0;p72">
            <a:extLst>
              <a:ext uri="{FF2B5EF4-FFF2-40B4-BE49-F238E27FC236}">
                <a16:creationId xmlns:a16="http://schemas.microsoft.com/office/drawing/2014/main" id="{3C9CC32E-508B-2797-0F62-EAD51C677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4732" y="255323"/>
            <a:ext cx="5594536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Result of Experiments 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6C645F5-4D8B-BA32-7535-C929AF97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00824"/>
              </p:ext>
            </p:extLst>
          </p:nvPr>
        </p:nvGraphicFramePr>
        <p:xfrm>
          <a:off x="845498" y="1322111"/>
          <a:ext cx="7704000" cy="2082642"/>
        </p:xfrm>
        <a:graphic>
          <a:graphicData uri="http://schemas.openxmlformats.org/drawingml/2006/table">
            <a:tbl>
              <a:tblPr firstRow="1" bandRow="1">
                <a:tableStyleId>{922CAEC4-CC18-4851-8C27-331CE40A42E2}</a:tableStyleId>
              </a:tblPr>
              <a:tblGrid>
                <a:gridCol w="1171368">
                  <a:extLst>
                    <a:ext uri="{9D8B030D-6E8A-4147-A177-3AD203B41FA5}">
                      <a16:colId xmlns:a16="http://schemas.microsoft.com/office/drawing/2014/main" val="2692592133"/>
                    </a:ext>
                  </a:extLst>
                </a:gridCol>
                <a:gridCol w="1900247">
                  <a:extLst>
                    <a:ext uri="{9D8B030D-6E8A-4147-A177-3AD203B41FA5}">
                      <a16:colId xmlns:a16="http://schemas.microsoft.com/office/drawing/2014/main" val="3505932256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195993899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886754286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3959280699"/>
                    </a:ext>
                  </a:extLst>
                </a:gridCol>
                <a:gridCol w="892042">
                  <a:extLst>
                    <a:ext uri="{9D8B030D-6E8A-4147-A177-3AD203B41FA5}">
                      <a16:colId xmlns:a16="http://schemas.microsoft.com/office/drawing/2014/main" val="821832447"/>
                    </a:ext>
                  </a:extLst>
                </a:gridCol>
              </a:tblGrid>
              <a:tr h="52816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Amount of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Accuracy Score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Precision Score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Recall Score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F1 Score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22764"/>
                  </a:ext>
                </a:extLst>
              </a:tr>
              <a:tr h="61150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Total Data – 434</a:t>
                      </a: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    Train Data – 350</a:t>
                      </a: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    Test Data –  84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76%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81%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76%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73%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24370"/>
                  </a:ext>
                </a:extLst>
              </a:tr>
              <a:tr h="86166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Total Data – 434</a:t>
                      </a: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   Train Data – 350</a:t>
                      </a: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   Test Data –  84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91%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95%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91%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92%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02890"/>
                  </a:ext>
                </a:extLst>
              </a:tr>
            </a:tbl>
          </a:graphicData>
        </a:graphic>
      </p:graphicFrame>
      <p:sp>
        <p:nvSpPr>
          <p:cNvPr id="4" name="Google Shape;1993;p76">
            <a:extLst>
              <a:ext uri="{FF2B5EF4-FFF2-40B4-BE49-F238E27FC236}">
                <a16:creationId xmlns:a16="http://schemas.microsoft.com/office/drawing/2014/main" id="{3B48A03E-A61F-5037-23E8-801C9510339A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B713762-3AD5-2441-0B03-056670AC17FA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6" name="Google Shape;1281;p45">
              <a:extLst>
                <a:ext uri="{FF2B5EF4-FFF2-40B4-BE49-F238E27FC236}">
                  <a16:creationId xmlns:a16="http://schemas.microsoft.com/office/drawing/2014/main" id="{40F3E854-AC3F-BE9A-5D1B-EFA6B90B597E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Google Shape;1286;p45">
              <a:extLst>
                <a:ext uri="{FF2B5EF4-FFF2-40B4-BE49-F238E27FC236}">
                  <a16:creationId xmlns:a16="http://schemas.microsoft.com/office/drawing/2014/main" id="{24036A69-8EBB-2A0D-5E52-B542C38738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10" name="Google Shape;1743;p65">
            <a:extLst>
              <a:ext uri="{FF2B5EF4-FFF2-40B4-BE49-F238E27FC236}">
                <a16:creationId xmlns:a16="http://schemas.microsoft.com/office/drawing/2014/main" id="{CFA28B15-841A-8693-DBF4-7EA9AC6BAF57}"/>
              </a:ext>
            </a:extLst>
          </p:cNvPr>
          <p:cNvSpPr txBox="1">
            <a:spLocks/>
          </p:cNvSpPr>
          <p:nvPr/>
        </p:nvSpPr>
        <p:spPr>
          <a:xfrm>
            <a:off x="845498" y="3683366"/>
            <a:ext cx="6657405" cy="38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The results are showed the CNN method is great for testing and training images. </a:t>
            </a:r>
            <a:endParaRPr lang="ja-JP" altLang="en-US" dirty="0">
              <a:solidFill>
                <a:schemeClr val="tx1"/>
              </a:solidFill>
              <a:latin typeface="Meiryo UI 見出し"/>
            </a:endParaRPr>
          </a:p>
        </p:txBody>
      </p:sp>
    </p:spTree>
    <p:extLst>
      <p:ext uri="{BB962C8B-B14F-4D97-AF65-F5344CB8AC3E}">
        <p14:creationId xmlns:p14="http://schemas.microsoft.com/office/powerpoint/2010/main" val="249069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93;p76">
            <a:extLst>
              <a:ext uri="{FF2B5EF4-FFF2-40B4-BE49-F238E27FC236}">
                <a16:creationId xmlns:a16="http://schemas.microsoft.com/office/drawing/2014/main" id="{689B81A7-151D-532D-3348-79B2DBB036E0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n-ea"/>
                <a:ea typeface="+mn-ea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n-ea"/>
              <a:ea typeface="+mn-ea"/>
              <a:cs typeface="Lato" panose="020F0502020204030203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9BA5465-77E6-3B49-6A6C-DB5CF502757C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DC727506-343A-635D-8332-D0F016803B6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  <a:cs typeface="Lato" panose="020F0502020204030203" pitchFamily="34" charset="0"/>
              </a:endParaRPr>
            </a:p>
          </p:txBody>
        </p:sp>
        <p:sp>
          <p:nvSpPr>
            <p:cNvPr id="24" name="Google Shape;1286;p45">
              <a:extLst>
                <a:ext uri="{FF2B5EF4-FFF2-40B4-BE49-F238E27FC236}">
                  <a16:creationId xmlns:a16="http://schemas.microsoft.com/office/drawing/2014/main" id="{ABF7928D-2F3C-7AE1-0685-F0B297ECC2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n-ea"/>
                  <a:ea typeface="+mn-ea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5" name="Google Shape;1930;p72">
            <a:extLst>
              <a:ext uri="{FF2B5EF4-FFF2-40B4-BE49-F238E27FC236}">
                <a16:creationId xmlns:a16="http://schemas.microsoft.com/office/drawing/2014/main" id="{1F0CD226-98AD-549B-49E8-A5ECD5517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0008" y="92228"/>
            <a:ext cx="541107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n-ea"/>
                <a:ea typeface="+mn-ea"/>
                <a:cs typeface="Lato" panose="020F0502020204030203" pitchFamily="34" charset="0"/>
              </a:rPr>
              <a:t>Modelling: </a:t>
            </a:r>
            <a:r>
              <a:rPr lang="en" sz="2000" dirty="0">
                <a:latin typeface="+mn-ea"/>
                <a:ea typeface="+mn-ea"/>
                <a:cs typeface="Lato" panose="020F0502020204030203" pitchFamily="34" charset="0"/>
              </a:rPr>
              <a:t>CNN Architecture</a:t>
            </a:r>
            <a:endParaRPr sz="2000" dirty="0">
              <a:solidFill>
                <a:srgbClr val="00B0F0"/>
              </a:solidFill>
              <a:latin typeface="+mn-ea"/>
              <a:ea typeface="+mn-ea"/>
              <a:cs typeface="Lato" panose="020F0502020204030203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962FD98-E110-72C4-FF55-1FA52F3C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" y="2073871"/>
            <a:ext cx="3673917" cy="67636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6D8F07-A593-F766-7859-6EB90BC30BCA}"/>
              </a:ext>
            </a:extLst>
          </p:cNvPr>
          <p:cNvSpPr txBox="1"/>
          <p:nvPr/>
        </p:nvSpPr>
        <p:spPr>
          <a:xfrm>
            <a:off x="143950" y="1669210"/>
            <a:ext cx="30149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latin typeface="+mn-ea"/>
                <a:ea typeface="+mn-ea"/>
              </a:rPr>
              <a:t>Epochs: 100, Batch_Size: 64</a:t>
            </a:r>
            <a:endParaRPr lang="ja-JP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B15C6-CE54-16DD-1B2F-5E3211CF79CF}"/>
              </a:ext>
            </a:extLst>
          </p:cNvPr>
          <p:cNvSpPr txBox="1"/>
          <p:nvPr/>
        </p:nvSpPr>
        <p:spPr>
          <a:xfrm>
            <a:off x="143950" y="1252428"/>
            <a:ext cx="30149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latin typeface="+mn-ea"/>
                <a:ea typeface="+mn-ea"/>
              </a:rPr>
              <a:t>Target Size: 48, 48</a:t>
            </a:r>
            <a:endParaRPr lang="ja-JP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7CB9877-E5DE-D66F-EA36-F655528505C8}"/>
              </a:ext>
            </a:extLst>
          </p:cNvPr>
          <p:cNvGrpSpPr/>
          <p:nvPr/>
        </p:nvGrpSpPr>
        <p:grpSpPr>
          <a:xfrm>
            <a:off x="3996838" y="756800"/>
            <a:ext cx="5003212" cy="4294472"/>
            <a:chOff x="3743971" y="187922"/>
            <a:chExt cx="5003212" cy="4294472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97F86B7-E236-CF48-EDAD-62F9C6DD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3971" y="187922"/>
              <a:ext cx="5003212" cy="2389517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87087CD-B15C-70F1-89D0-F5A3D0A2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3971" y="2270032"/>
              <a:ext cx="5003212" cy="2212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6"/>
          <p:cNvSpPr txBox="1">
            <a:spLocks noGrp="1"/>
          </p:cNvSpPr>
          <p:nvPr>
            <p:ph type="title"/>
          </p:nvPr>
        </p:nvSpPr>
        <p:spPr>
          <a:xfrm>
            <a:off x="2325112" y="985686"/>
            <a:ext cx="40452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5W</a:t>
            </a:r>
            <a:r>
              <a:rPr lang="en" sz="18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" sz="4000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1H</a:t>
            </a:r>
            <a:endParaRPr sz="4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12" name="Google Shape;1312;p46"/>
          <p:cNvSpPr txBox="1">
            <a:spLocks noGrp="1"/>
          </p:cNvSpPr>
          <p:nvPr>
            <p:ph type="subTitle" idx="1"/>
          </p:nvPr>
        </p:nvSpPr>
        <p:spPr>
          <a:xfrm>
            <a:off x="2325112" y="2183561"/>
            <a:ext cx="4045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Who, What, When, Where, Why, 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D2FE1D-77C6-CBA6-6A6C-BC6F2DB0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8" y="2571732"/>
            <a:ext cx="63" cy="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5D20A0-E7AF-DDD4-9E29-81543ADC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72" y="3213320"/>
            <a:ext cx="3153219" cy="19129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93;p76">
            <a:extLst>
              <a:ext uri="{FF2B5EF4-FFF2-40B4-BE49-F238E27FC236}">
                <a16:creationId xmlns:a16="http://schemas.microsoft.com/office/drawing/2014/main" id="{689B81A7-151D-532D-3348-79B2DBB036E0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9BA5465-77E6-3B49-6A6C-DB5CF502757C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DC727506-343A-635D-8332-D0F016803B6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Google Shape;1286;p45">
              <a:extLst>
                <a:ext uri="{FF2B5EF4-FFF2-40B4-BE49-F238E27FC236}">
                  <a16:creationId xmlns:a16="http://schemas.microsoft.com/office/drawing/2014/main" id="{ABF7928D-2F3C-7AE1-0685-F0B297ECC2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5" name="Google Shape;1930;p72">
            <a:extLst>
              <a:ext uri="{FF2B5EF4-FFF2-40B4-BE49-F238E27FC236}">
                <a16:creationId xmlns:a16="http://schemas.microsoft.com/office/drawing/2014/main" id="{1F0CD226-98AD-549B-49E8-A5ECD5517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000" y="92228"/>
            <a:ext cx="396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Plotting Accuracy</a:t>
            </a:r>
            <a:endParaRPr sz="3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C186C3-9676-1FEA-75C7-2C4ACE40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36" y="931653"/>
            <a:ext cx="4680000" cy="33093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5EE58E-2A71-BB12-BB43-9F071EAB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0" y="931653"/>
            <a:ext cx="3960000" cy="24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93;p76">
            <a:extLst>
              <a:ext uri="{FF2B5EF4-FFF2-40B4-BE49-F238E27FC236}">
                <a16:creationId xmlns:a16="http://schemas.microsoft.com/office/drawing/2014/main" id="{689B81A7-151D-532D-3348-79B2DBB036E0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9BA5465-77E6-3B49-6A6C-DB5CF502757C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DC727506-343A-635D-8332-D0F016803B6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Google Shape;1286;p45">
              <a:extLst>
                <a:ext uri="{FF2B5EF4-FFF2-40B4-BE49-F238E27FC236}">
                  <a16:creationId xmlns:a16="http://schemas.microsoft.com/office/drawing/2014/main" id="{ABF7928D-2F3C-7AE1-0685-F0B297ECC2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8AFD975F-6429-CE0A-4F9E-72C5FE49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" y="966159"/>
            <a:ext cx="3936346" cy="252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D0DDAEA-5A30-52CE-D49D-725C734C8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24" y="966160"/>
            <a:ext cx="4779035" cy="3246037"/>
          </a:xfrm>
          <a:prstGeom prst="rect">
            <a:avLst/>
          </a:prstGeom>
        </p:spPr>
      </p:pic>
      <p:sp>
        <p:nvSpPr>
          <p:cNvPr id="9" name="Google Shape;1930;p72">
            <a:extLst>
              <a:ext uri="{FF2B5EF4-FFF2-40B4-BE49-F238E27FC236}">
                <a16:creationId xmlns:a16="http://schemas.microsoft.com/office/drawing/2014/main" id="{E129F211-8EF7-8B4B-04E4-32A0AD286E21}"/>
              </a:ext>
            </a:extLst>
          </p:cNvPr>
          <p:cNvSpPr txBox="1">
            <a:spLocks/>
          </p:cNvSpPr>
          <p:nvPr/>
        </p:nvSpPr>
        <p:spPr>
          <a:xfrm>
            <a:off x="2901251" y="41805"/>
            <a:ext cx="321364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/>
              <a:buNone/>
              <a:defRPr sz="72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Plotting Loss</a:t>
            </a:r>
            <a:endParaRPr lang="en-US" sz="3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93;p76">
            <a:extLst>
              <a:ext uri="{FF2B5EF4-FFF2-40B4-BE49-F238E27FC236}">
                <a16:creationId xmlns:a16="http://schemas.microsoft.com/office/drawing/2014/main" id="{689B81A7-151D-532D-3348-79B2DBB036E0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9BA5465-77E6-3B49-6A6C-DB5CF502757C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DC727506-343A-635D-8332-D0F016803B6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Google Shape;1286;p45">
              <a:extLst>
                <a:ext uri="{FF2B5EF4-FFF2-40B4-BE49-F238E27FC236}">
                  <a16:creationId xmlns:a16="http://schemas.microsoft.com/office/drawing/2014/main" id="{ABF7928D-2F3C-7AE1-0685-F0B297ECC2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5" name="Google Shape;1930;p72">
            <a:extLst>
              <a:ext uri="{FF2B5EF4-FFF2-40B4-BE49-F238E27FC236}">
                <a16:creationId xmlns:a16="http://schemas.microsoft.com/office/drawing/2014/main" id="{1F0CD226-98AD-549B-49E8-A5ECD5517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5177" y="146310"/>
            <a:ext cx="321364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  <a:endParaRPr sz="3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FCABC9-C231-7389-4AEC-C4056889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26" y="1224950"/>
            <a:ext cx="5611291" cy="34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93;p76">
            <a:extLst>
              <a:ext uri="{FF2B5EF4-FFF2-40B4-BE49-F238E27FC236}">
                <a16:creationId xmlns:a16="http://schemas.microsoft.com/office/drawing/2014/main" id="{689B81A7-151D-532D-3348-79B2DBB036E0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9BA5465-77E6-3B49-6A6C-DB5CF502757C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DC727506-343A-635D-8332-D0F016803B6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Google Shape;1286;p45">
              <a:extLst>
                <a:ext uri="{FF2B5EF4-FFF2-40B4-BE49-F238E27FC236}">
                  <a16:creationId xmlns:a16="http://schemas.microsoft.com/office/drawing/2014/main" id="{ABF7928D-2F3C-7AE1-0685-F0B297ECC2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5" name="Google Shape;1930;p72">
            <a:extLst>
              <a:ext uri="{FF2B5EF4-FFF2-40B4-BE49-F238E27FC236}">
                <a16:creationId xmlns:a16="http://schemas.microsoft.com/office/drawing/2014/main" id="{1F0CD226-98AD-549B-49E8-A5ECD5517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5177" y="146310"/>
            <a:ext cx="321364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  <a:endParaRPr sz="3000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75224F-2FE0-568B-0777-05911314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" y="1039123"/>
            <a:ext cx="8793016" cy="26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2;p57">
            <a:extLst>
              <a:ext uri="{FF2B5EF4-FFF2-40B4-BE49-F238E27FC236}">
                <a16:creationId xmlns:a16="http://schemas.microsoft.com/office/drawing/2014/main" id="{91F18392-2F60-04B2-61D0-BC9DD7423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7313" y="472022"/>
            <a:ext cx="618257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What is </a:t>
            </a:r>
            <a:r>
              <a:rPr lang="en-US" dirty="0" err="1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Haar</a:t>
            </a:r>
            <a:r>
              <a:rPr lang="en-US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Cascade Classifier?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531;p55">
            <a:extLst>
              <a:ext uri="{FF2B5EF4-FFF2-40B4-BE49-F238E27FC236}">
                <a16:creationId xmlns:a16="http://schemas.microsoft.com/office/drawing/2014/main" id="{E862F3AC-D6AE-197A-C7CB-896110B324E0}"/>
              </a:ext>
            </a:extLst>
          </p:cNvPr>
          <p:cNvSpPr/>
          <p:nvPr/>
        </p:nvSpPr>
        <p:spPr>
          <a:xfrm>
            <a:off x="1194032" y="1462713"/>
            <a:ext cx="188037" cy="199604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oogle Shape;1993;p76">
            <a:extLst>
              <a:ext uri="{FF2B5EF4-FFF2-40B4-BE49-F238E27FC236}">
                <a16:creationId xmlns:a16="http://schemas.microsoft.com/office/drawing/2014/main" id="{D8BCF630-1536-27EC-06B1-F509B6A9E2F7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0A88191-3023-9CB1-502F-E5A464C7D79E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10" name="Google Shape;1281;p45">
              <a:extLst>
                <a:ext uri="{FF2B5EF4-FFF2-40B4-BE49-F238E27FC236}">
                  <a16:creationId xmlns:a16="http://schemas.microsoft.com/office/drawing/2014/main" id="{27407CAE-A867-C71E-6468-D360D2C08696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Google Shape;1286;p45">
              <a:extLst>
                <a:ext uri="{FF2B5EF4-FFF2-40B4-BE49-F238E27FC236}">
                  <a16:creationId xmlns:a16="http://schemas.microsoft.com/office/drawing/2014/main" id="{950FB59B-D0A9-6BEE-7275-1953650CDE47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C78F5051-1E60-3B91-9D34-88C4950F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12" y="4489296"/>
            <a:ext cx="390580" cy="390580"/>
          </a:xfrm>
          <a:prstGeom prst="rect">
            <a:avLst/>
          </a:prstGeom>
        </p:spPr>
      </p:pic>
      <p:sp>
        <p:nvSpPr>
          <p:cNvPr id="19" name="Google Shape;1583;p57">
            <a:extLst>
              <a:ext uri="{FF2B5EF4-FFF2-40B4-BE49-F238E27FC236}">
                <a16:creationId xmlns:a16="http://schemas.microsoft.com/office/drawing/2014/main" id="{0C873CA0-4437-B91D-CE12-1B6D755C9B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7352" y="1340867"/>
            <a:ext cx="6886754" cy="333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Machine learning-based  pre-trained classifiers used to identify faces in a real time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It works four stages.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 </a:t>
            </a:r>
            <a:r>
              <a:rPr lang="en-US" altLang="ja-JP" sz="1200" dirty="0" err="1">
                <a:solidFill>
                  <a:srgbClr val="00B0F0"/>
                </a:solidFill>
                <a:latin typeface="Meiryo UI 見出し"/>
              </a:rPr>
              <a:t>Haar</a:t>
            </a: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-feature selection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: A </a:t>
            </a:r>
            <a:r>
              <a:rPr lang="en-US" altLang="ja-JP" sz="1200" dirty="0" err="1">
                <a:solidFill>
                  <a:schemeClr val="tx1"/>
                </a:solidFill>
                <a:latin typeface="Meiryo UI 見出し"/>
              </a:rPr>
              <a:t>Haar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-like feature consists of dark regions and light regions.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Creation of Integral Images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: A given pixel in the integral image is the sum of all the pixels on the left and all the pixels above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AdaBoost Training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: It combines multiple “weak classifiers” (best features) into one “strong classifier”.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rgbClr val="00B0F0"/>
                </a:solidFill>
                <a:latin typeface="Meiryo UI 見出し"/>
              </a:rPr>
              <a:t>Cascade Classifier</a:t>
            </a:r>
            <a:r>
              <a:rPr lang="en-US" altLang="ja-JP" sz="1200" dirty="0">
                <a:solidFill>
                  <a:schemeClr val="tx1"/>
                </a:solidFill>
                <a:latin typeface="Meiryo UI 見出し"/>
              </a:rPr>
              <a:t>: It significantly reduces the computation time and makes the process more efficient.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</p:txBody>
      </p:sp>
      <p:sp>
        <p:nvSpPr>
          <p:cNvPr id="3" name="Google Shape;1531;p55">
            <a:extLst>
              <a:ext uri="{FF2B5EF4-FFF2-40B4-BE49-F238E27FC236}">
                <a16:creationId xmlns:a16="http://schemas.microsoft.com/office/drawing/2014/main" id="{40089A1D-E0DA-6EA8-82D5-68620FAED39C}"/>
              </a:ext>
            </a:extLst>
          </p:cNvPr>
          <p:cNvSpPr/>
          <p:nvPr/>
        </p:nvSpPr>
        <p:spPr>
          <a:xfrm>
            <a:off x="1191158" y="1908405"/>
            <a:ext cx="188037" cy="199604"/>
          </a:xfrm>
          <a:prstGeom prst="diamond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3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2;p57">
            <a:extLst>
              <a:ext uri="{FF2B5EF4-FFF2-40B4-BE49-F238E27FC236}">
                <a16:creationId xmlns:a16="http://schemas.microsoft.com/office/drawing/2014/main" id="{91F18392-2F60-04B2-61D0-BC9DD7423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7313" y="472022"/>
            <a:ext cx="618257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What is </a:t>
            </a:r>
            <a:r>
              <a:rPr lang="en-US" dirty="0" err="1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Haar</a:t>
            </a:r>
            <a:r>
              <a:rPr lang="en-US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Cascade Classifier?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531;p55">
            <a:extLst>
              <a:ext uri="{FF2B5EF4-FFF2-40B4-BE49-F238E27FC236}">
                <a16:creationId xmlns:a16="http://schemas.microsoft.com/office/drawing/2014/main" id="{E862F3AC-D6AE-197A-C7CB-896110B324E0}"/>
              </a:ext>
            </a:extLst>
          </p:cNvPr>
          <p:cNvSpPr/>
          <p:nvPr/>
        </p:nvSpPr>
        <p:spPr>
          <a:xfrm>
            <a:off x="1187250" y="1484896"/>
            <a:ext cx="201600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oogle Shape;1993;p76">
            <a:extLst>
              <a:ext uri="{FF2B5EF4-FFF2-40B4-BE49-F238E27FC236}">
                <a16:creationId xmlns:a16="http://schemas.microsoft.com/office/drawing/2014/main" id="{D8BCF630-1536-27EC-06B1-F509B6A9E2F7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0A88191-3023-9CB1-502F-E5A464C7D79E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10" name="Google Shape;1281;p45">
              <a:extLst>
                <a:ext uri="{FF2B5EF4-FFF2-40B4-BE49-F238E27FC236}">
                  <a16:creationId xmlns:a16="http://schemas.microsoft.com/office/drawing/2014/main" id="{27407CAE-A867-C71E-6468-D360D2C08696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Google Shape;1286;p45">
              <a:extLst>
                <a:ext uri="{FF2B5EF4-FFF2-40B4-BE49-F238E27FC236}">
                  <a16:creationId xmlns:a16="http://schemas.microsoft.com/office/drawing/2014/main" id="{950FB59B-D0A9-6BEE-7275-1953650CDE47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C78F5051-1E60-3B91-9D34-88C4950F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12" y="4489296"/>
            <a:ext cx="390580" cy="390580"/>
          </a:xfrm>
          <a:prstGeom prst="rect">
            <a:avLst/>
          </a:prstGeom>
        </p:spPr>
      </p:pic>
      <p:sp>
        <p:nvSpPr>
          <p:cNvPr id="19" name="Google Shape;1583;p57">
            <a:extLst>
              <a:ext uri="{FF2B5EF4-FFF2-40B4-BE49-F238E27FC236}">
                <a16:creationId xmlns:a16="http://schemas.microsoft.com/office/drawing/2014/main" id="{0C873CA0-4437-B91D-CE12-1B6D755C9B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7525" y="1416080"/>
            <a:ext cx="6579225" cy="2259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The </a:t>
            </a:r>
            <a:r>
              <a:rPr lang="en-US" altLang="ja-JP" dirty="0" err="1">
                <a:solidFill>
                  <a:schemeClr val="tx1"/>
                </a:solidFill>
                <a:latin typeface="Meiryo UI 見出し"/>
              </a:rPr>
              <a:t>Haar</a:t>
            </a: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 cascade method is used to detect faces in each frame of the webcam feed.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The region of image containing the face is resized to 48x48 and is passed as input to the CNN.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The network outputs a list of </a:t>
            </a:r>
            <a:r>
              <a:rPr lang="en-US" altLang="ja-JP" dirty="0" err="1">
                <a:solidFill>
                  <a:schemeClr val="tx1"/>
                </a:solidFill>
                <a:latin typeface="Meiryo UI 見出し"/>
              </a:rPr>
              <a:t>softmax</a:t>
            </a: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 scores for the seven classes of emotions.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The emotion with maximum score is displayed on the 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>
              <a:solidFill>
                <a:schemeClr val="tx1"/>
              </a:solidFill>
              <a:latin typeface="Meiryo UI 見出し"/>
            </a:endParaRPr>
          </a:p>
        </p:txBody>
      </p:sp>
      <p:sp>
        <p:nvSpPr>
          <p:cNvPr id="3" name="Google Shape;1531;p55">
            <a:extLst>
              <a:ext uri="{FF2B5EF4-FFF2-40B4-BE49-F238E27FC236}">
                <a16:creationId xmlns:a16="http://schemas.microsoft.com/office/drawing/2014/main" id="{406E185F-3675-F227-53C9-2C4E4790670F}"/>
              </a:ext>
            </a:extLst>
          </p:cNvPr>
          <p:cNvSpPr/>
          <p:nvPr/>
        </p:nvSpPr>
        <p:spPr>
          <a:xfrm>
            <a:off x="1178624" y="1962723"/>
            <a:ext cx="201600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531;p55">
            <a:extLst>
              <a:ext uri="{FF2B5EF4-FFF2-40B4-BE49-F238E27FC236}">
                <a16:creationId xmlns:a16="http://schemas.microsoft.com/office/drawing/2014/main" id="{85C11ACF-6379-0D67-26ED-3078DA74D42D}"/>
              </a:ext>
            </a:extLst>
          </p:cNvPr>
          <p:cNvSpPr/>
          <p:nvPr/>
        </p:nvSpPr>
        <p:spPr>
          <a:xfrm>
            <a:off x="1178624" y="2587458"/>
            <a:ext cx="201600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Google Shape;1531;p55">
            <a:extLst>
              <a:ext uri="{FF2B5EF4-FFF2-40B4-BE49-F238E27FC236}">
                <a16:creationId xmlns:a16="http://schemas.microsoft.com/office/drawing/2014/main" id="{BF7536A0-B399-65FE-CA88-CB8890FC74C5}"/>
              </a:ext>
            </a:extLst>
          </p:cNvPr>
          <p:cNvSpPr/>
          <p:nvPr/>
        </p:nvSpPr>
        <p:spPr>
          <a:xfrm>
            <a:off x="1167299" y="3006618"/>
            <a:ext cx="201600" cy="201600"/>
          </a:xfrm>
          <a:prstGeom prst="diamond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1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3;p76">
            <a:extLst>
              <a:ext uri="{FF2B5EF4-FFF2-40B4-BE49-F238E27FC236}">
                <a16:creationId xmlns:a16="http://schemas.microsoft.com/office/drawing/2014/main" id="{3B48A03E-A61F-5037-23E8-801C9510339A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B713762-3AD5-2441-0B03-056670AC17FA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6" name="Google Shape;1281;p45">
              <a:extLst>
                <a:ext uri="{FF2B5EF4-FFF2-40B4-BE49-F238E27FC236}">
                  <a16:creationId xmlns:a16="http://schemas.microsoft.com/office/drawing/2014/main" id="{40F3E854-AC3F-BE9A-5D1B-EFA6B90B597E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Google Shape;1286;p45">
              <a:extLst>
                <a:ext uri="{FF2B5EF4-FFF2-40B4-BE49-F238E27FC236}">
                  <a16:creationId xmlns:a16="http://schemas.microsoft.com/office/drawing/2014/main" id="{24036A69-8EBB-2A0D-5E52-B542C38738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" name="Google Shape;1930;p72">
            <a:extLst>
              <a:ext uri="{FF2B5EF4-FFF2-40B4-BE49-F238E27FC236}">
                <a16:creationId xmlns:a16="http://schemas.microsoft.com/office/drawing/2014/main" id="{10543263-6D9C-434C-EE13-0BF6DA05A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4400" y="187922"/>
            <a:ext cx="65952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Emotion Detection from </a:t>
            </a:r>
            <a:r>
              <a:rPr lang="en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Webcam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Google Shape;1743;p65">
            <a:extLst>
              <a:ext uri="{FF2B5EF4-FFF2-40B4-BE49-F238E27FC236}">
                <a16:creationId xmlns:a16="http://schemas.microsoft.com/office/drawing/2014/main" id="{B0FD6881-A243-3EBF-B349-3A22C8F2C197}"/>
              </a:ext>
            </a:extLst>
          </p:cNvPr>
          <p:cNvSpPr txBox="1">
            <a:spLocks/>
          </p:cNvSpPr>
          <p:nvPr/>
        </p:nvSpPr>
        <p:spPr>
          <a:xfrm>
            <a:off x="1408403" y="1005613"/>
            <a:ext cx="3042827" cy="38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Webcam feed and detect emotion</a:t>
            </a:r>
            <a:endParaRPr lang="ja-JP" altLang="en-US" dirty="0">
              <a:solidFill>
                <a:schemeClr val="tx1"/>
              </a:solidFill>
              <a:latin typeface="Meiryo UI 見出し"/>
            </a:endParaRPr>
          </a:p>
        </p:txBody>
      </p:sp>
      <p:sp>
        <p:nvSpPr>
          <p:cNvPr id="16" name="Google Shape;1743;p65">
            <a:extLst>
              <a:ext uri="{FF2B5EF4-FFF2-40B4-BE49-F238E27FC236}">
                <a16:creationId xmlns:a16="http://schemas.microsoft.com/office/drawing/2014/main" id="{B2F6A994-E58E-421E-5222-F37518AA0133}"/>
              </a:ext>
            </a:extLst>
          </p:cNvPr>
          <p:cNvSpPr txBox="1">
            <a:spLocks/>
          </p:cNvSpPr>
          <p:nvPr/>
        </p:nvSpPr>
        <p:spPr>
          <a:xfrm>
            <a:off x="5460630" y="1021814"/>
            <a:ext cx="3433204" cy="38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Meiryo UI 見出し"/>
              </a:rPr>
              <a:t>Draw bounding box and detect emotion </a:t>
            </a:r>
            <a:endParaRPr lang="ja-JP" altLang="en-US" dirty="0">
              <a:solidFill>
                <a:schemeClr val="tx1"/>
              </a:solidFill>
              <a:latin typeface="Meiryo UI 見出し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07697AE-CFC9-76CE-90FA-0DA0318C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1" y="1371850"/>
            <a:ext cx="4776410" cy="28605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6636200-96AD-B1F7-5028-14E92000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1" y="1402125"/>
            <a:ext cx="3922118" cy="3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3;p76">
            <a:extLst>
              <a:ext uri="{FF2B5EF4-FFF2-40B4-BE49-F238E27FC236}">
                <a16:creationId xmlns:a16="http://schemas.microsoft.com/office/drawing/2014/main" id="{3B48A03E-A61F-5037-23E8-801C9510339A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B713762-3AD5-2441-0B03-056670AC17FA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6" name="Google Shape;1281;p45">
              <a:extLst>
                <a:ext uri="{FF2B5EF4-FFF2-40B4-BE49-F238E27FC236}">
                  <a16:creationId xmlns:a16="http://schemas.microsoft.com/office/drawing/2014/main" id="{40F3E854-AC3F-BE9A-5D1B-EFA6B90B597E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Google Shape;1286;p45">
              <a:extLst>
                <a:ext uri="{FF2B5EF4-FFF2-40B4-BE49-F238E27FC236}">
                  <a16:creationId xmlns:a16="http://schemas.microsoft.com/office/drawing/2014/main" id="{24036A69-8EBB-2A0D-5E52-B542C3873879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12" name="Google Shape;1930;p72">
            <a:extLst>
              <a:ext uri="{FF2B5EF4-FFF2-40B4-BE49-F238E27FC236}">
                <a16:creationId xmlns:a16="http://schemas.microsoft.com/office/drawing/2014/main" id="{EF663EDD-7E29-E082-273F-FE79B435F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2906" y="238816"/>
            <a:ext cx="403315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User Interface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Google Shape;1406;p50">
            <a:extLst>
              <a:ext uri="{FF2B5EF4-FFF2-40B4-BE49-F238E27FC236}">
                <a16:creationId xmlns:a16="http://schemas.microsoft.com/office/drawing/2014/main" id="{39BBD8D5-2BC8-F3C8-58CC-F89490D9C67E}"/>
              </a:ext>
            </a:extLst>
          </p:cNvPr>
          <p:cNvSpPr txBox="1">
            <a:spLocks/>
          </p:cNvSpPr>
          <p:nvPr/>
        </p:nvSpPr>
        <p:spPr>
          <a:xfrm>
            <a:off x="741573" y="957412"/>
            <a:ext cx="4741292" cy="285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>
              <a:spcBef>
                <a:spcPts val="1600"/>
              </a:spcBef>
              <a:buClr>
                <a:srgbClr val="00B0F0"/>
              </a:buClr>
            </a:pPr>
            <a:r>
              <a:rPr lang="en-US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</a:t>
            </a:r>
            <a:r>
              <a:rPr lang="en-US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en-US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develops user interface using Streamlit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Title and Description</a:t>
            </a: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Capabilities and Limitations</a:t>
            </a:r>
            <a:endParaRPr lang="en-US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Image Upload Section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Webcam Feed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Emotion Prediction Results</a:t>
            </a: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3643601-7D85-EEA0-51AF-61DD3B17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566" y="1903770"/>
            <a:ext cx="5503653" cy="30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5"/>
          <p:cNvSpPr txBox="1">
            <a:spLocks noGrp="1"/>
          </p:cNvSpPr>
          <p:nvPr>
            <p:ph type="title"/>
          </p:nvPr>
        </p:nvSpPr>
        <p:spPr>
          <a:xfrm>
            <a:off x="659982" y="17504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AI </a:t>
            </a:r>
            <a:r>
              <a:rPr lang="en-US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Ethics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0" name="Google Shape;1740;p65"/>
          <p:cNvSpPr txBox="1">
            <a:spLocks noGrp="1"/>
          </p:cNvSpPr>
          <p:nvPr>
            <p:ph type="subTitle" idx="1"/>
          </p:nvPr>
        </p:nvSpPr>
        <p:spPr>
          <a:xfrm>
            <a:off x="5176730" y="1712382"/>
            <a:ext cx="3312171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asy to use with user-centric design</a:t>
            </a:r>
          </a:p>
        </p:txBody>
      </p:sp>
      <p:sp>
        <p:nvSpPr>
          <p:cNvPr id="1742" name="Google Shape;1742;p65"/>
          <p:cNvSpPr txBox="1">
            <a:spLocks noGrp="1"/>
          </p:cNvSpPr>
          <p:nvPr>
            <p:ph type="subTitle" idx="3"/>
          </p:nvPr>
        </p:nvSpPr>
        <p:spPr>
          <a:xfrm>
            <a:off x="659982" y="1647400"/>
            <a:ext cx="4167104" cy="111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don’t save any input data from 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avoid deploying the system where it could be used for unethical purposes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3" name="Google Shape;1743;p65"/>
          <p:cNvSpPr txBox="1">
            <a:spLocks noGrp="1"/>
          </p:cNvSpPr>
          <p:nvPr>
            <p:ph type="subTitle" idx="4"/>
          </p:nvPr>
        </p:nvSpPr>
        <p:spPr>
          <a:xfrm>
            <a:off x="357705" y="3391649"/>
            <a:ext cx="3721998" cy="91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on’t cause harm upon individuals' rights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sz="1200" dirty="0">
              <a:solidFill>
                <a:schemeClr val="tx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avoid</a:t>
            </a:r>
            <a:r>
              <a:rPr lang="ja-JP" altLang="en-US" sz="12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emotional manipulation</a:t>
            </a:r>
          </a:p>
        </p:txBody>
      </p:sp>
      <p:sp>
        <p:nvSpPr>
          <p:cNvPr id="1744" name="Google Shape;1744;p65"/>
          <p:cNvSpPr txBox="1">
            <a:spLocks noGrp="1"/>
          </p:cNvSpPr>
          <p:nvPr>
            <p:ph type="subTitle" idx="5"/>
          </p:nvPr>
        </p:nvSpPr>
        <p:spPr>
          <a:xfrm>
            <a:off x="4402466" y="3227919"/>
            <a:ext cx="4442490" cy="1016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only grayscale Image with extension 'jpeg', 'jpg', ‘</a:t>
            </a:r>
            <a:r>
              <a:rPr lang="en-US" altLang="ja-JP" sz="12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png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latin typeface="+mj-lt"/>
                <a:cs typeface="Lato" panose="020F0502020204030203" pitchFamily="34" charset="0"/>
              </a:rPr>
              <a:t>・ 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may vary depending on lighting conditions, camera quality, and camera angle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5" name="Google Shape;1745;p65"/>
          <p:cNvSpPr txBox="1">
            <a:spLocks noGrp="1"/>
          </p:cNvSpPr>
          <p:nvPr>
            <p:ph type="subTitle" idx="6"/>
          </p:nvPr>
        </p:nvSpPr>
        <p:spPr>
          <a:xfrm>
            <a:off x="4865478" y="1234782"/>
            <a:ext cx="3479391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Explainability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7" name="Google Shape;1747;p65"/>
          <p:cNvSpPr txBox="1">
            <a:spLocks noGrp="1"/>
          </p:cNvSpPr>
          <p:nvPr>
            <p:ph type="subTitle" idx="8"/>
          </p:nvPr>
        </p:nvSpPr>
        <p:spPr>
          <a:xfrm>
            <a:off x="367503" y="1196314"/>
            <a:ext cx="3712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Privacy &amp; </a:t>
            </a:r>
            <a:r>
              <a:rPr lang="en-US" altLang="ja-JP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Security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8" name="Google Shape;1748;p65"/>
          <p:cNvSpPr txBox="1">
            <a:spLocks noGrp="1"/>
          </p:cNvSpPr>
          <p:nvPr>
            <p:ph type="subTitle" idx="9"/>
          </p:nvPr>
        </p:nvSpPr>
        <p:spPr>
          <a:xfrm>
            <a:off x="367503" y="2972739"/>
            <a:ext cx="4183812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ja-JP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Avoidance of </a:t>
            </a:r>
            <a:r>
              <a:rPr lang="en-US" altLang="ja-JP" sz="2400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Harm</a:t>
            </a:r>
          </a:p>
        </p:txBody>
      </p:sp>
      <p:sp>
        <p:nvSpPr>
          <p:cNvPr id="1749" name="Google Shape;1749;p65"/>
          <p:cNvSpPr txBox="1">
            <a:spLocks noGrp="1"/>
          </p:cNvSpPr>
          <p:nvPr>
            <p:ph type="subTitle" idx="13"/>
          </p:nvPr>
        </p:nvSpPr>
        <p:spPr>
          <a:xfrm>
            <a:off x="5361805" y="2695702"/>
            <a:ext cx="2942023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ja-JP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Limitations</a:t>
            </a:r>
            <a:endParaRPr lang="en-US" altLang="ja-JP" sz="24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21;p59">
            <a:extLst>
              <a:ext uri="{FF2B5EF4-FFF2-40B4-BE49-F238E27FC236}">
                <a16:creationId xmlns:a16="http://schemas.microsoft.com/office/drawing/2014/main" id="{28B07B53-9BCA-5DC6-A285-0CF90BBC5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860" y="1143275"/>
            <a:ext cx="6909763" cy="31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B0F0"/>
                </a:solidFill>
                <a:latin typeface="+mn-ea"/>
                <a:ea typeface="+mn-ea"/>
                <a:cs typeface="Lato" panose="020F0502020204030203" pitchFamily="34" charset="0"/>
              </a:rPr>
              <a:t>Model optimization </a:t>
            </a:r>
            <a:r>
              <a:rPr lang="en-US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: </a:t>
            </a:r>
            <a:br>
              <a:rPr lang="en-US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To extend the model to be more culturally sensitive and adaptable.</a:t>
            </a:r>
            <a:br>
              <a:rPr lang="en-US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br>
              <a:rPr lang="en-US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rgbClr val="00B0F0"/>
                </a:solidFill>
                <a:latin typeface="+mn-ea"/>
                <a:ea typeface="+mn-ea"/>
                <a:cs typeface="Lato" panose="020F0502020204030203" pitchFamily="34" charset="0"/>
              </a:rPr>
              <a:t>Dataset expansion </a:t>
            </a: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: </a:t>
            </a: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To expand and diversify the dataset to ensure it represents a wide range of cultures, and expressions. </a:t>
            </a: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rgbClr val="00B0F0"/>
                </a:solidFill>
                <a:latin typeface="+mn-ea"/>
                <a:ea typeface="+mn-ea"/>
                <a:cs typeface="Lato" panose="020F0502020204030203" pitchFamily="34" charset="0"/>
              </a:rPr>
              <a:t>Data augmentation</a:t>
            </a: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: </a:t>
            </a: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To improve performance in challenging environments, such as low-light conditions or low-resolution images.</a:t>
            </a: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rgbClr val="00B0F0"/>
                </a:solidFill>
                <a:latin typeface="+mn-ea"/>
                <a:ea typeface="+mn-ea"/>
                <a:cs typeface="Lato" panose="020F0502020204030203" pitchFamily="34" charset="0"/>
              </a:rPr>
              <a:t>Color image support</a:t>
            </a: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: </a:t>
            </a:r>
            <a:b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</a:br>
            <a:r>
              <a:rPr lang="en-US" altLang="ja-JP" sz="1400" dirty="0">
                <a:solidFill>
                  <a:schemeClr val="dk1"/>
                </a:solidFill>
                <a:latin typeface="+mn-ea"/>
                <a:ea typeface="+mn-ea"/>
                <a:cs typeface="Lato" panose="020F0502020204030203" pitchFamily="34" charset="0"/>
              </a:rPr>
              <a:t>To modify model to handle color images as input. </a:t>
            </a:r>
            <a:endParaRPr lang="en-US" sz="1400" dirty="0">
              <a:solidFill>
                <a:schemeClr val="lt1"/>
              </a:solidFill>
              <a:latin typeface="+mn-ea"/>
              <a:ea typeface="+mn-ea"/>
              <a:cs typeface="Lato" panose="020F0502020204030203" pitchFamily="34" charset="0"/>
            </a:endParaRPr>
          </a:p>
        </p:txBody>
      </p:sp>
      <p:pic>
        <p:nvPicPr>
          <p:cNvPr id="10" name="図 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E0E0841-FAD8-4021-F38A-880D9CD5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44" y="1229535"/>
            <a:ext cx="353917" cy="332975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FF1F194-C560-64FC-275C-7DAC90D6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45" y="1920378"/>
            <a:ext cx="353917" cy="332975"/>
          </a:xfrm>
          <a:prstGeom prst="rect">
            <a:avLst/>
          </a:prstGeo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94591F1-E810-F096-15EC-2C490CFE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43" y="2765607"/>
            <a:ext cx="353917" cy="332975"/>
          </a:xfrm>
          <a:prstGeom prst="rect">
            <a:avLst/>
          </a:prstGeom>
        </p:spPr>
      </p:pic>
      <p:pic>
        <p:nvPicPr>
          <p:cNvPr id="15" name="図 1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E30A9DE-2AF1-449A-39D4-666EE39C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46" y="3622917"/>
            <a:ext cx="353917" cy="332975"/>
          </a:xfrm>
          <a:prstGeom prst="rect">
            <a:avLst/>
          </a:prstGeom>
        </p:spPr>
      </p:pic>
      <p:sp>
        <p:nvSpPr>
          <p:cNvPr id="16" name="Google Shape;1739;p65">
            <a:extLst>
              <a:ext uri="{FF2B5EF4-FFF2-40B4-BE49-F238E27FC236}">
                <a16:creationId xmlns:a16="http://schemas.microsoft.com/office/drawing/2014/main" id="{1D314ECA-4405-CDEA-0783-665D844B2E6F}"/>
              </a:ext>
            </a:extLst>
          </p:cNvPr>
          <p:cNvSpPr txBox="1">
            <a:spLocks/>
          </p:cNvSpPr>
          <p:nvPr/>
        </p:nvSpPr>
        <p:spPr>
          <a:xfrm>
            <a:off x="2704381" y="273818"/>
            <a:ext cx="3735237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n-ea"/>
                <a:ea typeface="+mn-ea"/>
                <a:cs typeface="Lato" panose="020F0502020204030203" pitchFamily="34" charset="0"/>
              </a:rPr>
              <a:t>Future Work</a:t>
            </a:r>
          </a:p>
          <a:p>
            <a:pPr algn="ctr">
              <a:buSzPts val="1100"/>
              <a:buFont typeface="Arial"/>
              <a:buNone/>
            </a:pPr>
            <a:endParaRPr lang="en-US" dirty="0">
              <a:solidFill>
                <a:srgbClr val="00B0F0"/>
              </a:solidFill>
              <a:latin typeface="+mn-ea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76"/>
          <p:cNvSpPr txBox="1">
            <a:spLocks noGrp="1"/>
          </p:cNvSpPr>
          <p:nvPr>
            <p:ph type="title"/>
          </p:nvPr>
        </p:nvSpPr>
        <p:spPr>
          <a:xfrm>
            <a:off x="486192" y="108970"/>
            <a:ext cx="718519" cy="416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Who</a:t>
            </a:r>
            <a:endParaRPr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94" name="Google Shape;1994;p76"/>
          <p:cNvSpPr txBox="1">
            <a:spLocks noGrp="1"/>
          </p:cNvSpPr>
          <p:nvPr>
            <p:ph type="subTitle" idx="1"/>
          </p:nvPr>
        </p:nvSpPr>
        <p:spPr>
          <a:xfrm>
            <a:off x="2216518" y="1821087"/>
            <a:ext cx="26937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Founder and </a:t>
            </a: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CEO of Simbolo</a:t>
            </a:r>
            <a:endParaRPr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95" name="Google Shape;1995;p76"/>
          <p:cNvSpPr txBox="1">
            <a:spLocks noGrp="1"/>
          </p:cNvSpPr>
          <p:nvPr>
            <p:ph type="subTitle" idx="2"/>
          </p:nvPr>
        </p:nvSpPr>
        <p:spPr>
          <a:xfrm>
            <a:off x="4234815" y="3667136"/>
            <a:ext cx="2162477" cy="449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Candidate of Batch-10</a:t>
            </a:r>
            <a:endParaRPr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96" name="Google Shape;1996;p76"/>
          <p:cNvSpPr txBox="1">
            <a:spLocks noGrp="1"/>
          </p:cNvSpPr>
          <p:nvPr>
            <p:ph type="subTitle" idx="3"/>
          </p:nvPr>
        </p:nvSpPr>
        <p:spPr>
          <a:xfrm>
            <a:off x="1405205" y="1412199"/>
            <a:ext cx="357674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Sir Phyo Thu Htet</a:t>
            </a:r>
            <a:endParaRPr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97" name="Google Shape;1997;p76"/>
          <p:cNvSpPr txBox="1">
            <a:spLocks noGrp="1"/>
          </p:cNvSpPr>
          <p:nvPr>
            <p:ph type="subTitle" idx="4"/>
          </p:nvPr>
        </p:nvSpPr>
        <p:spPr>
          <a:xfrm>
            <a:off x="4161664" y="3277131"/>
            <a:ext cx="2693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Nu Nu Hlaing</a:t>
            </a:r>
            <a:endParaRPr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A2D3929-BB7C-7363-6F98-3746B011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51" y="962415"/>
            <a:ext cx="2333951" cy="1333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9A92D8-0DB6-F76A-B005-E1BE70D45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242" y="2866451"/>
            <a:ext cx="2162477" cy="1295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734A99-DEAE-9808-7242-07A61480D655}"/>
              </a:ext>
            </a:extLst>
          </p:cNvPr>
          <p:cNvGrpSpPr/>
          <p:nvPr/>
        </p:nvGrpSpPr>
        <p:grpSpPr>
          <a:xfrm>
            <a:off x="169608" y="143348"/>
            <a:ext cx="597623" cy="279346"/>
            <a:chOff x="3092965" y="274302"/>
            <a:chExt cx="1037099" cy="477600"/>
          </a:xfrm>
        </p:grpSpPr>
        <p:sp>
          <p:nvSpPr>
            <p:cNvPr id="7" name="Google Shape;1281;p45">
              <a:extLst>
                <a:ext uri="{FF2B5EF4-FFF2-40B4-BE49-F238E27FC236}">
                  <a16:creationId xmlns:a16="http://schemas.microsoft.com/office/drawing/2014/main" id="{F814CF5F-DB2F-5765-1C34-26530123BD08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Google Shape;1286;p45">
              <a:extLst>
                <a:ext uri="{FF2B5EF4-FFF2-40B4-BE49-F238E27FC236}">
                  <a16:creationId xmlns:a16="http://schemas.microsoft.com/office/drawing/2014/main" id="{91FC7858-9462-7024-34AD-74D7FF81D06D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1W</a:t>
              </a:r>
            </a:p>
          </p:txBody>
        </p:sp>
      </p:grpSp>
      <p:sp>
        <p:nvSpPr>
          <p:cNvPr id="2" name="Google Shape;1996;p76">
            <a:extLst>
              <a:ext uri="{FF2B5EF4-FFF2-40B4-BE49-F238E27FC236}">
                <a16:creationId xmlns:a16="http://schemas.microsoft.com/office/drawing/2014/main" id="{A4AD8B66-E6B4-CEDD-9B98-AF8EC18734CA}"/>
              </a:ext>
            </a:extLst>
          </p:cNvPr>
          <p:cNvSpPr txBox="1">
            <a:spLocks/>
          </p:cNvSpPr>
          <p:nvPr/>
        </p:nvSpPr>
        <p:spPr>
          <a:xfrm>
            <a:off x="2216518" y="1026710"/>
            <a:ext cx="2693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Supervised by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8"/>
          <p:cNvSpPr txBox="1">
            <a:spLocks noGrp="1"/>
          </p:cNvSpPr>
          <p:nvPr>
            <p:ph type="title"/>
          </p:nvPr>
        </p:nvSpPr>
        <p:spPr>
          <a:xfrm>
            <a:off x="988375" y="16139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Demo </a:t>
            </a:r>
            <a:r>
              <a:rPr lang="en" sz="28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with </a:t>
            </a:r>
            <a:r>
              <a:rPr lang="en" sz="28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Streamlit</a:t>
            </a:r>
            <a:r>
              <a:rPr lang="en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72"/>
          <p:cNvSpPr txBox="1">
            <a:spLocks noGrp="1"/>
          </p:cNvSpPr>
          <p:nvPr>
            <p:ph type="title"/>
          </p:nvPr>
        </p:nvSpPr>
        <p:spPr>
          <a:xfrm>
            <a:off x="2631055" y="401977"/>
            <a:ext cx="354144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Refrences</a:t>
            </a:r>
            <a:endParaRPr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406;p50">
            <a:extLst>
              <a:ext uri="{FF2B5EF4-FFF2-40B4-BE49-F238E27FC236}">
                <a16:creationId xmlns:a16="http://schemas.microsoft.com/office/drawing/2014/main" id="{C3D033F2-BE64-4EF4-BE14-AA33088A8945}"/>
              </a:ext>
            </a:extLst>
          </p:cNvPr>
          <p:cNvSpPr txBox="1">
            <a:spLocks/>
          </p:cNvSpPr>
          <p:nvPr/>
        </p:nvSpPr>
        <p:spPr>
          <a:xfrm>
            <a:off x="1354346" y="1178530"/>
            <a:ext cx="7272068" cy="2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Emotion detection: https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//github.com/juan-csv/emotion_detection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Face Recognition: https</a:t>
            </a:r>
            <a:r>
              <a:rPr lang="en-US" altLang="ja-JP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//github.com/juan-csv/face-recognition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Haar Cascade: https://github.com/opencv/opencv/tree/master/data/haarcascades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Dataset from Google, Github, ImageNet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Open Source Libraires</a:t>
            </a:r>
          </a:p>
        </p:txBody>
      </p:sp>
    </p:spTree>
    <p:extLst>
      <p:ext uri="{BB962C8B-B14F-4D97-AF65-F5344CB8AC3E}">
        <p14:creationId xmlns:p14="http://schemas.microsoft.com/office/powerpoint/2010/main" val="273792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8"/>
          <p:cNvSpPr txBox="1">
            <a:spLocks noGrp="1"/>
          </p:cNvSpPr>
          <p:nvPr>
            <p:ph type="title"/>
          </p:nvPr>
        </p:nvSpPr>
        <p:spPr>
          <a:xfrm>
            <a:off x="988375" y="16139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Q &amp; A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0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014;p77">
            <a:extLst>
              <a:ext uri="{FF2B5EF4-FFF2-40B4-BE49-F238E27FC236}">
                <a16:creationId xmlns:a16="http://schemas.microsoft.com/office/drawing/2014/main" id="{03634354-13E7-786D-0003-C10E3726C8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6289" y="2149691"/>
            <a:ext cx="3852000" cy="1073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+mj-lt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nunuhlaing2011@gmail.com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Google Shape;2028;p77">
            <a:extLst>
              <a:ext uri="{FF2B5EF4-FFF2-40B4-BE49-F238E27FC236}">
                <a16:creationId xmlns:a16="http://schemas.microsoft.com/office/drawing/2014/main" id="{1250EB3F-570E-465A-F4C0-0070D416FC0D}"/>
              </a:ext>
            </a:extLst>
          </p:cNvPr>
          <p:cNvSpPr txBox="1">
            <a:spLocks/>
          </p:cNvSpPr>
          <p:nvPr/>
        </p:nvSpPr>
        <p:spPr>
          <a:xfrm flipH="1">
            <a:off x="2362326" y="903712"/>
            <a:ext cx="4184777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  <a:r>
              <a:rPr lang="en-US" sz="4400" dirty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  <p:pic>
        <p:nvPicPr>
          <p:cNvPr id="2" name="図 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24F392E-1244-14AA-A82C-40898B7C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84" y="1177533"/>
            <a:ext cx="864205" cy="813068"/>
          </a:xfrm>
          <a:prstGeom prst="rect">
            <a:avLst/>
          </a:prstGeom>
        </p:spPr>
      </p:pic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4CD79A5-27AD-FBAC-55BD-A152D57F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140" y="1177533"/>
            <a:ext cx="864205" cy="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4"/>
          <p:cNvSpPr txBox="1">
            <a:spLocks noGrp="1"/>
          </p:cNvSpPr>
          <p:nvPr>
            <p:ph type="title"/>
          </p:nvPr>
        </p:nvSpPr>
        <p:spPr>
          <a:xfrm>
            <a:off x="1017917" y="331028"/>
            <a:ext cx="6484821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What is Emo</a:t>
            </a:r>
            <a:r>
              <a:rPr lang="en" sz="3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en" sz="30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  <a:endParaRPr sz="3000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94" name="Google Shape;1494;p54"/>
          <p:cNvSpPr txBox="1">
            <a:spLocks noGrp="1"/>
          </p:cNvSpPr>
          <p:nvPr>
            <p:ph type="body" idx="1"/>
          </p:nvPr>
        </p:nvSpPr>
        <p:spPr>
          <a:xfrm>
            <a:off x="1622205" y="1493706"/>
            <a:ext cx="6771297" cy="279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altLang="ja-JP" sz="1400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n emotion detection system detect and classify emotions using deep learning techniques (</a:t>
            </a:r>
            <a:r>
              <a:rPr lang="en-US" altLang="ja-JP" sz="1400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CNN)</a:t>
            </a:r>
          </a:p>
          <a:p>
            <a:pPr marL="139700" indent="0" algn="l">
              <a:buNone/>
            </a:pPr>
            <a:endParaRPr lang="en-US" altLang="ja-JP" sz="1400" b="0" i="0" dirty="0">
              <a:solidFill>
                <a:schemeClr val="tx1"/>
              </a:solidFill>
              <a:effectLst/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>
              <a:buNone/>
            </a:pP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Train a model that can accurately recognize and classify human emotions, acting like a human brain to detect emotions.</a:t>
            </a:r>
            <a:endParaRPr lang="en-US" altLang="ja-JP" sz="1400" dirty="0">
              <a:solidFill>
                <a:schemeClr val="tx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>
              <a:buNone/>
            </a:pPr>
            <a:endParaRPr lang="en-US" altLang="ja-JP" sz="1400" b="0" i="0" dirty="0">
              <a:solidFill>
                <a:schemeClr val="tx1"/>
              </a:solidFill>
              <a:effectLst/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>
              <a:buNone/>
            </a:pPr>
            <a:r>
              <a:rPr lang="en-US" altLang="ja-JP" sz="1400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Innovate</a:t>
            </a: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to analyze and recognize human emotions in real-time using a webcam.</a:t>
            </a:r>
          </a:p>
          <a:p>
            <a:pPr marL="139700" indent="0" algn="l">
              <a:buNone/>
            </a:pPr>
            <a:endParaRPr lang="en-US" altLang="ja-JP" sz="1400" b="0" i="0" dirty="0">
              <a:solidFill>
                <a:schemeClr val="tx1"/>
              </a:solidFill>
              <a:effectLst/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>
              <a:buNone/>
            </a:pPr>
            <a:r>
              <a:rPr lang="en-US" altLang="ja-JP" sz="1400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Aims to interpret and categorize emotions into seven distinct categories, including happy, sad, anger, fear, disgust, surprise, and neutral.</a:t>
            </a:r>
          </a:p>
        </p:txBody>
      </p:sp>
      <p:sp>
        <p:nvSpPr>
          <p:cNvPr id="3" name="Google Shape;1993;p76">
            <a:extLst>
              <a:ext uri="{FF2B5EF4-FFF2-40B4-BE49-F238E27FC236}">
                <a16:creationId xmlns:a16="http://schemas.microsoft.com/office/drawing/2014/main" id="{B23B9ABA-FEE6-0F9A-9574-BA806939F533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160933D-D9B0-5292-EF61-152287A8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47" y="1569549"/>
            <a:ext cx="353917" cy="332975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F79C800-12B3-4517-0617-5B0448BD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67" y="2278190"/>
            <a:ext cx="353917" cy="332975"/>
          </a:xfrm>
          <a:prstGeom prst="rect">
            <a:avLst/>
          </a:prstGeom>
        </p:spPr>
      </p:pic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DC0400F-F69D-EF3D-0976-C42C9441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66" y="2845778"/>
            <a:ext cx="353917" cy="332975"/>
          </a:xfrm>
          <a:prstGeom prst="rect">
            <a:avLst/>
          </a:prstGeom>
        </p:spPr>
      </p:pic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B801774-8FAC-2BDE-AD34-AF827BE9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66" y="3353121"/>
            <a:ext cx="353917" cy="332975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6977374-4B1D-2A03-6F47-EEB7D4881D75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6" name="Google Shape;1281;p45">
              <a:extLst>
                <a:ext uri="{FF2B5EF4-FFF2-40B4-BE49-F238E27FC236}">
                  <a16:creationId xmlns:a16="http://schemas.microsoft.com/office/drawing/2014/main" id="{4E19470E-BBF1-71C2-1317-BA753370DFE8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Google Shape;1286;p45">
              <a:extLst>
                <a:ext uri="{FF2B5EF4-FFF2-40B4-BE49-F238E27FC236}">
                  <a16:creationId xmlns:a16="http://schemas.microsoft.com/office/drawing/2014/main" id="{2CD164F3-290F-78D8-3313-5DF12B00D7A0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2W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1955529" y="444983"/>
            <a:ext cx="509492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Project Timeline</a:t>
            </a:r>
            <a:endParaRPr dirty="0">
              <a:solidFill>
                <a:schemeClr val="l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Google Shape;1406;p50">
            <a:extLst>
              <a:ext uri="{FF2B5EF4-FFF2-40B4-BE49-F238E27FC236}">
                <a16:creationId xmlns:a16="http://schemas.microsoft.com/office/drawing/2014/main" id="{2B70969E-1056-A1B6-FA4F-A55FD723EAF3}"/>
              </a:ext>
            </a:extLst>
          </p:cNvPr>
          <p:cNvSpPr txBox="1">
            <a:spLocks/>
          </p:cNvSpPr>
          <p:nvPr/>
        </p:nvSpPr>
        <p:spPr>
          <a:xfrm>
            <a:off x="2544791" y="1298235"/>
            <a:ext cx="4780756" cy="298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l"/>
            <a:r>
              <a:rPr lang="en-US" altLang="ja-JP" sz="1400" b="0" i="0" dirty="0">
                <a:solidFill>
                  <a:schemeClr val="tx1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Within 2 weeks (19/6/23 ~ 2/7/23)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Planning (2days)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Data Collection and Preparation (3days)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Evaluation and Validation (5days)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User Interface Development (1days) </a:t>
            </a:r>
          </a:p>
          <a:p>
            <a:pPr>
              <a:spcBef>
                <a:spcPts val="16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sz="12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Prepare Presentation Slide  (2days)</a:t>
            </a:r>
          </a:p>
        </p:txBody>
      </p:sp>
      <p:sp>
        <p:nvSpPr>
          <p:cNvPr id="2" name="Google Shape;1993;p76">
            <a:extLst>
              <a:ext uri="{FF2B5EF4-FFF2-40B4-BE49-F238E27FC236}">
                <a16:creationId xmlns:a16="http://schemas.microsoft.com/office/drawing/2014/main" id="{F8BE8C11-B1C0-B983-1B4E-4E3335578734}"/>
              </a:ext>
            </a:extLst>
          </p:cNvPr>
          <p:cNvSpPr txBox="1">
            <a:spLocks/>
          </p:cNvSpPr>
          <p:nvPr/>
        </p:nvSpPr>
        <p:spPr>
          <a:xfrm>
            <a:off x="612696" y="143379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When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5843219-CAD6-DCDF-2918-A7BB9469B7CB}"/>
              </a:ext>
            </a:extLst>
          </p:cNvPr>
          <p:cNvGrpSpPr/>
          <p:nvPr/>
        </p:nvGrpSpPr>
        <p:grpSpPr>
          <a:xfrm>
            <a:off x="212962" y="165637"/>
            <a:ext cx="597623" cy="279346"/>
            <a:chOff x="3092965" y="274302"/>
            <a:chExt cx="1037099" cy="477600"/>
          </a:xfrm>
        </p:grpSpPr>
        <p:sp>
          <p:nvSpPr>
            <p:cNvPr id="9" name="Google Shape;1281;p45">
              <a:extLst>
                <a:ext uri="{FF2B5EF4-FFF2-40B4-BE49-F238E27FC236}">
                  <a16:creationId xmlns:a16="http://schemas.microsoft.com/office/drawing/2014/main" id="{83155234-9F9C-8036-BB4F-61F8D9F56019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Google Shape;1286;p45">
              <a:extLst>
                <a:ext uri="{FF2B5EF4-FFF2-40B4-BE49-F238E27FC236}">
                  <a16:creationId xmlns:a16="http://schemas.microsoft.com/office/drawing/2014/main" id="{BAFE05B1-0026-3AB0-D289-155A723503CF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3W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0"/>
          <p:cNvSpPr txBox="1">
            <a:spLocks noGrp="1"/>
          </p:cNvSpPr>
          <p:nvPr>
            <p:ph type="subTitle" idx="1"/>
          </p:nvPr>
        </p:nvSpPr>
        <p:spPr>
          <a:xfrm>
            <a:off x="1629059" y="1671436"/>
            <a:ext cx="6249660" cy="214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Emo</a:t>
            </a:r>
            <a:r>
              <a:rPr lang="en-US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runs on desktop computers and laptops with webcams and image processing capabilities.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It can easily find in GitHub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https://github.com/NuNuHlaing/EmoLearn.git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endParaRPr lang="en-US" dirty="0"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It requires computing infrastructure, GPUs, and data storage for optimal performance.</a:t>
            </a:r>
            <a:endParaRPr dirty="0">
              <a:solidFill>
                <a:schemeClr val="dk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993;p76">
            <a:extLst>
              <a:ext uri="{FF2B5EF4-FFF2-40B4-BE49-F238E27FC236}">
                <a16:creationId xmlns:a16="http://schemas.microsoft.com/office/drawing/2014/main" id="{B57FC076-7E81-5D64-8995-A29ADBA19B6B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741652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Where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4BC6BE9-9573-6634-8A44-88669D82CBD1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9" name="Google Shape;1281;p45">
              <a:extLst>
                <a:ext uri="{FF2B5EF4-FFF2-40B4-BE49-F238E27FC236}">
                  <a16:creationId xmlns:a16="http://schemas.microsoft.com/office/drawing/2014/main" id="{3E234F8D-AEE6-12F3-7E45-2C7673BA2E35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Google Shape;1286;p45">
              <a:extLst>
                <a:ext uri="{FF2B5EF4-FFF2-40B4-BE49-F238E27FC236}">
                  <a16:creationId xmlns:a16="http://schemas.microsoft.com/office/drawing/2014/main" id="{461AD69E-7945-E972-E9B2-FD685DC15F32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4W</a:t>
              </a:r>
            </a:p>
          </p:txBody>
        </p:sp>
      </p:grpSp>
      <p:sp>
        <p:nvSpPr>
          <p:cNvPr id="13" name="Google Shape;1371;p48">
            <a:extLst>
              <a:ext uri="{FF2B5EF4-FFF2-40B4-BE49-F238E27FC236}">
                <a16:creationId xmlns:a16="http://schemas.microsoft.com/office/drawing/2014/main" id="{7804287F-150B-DB0B-3642-AF200B96F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059" y="515746"/>
            <a:ext cx="588588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Where Can We Run Emo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?"</a:t>
            </a:r>
            <a:endParaRPr lang="en-US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800CCB6-F82E-FE34-2007-B8E392F7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08" y="1753834"/>
            <a:ext cx="353917" cy="332975"/>
          </a:xfrm>
          <a:prstGeom prst="rect">
            <a:avLst/>
          </a:prstGeom>
        </p:spPr>
      </p:pic>
      <p:pic>
        <p:nvPicPr>
          <p:cNvPr id="15" name="図 1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D443EAA-8C6D-20D2-5D09-4728D5C0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2518">
            <a:off x="1215698" y="2457246"/>
            <a:ext cx="353917" cy="332975"/>
          </a:xfrm>
          <a:prstGeom prst="rect">
            <a:avLst/>
          </a:prstGeom>
        </p:spPr>
      </p:pic>
      <p:pic>
        <p:nvPicPr>
          <p:cNvPr id="16" name="図 1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7900F7B-6679-4899-9F42-08EC99A9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2518">
            <a:off x="1215697" y="3139012"/>
            <a:ext cx="353917" cy="332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5"/>
          <p:cNvSpPr txBox="1">
            <a:spLocks noGrp="1"/>
          </p:cNvSpPr>
          <p:nvPr>
            <p:ph type="title"/>
          </p:nvPr>
        </p:nvSpPr>
        <p:spPr>
          <a:xfrm>
            <a:off x="1871458" y="189732"/>
            <a:ext cx="57608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Purpose of Emo</a:t>
            </a:r>
            <a:r>
              <a:rPr lang="en-US" altLang="ja-JP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0" name="Google Shape;1740;p65"/>
          <p:cNvSpPr txBox="1">
            <a:spLocks noGrp="1"/>
          </p:cNvSpPr>
          <p:nvPr>
            <p:ph type="subTitle" idx="1"/>
          </p:nvPr>
        </p:nvSpPr>
        <p:spPr>
          <a:xfrm>
            <a:off x="620042" y="1559088"/>
            <a:ext cx="3312171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 To enhance user experiences in digital interfaces, virtual assistants, or gaming</a:t>
            </a:r>
            <a:endParaRPr lang="en-US" sz="1200" dirty="0">
              <a:solidFill>
                <a:schemeClr val="tx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2" name="Google Shape;1742;p65"/>
          <p:cNvSpPr txBox="1">
            <a:spLocks noGrp="1"/>
          </p:cNvSpPr>
          <p:nvPr>
            <p:ph type="subTitle" idx="3"/>
          </p:nvPr>
        </p:nvSpPr>
        <p:spPr>
          <a:xfrm>
            <a:off x="5437220" y="1426457"/>
            <a:ext cx="3086738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To assess mental health conditions, monitoring patients' emotional well-being</a:t>
            </a:r>
          </a:p>
        </p:txBody>
      </p:sp>
      <p:sp>
        <p:nvSpPr>
          <p:cNvPr id="1743" name="Google Shape;1743;p65"/>
          <p:cNvSpPr txBox="1">
            <a:spLocks noGrp="1"/>
          </p:cNvSpPr>
          <p:nvPr>
            <p:ph type="subTitle" idx="4"/>
          </p:nvPr>
        </p:nvSpPr>
        <p:spPr>
          <a:xfrm>
            <a:off x="497211" y="3805778"/>
            <a:ext cx="3871587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To assess student engagement and emotional responses to personalize learning experiences</a:t>
            </a:r>
          </a:p>
        </p:txBody>
      </p:sp>
      <p:sp>
        <p:nvSpPr>
          <p:cNvPr id="1744" name="Google Shape;1744;p65"/>
          <p:cNvSpPr txBox="1">
            <a:spLocks noGrp="1"/>
          </p:cNvSpPr>
          <p:nvPr>
            <p:ph type="subTitle" idx="5"/>
          </p:nvPr>
        </p:nvSpPr>
        <p:spPr>
          <a:xfrm>
            <a:off x="5089244" y="3837938"/>
            <a:ext cx="338139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To advance market research and consumer behavior analysis</a:t>
            </a:r>
          </a:p>
        </p:txBody>
      </p:sp>
      <p:sp>
        <p:nvSpPr>
          <p:cNvPr id="1745" name="Google Shape;1745;p65"/>
          <p:cNvSpPr txBox="1">
            <a:spLocks noGrp="1"/>
          </p:cNvSpPr>
          <p:nvPr>
            <p:ph type="subTitle" idx="6"/>
          </p:nvPr>
        </p:nvSpPr>
        <p:spPr>
          <a:xfrm>
            <a:off x="506312" y="1196282"/>
            <a:ext cx="435198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/>
            <a:r>
              <a:rPr lang="en-US" altLang="ja-JP" sz="2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Human-computer interaction</a:t>
            </a:r>
          </a:p>
        </p:txBody>
      </p:sp>
      <p:sp>
        <p:nvSpPr>
          <p:cNvPr id="1747" name="Google Shape;1747;p65"/>
          <p:cNvSpPr txBox="1">
            <a:spLocks noGrp="1"/>
          </p:cNvSpPr>
          <p:nvPr>
            <p:ph type="subTitle" idx="8"/>
          </p:nvPr>
        </p:nvSpPr>
        <p:spPr>
          <a:xfrm>
            <a:off x="4572000" y="1128876"/>
            <a:ext cx="3712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Healthcare</a:t>
            </a:r>
            <a:endParaRPr sz="2000"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Google Shape;1748;p65">
            <a:extLst>
              <a:ext uri="{FF2B5EF4-FFF2-40B4-BE49-F238E27FC236}">
                <a16:creationId xmlns:a16="http://schemas.microsoft.com/office/drawing/2014/main" id="{10A60E4F-CC17-2CE5-A2D8-B2242C961620}"/>
              </a:ext>
            </a:extLst>
          </p:cNvPr>
          <p:cNvSpPr txBox="1">
            <a:spLocks/>
          </p:cNvSpPr>
          <p:nvPr/>
        </p:nvSpPr>
        <p:spPr>
          <a:xfrm>
            <a:off x="1203564" y="3418647"/>
            <a:ext cx="155301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l">
              <a:buSzPts val="1800"/>
            </a:pPr>
            <a:r>
              <a:rPr lang="en-US" altLang="ja-JP" sz="2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Education</a:t>
            </a:r>
          </a:p>
        </p:txBody>
      </p:sp>
      <p:sp>
        <p:nvSpPr>
          <p:cNvPr id="11" name="Google Shape;1749;p65">
            <a:extLst>
              <a:ext uri="{FF2B5EF4-FFF2-40B4-BE49-F238E27FC236}">
                <a16:creationId xmlns:a16="http://schemas.microsoft.com/office/drawing/2014/main" id="{B750CEF0-FED8-11A5-6CF0-B49BF79CA67C}"/>
              </a:ext>
            </a:extLst>
          </p:cNvPr>
          <p:cNvSpPr txBox="1">
            <a:spLocks/>
          </p:cNvSpPr>
          <p:nvPr/>
        </p:nvSpPr>
        <p:spPr>
          <a:xfrm>
            <a:off x="5472834" y="3418647"/>
            <a:ext cx="2822129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l">
              <a:buSzPts val="1800"/>
            </a:pPr>
            <a:r>
              <a:rPr lang="en-US" altLang="ja-JP" sz="2000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Market research</a:t>
            </a:r>
          </a:p>
        </p:txBody>
      </p:sp>
      <p:sp>
        <p:nvSpPr>
          <p:cNvPr id="18" name="Google Shape;1740;p65">
            <a:extLst>
              <a:ext uri="{FF2B5EF4-FFF2-40B4-BE49-F238E27FC236}">
                <a16:creationId xmlns:a16="http://schemas.microsoft.com/office/drawing/2014/main" id="{C0A75940-7582-28AC-669A-4B7DAC62FDE7}"/>
              </a:ext>
            </a:extLst>
          </p:cNvPr>
          <p:cNvSpPr txBox="1">
            <a:spLocks/>
          </p:cNvSpPr>
          <p:nvPr/>
        </p:nvSpPr>
        <p:spPr>
          <a:xfrm>
            <a:off x="2532291" y="2808451"/>
            <a:ext cx="4885951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altLang="ja-JP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Safer driving through real-time emotion detection in vehicles.</a:t>
            </a:r>
            <a:endParaRPr lang="en-US" sz="1200" dirty="0">
              <a:solidFill>
                <a:schemeClr val="tx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Google Shape;1745;p65">
            <a:extLst>
              <a:ext uri="{FF2B5EF4-FFF2-40B4-BE49-F238E27FC236}">
                <a16:creationId xmlns:a16="http://schemas.microsoft.com/office/drawing/2014/main" id="{574C278F-2F6A-0DCE-27E0-5F732F6272B0}"/>
              </a:ext>
            </a:extLst>
          </p:cNvPr>
          <p:cNvSpPr txBox="1">
            <a:spLocks/>
          </p:cNvSpPr>
          <p:nvPr/>
        </p:nvSpPr>
        <p:spPr>
          <a:xfrm>
            <a:off x="3342636" y="2451101"/>
            <a:ext cx="272028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l"/>
            <a:r>
              <a:rPr lang="en-US" altLang="ja-JP" sz="2000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Safety and security</a:t>
            </a:r>
          </a:p>
        </p:txBody>
      </p:sp>
      <p:sp>
        <p:nvSpPr>
          <p:cNvPr id="2" name="Google Shape;1993;p76">
            <a:extLst>
              <a:ext uri="{FF2B5EF4-FFF2-40B4-BE49-F238E27FC236}">
                <a16:creationId xmlns:a16="http://schemas.microsoft.com/office/drawing/2014/main" id="{E76379D0-F8FA-F1DF-4738-2BE20274CD93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Why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5EE5015-3F33-88B2-AA40-DDCDEC468BBA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8" name="Google Shape;1281;p45">
              <a:extLst>
                <a:ext uri="{FF2B5EF4-FFF2-40B4-BE49-F238E27FC236}">
                  <a16:creationId xmlns:a16="http://schemas.microsoft.com/office/drawing/2014/main" id="{0D1F3C55-328C-082A-6912-33BF69DA7CC1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Google Shape;1286;p45">
              <a:extLst>
                <a:ext uri="{FF2B5EF4-FFF2-40B4-BE49-F238E27FC236}">
                  <a16:creationId xmlns:a16="http://schemas.microsoft.com/office/drawing/2014/main" id="{7F45B644-111D-BE82-8910-998EE49DFA94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5W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0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616855" y="34061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Potential Benefits &amp; </a:t>
            </a:r>
            <a:r>
              <a:rPr lang="en-US" altLang="ja-JP" dirty="0">
                <a:solidFill>
                  <a:srgbClr val="00B0F0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Impact</a:t>
            </a:r>
            <a:endParaRPr dirty="0">
              <a:solidFill>
                <a:srgbClr val="00B0F0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Google Shape;1693;p63">
            <a:extLst>
              <a:ext uri="{FF2B5EF4-FFF2-40B4-BE49-F238E27FC236}">
                <a16:creationId xmlns:a16="http://schemas.microsoft.com/office/drawing/2014/main" id="{3CD6D983-9C55-BE75-887A-80A01EF76B3A}"/>
              </a:ext>
            </a:extLst>
          </p:cNvPr>
          <p:cNvSpPr txBox="1">
            <a:spLocks/>
          </p:cNvSpPr>
          <p:nvPr/>
        </p:nvSpPr>
        <p:spPr>
          <a:xfrm>
            <a:off x="1742536" y="1592900"/>
            <a:ext cx="6254152" cy="20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l"/>
            <a:r>
              <a:rPr lang="en-US" altLang="ja-JP" b="0" i="0" dirty="0">
                <a:effectLst/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altLang="ja-JP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rained to recognize emotions in people of all races and genders.</a:t>
            </a:r>
          </a:p>
          <a:p>
            <a:pPr marL="139700" indent="0" algn="l"/>
            <a:endParaRPr lang="en-US" altLang="ja-JP" dirty="0">
              <a:solidFill>
                <a:schemeClr val="tx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/>
            <a:r>
              <a:rPr lang="en-US" altLang="ja-JP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It can enhance communication, empathy, and personalized experiences in different areas of life.</a:t>
            </a:r>
          </a:p>
          <a:p>
            <a:pPr marL="139700" indent="0" algn="l"/>
            <a:endParaRPr lang="en-US" altLang="ja-JP" dirty="0">
              <a:solidFill>
                <a:schemeClr val="tx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algn="l"/>
            <a:r>
              <a:rPr lang="en-US" altLang="ja-JP" dirty="0">
                <a:solidFill>
                  <a:schemeClr val="tx1"/>
                </a:solidFill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It has the potential to revolutionize human-computer interaction and bring positive changes to various aspects of our lives.</a:t>
            </a:r>
          </a:p>
        </p:txBody>
      </p:sp>
      <p:sp>
        <p:nvSpPr>
          <p:cNvPr id="3" name="Google Shape;1993;p76">
            <a:extLst>
              <a:ext uri="{FF2B5EF4-FFF2-40B4-BE49-F238E27FC236}">
                <a16:creationId xmlns:a16="http://schemas.microsoft.com/office/drawing/2014/main" id="{DC9B82CE-545E-3707-6A8F-50B16AEB24A3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Meiryo UI 見出し"/>
                <a:ea typeface="Lato" panose="020F0502020204030203" pitchFamily="34" charset="0"/>
                <a:cs typeface="Lato" panose="020F0502020204030203" pitchFamily="34" charset="0"/>
              </a:rPr>
              <a:t>Why</a:t>
            </a:r>
            <a:endParaRPr lang="en-US" sz="1200" dirty="0">
              <a:solidFill>
                <a:schemeClr val="lt1"/>
              </a:solidFill>
              <a:latin typeface="Meiryo UI 見出し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1DCE813-789F-D341-F0F1-E4F389FDFD33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5" name="Google Shape;1281;p45">
              <a:extLst>
                <a:ext uri="{FF2B5EF4-FFF2-40B4-BE49-F238E27FC236}">
                  <a16:creationId xmlns:a16="http://schemas.microsoft.com/office/drawing/2014/main" id="{8F2F0F47-D61D-E3AD-A839-BFC579A365E3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iryo UI 見出し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Google Shape;1286;p45">
              <a:extLst>
                <a:ext uri="{FF2B5EF4-FFF2-40B4-BE49-F238E27FC236}">
                  <a16:creationId xmlns:a16="http://schemas.microsoft.com/office/drawing/2014/main" id="{6065A1E8-2695-2003-DA60-9A1338B9A847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Meiryo UI 見出し"/>
                  <a:ea typeface="Lato" panose="020F0502020204030203" pitchFamily="34" charset="0"/>
                  <a:cs typeface="Lato" panose="020F0502020204030203" pitchFamily="34" charset="0"/>
                </a:rPr>
                <a:t>5W</a:t>
              </a:r>
            </a:p>
          </p:txBody>
        </p:sp>
      </p:grpSp>
      <p:pic>
        <p:nvPicPr>
          <p:cNvPr id="7" name="図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D7900C0-8581-DB73-DB2C-5115FA91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0" y="1645079"/>
            <a:ext cx="353917" cy="332975"/>
          </a:xfrm>
          <a:prstGeom prst="rect">
            <a:avLst/>
          </a:prstGeom>
        </p:spPr>
      </p:pic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96C434A-F373-FC67-D5C1-8EB896F2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0" y="2170783"/>
            <a:ext cx="353917" cy="332975"/>
          </a:xfrm>
          <a:prstGeom prst="rect">
            <a:avLst/>
          </a:prstGeom>
        </p:spPr>
      </p:pic>
      <p:pic>
        <p:nvPicPr>
          <p:cNvPr id="2" name="図 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ACEC4D1-B51A-46AE-D40D-5CBFCEBD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0" y="2806229"/>
            <a:ext cx="353917" cy="3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344;p47">
            <a:extLst>
              <a:ext uri="{FF2B5EF4-FFF2-40B4-BE49-F238E27FC236}">
                <a16:creationId xmlns:a16="http://schemas.microsoft.com/office/drawing/2014/main" id="{72493BCA-4157-C6D0-6945-2F974F6EEE45}"/>
              </a:ext>
            </a:extLst>
          </p:cNvPr>
          <p:cNvSpPr txBox="1">
            <a:spLocks/>
          </p:cNvSpPr>
          <p:nvPr/>
        </p:nvSpPr>
        <p:spPr>
          <a:xfrm>
            <a:off x="732913" y="494622"/>
            <a:ext cx="5937549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>
                <a:latin typeface="+mn-ea"/>
                <a:ea typeface="+mn-ea"/>
                <a:cs typeface="Lato" panose="020F0502020204030203" pitchFamily="34" charset="0"/>
              </a:rPr>
              <a:t>The process of Emo</a:t>
            </a:r>
            <a:r>
              <a:rPr lang="en-US" dirty="0">
                <a:solidFill>
                  <a:srgbClr val="00B0F0"/>
                </a:solidFill>
                <a:latin typeface="+mn-ea"/>
                <a:ea typeface="+mn-ea"/>
                <a:cs typeface="Lato" panose="020F0502020204030203" pitchFamily="34" charset="0"/>
              </a:rPr>
              <a:t>Learn</a:t>
            </a:r>
            <a:r>
              <a:rPr lang="en-US" dirty="0">
                <a:latin typeface="+mn-ea"/>
                <a:ea typeface="+mn-ea"/>
                <a:cs typeface="Lato" panose="020F0502020204030203" pitchFamily="34" charset="0"/>
              </a:rPr>
              <a:t> typically involves several steps</a:t>
            </a:r>
          </a:p>
        </p:txBody>
      </p:sp>
      <p:sp>
        <p:nvSpPr>
          <p:cNvPr id="25" name="Google Shape;1993;p76">
            <a:extLst>
              <a:ext uri="{FF2B5EF4-FFF2-40B4-BE49-F238E27FC236}">
                <a16:creationId xmlns:a16="http://schemas.microsoft.com/office/drawing/2014/main" id="{F713A7B8-003D-FABD-D459-89F88412A2F1}"/>
              </a:ext>
            </a:extLst>
          </p:cNvPr>
          <p:cNvSpPr txBox="1">
            <a:spLocks/>
          </p:cNvSpPr>
          <p:nvPr/>
        </p:nvSpPr>
        <p:spPr>
          <a:xfrm>
            <a:off x="543684" y="146310"/>
            <a:ext cx="603629" cy="36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 Medium"/>
              <a:buNone/>
              <a:defRPr sz="4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+mn-ea"/>
                <a:ea typeface="+mn-ea"/>
                <a:cs typeface="Lato" panose="020F0502020204030203" pitchFamily="34" charset="0"/>
              </a:rPr>
              <a:t>How</a:t>
            </a:r>
            <a:endParaRPr lang="en-US" sz="1200" dirty="0">
              <a:solidFill>
                <a:schemeClr val="lt1"/>
              </a:solidFill>
              <a:latin typeface="+mn-ea"/>
              <a:ea typeface="+mn-ea"/>
              <a:cs typeface="Lato" panose="020F0502020204030203" pitchFamily="34" charset="0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C1B2CB2-7F23-E6CC-3BCA-8A67729397FB}"/>
              </a:ext>
            </a:extLst>
          </p:cNvPr>
          <p:cNvGrpSpPr/>
          <p:nvPr/>
        </p:nvGrpSpPr>
        <p:grpSpPr>
          <a:xfrm>
            <a:off x="143950" y="168568"/>
            <a:ext cx="597623" cy="279346"/>
            <a:chOff x="3092965" y="274302"/>
            <a:chExt cx="1037099" cy="477600"/>
          </a:xfrm>
        </p:grpSpPr>
        <p:sp>
          <p:nvSpPr>
            <p:cNvPr id="27" name="Google Shape;1281;p45">
              <a:extLst>
                <a:ext uri="{FF2B5EF4-FFF2-40B4-BE49-F238E27FC236}">
                  <a16:creationId xmlns:a16="http://schemas.microsoft.com/office/drawing/2014/main" id="{09127A9A-6462-7B46-EAA6-759A146334D6}"/>
                </a:ext>
              </a:extLst>
            </p:cNvPr>
            <p:cNvSpPr/>
            <p:nvPr/>
          </p:nvSpPr>
          <p:spPr>
            <a:xfrm>
              <a:off x="3371097" y="274302"/>
              <a:ext cx="542535" cy="477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  <a:cs typeface="Lato" panose="020F0502020204030203" pitchFamily="34" charset="0"/>
              </a:endParaRPr>
            </a:p>
          </p:txBody>
        </p:sp>
        <p:sp>
          <p:nvSpPr>
            <p:cNvPr id="28" name="Google Shape;1286;p45">
              <a:extLst>
                <a:ext uri="{FF2B5EF4-FFF2-40B4-BE49-F238E27FC236}">
                  <a16:creationId xmlns:a16="http://schemas.microsoft.com/office/drawing/2014/main" id="{3865392A-88E2-BFF8-25EE-13869F6AF696}"/>
                </a:ext>
              </a:extLst>
            </p:cNvPr>
            <p:cNvSpPr txBox="1">
              <a:spLocks/>
            </p:cNvSpPr>
            <p:nvPr/>
          </p:nvSpPr>
          <p:spPr>
            <a:xfrm>
              <a:off x="3092965" y="307392"/>
              <a:ext cx="1037099" cy="439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ctr"/>
              <a:r>
                <a:rPr lang="en" sz="1200" dirty="0">
                  <a:latin typeface="+mn-ea"/>
                  <a:ea typeface="+mn-ea"/>
                  <a:cs typeface="Lato" panose="020F0502020204030203" pitchFamily="34" charset="0"/>
                </a:rPr>
                <a:t>1H</a:t>
              </a: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B93766E-0641-3745-BBED-B6EB6BB29A7E}"/>
              </a:ext>
            </a:extLst>
          </p:cNvPr>
          <p:cNvSpPr/>
          <p:nvPr/>
        </p:nvSpPr>
        <p:spPr>
          <a:xfrm>
            <a:off x="1453237" y="1164564"/>
            <a:ext cx="1190446" cy="458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Data Collection</a:t>
            </a:r>
          </a:p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8CC9AB8F-3B85-8D64-A0F7-BEAD6B6DEE6B}"/>
              </a:ext>
            </a:extLst>
          </p:cNvPr>
          <p:cNvSpPr/>
          <p:nvPr/>
        </p:nvSpPr>
        <p:spPr>
          <a:xfrm>
            <a:off x="2872588" y="1342733"/>
            <a:ext cx="500332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F8740BC-4685-E37D-FEE1-9350DC2025E2}"/>
              </a:ext>
            </a:extLst>
          </p:cNvPr>
          <p:cNvSpPr/>
          <p:nvPr/>
        </p:nvSpPr>
        <p:spPr>
          <a:xfrm>
            <a:off x="5480642" y="1371518"/>
            <a:ext cx="500332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9E08864-0E54-A7FA-798B-6C04E067D265}"/>
              </a:ext>
            </a:extLst>
          </p:cNvPr>
          <p:cNvSpPr/>
          <p:nvPr/>
        </p:nvSpPr>
        <p:spPr>
          <a:xfrm rot="5400000">
            <a:off x="6707760" y="1997457"/>
            <a:ext cx="500332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FE76CE9F-58DC-0842-C050-B7864E75F01B}"/>
              </a:ext>
            </a:extLst>
          </p:cNvPr>
          <p:cNvSpPr/>
          <p:nvPr/>
        </p:nvSpPr>
        <p:spPr>
          <a:xfrm rot="10800000">
            <a:off x="5480642" y="2611502"/>
            <a:ext cx="564567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A4CCB887-CD26-1527-559D-60C1E58487B5}"/>
              </a:ext>
            </a:extLst>
          </p:cNvPr>
          <p:cNvSpPr/>
          <p:nvPr/>
        </p:nvSpPr>
        <p:spPr>
          <a:xfrm rot="10800000">
            <a:off x="2839214" y="2569688"/>
            <a:ext cx="500332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6226A01-0F94-90D6-EF59-84B1A4CD8C50}"/>
              </a:ext>
            </a:extLst>
          </p:cNvPr>
          <p:cNvSpPr/>
          <p:nvPr/>
        </p:nvSpPr>
        <p:spPr>
          <a:xfrm rot="5400000">
            <a:off x="1709872" y="3200349"/>
            <a:ext cx="500332" cy="17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128ECE-2B6E-F87A-4725-B548C06E81C2}"/>
              </a:ext>
            </a:extLst>
          </p:cNvPr>
          <p:cNvSpPr/>
          <p:nvPr/>
        </p:nvSpPr>
        <p:spPr>
          <a:xfrm>
            <a:off x="3797053" y="1217553"/>
            <a:ext cx="1292521" cy="458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Data Preprocessing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5B0A825-6067-13FF-CBF0-496DC0474C06}"/>
              </a:ext>
            </a:extLst>
          </p:cNvPr>
          <p:cNvSpPr/>
          <p:nvPr/>
        </p:nvSpPr>
        <p:spPr>
          <a:xfrm>
            <a:off x="6372041" y="1208151"/>
            <a:ext cx="1292520" cy="45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Understanding Algorithms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0D8802-5BCF-8F5B-540B-657D1EE6D0AB}"/>
              </a:ext>
            </a:extLst>
          </p:cNvPr>
          <p:cNvSpPr/>
          <p:nvPr/>
        </p:nvSpPr>
        <p:spPr>
          <a:xfrm>
            <a:off x="6374916" y="2526558"/>
            <a:ext cx="1190446" cy="45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Experiments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72F60CD-4A34-15CA-E53B-FA8E866DC492}"/>
              </a:ext>
            </a:extLst>
          </p:cNvPr>
          <p:cNvSpPr/>
          <p:nvPr/>
        </p:nvSpPr>
        <p:spPr>
          <a:xfrm>
            <a:off x="3797054" y="2497758"/>
            <a:ext cx="1190446" cy="45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Modelling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E474DE1-C62D-2547-94CB-BF8FC7328FAC}"/>
              </a:ext>
            </a:extLst>
          </p:cNvPr>
          <p:cNvSpPr/>
          <p:nvPr/>
        </p:nvSpPr>
        <p:spPr>
          <a:xfrm>
            <a:off x="1453237" y="2382239"/>
            <a:ext cx="1190446" cy="45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Training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8FE394-E69E-2E5C-3E25-EBD705466A67}"/>
              </a:ext>
            </a:extLst>
          </p:cNvPr>
          <p:cNvSpPr/>
          <p:nvPr/>
        </p:nvSpPr>
        <p:spPr>
          <a:xfrm>
            <a:off x="1364815" y="3702268"/>
            <a:ext cx="1190446" cy="45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Evaluation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0661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ユーザー定義 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1402</Words>
  <Application>Microsoft Office PowerPoint</Application>
  <PresentationFormat>画面に合わせる (16:9)</PresentationFormat>
  <Paragraphs>270</Paragraphs>
  <Slides>33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3" baseType="lpstr">
      <vt:lpstr>Lato</vt:lpstr>
      <vt:lpstr>Wingdings</vt:lpstr>
      <vt:lpstr>Roboto Mono Medium</vt:lpstr>
      <vt:lpstr>Meiryo UI</vt:lpstr>
      <vt:lpstr>Roboto</vt:lpstr>
      <vt:lpstr>Arial</vt:lpstr>
      <vt:lpstr>Meiryo UI 見出し</vt:lpstr>
      <vt:lpstr>Lao UI</vt:lpstr>
      <vt:lpstr>Anton</vt:lpstr>
      <vt:lpstr>Geometric &amp; Futuristic Style Computer Theme for College by Slidesgo</vt:lpstr>
      <vt:lpstr>EmoLearn Emotion Detection from Images and Webcam</vt:lpstr>
      <vt:lpstr>5Ws1H</vt:lpstr>
      <vt:lpstr>Who</vt:lpstr>
      <vt:lpstr>What is EmoLearn?</vt:lpstr>
      <vt:lpstr>Project Timeline</vt:lpstr>
      <vt:lpstr>Where Can We Run EmoLearn?"</vt:lpstr>
      <vt:lpstr>Purpose of EmoLearn</vt:lpstr>
      <vt:lpstr>Potential Benefits &amp; Impact</vt:lpstr>
      <vt:lpstr>PowerPoint プレゼンテーション</vt:lpstr>
      <vt:lpstr>Data Collection : Collection &amp; Splitting</vt:lpstr>
      <vt:lpstr>Data Collection : Collection &amp; Splitting</vt:lpstr>
      <vt:lpstr>Data PreProcessing : Normalization &amp; Labeling</vt:lpstr>
      <vt:lpstr>Model Training : Understanding of Algorithms</vt:lpstr>
      <vt:lpstr>What is ANN?</vt:lpstr>
      <vt:lpstr>What is CNN?</vt:lpstr>
      <vt:lpstr>ANN or CNN Experiments </vt:lpstr>
      <vt:lpstr>ANN or CNN Experiments </vt:lpstr>
      <vt:lpstr>Result of Experiments </vt:lpstr>
      <vt:lpstr>Modelling: CNN Architecture</vt:lpstr>
      <vt:lpstr>Plotting Accuracy</vt:lpstr>
      <vt:lpstr>PowerPoint プレゼンテーション</vt:lpstr>
      <vt:lpstr>Evaluation</vt:lpstr>
      <vt:lpstr>Evaluation</vt:lpstr>
      <vt:lpstr>What is Haar Cascade Classifier?</vt:lpstr>
      <vt:lpstr>What is Haar Cascade Classifier?</vt:lpstr>
      <vt:lpstr>Emotion Detection from Webcam</vt:lpstr>
      <vt:lpstr>User Interface</vt:lpstr>
      <vt:lpstr>AI Ethics</vt:lpstr>
      <vt:lpstr>Model optimization :  To extend the model to be more culturally sensitive and adaptable.  Dataset expansion :  To expand and diversify the dataset to ensure it represents a wide range of cultures, and expressions.   Data augmentation:  To improve performance in challenging environments, such as low-light conditions or low-resolution images.  Color image support:  To modify model to handle color images as input. </vt:lpstr>
      <vt:lpstr>Demo with Streamlit!</vt:lpstr>
      <vt:lpstr>Refrences</vt:lpstr>
      <vt:lpstr>Q &amp; A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EmoLearn  </dc:title>
  <cp:lastModifiedBy>Nu Nu Hlaing</cp:lastModifiedBy>
  <cp:revision>46</cp:revision>
  <dcterms:modified xsi:type="dcterms:W3CDTF">2023-07-02T09:07:25Z</dcterms:modified>
</cp:coreProperties>
</file>