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2CB1A-AA4A-7C99-B57C-686D75E2CF2B}" v="1361" dt="2024-05-19T15:55:35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45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2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8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7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4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1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6/python-the-in-demand-programming-language-in-the-mark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ADF157D-D953-83F9-D7CE-405ADEB73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31" b="35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1" y="4659938"/>
            <a:ext cx="8187464" cy="119379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Fundamentals of Programming Using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2104-673C-50EA-818C-6323E498A9E7}"/>
              </a:ext>
            </a:extLst>
          </p:cNvPr>
          <p:cNvSpPr txBox="1"/>
          <p:nvPr/>
        </p:nvSpPr>
        <p:spPr>
          <a:xfrm>
            <a:off x="9413675" y="6657945"/>
            <a:ext cx="277832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62C05-E5D1-FAC4-D91F-7C6F1D70E8EA}"/>
              </a:ext>
            </a:extLst>
          </p:cNvPr>
          <p:cNvSpPr/>
          <p:nvPr/>
        </p:nvSpPr>
        <p:spPr>
          <a:xfrm>
            <a:off x="2462492" y="5849471"/>
            <a:ext cx="7272617" cy="504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kchain Technology Free Stock Photo - Public Domain Pictures">
            <a:extLst>
              <a:ext uri="{FF2B5EF4-FFF2-40B4-BE49-F238E27FC236}">
                <a16:creationId xmlns:a16="http://schemas.microsoft.com/office/drawing/2014/main" id="{63EE6EC6-5221-C0E0-3865-9B7EA6B1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3" r="-1" b="161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276C1-D00C-419F-D62B-4D5FC764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898245"/>
            <a:ext cx="5390476" cy="1209487"/>
          </a:xfrm>
        </p:spPr>
        <p:txBody>
          <a:bodyPr anchor="b">
            <a:normAutofit/>
          </a:bodyPr>
          <a:lstStyle/>
          <a:p>
            <a:r>
              <a:rPr lang="en-US" sz="4800" dirty="0"/>
              <a:t>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FB1C-7C8A-1EC5-0973-0EB81B1E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317981"/>
            <a:ext cx="4023359" cy="396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An expression in Python is a logical grouping of the operators and operands which gives a specific output.</a:t>
            </a:r>
            <a:endParaRPr lang="en-US" dirty="0"/>
          </a:p>
          <a:p>
            <a:endParaRPr lang="en-US" sz="1800" dirty="0"/>
          </a:p>
          <a:p>
            <a:r>
              <a:rPr lang="en-US" sz="1800" dirty="0"/>
              <a:t>Ex.</a:t>
            </a:r>
            <a:endParaRPr lang="en-US" dirty="0"/>
          </a:p>
          <a:p>
            <a:r>
              <a:rPr lang="en-US" sz="1800" dirty="0"/>
              <a:t> &gt;&gt;&gt; a = 10</a:t>
            </a:r>
          </a:p>
          <a:p>
            <a:r>
              <a:rPr lang="en-US" sz="1800" dirty="0"/>
              <a:t> &gt;&gt;&gt; b = 11</a:t>
            </a:r>
          </a:p>
          <a:p>
            <a:r>
              <a:rPr lang="en-US" sz="1800" dirty="0"/>
              <a:t> &gt;&gt;&gt; 3*a+b-a+2*b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70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kchain Technology Free Stock Photo - Public Domain Pictures">
            <a:extLst>
              <a:ext uri="{FF2B5EF4-FFF2-40B4-BE49-F238E27FC236}">
                <a16:creationId xmlns:a16="http://schemas.microsoft.com/office/drawing/2014/main" id="{63EE6EC6-5221-C0E0-3865-9B7EA6B1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3" r="-1" b="161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276C1-D00C-419F-D62B-4D5FC764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010305"/>
            <a:ext cx="5390476" cy="1411192"/>
          </a:xfrm>
        </p:spPr>
        <p:txBody>
          <a:bodyPr anchor="b">
            <a:normAutofit/>
          </a:bodyPr>
          <a:lstStyle/>
          <a:p>
            <a:r>
              <a:rPr lang="en-US" sz="4800" dirty="0"/>
              <a:t>Precedence of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FB1C-7C8A-1EC5-0973-0EB81B1E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530893"/>
            <a:ext cx="4023359" cy="396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When operators are used along with other operators, then the precedence of the operator decides which operator will be executed first.</a:t>
            </a:r>
            <a:endParaRPr lang="en-US" dirty="0"/>
          </a:p>
          <a:p>
            <a:endParaRPr lang="en-US" sz="1800" dirty="0"/>
          </a:p>
          <a:p>
            <a:r>
              <a:rPr lang="en-US" sz="1800" dirty="0"/>
              <a:t>This operator precedence is extremely important in expression evaluation.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14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kchain Technology Free Stock Photo - Public Domain Pictures">
            <a:extLst>
              <a:ext uri="{FF2B5EF4-FFF2-40B4-BE49-F238E27FC236}">
                <a16:creationId xmlns:a16="http://schemas.microsoft.com/office/drawing/2014/main" id="{63EE6EC6-5221-C0E0-3865-9B7EA6B1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3" r="-1" b="161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276C1-D00C-419F-D62B-4D5FC764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774981"/>
            <a:ext cx="5390476" cy="1119840"/>
          </a:xfrm>
        </p:spPr>
        <p:txBody>
          <a:bodyPr anchor="b">
            <a:normAutofit/>
          </a:bodyPr>
          <a:lstStyle/>
          <a:p>
            <a:r>
              <a:rPr lang="en-US" sz="4800" dirty="0"/>
              <a:t>eval()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FB1C-7C8A-1EC5-0973-0EB81B1E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127481"/>
            <a:ext cx="4023359" cy="396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If an expression is in the represented in the form of a string, then we can use eval() to evaluate the result of </a:t>
            </a:r>
            <a:r>
              <a:rPr lang="en-US" sz="1800"/>
              <a:t>the expression.</a:t>
            </a:r>
            <a:endParaRPr lang="en-US" sz="1800" dirty="0"/>
          </a:p>
          <a:p>
            <a:endParaRPr lang="en-US" sz="1800" dirty="0"/>
          </a:p>
          <a:p>
            <a:r>
              <a:rPr lang="en-US" sz="1800"/>
              <a:t>Ex.</a:t>
            </a:r>
          </a:p>
          <a:p>
            <a:r>
              <a:rPr lang="en-US" sz="1800"/>
              <a:t> &gt;&gt;&gt; a = "10+39*3"</a:t>
            </a:r>
          </a:p>
          <a:p>
            <a:r>
              <a:rPr lang="en-US" sz="1800" dirty="0"/>
              <a:t> &gt;&gt;&gt; eval(a)</a:t>
            </a:r>
          </a:p>
          <a:p>
            <a:r>
              <a:rPr lang="en-US" sz="1800" dirty="0"/>
              <a:t> 127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24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kchain Technology Free Stock Photo - Public Domain Pictures">
            <a:extLst>
              <a:ext uri="{FF2B5EF4-FFF2-40B4-BE49-F238E27FC236}">
                <a16:creationId xmlns:a16="http://schemas.microsoft.com/office/drawing/2014/main" id="{63EE6EC6-5221-C0E0-3865-9B7EA6B1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3" r="-1" b="161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276C1-D00C-419F-D62B-4D5FC764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135418" cy="862105"/>
          </a:xfrm>
        </p:spPr>
        <p:txBody>
          <a:bodyPr anchor="b">
            <a:normAutofit/>
          </a:bodyPr>
          <a:lstStyle/>
          <a:p>
            <a:r>
              <a:rPr lang="en-US" sz="4800" dirty="0"/>
              <a:t>User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FB1C-7C8A-1EC5-0973-0EB81B1E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116275"/>
            <a:ext cx="4023359" cy="396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In Python, You can take user input using the input() function.</a:t>
            </a:r>
          </a:p>
          <a:p>
            <a:r>
              <a:rPr lang="en-US" sz="1800" dirty="0"/>
              <a:t>This function returns the value entered by the user as string datatype.</a:t>
            </a:r>
          </a:p>
          <a:p>
            <a:endParaRPr lang="en-US" sz="1800" dirty="0"/>
          </a:p>
          <a:p>
            <a:r>
              <a:rPr lang="en-US" sz="1800" dirty="0"/>
              <a:t>Ex.</a:t>
            </a:r>
          </a:p>
          <a:p>
            <a:r>
              <a:rPr lang="en-US" sz="1800" dirty="0"/>
              <a:t> &gt;&gt;&gt; a = input();</a:t>
            </a:r>
          </a:p>
          <a:p>
            <a:r>
              <a:rPr lang="en-US" sz="1800" dirty="0"/>
              <a:t> &gt;&gt;&gt; b = input("Enter Now:")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06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kchain Technology Free Stock Photo - Public Domain Pictures">
            <a:extLst>
              <a:ext uri="{FF2B5EF4-FFF2-40B4-BE49-F238E27FC236}">
                <a16:creationId xmlns:a16="http://schemas.microsoft.com/office/drawing/2014/main" id="{63EE6EC6-5221-C0E0-3865-9B7EA6B1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3" r="-1" b="161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276C1-D00C-419F-D62B-4D5FC764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380098"/>
            <a:ext cx="4135418" cy="862105"/>
          </a:xfrm>
        </p:spPr>
        <p:txBody>
          <a:bodyPr anchor="b">
            <a:normAutofit/>
          </a:bodyPr>
          <a:lstStyle/>
          <a:p>
            <a:r>
              <a:rPr lang="en-US" sz="4800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FB1C-7C8A-1EC5-0973-0EB81B1E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452452"/>
            <a:ext cx="4023359" cy="396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The execution and flow of a program in any programming language can be broadly classified into three categories.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Sequence</a:t>
            </a:r>
          </a:p>
          <a:p>
            <a:pPr marL="342900" indent="-342900">
              <a:buAutoNum type="arabicPeriod"/>
            </a:pPr>
            <a:r>
              <a:rPr lang="en-US" sz="1800"/>
              <a:t>Selection/Decision</a:t>
            </a:r>
          </a:p>
          <a:p>
            <a:pPr marL="342900" indent="-342900">
              <a:buAutoNum type="arabicPeriod"/>
            </a:pPr>
            <a:r>
              <a:rPr lang="en-US" sz="1800" dirty="0"/>
              <a:t>Iteration/Looping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5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kchain Technology Free Stock Photo - Public Domain Pictures">
            <a:extLst>
              <a:ext uri="{FF2B5EF4-FFF2-40B4-BE49-F238E27FC236}">
                <a16:creationId xmlns:a16="http://schemas.microsoft.com/office/drawing/2014/main" id="{63EE6EC6-5221-C0E0-3865-9B7EA6B1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3" r="-1" b="161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276C1-D00C-419F-D62B-4D5FC764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380098"/>
            <a:ext cx="4135418" cy="862105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Control Flow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FB1C-7C8A-1EC5-0973-0EB81B1E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452452"/>
            <a:ext cx="4023359" cy="396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These are statements which control the flow of the execution of a program.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Conditional Statements.</a:t>
            </a:r>
          </a:p>
          <a:p>
            <a:pPr marL="342900" indent="-342900">
              <a:buAutoNum type="arabicPeriod"/>
            </a:pPr>
            <a:r>
              <a:rPr lang="en-US" sz="1800" dirty="0"/>
              <a:t>Iterative Statements.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68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kchain Technology Free Stock Photo - Public Domain Pictures">
            <a:extLst>
              <a:ext uri="{FF2B5EF4-FFF2-40B4-BE49-F238E27FC236}">
                <a16:creationId xmlns:a16="http://schemas.microsoft.com/office/drawing/2014/main" id="{63EE6EC6-5221-C0E0-3865-9B7EA6B11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3" r="-1" b="161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276C1-D00C-419F-D62B-4D5FC764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380098"/>
            <a:ext cx="4135418" cy="862105"/>
          </a:xfrm>
        </p:spPr>
        <p:txBody>
          <a:bodyPr anchor="b">
            <a:normAutofit/>
          </a:bodyPr>
          <a:lstStyle/>
          <a:p>
            <a:r>
              <a:rPr lang="en-US" sz="4800" dirty="0"/>
              <a:t>Flow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FB1C-7C8A-1EC5-0973-0EB81B1E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452452"/>
            <a:ext cx="4023359" cy="396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Flow charts are an immensely powerful way of easily representing execution of a program.</a:t>
            </a:r>
          </a:p>
          <a:p>
            <a:endParaRPr lang="en-US" sz="1800" dirty="0"/>
          </a:p>
          <a:p>
            <a:r>
              <a:rPr lang="en-US" sz="1800" dirty="0"/>
              <a:t>In Flow Charts, we use different shapes and indicators to represent essential parts of a program.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41724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Fundamentals of Programming Using Python</vt:lpstr>
      <vt:lpstr>Expression</vt:lpstr>
      <vt:lpstr>Precedence of Operators</vt:lpstr>
      <vt:lpstr>eval() function</vt:lpstr>
      <vt:lpstr>User Input</vt:lpstr>
      <vt:lpstr>Control Flow</vt:lpstr>
      <vt:lpstr>Control Flow Statements</vt:lpstr>
      <vt:lpstr>Flow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</cp:revision>
  <dcterms:created xsi:type="dcterms:W3CDTF">2024-05-19T15:06:38Z</dcterms:created>
  <dcterms:modified xsi:type="dcterms:W3CDTF">2024-05-20T08:06:45Z</dcterms:modified>
</cp:coreProperties>
</file>