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D23D8-1D17-F043-F007-696BF3495FA1}" v="3287" dt="2024-05-12T15:24:26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89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69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0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67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41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6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9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9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07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57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1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5792668" cy="3149600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rgbClr val="FFFFFF"/>
                </a:solidFill>
                <a:cs typeface="Aharoni"/>
              </a:rPr>
              <a:t>Introduction to Programming Using Python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259" r="35241"/>
          <a:stretch/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97" y="4372966"/>
            <a:ext cx="3246624" cy="1432548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202" y="885156"/>
            <a:ext cx="3410930" cy="96084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None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824573" y="5486084"/>
            <a:ext cx="2372596" cy="1371822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74BEA-9BD2-4D9A-7DCC-1D009F5A3178}"/>
              </a:ext>
            </a:extLst>
          </p:cNvPr>
          <p:cNvSpPr txBox="1"/>
          <p:nvPr/>
        </p:nvSpPr>
        <p:spPr>
          <a:xfrm>
            <a:off x="896470" y="2204758"/>
            <a:ext cx="43927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None is a special datatype which signifies the absence of any value.</a:t>
            </a:r>
          </a:p>
          <a:p>
            <a:endParaRPr lang="en-US" sz="2000" b="1" dirty="0">
              <a:solidFill>
                <a:schemeClr val="bg1"/>
              </a:solidFill>
              <a:latin typeface="Aharoni"/>
              <a:cs typeface="Aharon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Ex:</a:t>
            </a:r>
          </a:p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  a = None</a:t>
            </a:r>
          </a:p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  b = None</a:t>
            </a:r>
          </a:p>
        </p:txBody>
      </p:sp>
    </p:spTree>
    <p:extLst>
      <p:ext uri="{BB962C8B-B14F-4D97-AF65-F5344CB8AC3E}">
        <p14:creationId xmlns:p14="http://schemas.microsoft.com/office/powerpoint/2010/main" val="100904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73" y="672245"/>
            <a:ext cx="5170252" cy="142027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Some important functions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824573" y="5486084"/>
            <a:ext cx="2372596" cy="1371822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74BEA-9BD2-4D9A-7DCC-1D009F5A3178}"/>
              </a:ext>
            </a:extLst>
          </p:cNvPr>
          <p:cNvSpPr txBox="1"/>
          <p:nvPr/>
        </p:nvSpPr>
        <p:spPr>
          <a:xfrm>
            <a:off x="459441" y="2193552"/>
            <a:ext cx="4392705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Function is a group of statements in python which perform a specific task.</a:t>
            </a:r>
          </a:p>
          <a:p>
            <a:endParaRPr lang="en-US" b="1" dirty="0">
              <a:solidFill>
                <a:schemeClr val="bg1"/>
              </a:solidFill>
              <a:latin typeface="Aharoni"/>
              <a:cs typeface="Aharoni"/>
            </a:endParaRPr>
          </a:p>
          <a:p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Some important functions are:</a:t>
            </a:r>
          </a:p>
          <a:p>
            <a:endParaRPr lang="en-US" b="1" dirty="0">
              <a:solidFill>
                <a:schemeClr val="bg1"/>
              </a:solidFill>
              <a:latin typeface="Aharoni"/>
              <a:cs typeface="Aharoni"/>
            </a:endParaRPr>
          </a:p>
          <a:p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type</a:t>
            </a:r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() - </a:t>
            </a:r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used to output the type of an identifier.</a:t>
            </a:r>
          </a:p>
          <a:p>
            <a:endParaRPr lang="en-US" b="1" dirty="0">
              <a:solidFill>
                <a:schemeClr val="bg1"/>
              </a:solidFill>
              <a:latin typeface="Aharoni"/>
              <a:cs typeface="Aharoni"/>
            </a:endParaRPr>
          </a:p>
          <a:p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Id</a:t>
            </a:r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() - </a:t>
            </a:r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used to output the address of the variable.</a:t>
            </a:r>
          </a:p>
          <a:p>
            <a:endParaRPr lang="en-US" b="1" dirty="0">
              <a:solidFill>
                <a:schemeClr val="bg1"/>
              </a:solidFill>
              <a:latin typeface="Aharoni"/>
              <a:cs typeface="Aharoni"/>
            </a:endParaRPr>
          </a:p>
          <a:p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print</a:t>
            </a:r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() - </a:t>
            </a:r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display something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33013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996" y="1064450"/>
            <a:ext cx="3410930" cy="96084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Literals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925427" y="5530908"/>
            <a:ext cx="2271742" cy="1326997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79BC55-2CD2-5A0A-3D5A-BE36C826FB7C}"/>
              </a:ext>
            </a:extLst>
          </p:cNvPr>
          <p:cNvSpPr txBox="1"/>
          <p:nvPr/>
        </p:nvSpPr>
        <p:spPr>
          <a:xfrm>
            <a:off x="966507" y="2190749"/>
            <a:ext cx="448235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Literals are constant numeric or non-numeric values which are assigned to a variable or used anywhere else in a program are called literals.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Ex: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  "Hello World!!"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  "@333"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  3442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  4.2</a:t>
            </a:r>
          </a:p>
        </p:txBody>
      </p:sp>
    </p:spTree>
    <p:extLst>
      <p:ext uri="{BB962C8B-B14F-4D97-AF65-F5344CB8AC3E}">
        <p14:creationId xmlns:p14="http://schemas.microsoft.com/office/powerpoint/2010/main" val="374199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90" y="1008421"/>
            <a:ext cx="3410930" cy="96084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Delimiters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824573" y="5486084"/>
            <a:ext cx="2372596" cy="1371822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5CFD3C-2C0A-564F-08A3-707151350C17}"/>
              </a:ext>
            </a:extLst>
          </p:cNvPr>
          <p:cNvSpPr txBox="1"/>
          <p:nvPr/>
        </p:nvSpPr>
        <p:spPr>
          <a:xfrm>
            <a:off x="966507" y="2190749"/>
            <a:ext cx="448235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Delimiters are symbols which are used to separate values or parts of a program. They are also used to enclose values between them.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Ex: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  ()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  {}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  :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  ;</a:t>
            </a:r>
          </a:p>
        </p:txBody>
      </p:sp>
    </p:spTree>
    <p:extLst>
      <p:ext uri="{BB962C8B-B14F-4D97-AF65-F5344CB8AC3E}">
        <p14:creationId xmlns:p14="http://schemas.microsoft.com/office/powerpoint/2010/main" val="359881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90" y="1075656"/>
            <a:ext cx="3410930" cy="96084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Comments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824573" y="5486084"/>
            <a:ext cx="2372596" cy="1371822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86CFC5-24FA-5461-4860-BB79B2BC00B9}"/>
              </a:ext>
            </a:extLst>
          </p:cNvPr>
          <p:cNvSpPr txBox="1"/>
          <p:nvPr/>
        </p:nvSpPr>
        <p:spPr>
          <a:xfrm>
            <a:off x="966507" y="2190749"/>
            <a:ext cx="448235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Comments are statements which are ignored by the interpreter. They do not have any effect on the execution of the program.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Ex: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  # Hello from the program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  # This is a comment.</a:t>
            </a:r>
          </a:p>
          <a:p>
            <a:r>
              <a:rPr lang="en-US" b="1" dirty="0">
                <a:solidFill>
                  <a:schemeClr val="bg1"/>
                </a:solidFill>
              </a:rPr>
              <a:t>  # New comment</a:t>
            </a:r>
          </a:p>
        </p:txBody>
      </p:sp>
    </p:spTree>
    <p:extLst>
      <p:ext uri="{BB962C8B-B14F-4D97-AF65-F5344CB8AC3E}">
        <p14:creationId xmlns:p14="http://schemas.microsoft.com/office/powerpoint/2010/main" val="4080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202" y="885156"/>
            <a:ext cx="3410930" cy="96084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Datatypes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824573" y="5486084"/>
            <a:ext cx="2372596" cy="1371822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74BEA-9BD2-4D9A-7DCC-1D009F5A3178}"/>
              </a:ext>
            </a:extLst>
          </p:cNvPr>
          <p:cNvSpPr txBox="1"/>
          <p:nvPr/>
        </p:nvSpPr>
        <p:spPr>
          <a:xfrm>
            <a:off x="896470" y="2204758"/>
            <a:ext cx="439270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Datatypes can be categorized into five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different categories:</a:t>
            </a:r>
          </a:p>
          <a:p>
            <a:endParaRPr lang="en-US" sz="2000" b="1" dirty="0">
              <a:solidFill>
                <a:schemeClr val="bg1"/>
              </a:solidFill>
              <a:latin typeface="+mj-lt"/>
              <a:ea typeface="+mj-lt"/>
              <a:cs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Number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Sets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Mappings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89872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202" y="885156"/>
            <a:ext cx="3410930" cy="96084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Numbers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824573" y="5486084"/>
            <a:ext cx="2372596" cy="1371822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74BEA-9BD2-4D9A-7DCC-1D009F5A3178}"/>
              </a:ext>
            </a:extLst>
          </p:cNvPr>
          <p:cNvSpPr txBox="1"/>
          <p:nvPr/>
        </p:nvSpPr>
        <p:spPr>
          <a:xfrm>
            <a:off x="896470" y="2204758"/>
            <a:ext cx="439270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There are four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datatypes which reside in this category:</a:t>
            </a:r>
          </a:p>
          <a:p>
            <a:endParaRPr lang="en-US" sz="2000" b="1" dirty="0">
              <a:solidFill>
                <a:schemeClr val="bg1"/>
              </a:solidFill>
              <a:latin typeface="+mj-lt"/>
              <a:ea typeface="+mj-lt"/>
              <a:cs typeface="+mj-lt"/>
            </a:endParaRPr>
          </a:p>
          <a:p>
            <a:pPr marL="342900" indent="-342900">
              <a:buFont typeface="Calibri"/>
              <a:buChar char="-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Integer</a:t>
            </a:r>
          </a:p>
          <a:p>
            <a:pPr marL="342900" indent="-342900">
              <a:buFont typeface="Calibri"/>
              <a:buChar char="-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Float / Floating point</a:t>
            </a:r>
          </a:p>
          <a:p>
            <a:pPr marL="342900" indent="-342900">
              <a:buFont typeface="Calibri"/>
              <a:buChar char="-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Boolean</a:t>
            </a:r>
          </a:p>
          <a:p>
            <a:pPr marL="342900" indent="-342900">
              <a:buFont typeface="Calibri"/>
              <a:buChar char="-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296170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202" y="885156"/>
            <a:ext cx="3410930" cy="96084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Sequences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824573" y="5486084"/>
            <a:ext cx="2372596" cy="1371822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74BEA-9BD2-4D9A-7DCC-1D009F5A3178}"/>
              </a:ext>
            </a:extLst>
          </p:cNvPr>
          <p:cNvSpPr txBox="1"/>
          <p:nvPr/>
        </p:nvSpPr>
        <p:spPr>
          <a:xfrm>
            <a:off x="896470" y="2204758"/>
            <a:ext cx="43927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There are three kinds of datatypes which reside in this category:</a:t>
            </a:r>
          </a:p>
          <a:p>
            <a:endParaRPr lang="en-US" sz="2000" b="1" dirty="0">
              <a:solidFill>
                <a:schemeClr val="bg1"/>
              </a:solidFill>
              <a:latin typeface="Aharoni"/>
              <a:cs typeface="Aharoni"/>
            </a:endParaRPr>
          </a:p>
          <a:p>
            <a:pPr marL="342900" indent="-342900">
              <a:buFont typeface="Calibri"/>
              <a:buChar char="-"/>
            </a:pPr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String</a:t>
            </a:r>
          </a:p>
          <a:p>
            <a:pPr marL="342900" indent="-342900">
              <a:buFont typeface="Calibri"/>
              <a:buChar char="-"/>
            </a:pPr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List</a:t>
            </a:r>
          </a:p>
          <a:p>
            <a:pPr marL="342900" indent="-342900">
              <a:buFont typeface="Calibri"/>
              <a:buChar char="-"/>
            </a:pPr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230325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202" y="885156"/>
            <a:ext cx="3410930" cy="96084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Set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824573" y="5486084"/>
            <a:ext cx="2372596" cy="1371822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74BEA-9BD2-4D9A-7DCC-1D009F5A3178}"/>
              </a:ext>
            </a:extLst>
          </p:cNvPr>
          <p:cNvSpPr txBox="1"/>
          <p:nvPr/>
        </p:nvSpPr>
        <p:spPr>
          <a:xfrm>
            <a:off x="896470" y="2204758"/>
            <a:ext cx="4392705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Set is a collections of unique values. The collection is unordered in nature.</a:t>
            </a:r>
          </a:p>
          <a:p>
            <a:endParaRPr lang="en-US" sz="2000" b="1" dirty="0">
              <a:solidFill>
                <a:schemeClr val="bg1"/>
              </a:solidFill>
              <a:latin typeface="Aharoni"/>
              <a:cs typeface="Aharon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Ex: </a:t>
            </a:r>
          </a:p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  {</a:t>
            </a:r>
            <a:r>
              <a:rPr lang="en-US" sz="2400" b="1" dirty="0">
                <a:solidFill>
                  <a:schemeClr val="bg1"/>
                </a:solidFill>
                <a:latin typeface="Aharoni"/>
                <a:cs typeface="Aharoni"/>
              </a:rPr>
              <a:t>1,2,4,5</a:t>
            </a:r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  {</a:t>
            </a:r>
            <a:r>
              <a:rPr lang="en-US" sz="2400" b="1" dirty="0">
                <a:solidFill>
                  <a:schemeClr val="bg1"/>
                </a:solidFill>
                <a:latin typeface="Aharoni"/>
                <a:cs typeface="Aharoni"/>
              </a:rPr>
              <a:t>2,6,7,9</a:t>
            </a:r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26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B6DE8-0BE6-0812-70C9-B11C7EB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202" y="885156"/>
            <a:ext cx="3410930" cy="96084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Aharoni"/>
              </a:rPr>
              <a:t>Mapping</a:t>
            </a:r>
          </a:p>
        </p:txBody>
      </p:sp>
      <p:pic>
        <p:nvPicPr>
          <p:cNvPr id="11" name="Picture 10" descr="A yellow and blue snake with gears&#10;&#10;Description automatically generated">
            <a:extLst>
              <a:ext uri="{FF2B5EF4-FFF2-40B4-BE49-F238E27FC236}">
                <a16:creationId xmlns:a16="http://schemas.microsoft.com/office/drawing/2014/main" id="{0B5926D1-54DA-D6B2-E635-39B9C3F5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739" b="3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043F98-D6D3-8813-699F-4CB63238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8" r="12105"/>
          <a:stretch/>
        </p:blipFill>
        <p:spPr>
          <a:xfrm>
            <a:off x="9824573" y="5486084"/>
            <a:ext cx="2372596" cy="1371822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74BEA-9BD2-4D9A-7DCC-1D009F5A3178}"/>
              </a:ext>
            </a:extLst>
          </p:cNvPr>
          <p:cNvSpPr txBox="1"/>
          <p:nvPr/>
        </p:nvSpPr>
        <p:spPr>
          <a:xfrm>
            <a:off x="896470" y="2204758"/>
            <a:ext cx="439270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There is one datatype which resides in this category.</a:t>
            </a:r>
          </a:p>
          <a:p>
            <a:endParaRPr lang="en-US" sz="2000" b="1" dirty="0">
              <a:solidFill>
                <a:schemeClr val="bg1"/>
              </a:solidFill>
              <a:latin typeface="Aharoni"/>
              <a:cs typeface="Aharon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Ex: </a:t>
            </a:r>
          </a:p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  {"key1": "value1", "key12" :   "value2" }</a:t>
            </a:r>
            <a:endParaRPr lang="en-US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  <a:latin typeface="Aharoni"/>
              <a:cs typeface="Aharon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haroni"/>
                <a:cs typeface="Aharoni"/>
              </a:rPr>
              <a:t>  {"key2" : "value2"}</a:t>
            </a:r>
          </a:p>
        </p:txBody>
      </p:sp>
    </p:spTree>
    <p:extLst>
      <p:ext uri="{BB962C8B-B14F-4D97-AF65-F5344CB8AC3E}">
        <p14:creationId xmlns:p14="http://schemas.microsoft.com/office/powerpoint/2010/main" val="381075468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ShapesVTI</vt:lpstr>
      <vt:lpstr>Introduction to Programming Using Python</vt:lpstr>
      <vt:lpstr>Literals</vt:lpstr>
      <vt:lpstr>Delimiters</vt:lpstr>
      <vt:lpstr>Comments</vt:lpstr>
      <vt:lpstr>Datatypes</vt:lpstr>
      <vt:lpstr>Numbers</vt:lpstr>
      <vt:lpstr>Sequences</vt:lpstr>
      <vt:lpstr>Set</vt:lpstr>
      <vt:lpstr>Mapping</vt:lpstr>
      <vt:lpstr>None</vt:lpstr>
      <vt:lpstr>Some important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294</cp:revision>
  <dcterms:created xsi:type="dcterms:W3CDTF">2024-05-12T11:03:57Z</dcterms:created>
  <dcterms:modified xsi:type="dcterms:W3CDTF">2024-05-12T15:49:42Z</dcterms:modified>
</cp:coreProperties>
</file>