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62" r:id="rId2"/>
    <p:sldId id="263" r:id="rId3"/>
    <p:sldId id="286" r:id="rId4"/>
    <p:sldId id="287" r:id="rId5"/>
    <p:sldId id="288" r:id="rId6"/>
    <p:sldId id="289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082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4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7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205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8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3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3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4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4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7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3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D5EA-8C68-D448-3D94-9A2902506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July 22</a:t>
            </a:r>
            <a:r>
              <a:rPr lang="en-US" baseline="30000" dirty="0"/>
              <a:t>nd</a:t>
            </a:r>
            <a:r>
              <a:rPr lang="en-US" dirty="0"/>
              <a:t> Update</a:t>
            </a:r>
          </a:p>
        </p:txBody>
      </p:sp>
    </p:spTree>
    <p:extLst>
      <p:ext uri="{BB962C8B-B14F-4D97-AF65-F5344CB8AC3E}">
        <p14:creationId xmlns:p14="http://schemas.microsoft.com/office/powerpoint/2010/main" val="205956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95B45C81-6D67-3C07-DFC9-DD76271B1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76" y="247413"/>
            <a:ext cx="10134600" cy="1288489"/>
          </a:xfrm>
        </p:spPr>
        <p:txBody>
          <a:bodyPr/>
          <a:lstStyle/>
          <a:p>
            <a:r>
              <a:rPr lang="en-US" dirty="0"/>
              <a:t>Recap: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D8EDDA-B546-10E5-C6D5-86EBAF5FF1E7}"/>
              </a:ext>
            </a:extLst>
          </p:cNvPr>
          <p:cNvSpPr txBox="1"/>
          <p:nvPr/>
        </p:nvSpPr>
        <p:spPr>
          <a:xfrm>
            <a:off x="902576" y="1865244"/>
            <a:ext cx="8420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A42101-01B5-DB35-B29C-340E72482B2C}"/>
                  </a:ext>
                </a:extLst>
              </p:cNvPr>
              <p:cNvSpPr txBox="1"/>
              <p:nvPr/>
            </p:nvSpPr>
            <p:spPr>
              <a:xfrm>
                <a:off x="902576" y="1160324"/>
                <a:ext cx="1013460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sz="2400" dirty="0"/>
                  <a:t>Reco efficiency of true </a:t>
                </a:r>
                <a:r>
                  <a:rPr lang="en-US" sz="2400" dirty="0" err="1"/>
                  <a:t>pions</a:t>
                </a:r>
                <a:r>
                  <a:rPr lang="en-US" sz="2400" dirty="0"/>
                  <a:t> as function of KE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→~40%</m:t>
                    </m:r>
                  </m:oMath>
                </a14:m>
                <a:r>
                  <a:rPr lang="en-US" sz="2400" dirty="0"/>
                  <a:t> Efficiency from CC,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~30%</m:t>
                    </m:r>
                  </m:oMath>
                </a14:m>
                <a:r>
                  <a:rPr lang="en-US" sz="2400" dirty="0"/>
                  <a:t> from NC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sz="2400" dirty="0"/>
                  <a:t>Categorized by related primaries (Muon, Proton, Neutron)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2400" dirty="0"/>
                  <a:t>Sorted failed </a:t>
                </a:r>
                <a:r>
                  <a:rPr lang="en-US" sz="2400" dirty="0" err="1"/>
                  <a:t>reco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pions</a:t>
                </a:r>
                <a:r>
                  <a:rPr lang="en-US" sz="2400" dirty="0"/>
                  <a:t> by cause:</a:t>
                </a:r>
              </a:p>
              <a:p>
                <a:pPr marL="914400" lvl="1" indent="-457200">
                  <a:buFont typeface="+mj-lt"/>
                  <a:buAutoNum type="alphaUcPeriod"/>
                </a:pPr>
                <a:r>
                  <a:rPr lang="en-US" sz="2400" dirty="0"/>
                  <a:t>Existing track, misidentified PDG</a:t>
                </a:r>
              </a:p>
              <a:p>
                <a:pPr marL="914400" lvl="1" indent="-457200">
                  <a:buFont typeface="+mj-lt"/>
                  <a:buAutoNum type="alphaUcPeriod"/>
                </a:pPr>
                <a:r>
                  <a:rPr lang="en-US" sz="2400" dirty="0"/>
                  <a:t>Missing track</a:t>
                </a:r>
              </a:p>
              <a:p>
                <a:pPr marL="1428750" lvl="2" indent="-514350">
                  <a:buFont typeface="+mj-lt"/>
                  <a:buAutoNum type="romanUcPeriod"/>
                </a:pPr>
                <a:r>
                  <a:rPr lang="en-US" sz="2400" dirty="0"/>
                  <a:t>Misidentified as secondary</a:t>
                </a:r>
              </a:p>
              <a:p>
                <a:pPr marL="1428750" lvl="2" indent="-514350">
                  <a:buFont typeface="+mj-lt"/>
                  <a:buAutoNum type="romanUcPeriod"/>
                </a:pPr>
                <a:r>
                  <a:rPr lang="en-US" sz="2400" dirty="0"/>
                  <a:t>No track at all</a:t>
                </a:r>
              </a:p>
              <a:p>
                <a:pPr lvl="2"/>
                <a:endParaRPr lang="en-US" sz="2400" dirty="0"/>
              </a:p>
              <a:p>
                <a:pPr marL="742950" lvl="1" indent="-285750">
                  <a:buFontTx/>
                  <a:buChar char="-"/>
                </a:pPr>
                <a:endParaRPr lang="en-US" sz="2400" dirty="0"/>
              </a:p>
              <a:p>
                <a:pPr lvl="1"/>
                <a:endParaRPr lang="en-US" sz="2400" dirty="0"/>
              </a:p>
              <a:p>
                <a:pPr marL="285750" indent="-285750">
                  <a:buFontTx/>
                  <a:buChar char="-"/>
                </a:pPr>
                <a:endParaRPr lang="en-US" sz="2400" dirty="0"/>
              </a:p>
              <a:p>
                <a:pPr marL="742950" lvl="1" indent="-285750">
                  <a:buFontTx/>
                  <a:buChar char="-"/>
                </a:pPr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A42101-01B5-DB35-B29C-340E72482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76" y="1160324"/>
                <a:ext cx="10134600" cy="4893647"/>
              </a:xfrm>
              <a:prstGeom prst="rect">
                <a:avLst/>
              </a:prstGeom>
              <a:blipFill>
                <a:blip r:embed="rId2"/>
                <a:stretch>
                  <a:fillRect l="-876" t="-1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68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95B45C81-6D67-3C07-DFC9-DD76271B1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76" y="247413"/>
            <a:ext cx="10134600" cy="1288489"/>
          </a:xfrm>
        </p:spPr>
        <p:txBody>
          <a:bodyPr/>
          <a:lstStyle/>
          <a:p>
            <a:r>
              <a:rPr lang="en-US" dirty="0"/>
              <a:t>Recap: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D8EDDA-B546-10E5-C6D5-86EBAF5FF1E7}"/>
              </a:ext>
            </a:extLst>
          </p:cNvPr>
          <p:cNvSpPr txBox="1"/>
          <p:nvPr/>
        </p:nvSpPr>
        <p:spPr>
          <a:xfrm>
            <a:off x="902576" y="1865244"/>
            <a:ext cx="8420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44AA76-C3EB-E669-51EA-9D3D3110EE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7573" y="1754603"/>
            <a:ext cx="5828427" cy="39746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B6E9B0-EE64-D289-63B3-407975F526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1754603"/>
            <a:ext cx="5828426" cy="397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4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70ACEA-065D-BE56-EEDB-4E7E5A159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76" y="247413"/>
            <a:ext cx="10134600" cy="1288489"/>
          </a:xfrm>
        </p:spPr>
        <p:txBody>
          <a:bodyPr/>
          <a:lstStyle/>
          <a:p>
            <a:r>
              <a:rPr lang="en-US" dirty="0"/>
              <a:t>Pion Histories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29388-3E64-0E43-B58F-812086F2EB12}"/>
              </a:ext>
            </a:extLst>
          </p:cNvPr>
          <p:cNvSpPr txBox="1"/>
          <p:nvPr/>
        </p:nvSpPr>
        <p:spPr>
          <a:xfrm>
            <a:off x="902576" y="1160324"/>
            <a:ext cx="10134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Non-contained </a:t>
            </a:r>
          </a:p>
          <a:p>
            <a:pPr lvl="1"/>
            <a:r>
              <a:rPr lang="en-US" sz="2400" dirty="0"/>
              <a:t>	(</a:t>
            </a:r>
            <a:r>
              <a:rPr lang="en-US" sz="2400" dirty="0" err="1"/>
              <a:t>trueSimPartContained</a:t>
            </a:r>
            <a:r>
              <a:rPr lang="en-US" sz="2400" dirty="0"/>
              <a:t> == 0)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Range out </a:t>
            </a:r>
          </a:p>
          <a:p>
            <a:pPr lvl="1"/>
            <a:r>
              <a:rPr lang="en-US" sz="2400" dirty="0"/>
              <a:t>	(momentum at end approx. 0, </a:t>
            </a:r>
            <a:r>
              <a:rPr lang="en-US" sz="2400" dirty="0" err="1"/>
              <a:t>trueSimPartContained</a:t>
            </a:r>
            <a:r>
              <a:rPr lang="en-US" sz="2400" dirty="0"/>
              <a:t> == 1)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Decay in flight </a:t>
            </a:r>
          </a:p>
          <a:p>
            <a:r>
              <a:rPr lang="en-US" sz="2400" dirty="0"/>
              <a:t>	(has particles whose ancestor is this pion and </a:t>
            </a:r>
            <a:r>
              <a:rPr lang="en-US" sz="2400" dirty="0" err="1"/>
              <a:t>trueSimPartProcess</a:t>
            </a:r>
            <a:r>
              <a:rPr lang="en-US" sz="2400" dirty="0"/>
              <a:t> == 1)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Secondary interactions</a:t>
            </a:r>
          </a:p>
          <a:p>
            <a:r>
              <a:rPr lang="en-US" sz="2400" dirty="0"/>
              <a:t>	(has particles whose ancestor is this pion and </a:t>
            </a:r>
            <a:r>
              <a:rPr lang="en-US" sz="2400" dirty="0" err="1"/>
              <a:t>trueSimPartProcess</a:t>
            </a:r>
            <a:r>
              <a:rPr lang="en-US" sz="2400" dirty="0"/>
              <a:t> == 2)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  <a:p>
            <a:pPr lvl="1"/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296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70ACEA-065D-BE56-EEDB-4E7E5A159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76" y="247413"/>
            <a:ext cx="10134600" cy="1288489"/>
          </a:xfrm>
        </p:spPr>
        <p:txBody>
          <a:bodyPr/>
          <a:lstStyle/>
          <a:p>
            <a:r>
              <a:rPr lang="en-US" dirty="0"/>
              <a:t>Pion Histories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29388-3E64-0E43-B58F-812086F2EB12}"/>
              </a:ext>
            </a:extLst>
          </p:cNvPr>
          <p:cNvSpPr txBox="1"/>
          <p:nvPr/>
        </p:nvSpPr>
        <p:spPr>
          <a:xfrm>
            <a:off x="902576" y="1160324"/>
            <a:ext cx="10134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Non-contained </a:t>
            </a:r>
          </a:p>
          <a:p>
            <a:pPr lvl="1"/>
            <a:r>
              <a:rPr lang="en-US" sz="2400" dirty="0"/>
              <a:t>	(</a:t>
            </a:r>
            <a:r>
              <a:rPr lang="en-US" sz="2400" dirty="0" err="1"/>
              <a:t>trueSimPartContained</a:t>
            </a:r>
            <a:r>
              <a:rPr lang="en-US" sz="2400" dirty="0"/>
              <a:t> == 0)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Range out </a:t>
            </a:r>
          </a:p>
          <a:p>
            <a:pPr lvl="1"/>
            <a:r>
              <a:rPr lang="en-US" sz="2400" dirty="0"/>
              <a:t>	(</a:t>
            </a:r>
            <a:r>
              <a:rPr lang="en-US" sz="2400" dirty="0">
                <a:highlight>
                  <a:srgbClr val="FFFF00"/>
                </a:highlight>
              </a:rPr>
              <a:t>momentum at end approx. 0</a:t>
            </a:r>
            <a:r>
              <a:rPr lang="en-US" sz="2400" dirty="0"/>
              <a:t>, </a:t>
            </a:r>
            <a:r>
              <a:rPr lang="en-US" sz="2400" dirty="0" err="1"/>
              <a:t>trueSimPartContained</a:t>
            </a:r>
            <a:r>
              <a:rPr lang="en-US" sz="2400" dirty="0"/>
              <a:t> == 1)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Decay in flight </a:t>
            </a:r>
          </a:p>
          <a:p>
            <a:r>
              <a:rPr lang="en-US" sz="2400" dirty="0"/>
              <a:t>	(has particles whose ancestor is this pion and </a:t>
            </a:r>
            <a:r>
              <a:rPr lang="en-US" sz="2400" dirty="0" err="1"/>
              <a:t>trueSimPartProcess</a:t>
            </a:r>
            <a:r>
              <a:rPr lang="en-US" sz="2400" dirty="0"/>
              <a:t> == 1)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Secondary interactions</a:t>
            </a:r>
          </a:p>
          <a:p>
            <a:r>
              <a:rPr lang="en-US" sz="2400" dirty="0"/>
              <a:t>	(has particles whose ancestor is this pion and </a:t>
            </a:r>
            <a:r>
              <a:rPr lang="en-US" sz="2400" dirty="0" err="1"/>
              <a:t>trueSimPartProcess</a:t>
            </a:r>
            <a:r>
              <a:rPr lang="en-US" sz="2400" dirty="0"/>
              <a:t> == 2)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  <a:p>
            <a:pPr lvl="1"/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654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70ACEA-065D-BE56-EEDB-4E7E5A159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76" y="247413"/>
            <a:ext cx="10134600" cy="1288489"/>
          </a:xfrm>
        </p:spPr>
        <p:txBody>
          <a:bodyPr/>
          <a:lstStyle/>
          <a:p>
            <a:r>
              <a:rPr lang="en-US" dirty="0" err="1"/>
              <a:t>Ntuple</a:t>
            </a:r>
            <a:r>
              <a:rPr lang="en-US" dirty="0"/>
              <a:t> Maker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29388-3E64-0E43-B58F-812086F2EB12}"/>
              </a:ext>
            </a:extLst>
          </p:cNvPr>
          <p:cNvSpPr txBox="1"/>
          <p:nvPr/>
        </p:nvSpPr>
        <p:spPr>
          <a:xfrm>
            <a:off x="902576" y="1160324"/>
            <a:ext cx="10134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Reading/learning the </a:t>
            </a:r>
            <a:r>
              <a:rPr lang="en-US" sz="2400" dirty="0" err="1"/>
              <a:t>mctrack</a:t>
            </a:r>
            <a:r>
              <a:rPr lang="en-US" sz="2400" dirty="0"/>
              <a:t> and </a:t>
            </a:r>
            <a:r>
              <a:rPr lang="en-US" sz="2400" dirty="0" err="1"/>
              <a:t>mcstep</a:t>
            </a:r>
            <a:r>
              <a:rPr lang="en-US" sz="2400" dirty="0"/>
              <a:t> objects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Modify </a:t>
            </a:r>
            <a:r>
              <a:rPr lang="en-US" sz="2400" dirty="0" err="1"/>
              <a:t>ntuple</a:t>
            </a:r>
            <a:r>
              <a:rPr lang="en-US" sz="2400" dirty="0"/>
              <a:t> maker scripts to save </a:t>
            </a:r>
            <a:r>
              <a:rPr lang="en-US" sz="2400" dirty="0" err="1"/>
              <a:t>Track.End.Px</a:t>
            </a:r>
            <a:r>
              <a:rPr lang="en-US" sz="2400" dirty="0"/>
              <a:t>() from </a:t>
            </a:r>
            <a:r>
              <a:rPr lang="en-US" sz="2400" dirty="0" err="1"/>
              <a:t>mctrack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/>
              <a:t>Track end momentum variable for ranged out particles not exactly 0</a:t>
            </a:r>
          </a:p>
          <a:p>
            <a:pPr lvl="1"/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Learning how to use the </a:t>
            </a:r>
            <a:r>
              <a:rPr lang="en-US" sz="2400" dirty="0" err="1"/>
              <a:t>ntuple</a:t>
            </a:r>
            <a:r>
              <a:rPr lang="en-US" sz="2400" dirty="0"/>
              <a:t> maker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Modifying </a:t>
            </a:r>
            <a:r>
              <a:rPr lang="en-US" sz="2400" dirty="0" err="1"/>
              <a:t>submit_ntuple_job</a:t>
            </a:r>
            <a:r>
              <a:rPr lang="en-US" sz="2400" dirty="0"/>
              <a:t> and </a:t>
            </a:r>
            <a:r>
              <a:rPr lang="en-US" sz="2400" dirty="0" err="1"/>
              <a:t>run_ntuple_maker</a:t>
            </a:r>
            <a:r>
              <a:rPr lang="en-US" sz="2400" dirty="0"/>
              <a:t> file</a:t>
            </a:r>
          </a:p>
          <a:p>
            <a:pPr marL="742950" lvl="1" indent="-285750">
              <a:buFontTx/>
              <a:buChar char="-"/>
            </a:pPr>
            <a:r>
              <a:rPr lang="en-US" sz="2400" strike="sngStrike" dirty="0"/>
              <a:t>Currently working through errors related to job submission</a:t>
            </a:r>
          </a:p>
          <a:p>
            <a:pPr marL="742950" lvl="1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  <a:p>
            <a:pPr lvl="1"/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925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A03E81-0403-F50E-56B4-C47031733A11}"/>
              </a:ext>
            </a:extLst>
          </p:cNvPr>
          <p:cNvSpPr txBox="1">
            <a:spLocks/>
          </p:cNvSpPr>
          <p:nvPr/>
        </p:nvSpPr>
        <p:spPr>
          <a:xfrm>
            <a:off x="887586" y="269543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Next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2CF67-4011-402B-F48F-5173BEB28A16}"/>
              </a:ext>
            </a:extLst>
          </p:cNvPr>
          <p:cNvSpPr txBox="1"/>
          <p:nvPr/>
        </p:nvSpPr>
        <p:spPr>
          <a:xfrm>
            <a:off x="1028700" y="1674674"/>
            <a:ext cx="10134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Create </a:t>
            </a:r>
            <a:r>
              <a:rPr lang="en-US" sz="2400" dirty="0" err="1"/>
              <a:t>ntuple</a:t>
            </a:r>
            <a:r>
              <a:rPr lang="en-US" sz="2400" dirty="0"/>
              <a:t> files with new variables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Get plots of true pion histories, collinearity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Correlation between missing tracks and other colinear primaries?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Which pion history fails reconstruction most often?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18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C2B32"/>
      </a:dk2>
      <a:lt2>
        <a:srgbClr val="E2E8E2"/>
      </a:lt2>
      <a:accent1>
        <a:srgbClr val="D838D6"/>
      </a:accent1>
      <a:accent2>
        <a:srgbClr val="8526C6"/>
      </a:accent2>
      <a:accent3>
        <a:srgbClr val="5538D8"/>
      </a:accent3>
      <a:accent4>
        <a:srgbClr val="264CC6"/>
      </a:accent4>
      <a:accent5>
        <a:srgbClr val="38A1D8"/>
      </a:accent5>
      <a:accent6>
        <a:srgbClr val="23B6AC"/>
      </a:accent6>
      <a:hlink>
        <a:srgbClr val="3F7DBF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5079</TotalTime>
  <Words>276</Words>
  <Application>Microsoft Macintosh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Bembo</vt:lpstr>
      <vt:lpstr>Cambria Math</vt:lpstr>
      <vt:lpstr>AdornVTI</vt:lpstr>
      <vt:lpstr>July 22nd Update</vt:lpstr>
      <vt:lpstr>Recap: </vt:lpstr>
      <vt:lpstr>Recap: </vt:lpstr>
      <vt:lpstr>Pion Histories </vt:lpstr>
      <vt:lpstr>Pion Histories </vt:lpstr>
      <vt:lpstr>Ntuple Maker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Andy B</dc:creator>
  <cp:lastModifiedBy>Zhang, Andy B</cp:lastModifiedBy>
  <cp:revision>32</cp:revision>
  <dcterms:created xsi:type="dcterms:W3CDTF">2023-07-27T18:22:33Z</dcterms:created>
  <dcterms:modified xsi:type="dcterms:W3CDTF">2024-07-22T15:50:47Z</dcterms:modified>
</cp:coreProperties>
</file>