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63" r:id="rId3"/>
    <p:sldId id="264" r:id="rId4"/>
    <p:sldId id="269" r:id="rId5"/>
    <p:sldId id="273" r:id="rId6"/>
    <p:sldId id="266" r:id="rId7"/>
    <p:sldId id="270" r:id="rId8"/>
    <p:sldId id="274" r:id="rId9"/>
    <p:sldId id="267" r:id="rId10"/>
    <p:sldId id="271" r:id="rId11"/>
    <p:sldId id="275" r:id="rId12"/>
    <p:sldId id="268" r:id="rId13"/>
    <p:sldId id="272" r:id="rId14"/>
    <p:sldId id="276" r:id="rId15"/>
    <p:sldId id="283" r:id="rId16"/>
    <p:sldId id="284" r:id="rId17"/>
    <p:sldId id="285" r:id="rId18"/>
    <p:sldId id="265" r:id="rId19"/>
    <p:sldId id="278" r:id="rId20"/>
    <p:sldId id="279" r:id="rId21"/>
    <p:sldId id="282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93" d="100"/>
          <a:sy n="93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D5EA-8C68-D448-3D94-9A290250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</a:t>
            </a:r>
            <a:r>
              <a:rPr lang="en-US" baseline="30000" dirty="0"/>
              <a:t>st</a:t>
            </a:r>
            <a:r>
              <a:rPr lang="en-US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05956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0039" y="923873"/>
            <a:ext cx="8270186" cy="5639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AB317-AF10-342A-EB93-5D34214E2D10}"/>
              </a:ext>
            </a:extLst>
          </p:cNvPr>
          <p:cNvSpPr txBox="1"/>
          <p:nvPr/>
        </p:nvSpPr>
        <p:spPr>
          <a:xfrm>
            <a:off x="8490225" y="1397675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Protons 60 MeV or above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17009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7415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9594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43.6% efficiency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2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190" y="692710"/>
            <a:ext cx="8743947" cy="5962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78C1D1-70E6-24E9-E890-320A3526AB78}"/>
              </a:ext>
            </a:extLst>
          </p:cNvPr>
          <p:cNvSpPr txBox="1"/>
          <p:nvPr/>
        </p:nvSpPr>
        <p:spPr>
          <a:xfrm>
            <a:off x="8490225" y="1397675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Protons 60 MeV or above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17009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7415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9594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43.6% efficiency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6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5609" y="817963"/>
            <a:ext cx="8112836" cy="5532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383864-FBE7-D132-8789-1F4F15F124E7}"/>
              </a:ext>
            </a:extLst>
          </p:cNvPr>
          <p:cNvSpPr txBox="1"/>
          <p:nvPr/>
        </p:nvSpPr>
        <p:spPr>
          <a:xfrm>
            <a:off x="8490225" y="1397675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Neutrons 60 MeV or above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3781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1521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2260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40.2% efficiency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9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5867" y="632515"/>
            <a:ext cx="8370609" cy="57083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B9D95C-A10B-9729-AF0C-5A30241C8CB1}"/>
              </a:ext>
            </a:extLst>
          </p:cNvPr>
          <p:cNvSpPr txBox="1"/>
          <p:nvPr/>
        </p:nvSpPr>
        <p:spPr>
          <a:xfrm>
            <a:off x="8490225" y="1397675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Neutrons 60 MeV or above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3781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1521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2260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40.2% efficiency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1942" y="692712"/>
            <a:ext cx="8480169" cy="5783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383864-FBE7-D132-8789-1F4F15F124E7}"/>
              </a:ext>
            </a:extLst>
          </p:cNvPr>
          <p:cNvSpPr txBox="1"/>
          <p:nvPr/>
        </p:nvSpPr>
        <p:spPr>
          <a:xfrm>
            <a:off x="8490225" y="1397675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Neutrons 60 MeV or above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3781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1521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2260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40.2% efficiency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13" y="900112"/>
            <a:ext cx="8112836" cy="55325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5EACB9-706D-A628-FD52-BC5D9240F15D}"/>
              </a:ext>
            </a:extLst>
          </p:cNvPr>
          <p:cNvSpPr txBox="1"/>
          <p:nvPr/>
        </p:nvSpPr>
        <p:spPr>
          <a:xfrm>
            <a:off x="7845814" y="1292015"/>
            <a:ext cx="3460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8658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2732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5926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31.6% efficiency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13" y="900112"/>
            <a:ext cx="8112836" cy="55325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5EACB9-706D-A628-FD52-BC5D9240F15D}"/>
              </a:ext>
            </a:extLst>
          </p:cNvPr>
          <p:cNvSpPr txBox="1"/>
          <p:nvPr/>
        </p:nvSpPr>
        <p:spPr>
          <a:xfrm>
            <a:off x="8286750" y="1266257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25709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11270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14439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43.8% efficiency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0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13" y="900112"/>
            <a:ext cx="7772820" cy="53006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5EACB9-706D-A628-FD52-BC5D9240F15D}"/>
              </a:ext>
            </a:extLst>
          </p:cNvPr>
          <p:cNvSpPr txBox="1"/>
          <p:nvPr/>
        </p:nvSpPr>
        <p:spPr>
          <a:xfrm>
            <a:off x="7845814" y="1292015"/>
            <a:ext cx="3460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25709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11270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14439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43.8% efficiency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If successfully reconstructed, will capture most of the pion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1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69D46B-2CFB-0BE4-7A59-F0BA0ED5D4E0}"/>
                  </a:ext>
                </a:extLst>
              </p:cNvPr>
              <p:cNvSpPr txBox="1"/>
              <p:nvPr/>
            </p:nvSpPr>
            <p:spPr>
              <a:xfrm>
                <a:off x="1313305" y="1680578"/>
                <a:ext cx="10693816" cy="458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</a:t>
                </a:r>
                <a:r>
                  <a:rPr lang="en-US" dirty="0" err="1"/>
                  <a:t>nTrueSimParts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   if (KE &gt;= 30 MeV,  </a:t>
                </a:r>
                <a:r>
                  <a:rPr lang="en-US" dirty="0" err="1"/>
                  <a:t>trueSimPartProcess</a:t>
                </a:r>
                <a:r>
                  <a:rPr lang="en-US" dirty="0"/>
                  <a:t> = 0,  </a:t>
                </a:r>
                <a:r>
                  <a:rPr lang="en-US" dirty="0" err="1"/>
                  <a:t>truePrimPartPDG</a:t>
                </a:r>
                <a:r>
                  <a:rPr lang="en-US" dirty="0"/>
                  <a:t> = 211, -211):</a:t>
                </a:r>
              </a:p>
              <a:p>
                <a:r>
                  <a:rPr lang="en-US" dirty="0"/>
                  <a:t>        Create pion container with KE, TID, Completeness</a:t>
                </a:r>
              </a:p>
              <a:p>
                <a:r>
                  <a:rPr lang="en-US" dirty="0"/>
                  <a:t>    Count other final state particles as well (Protons, Neutrons, Muons)</a:t>
                </a:r>
              </a:p>
              <a:p>
                <a:endParaRPr lang="en-US" dirty="0"/>
              </a:p>
              <a:p>
                <a:r>
                  <a:rPr lang="en-US" dirty="0"/>
                  <a:t>For each pion container:</a:t>
                </a:r>
              </a:p>
              <a:p>
                <a:r>
                  <a:rPr lang="en-US" dirty="0"/>
                  <a:t>    for </a:t>
                </a:r>
                <a:r>
                  <a:rPr lang="en-US" dirty="0" err="1"/>
                  <a:t>nTracks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       If (</a:t>
                </a:r>
                <a:r>
                  <a:rPr lang="en-US" dirty="0" err="1"/>
                  <a:t>trackTrueTID</a:t>
                </a:r>
                <a:r>
                  <a:rPr lang="en-US" dirty="0"/>
                  <a:t> == </a:t>
                </a:r>
                <a:r>
                  <a:rPr lang="en-US" dirty="0" err="1"/>
                  <a:t>SimTID</a:t>
                </a:r>
                <a:r>
                  <a:rPr lang="en-US" dirty="0"/>
                  <a:t>, </a:t>
                </a:r>
                <a:r>
                  <a:rPr lang="en-US" dirty="0" err="1"/>
                  <a:t>trackTruePID</a:t>
                </a:r>
                <a:r>
                  <a:rPr lang="en-US" dirty="0"/>
                  <a:t> = 211,  -211):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Reco</a:t>
                </a:r>
                <a:r>
                  <a:rPr lang="en-US" dirty="0"/>
                  <a:t> found -&gt; fill true pion kinetic energy and highest completeness</a:t>
                </a:r>
              </a:p>
              <a:p>
                <a:r>
                  <a:rPr lang="en-US" dirty="0"/>
                  <a:t>	If (Final state Protons/Neutrons/Muons &gt;= 1):</a:t>
                </a:r>
              </a:p>
              <a:p>
                <a:r>
                  <a:rPr lang="en-US" dirty="0"/>
                  <a:t>	    Fill true pion kinetic energy, highest completeness</a:t>
                </a:r>
              </a:p>
              <a:p>
                <a:r>
                  <a:rPr lang="en-US" dirty="0"/>
                  <a:t>		</a:t>
                </a:r>
              </a:p>
              <a:p>
                <a:endParaRPr lang="en-US" dirty="0"/>
              </a:p>
              <a:p>
                <a:r>
                  <a:rPr lang="en-US" dirty="0"/>
                  <a:t>KE =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𝑡𝑟𝑢𝑒𝑆𝑖𝑚𝑃𝑎𝑟𝑡𝐸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𝑡𝑟𝑢𝑒𝑆𝑖𝑚𝑃𝑎𝑟𝑡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−(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𝑡𝑟𝑢𝑒𝑆𝑖𝑚𝑃𝑎𝑟𝑡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𝑡𝑟𝑢𝑒𝑆𝑖𝑚𝑃𝑎𝑟𝑡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𝑡𝑟𝑢𝑒𝑆𝑖𝑚𝑃𝑎𝑟𝑡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69D46B-2CFB-0BE4-7A59-F0BA0ED5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05" y="1680578"/>
                <a:ext cx="10693816" cy="4582729"/>
              </a:xfrm>
              <a:prstGeom prst="rect">
                <a:avLst/>
              </a:prstGeom>
              <a:blipFill>
                <a:blip r:embed="rId2"/>
                <a:stretch>
                  <a:fillRect l="-474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902576" y="629307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Pseudo-code for </a:t>
            </a:r>
            <a:r>
              <a:rPr lang="en-US" dirty="0" err="1"/>
              <a:t>Reco</a:t>
            </a:r>
            <a:r>
              <a:rPr lang="en-US" dirty="0"/>
              <a:t> Efficiency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5B45C81-6D67-3C07-DFC9-DD76271B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76" y="434435"/>
            <a:ext cx="10134600" cy="1288489"/>
          </a:xfrm>
        </p:spPr>
        <p:txBody>
          <a:bodyPr/>
          <a:lstStyle/>
          <a:p>
            <a:r>
              <a:rPr lang="en-US" dirty="0"/>
              <a:t>Causes of Improper Reconstruction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8EDDA-B546-10E5-C6D5-86EBAF5FF1E7}"/>
              </a:ext>
            </a:extLst>
          </p:cNvPr>
          <p:cNvSpPr txBox="1"/>
          <p:nvPr/>
        </p:nvSpPr>
        <p:spPr>
          <a:xfrm>
            <a:off x="1187389" y="1865244"/>
            <a:ext cx="8420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Existing track, misidentified PDG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Missing track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Misidentified as secondary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No trace at all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56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5B45C81-6D67-3C07-DFC9-DD76271B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76" y="629307"/>
            <a:ext cx="10134600" cy="1288489"/>
          </a:xfrm>
        </p:spPr>
        <p:txBody>
          <a:bodyPr/>
          <a:lstStyle/>
          <a:p>
            <a:r>
              <a:rPr lang="en-US" dirty="0"/>
              <a:t>Charged Pion Reconstruction Efficiency by KE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8EDDA-B546-10E5-C6D5-86EBAF5FF1E7}"/>
              </a:ext>
            </a:extLst>
          </p:cNvPr>
          <p:cNvSpPr txBox="1"/>
          <p:nvPr/>
        </p:nvSpPr>
        <p:spPr>
          <a:xfrm>
            <a:off x="902576" y="1865244"/>
            <a:ext cx="8420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Dlgen2 </a:t>
            </a:r>
            <a:r>
              <a:rPr lang="en-US" sz="2400" dirty="0" err="1"/>
              <a:t>Ntuple</a:t>
            </a:r>
            <a:r>
              <a:rPr lang="en-US" sz="2400" dirty="0"/>
              <a:t> Files with 150k entries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37,314 </a:t>
            </a:r>
            <a:r>
              <a:rPr lang="en-US" sz="2400" dirty="0" err="1"/>
              <a:t>pions</a:t>
            </a:r>
            <a:r>
              <a:rPr lang="en-US" sz="2400" dirty="0"/>
              <a:t> (27908 CC, 9406 NC)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Pion </a:t>
            </a:r>
            <a:r>
              <a:rPr lang="en-US" sz="2400" dirty="0" err="1"/>
              <a:t>reco</a:t>
            </a:r>
            <a:r>
              <a:rPr lang="en-US" sz="2400" dirty="0"/>
              <a:t> efficiency by true KE</a:t>
            </a:r>
          </a:p>
          <a:p>
            <a:pPr marL="1200150" lvl="2" indent="-285750">
              <a:buFontTx/>
              <a:buChar char="-"/>
            </a:pPr>
            <a:r>
              <a:rPr lang="en-US" sz="2400" dirty="0"/>
              <a:t>Filter by final state particles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Track with highest completeness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r>
              <a:rPr lang="en-US" sz="2400" dirty="0"/>
              <a:t>Scaled to 6.67e20 POT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6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D35A9-021D-9717-FA64-D49B3AC5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2229" y="643536"/>
            <a:ext cx="8651927" cy="5900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E0929-861B-9689-0AC8-3CE94F40040C}"/>
              </a:ext>
            </a:extLst>
          </p:cNvPr>
          <p:cNvSpPr txBox="1"/>
          <p:nvPr/>
        </p:nvSpPr>
        <p:spPr>
          <a:xfrm>
            <a:off x="8490225" y="1397675"/>
            <a:ext cx="3460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14439 improperly reconstructed </a:t>
            </a:r>
            <a:r>
              <a:rPr lang="en-US" dirty="0" err="1"/>
              <a:t>pions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1620 mis-ID PDG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2338 mis-ID as Secondary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10481 missing altogether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0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D35A9-021D-9717-FA64-D49B3AC5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2230" y="643536"/>
            <a:ext cx="8651925" cy="5900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E0929-861B-9689-0AC8-3CE94F40040C}"/>
              </a:ext>
            </a:extLst>
          </p:cNvPr>
          <p:cNvSpPr txBox="1"/>
          <p:nvPr/>
        </p:nvSpPr>
        <p:spPr>
          <a:xfrm>
            <a:off x="8490225" y="1397675"/>
            <a:ext cx="3460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5926 improperly reconstructed </a:t>
            </a:r>
            <a:r>
              <a:rPr lang="en-US" dirty="0" err="1"/>
              <a:t>pions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970 mis-ID PDG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780 mis-ID as Secondary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4176 missing altogether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9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9D46B-2CFB-0BE4-7A59-F0BA0ED5D4E0}"/>
              </a:ext>
            </a:extLst>
          </p:cNvPr>
          <p:cNvSpPr txBox="1"/>
          <p:nvPr/>
        </p:nvSpPr>
        <p:spPr>
          <a:xfrm>
            <a:off x="1313305" y="1680578"/>
            <a:ext cx="10693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nTrueSimParts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if (KE &gt;= 30 MeV,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trueSimPartProcess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 0,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truePrimPartPDG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 211, -211):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Create pion container with KE, TID, Completeness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dirty="0"/>
              <a:t>Add to container Boolean variables </a:t>
            </a:r>
            <a:r>
              <a:rPr lang="en-US" dirty="0" err="1"/>
              <a:t>TID_found</a:t>
            </a:r>
            <a:r>
              <a:rPr lang="en-US" dirty="0"/>
              <a:t>, </a:t>
            </a:r>
            <a:r>
              <a:rPr lang="en-US" dirty="0" err="1"/>
              <a:t>reco_found</a:t>
            </a:r>
            <a:r>
              <a:rPr lang="en-US" dirty="0"/>
              <a:t>, </a:t>
            </a:r>
            <a:r>
              <a:rPr lang="en-US" dirty="0" err="1"/>
              <a:t>primary_found</a:t>
            </a:r>
            <a:r>
              <a:rPr lang="en-US" dirty="0"/>
              <a:t> = false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other final state particles as well (Protons, Neutrons, Muons)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 each pion container: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for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nTracks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dirty="0"/>
              <a:t>recursively find ancestor primary with </a:t>
            </a:r>
            <a:r>
              <a:rPr lang="en-US" dirty="0" err="1"/>
              <a:t>trueSimPartMID</a:t>
            </a:r>
            <a:r>
              <a:rPr lang="en-US" dirty="0"/>
              <a:t> and </a:t>
            </a:r>
            <a:r>
              <a:rPr lang="en-US" dirty="0" err="1"/>
              <a:t>trueSimPartProcess</a:t>
            </a:r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TID_found</a:t>
            </a:r>
            <a:r>
              <a:rPr lang="en-US" dirty="0"/>
              <a:t> == true AND </a:t>
            </a:r>
            <a:r>
              <a:rPr lang="en-US" dirty="0" err="1"/>
              <a:t>reco_found</a:t>
            </a:r>
            <a:r>
              <a:rPr lang="en-US" dirty="0"/>
              <a:t> == false):</a:t>
            </a:r>
          </a:p>
          <a:p>
            <a:r>
              <a:rPr lang="en-US" dirty="0"/>
              <a:t>        incorrect PDG, fill true pion kinetic energy</a:t>
            </a:r>
          </a:p>
          <a:p>
            <a:r>
              <a:rPr lang="en-US" dirty="0"/>
              <a:t>    else if (</a:t>
            </a:r>
            <a:r>
              <a:rPr lang="en-US" dirty="0" err="1"/>
              <a:t>primary_found</a:t>
            </a:r>
            <a:r>
              <a:rPr lang="en-US" dirty="0"/>
              <a:t> == true):</a:t>
            </a:r>
          </a:p>
          <a:p>
            <a:r>
              <a:rPr lang="en-US" dirty="0"/>
              <a:t>        misidentified as secondary, fill true pion kinetic energy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missing track, fill true pion kinetic energy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Pseudo-code for Improper </a:t>
            </a:r>
            <a:r>
              <a:rPr lang="en-US" dirty="0" err="1"/>
              <a:t>Reco</a:t>
            </a:r>
            <a:r>
              <a:rPr lang="en-US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299587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288245" y="1674674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Further calculate efficiency by number of final state particles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Further investigation of missing pion tracks: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Find most colinear primary to missing </a:t>
            </a:r>
            <a:r>
              <a:rPr lang="en-US" dirty="0" err="1"/>
              <a:t>pions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Test reconstruction efficiency when ignoring track scores of certain PDGs (e.g. </a:t>
            </a:r>
            <a:r>
              <a:rPr lang="en-US" dirty="0" err="1"/>
              <a:t>trackMuScore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13" y="900112"/>
            <a:ext cx="8112837" cy="55325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5EACB9-706D-A628-FD52-BC5D9240F15D}"/>
              </a:ext>
            </a:extLst>
          </p:cNvPr>
          <p:cNvSpPr txBox="1"/>
          <p:nvPr/>
        </p:nvSpPr>
        <p:spPr>
          <a:xfrm>
            <a:off x="7845814" y="1292015"/>
            <a:ext cx="3460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25709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11270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14439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43.8% efficiency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Low efficiency for 30-60 MeV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13" y="900112"/>
            <a:ext cx="8112837" cy="5532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1C59C-FA83-A029-D70C-4DBCA82D1F59}"/>
              </a:ext>
            </a:extLst>
          </p:cNvPr>
          <p:cNvSpPr txBox="1"/>
          <p:nvPr/>
        </p:nvSpPr>
        <p:spPr>
          <a:xfrm>
            <a:off x="8116271" y="1304894"/>
            <a:ext cx="3460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25709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11270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14439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43.8% efficiency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Low efficiency for 30-60 MeV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5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13" y="900112"/>
            <a:ext cx="7772821" cy="53006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5EACB9-706D-A628-FD52-BC5D9240F15D}"/>
              </a:ext>
            </a:extLst>
          </p:cNvPr>
          <p:cNvSpPr txBox="1"/>
          <p:nvPr/>
        </p:nvSpPr>
        <p:spPr>
          <a:xfrm>
            <a:off x="7845814" y="1292015"/>
            <a:ext cx="3460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25709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11270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14439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43.8% efficiency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If successfully reconstructed, will capture most of the pion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9393" y="914154"/>
            <a:ext cx="8112837" cy="5532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0CA647-3536-C0AA-9FDE-185EC011F463}"/>
              </a:ext>
            </a:extLst>
          </p:cNvPr>
          <p:cNvSpPr txBox="1"/>
          <p:nvPr/>
        </p:nvSpPr>
        <p:spPr>
          <a:xfrm>
            <a:off x="8490225" y="1397675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Muons 30 MeV or above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24864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10942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13922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44% efficiency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034" y="859712"/>
            <a:ext cx="8345191" cy="569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71B48-8931-4286-0A9C-F41070EE0458}"/>
              </a:ext>
            </a:extLst>
          </p:cNvPr>
          <p:cNvSpPr txBox="1"/>
          <p:nvPr/>
        </p:nvSpPr>
        <p:spPr>
          <a:xfrm>
            <a:off x="8490225" y="1397675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Muons 30 MeV or above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24864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10942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13922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44% efficiency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9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034" y="859712"/>
            <a:ext cx="8345191" cy="5690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F1AA1E-E0E7-FE1D-863D-4215DBCBC964}"/>
              </a:ext>
            </a:extLst>
          </p:cNvPr>
          <p:cNvSpPr txBox="1"/>
          <p:nvPr/>
        </p:nvSpPr>
        <p:spPr>
          <a:xfrm>
            <a:off x="8490225" y="1397675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Muons 30 MeV or above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24864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10942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13922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44% efficiency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6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FCA07E-1AD7-8D10-E72E-0CB9F275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6677" y="892912"/>
            <a:ext cx="8112836" cy="55325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9A3AA2-9DDA-EF23-C2CA-BD5F2BB70F7D}"/>
              </a:ext>
            </a:extLst>
          </p:cNvPr>
          <p:cNvSpPr txBox="1"/>
          <p:nvPr/>
        </p:nvSpPr>
        <p:spPr>
          <a:xfrm>
            <a:off x="8490225" y="1397675"/>
            <a:ext cx="346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Protons 60 MeV or above</a:t>
            </a:r>
          </a:p>
          <a:p>
            <a:pPr marL="285750" indent="-285750">
              <a:buFontTx/>
              <a:buChar char="-"/>
            </a:pPr>
            <a:r>
              <a:rPr lang="en-US" dirty="0"/>
              <a:t>17009 visible </a:t>
            </a:r>
            <a:r>
              <a:rPr lang="en-US" dirty="0" err="1"/>
              <a:t>pions</a:t>
            </a:r>
            <a:r>
              <a:rPr lang="en-US" dirty="0"/>
              <a:t> total (30 MeV or above)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7415 reconstructed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9594 improper </a:t>
            </a:r>
            <a:r>
              <a:rPr lang="en-US" dirty="0" err="1"/>
              <a:t>reco</a:t>
            </a:r>
            <a:endParaRPr lang="en-US" dirty="0"/>
          </a:p>
          <a:p>
            <a:pPr lvl="1"/>
            <a:r>
              <a:rPr lang="en-US" dirty="0"/>
              <a:t>~ 43.6% efficiency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298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754</Words>
  <Application>Microsoft Macintosh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Bembo</vt:lpstr>
      <vt:lpstr>Cambria Math</vt:lpstr>
      <vt:lpstr>AdornVTI</vt:lpstr>
      <vt:lpstr>July 1st Update</vt:lpstr>
      <vt:lpstr>Charged Pion Reconstruction Efficiency by 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Causes of Improper Reconstruction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Andy B</dc:creator>
  <cp:lastModifiedBy>Zhang, Andy B</cp:lastModifiedBy>
  <cp:revision>26</cp:revision>
  <dcterms:created xsi:type="dcterms:W3CDTF">2023-07-27T18:22:33Z</dcterms:created>
  <dcterms:modified xsi:type="dcterms:W3CDTF">2024-07-01T17:24:23Z</dcterms:modified>
</cp:coreProperties>
</file>