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9" r:id="rId3"/>
    <p:sldId id="261" r:id="rId4"/>
    <p:sldId id="283" r:id="rId5"/>
    <p:sldId id="279" r:id="rId6"/>
    <p:sldId id="278" r:id="rId7"/>
    <p:sldId id="277" r:id="rId8"/>
    <p:sldId id="276" r:id="rId9"/>
    <p:sldId id="273" r:id="rId10"/>
    <p:sldId id="270" r:id="rId11"/>
    <p:sldId id="275" r:id="rId12"/>
    <p:sldId id="274" r:id="rId13"/>
    <p:sldId id="269" r:id="rId14"/>
    <p:sldId id="272" r:id="rId15"/>
    <p:sldId id="263" r:id="rId16"/>
    <p:sldId id="267" r:id="rId17"/>
    <p:sldId id="266" r:id="rId18"/>
    <p:sldId id="265" r:id="rId19"/>
    <p:sldId id="264" r:id="rId20"/>
    <p:sldId id="268" r:id="rId21"/>
    <p:sldId id="262" r:id="rId22"/>
    <p:sldId id="260" r:id="rId23"/>
    <p:sldId id="280"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81" d="100"/>
          <a:sy n="81"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A5680-8D6B-4E33-B343-A7A5421BAC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26E269-D918-4D01-B4C5-43E798B45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C7474B-AD1B-4CFB-B824-72914EAA52DE}"/>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2B94A023-B2D1-4692-956B-F57E572DFB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ED9406-6524-4E0E-A945-07706F289FD6}"/>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142217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B199-6E78-4B19-8E66-9FC91EEB83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3B9D1A-E4F5-4E45-A17A-02C9428DB9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856D7E-1195-47C1-8F7C-3E3E7AF8DE3C}"/>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503D2EBF-C85F-4067-9D4F-2373DF54B6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20A711-A3FD-4065-BA58-184CFCF19062}"/>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279214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41803B-D754-49F3-96A9-274744692F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DCE1D2-B7EC-41AF-958F-3DE49F8D89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48CD7-13AB-463F-8CD2-C69D59D2F42B}"/>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8CDB0C7F-F855-42D6-8F6B-2493A11088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AC146-E35F-4F21-9C61-6C54FBECE8B0}"/>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137120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8B2EB-C25C-4DBB-8226-3ED60C7CA6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2F0FBD-983E-45F8-9F70-B47BF3C6B0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6AC423-0D0E-4F67-975E-60A1E270AD97}"/>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9EAE756A-1AA6-4E5D-B286-DE76A6ACC3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AB8C93-B514-44EB-B15B-7C0D2C97266F}"/>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337649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47256-A367-4464-87E2-2FAE44B43D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0BCA81-9176-4631-A094-48DE8A828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66E800-B5C6-43BE-80BD-8333E88A1468}"/>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CE03261E-CBEC-4BB8-B82E-A5A3CB9D64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D2E04-CA88-4379-80B2-4FC3DE3D1172}"/>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69739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EF94F-2A86-4F28-9182-D1395BCECF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645F91-02A7-4A39-8D53-015BD2B090B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90B006-2202-404E-8D1E-307488AC7A3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804312-DE5C-495C-93EA-EDDD01A4DC4A}"/>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357557BA-89D2-45FE-AD97-F1B509FEC9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344E69-3216-44B0-9184-E2A2DFD297B2}"/>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79371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046D7-E399-4346-AF70-D3DD533677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E5AA48-D6C2-4357-BBCA-647B7440E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253A5F-FE41-430A-8667-CF236916F4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51688C-8E21-464B-960D-14B745A8AC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55559D-C352-4D99-A17E-D23A18230B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6D129E-3DD5-45B3-9C23-6574620B41A6}"/>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8" name="页脚占位符 7">
            <a:extLst>
              <a:ext uri="{FF2B5EF4-FFF2-40B4-BE49-F238E27FC236}">
                <a16:creationId xmlns:a16="http://schemas.microsoft.com/office/drawing/2014/main" id="{578A45AC-1BBC-4306-AF0E-DD0CC58861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127BD8-7EDD-40EE-9381-33BB78470DCC}"/>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272854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7EDFC-CC63-47FB-BC9D-2FC29139F8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5E29F6-6F3C-4F50-9851-DB1A49262BF1}"/>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4" name="页脚占位符 3">
            <a:extLst>
              <a:ext uri="{FF2B5EF4-FFF2-40B4-BE49-F238E27FC236}">
                <a16:creationId xmlns:a16="http://schemas.microsoft.com/office/drawing/2014/main" id="{852FCA89-4CAE-4379-AD8D-F91EDF2CEB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0BFE59-32D0-4518-B574-3669BF0000BF}"/>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225523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9AD733-7019-4160-8FA6-0DA39A7580D2}"/>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3" name="页脚占位符 2">
            <a:extLst>
              <a:ext uri="{FF2B5EF4-FFF2-40B4-BE49-F238E27FC236}">
                <a16:creationId xmlns:a16="http://schemas.microsoft.com/office/drawing/2014/main" id="{D48684A9-699B-40DB-9539-87E850C755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22D775-BFE1-451B-9F71-8F30761CF270}"/>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340349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C22BA-09CF-44A0-A042-B40DA1B83C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5B2157B-A464-4F23-8CEC-8F561C76A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BDBF39-FF00-4C03-B489-B25008403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AB21EB-D1A7-4843-95E6-83F88C52E9A8}"/>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1DB396E3-4678-4798-BE55-3D04F91746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D46591-2487-4E74-AB20-CD098AEFE9C8}"/>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138003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24613-DCFA-47E5-8D7F-1D2F4FF96D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37D9E1-7133-493A-8472-CC9D024EB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2083980-3C09-4B70-83DE-A0B4E7636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BCFB05-B640-44F3-830C-212C464CC068}"/>
              </a:ext>
            </a:extLst>
          </p:cNvPr>
          <p:cNvSpPr>
            <a:spLocks noGrp="1"/>
          </p:cNvSpPr>
          <p:nvPr>
            <p:ph type="dt" sz="half" idx="10"/>
          </p:nvPr>
        </p:nvSpPr>
        <p:spPr/>
        <p:txBody>
          <a:bodyPr/>
          <a:lstStyle/>
          <a:p>
            <a:fld id="{C943DDB6-824F-4743-89A5-4741331F3284}"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04FEA378-4C7C-4FE3-B655-3FF6A5B68E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354D4D-6649-40FE-8456-1581256D274B}"/>
              </a:ext>
            </a:extLst>
          </p:cNvPr>
          <p:cNvSpPr>
            <a:spLocks noGrp="1"/>
          </p:cNvSpPr>
          <p:nvPr>
            <p:ph type="sldNum" sz="quarter" idx="12"/>
          </p:nvPr>
        </p:nvSpPr>
        <p:spPr/>
        <p:txBody>
          <a:body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8769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073A06-2AE3-4CE0-9B0E-5E7C5F41A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CB0A4D-0FD5-4035-919A-912E154A7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E7E1E-D816-49C7-805E-EA05DF120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3DDB6-824F-4743-89A5-4741331F3284}"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B2389F0F-9DB7-4D5D-9280-FB8ECD21F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4BB072-2BC0-4947-88FD-7920AB70D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512F8-4A9A-4D12-866C-32A63729AD22}" type="slidenum">
              <a:rPr lang="zh-CN" altLang="en-US" smtClean="0"/>
              <a:t>‹#›</a:t>
            </a:fld>
            <a:endParaRPr lang="zh-CN" altLang="en-US"/>
          </a:p>
        </p:txBody>
      </p:sp>
    </p:spTree>
    <p:extLst>
      <p:ext uri="{BB962C8B-B14F-4D97-AF65-F5344CB8AC3E}">
        <p14:creationId xmlns:p14="http://schemas.microsoft.com/office/powerpoint/2010/main" val="310148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houce.jb51.net/qt-beginning/7.htm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c.biancheng.net/view/1822.htm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B86F19-B75A-4600-88A5-AF8ABD24F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176F4FD9-A6CE-46F6-9E43-FE5B33686E6D}"/>
              </a:ext>
            </a:extLst>
          </p:cNvPr>
          <p:cNvSpPr txBox="1"/>
          <p:nvPr/>
        </p:nvSpPr>
        <p:spPr>
          <a:xfrm>
            <a:off x="3148552" y="2187019"/>
            <a:ext cx="6372520" cy="1015663"/>
          </a:xfrm>
          <a:prstGeom prst="rect">
            <a:avLst/>
          </a:prstGeom>
          <a:noFill/>
        </p:spPr>
        <p:txBody>
          <a:bodyPr wrap="square" rtlCol="0">
            <a:spAutoFit/>
          </a:bodyPr>
          <a:lstStyle/>
          <a:p>
            <a:r>
              <a:rPr lang="zh-CN" altLang="en-US" sz="6000" dirty="0"/>
              <a:t>图书馆管理系统</a:t>
            </a:r>
          </a:p>
        </p:txBody>
      </p:sp>
      <p:sp>
        <p:nvSpPr>
          <p:cNvPr id="5" name="文本框 4">
            <a:extLst>
              <a:ext uri="{FF2B5EF4-FFF2-40B4-BE49-F238E27FC236}">
                <a16:creationId xmlns:a16="http://schemas.microsoft.com/office/drawing/2014/main" id="{C4732DE5-F539-4924-AE6F-4C69A520B2CF}"/>
              </a:ext>
            </a:extLst>
          </p:cNvPr>
          <p:cNvSpPr txBox="1"/>
          <p:nvPr/>
        </p:nvSpPr>
        <p:spPr>
          <a:xfrm>
            <a:off x="5769204" y="4458878"/>
            <a:ext cx="5835192" cy="369332"/>
          </a:xfrm>
          <a:prstGeom prst="rect">
            <a:avLst/>
          </a:prstGeom>
          <a:noFill/>
        </p:spPr>
        <p:txBody>
          <a:bodyPr wrap="square" rtlCol="0">
            <a:spAutoFit/>
          </a:bodyPr>
          <a:lstStyle/>
          <a:p>
            <a:r>
              <a:rPr lang="en-US" altLang="zh-CN"/>
              <a:t> ——</a:t>
            </a:r>
            <a:r>
              <a:rPr lang="zh-CN" altLang="en-US"/>
              <a:t>使用</a:t>
            </a:r>
            <a:r>
              <a:rPr lang="en-US" altLang="zh-CN"/>
              <a:t>QT</a:t>
            </a:r>
            <a:r>
              <a:rPr lang="zh-CN" altLang="en-US"/>
              <a:t>开发应用程序的开发经验</a:t>
            </a:r>
            <a:endParaRPr lang="zh-CN" altLang="en-US" dirty="0"/>
          </a:p>
        </p:txBody>
      </p:sp>
    </p:spTree>
    <p:extLst>
      <p:ext uri="{BB962C8B-B14F-4D97-AF65-F5344CB8AC3E}">
        <p14:creationId xmlns:p14="http://schemas.microsoft.com/office/powerpoint/2010/main" val="273480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825EE1-80D9-41AB-B9C2-31A26C72E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EFBCBB22-066E-405F-9284-EB4AC82C1DCB}"/>
              </a:ext>
            </a:extLst>
          </p:cNvPr>
          <p:cNvSpPr txBox="1"/>
          <p:nvPr/>
        </p:nvSpPr>
        <p:spPr>
          <a:xfrm>
            <a:off x="2620652" y="1121790"/>
            <a:ext cx="7004115" cy="646331"/>
          </a:xfrm>
          <a:prstGeom prst="rect">
            <a:avLst/>
          </a:prstGeom>
          <a:noFill/>
        </p:spPr>
        <p:txBody>
          <a:bodyPr wrap="square" rtlCol="0">
            <a:spAutoFit/>
          </a:bodyPr>
          <a:lstStyle/>
          <a:p>
            <a:r>
              <a:rPr lang="zh-CN" altLang="en-US" dirty="0"/>
              <a:t>一些小问题：比如</a:t>
            </a:r>
            <a:r>
              <a:rPr lang="en-US" altLang="zh-CN" dirty="0" err="1"/>
              <a:t>mysql</a:t>
            </a:r>
            <a:r>
              <a:rPr lang="zh-CN" altLang="en-US" dirty="0"/>
              <a:t>输入密码后，没有反应或者闪退，</a:t>
            </a:r>
            <a:endParaRPr lang="en-US" altLang="zh-CN" dirty="0"/>
          </a:p>
          <a:p>
            <a:r>
              <a:rPr lang="zh-CN" altLang="en-US" dirty="0"/>
              <a:t>并且</a:t>
            </a:r>
            <a:r>
              <a:rPr lang="en-US" altLang="zh-CN" dirty="0" err="1"/>
              <a:t>navicat</a:t>
            </a:r>
            <a:r>
              <a:rPr lang="zh-CN" altLang="en-US" dirty="0"/>
              <a:t>连接</a:t>
            </a:r>
            <a:r>
              <a:rPr lang="en-US" altLang="zh-CN" dirty="0" err="1"/>
              <a:t>mysql</a:t>
            </a:r>
            <a:r>
              <a:rPr lang="zh-CN" altLang="en-US" dirty="0"/>
              <a:t>显示：</a:t>
            </a:r>
          </a:p>
        </p:txBody>
      </p:sp>
      <p:pic>
        <p:nvPicPr>
          <p:cNvPr id="6" name="图片 5">
            <a:extLst>
              <a:ext uri="{FF2B5EF4-FFF2-40B4-BE49-F238E27FC236}">
                <a16:creationId xmlns:a16="http://schemas.microsoft.com/office/drawing/2014/main" id="{EC81ED34-CF3C-4692-A808-D3D31D2FA7A7}"/>
              </a:ext>
            </a:extLst>
          </p:cNvPr>
          <p:cNvPicPr>
            <a:picLocks noChangeAspect="1"/>
          </p:cNvPicPr>
          <p:nvPr/>
        </p:nvPicPr>
        <p:blipFill>
          <a:blip r:embed="rId3"/>
          <a:stretch>
            <a:fillRect/>
          </a:stretch>
        </p:blipFill>
        <p:spPr>
          <a:xfrm>
            <a:off x="3028420" y="1768121"/>
            <a:ext cx="4892464" cy="1150720"/>
          </a:xfrm>
          <a:prstGeom prst="rect">
            <a:avLst/>
          </a:prstGeom>
        </p:spPr>
      </p:pic>
      <p:sp>
        <p:nvSpPr>
          <p:cNvPr id="7" name="文本框 6">
            <a:extLst>
              <a:ext uri="{FF2B5EF4-FFF2-40B4-BE49-F238E27FC236}">
                <a16:creationId xmlns:a16="http://schemas.microsoft.com/office/drawing/2014/main" id="{6FAC5564-0F74-48F6-9AE8-77F2A0A05914}"/>
              </a:ext>
            </a:extLst>
          </p:cNvPr>
          <p:cNvSpPr txBox="1"/>
          <p:nvPr/>
        </p:nvSpPr>
        <p:spPr>
          <a:xfrm>
            <a:off x="3028420" y="3827282"/>
            <a:ext cx="4597865" cy="646331"/>
          </a:xfrm>
          <a:prstGeom prst="rect">
            <a:avLst/>
          </a:prstGeom>
          <a:noFill/>
        </p:spPr>
        <p:txBody>
          <a:bodyPr wrap="square" rtlCol="0">
            <a:spAutoFit/>
          </a:bodyPr>
          <a:lstStyle/>
          <a:p>
            <a:r>
              <a:rPr lang="zh-CN" altLang="en-US" dirty="0"/>
              <a:t>通过控制面板</a:t>
            </a:r>
            <a:r>
              <a:rPr lang="en-US" altLang="zh-CN" dirty="0"/>
              <a:t>-&gt;</a:t>
            </a:r>
            <a:r>
              <a:rPr lang="zh-CN" altLang="en-US" dirty="0"/>
              <a:t>管理工具</a:t>
            </a:r>
            <a:r>
              <a:rPr lang="en-US" altLang="zh-CN" dirty="0"/>
              <a:t>-&gt;</a:t>
            </a:r>
            <a:r>
              <a:rPr lang="zh-CN" altLang="en-US" dirty="0"/>
              <a:t>服务</a:t>
            </a:r>
            <a:endParaRPr lang="en-US" altLang="zh-CN" dirty="0"/>
          </a:p>
          <a:p>
            <a:r>
              <a:rPr lang="zh-CN" altLang="en-US" dirty="0"/>
              <a:t>将</a:t>
            </a:r>
            <a:r>
              <a:rPr lang="en-US" altLang="zh-CN" dirty="0"/>
              <a:t>MySQL</a:t>
            </a:r>
            <a:r>
              <a:rPr lang="zh-CN" altLang="en-US" dirty="0"/>
              <a:t> 启动 即可解决。</a:t>
            </a:r>
          </a:p>
        </p:txBody>
      </p:sp>
      <p:pic>
        <p:nvPicPr>
          <p:cNvPr id="9" name="图片 8">
            <a:extLst>
              <a:ext uri="{FF2B5EF4-FFF2-40B4-BE49-F238E27FC236}">
                <a16:creationId xmlns:a16="http://schemas.microsoft.com/office/drawing/2014/main" id="{FB4F810D-F61F-480C-B63A-4B03E9108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915" y="3155885"/>
            <a:ext cx="4597865" cy="3702115"/>
          </a:xfrm>
          <a:prstGeom prst="rect">
            <a:avLst/>
          </a:prstGeom>
        </p:spPr>
      </p:pic>
    </p:spTree>
    <p:extLst>
      <p:ext uri="{BB962C8B-B14F-4D97-AF65-F5344CB8AC3E}">
        <p14:creationId xmlns:p14="http://schemas.microsoft.com/office/powerpoint/2010/main" val="292275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61CE33-09C3-4E26-9AE9-6C1BD2FD9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EBBBF5B5-BE1A-4DD6-AB8A-F88860FEBB25}"/>
              </a:ext>
            </a:extLst>
          </p:cNvPr>
          <p:cNvSpPr txBox="1"/>
          <p:nvPr/>
        </p:nvSpPr>
        <p:spPr>
          <a:xfrm>
            <a:off x="2752625" y="1131216"/>
            <a:ext cx="6947555" cy="523220"/>
          </a:xfrm>
          <a:prstGeom prst="rect">
            <a:avLst/>
          </a:prstGeom>
          <a:noFill/>
        </p:spPr>
        <p:txBody>
          <a:bodyPr wrap="square" rtlCol="0">
            <a:spAutoFit/>
          </a:bodyPr>
          <a:lstStyle/>
          <a:p>
            <a:r>
              <a:rPr lang="en-US" altLang="zh-CN" sz="2800" dirty="0"/>
              <a:t>3</a:t>
            </a:r>
            <a:r>
              <a:rPr lang="zh-CN" altLang="en-US" sz="2800" dirty="0"/>
              <a:t>、题目的选择，内容架构、建立数据库</a:t>
            </a:r>
          </a:p>
        </p:txBody>
      </p:sp>
      <p:sp>
        <p:nvSpPr>
          <p:cNvPr id="5" name="文本框 4">
            <a:extLst>
              <a:ext uri="{FF2B5EF4-FFF2-40B4-BE49-F238E27FC236}">
                <a16:creationId xmlns:a16="http://schemas.microsoft.com/office/drawing/2014/main" id="{9515835A-2D2F-4449-BEB5-05459131881F}"/>
              </a:ext>
            </a:extLst>
          </p:cNvPr>
          <p:cNvSpPr txBox="1"/>
          <p:nvPr/>
        </p:nvSpPr>
        <p:spPr>
          <a:xfrm>
            <a:off x="2630078" y="2498103"/>
            <a:ext cx="7616858" cy="3046988"/>
          </a:xfrm>
          <a:prstGeom prst="rect">
            <a:avLst/>
          </a:prstGeom>
          <a:noFill/>
        </p:spPr>
        <p:txBody>
          <a:bodyPr wrap="square" rtlCol="0">
            <a:spAutoFit/>
          </a:bodyPr>
          <a:lstStyle/>
          <a:p>
            <a:r>
              <a:rPr lang="zh-CN" altLang="en-US" sz="2400" dirty="0"/>
              <a:t>明确自己的方向。</a:t>
            </a:r>
            <a:endParaRPr lang="en-US" altLang="zh-CN" sz="2400" dirty="0"/>
          </a:p>
          <a:p>
            <a:r>
              <a:rPr lang="zh-CN" altLang="en-US" sz="2400" dirty="0"/>
              <a:t>功能？</a:t>
            </a:r>
            <a:endParaRPr lang="en-US" altLang="zh-CN" sz="2400" dirty="0"/>
          </a:p>
          <a:p>
            <a:r>
              <a:rPr lang="zh-CN" altLang="en-US" sz="2400" dirty="0"/>
              <a:t>属性？</a:t>
            </a:r>
            <a:endParaRPr lang="en-US" altLang="zh-CN" sz="2400" dirty="0"/>
          </a:p>
          <a:p>
            <a:r>
              <a:rPr lang="zh-CN" altLang="en-US" sz="2400" dirty="0"/>
              <a:t>主外键关系？</a:t>
            </a:r>
            <a:endParaRPr lang="en-US" altLang="zh-CN" sz="2400" dirty="0"/>
          </a:p>
          <a:p>
            <a:r>
              <a:rPr lang="zh-CN" altLang="en-US" sz="2400" dirty="0"/>
              <a:t>数据类型？</a:t>
            </a:r>
            <a:endParaRPr lang="en-US" altLang="zh-CN" sz="2400" dirty="0"/>
          </a:p>
          <a:p>
            <a:r>
              <a:rPr lang="zh-CN" altLang="en-US" sz="2400" dirty="0"/>
              <a:t>大纲！</a:t>
            </a:r>
            <a:endParaRPr lang="en-US" altLang="zh-CN" sz="2400" dirty="0"/>
          </a:p>
          <a:p>
            <a:r>
              <a:rPr lang="zh-CN" altLang="en-US" sz="2400" dirty="0"/>
              <a:t>多次建立</a:t>
            </a:r>
            <a:r>
              <a:rPr lang="en-US" altLang="zh-CN" sz="2400" dirty="0"/>
              <a:t>ER</a:t>
            </a:r>
            <a:r>
              <a:rPr lang="zh-CN" altLang="en-US" sz="2400" dirty="0"/>
              <a:t>模型！</a:t>
            </a:r>
            <a:endParaRPr lang="en-US" altLang="zh-CN" sz="2400" dirty="0"/>
          </a:p>
          <a:p>
            <a:r>
              <a:rPr lang="zh-CN" altLang="en-US" sz="2400" dirty="0"/>
              <a:t>建立数据库！</a:t>
            </a:r>
            <a:endParaRPr lang="en-US" altLang="zh-CN" sz="2400" dirty="0"/>
          </a:p>
        </p:txBody>
      </p:sp>
    </p:spTree>
    <p:extLst>
      <p:ext uri="{BB962C8B-B14F-4D97-AF65-F5344CB8AC3E}">
        <p14:creationId xmlns:p14="http://schemas.microsoft.com/office/powerpoint/2010/main" val="417604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55F81C1-19FC-47AB-A60A-7C4FAB830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92F4865A-0943-4DE2-865A-13608535E3CD}"/>
              </a:ext>
            </a:extLst>
          </p:cNvPr>
          <p:cNvPicPr>
            <a:picLocks noChangeAspect="1"/>
          </p:cNvPicPr>
          <p:nvPr/>
        </p:nvPicPr>
        <p:blipFill>
          <a:blip r:embed="rId3"/>
          <a:stretch>
            <a:fillRect/>
          </a:stretch>
        </p:blipFill>
        <p:spPr>
          <a:xfrm>
            <a:off x="1192921" y="736023"/>
            <a:ext cx="2408117" cy="3107248"/>
          </a:xfrm>
          <a:prstGeom prst="rect">
            <a:avLst/>
          </a:prstGeom>
        </p:spPr>
      </p:pic>
      <p:pic>
        <p:nvPicPr>
          <p:cNvPr id="7" name="图片 6">
            <a:extLst>
              <a:ext uri="{FF2B5EF4-FFF2-40B4-BE49-F238E27FC236}">
                <a16:creationId xmlns:a16="http://schemas.microsoft.com/office/drawing/2014/main" id="{AF327F5B-89A9-4C07-91F7-4C43CD48CCF9}"/>
              </a:ext>
            </a:extLst>
          </p:cNvPr>
          <p:cNvPicPr>
            <a:picLocks noChangeAspect="1"/>
          </p:cNvPicPr>
          <p:nvPr/>
        </p:nvPicPr>
        <p:blipFill>
          <a:blip r:embed="rId4"/>
          <a:stretch>
            <a:fillRect/>
          </a:stretch>
        </p:blipFill>
        <p:spPr>
          <a:xfrm>
            <a:off x="3718369" y="570481"/>
            <a:ext cx="8016935" cy="2232853"/>
          </a:xfrm>
          <a:prstGeom prst="rect">
            <a:avLst/>
          </a:prstGeom>
        </p:spPr>
      </p:pic>
      <p:pic>
        <p:nvPicPr>
          <p:cNvPr id="9" name="图片 8">
            <a:extLst>
              <a:ext uri="{FF2B5EF4-FFF2-40B4-BE49-F238E27FC236}">
                <a16:creationId xmlns:a16="http://schemas.microsoft.com/office/drawing/2014/main" id="{209DBBEF-2DB6-4EDA-88B9-8C7DE7638BF0}"/>
              </a:ext>
            </a:extLst>
          </p:cNvPr>
          <p:cNvPicPr>
            <a:picLocks noChangeAspect="1"/>
          </p:cNvPicPr>
          <p:nvPr/>
        </p:nvPicPr>
        <p:blipFill>
          <a:blip r:embed="rId5"/>
          <a:stretch>
            <a:fillRect/>
          </a:stretch>
        </p:blipFill>
        <p:spPr>
          <a:xfrm>
            <a:off x="3718369" y="2803334"/>
            <a:ext cx="7232007" cy="1104996"/>
          </a:xfrm>
          <a:prstGeom prst="rect">
            <a:avLst/>
          </a:prstGeom>
        </p:spPr>
      </p:pic>
      <p:pic>
        <p:nvPicPr>
          <p:cNvPr id="11" name="图片 10">
            <a:extLst>
              <a:ext uri="{FF2B5EF4-FFF2-40B4-BE49-F238E27FC236}">
                <a16:creationId xmlns:a16="http://schemas.microsoft.com/office/drawing/2014/main" id="{770A95FC-89A6-4704-B089-D7D4C1E42CE3}"/>
              </a:ext>
            </a:extLst>
          </p:cNvPr>
          <p:cNvPicPr>
            <a:picLocks noChangeAspect="1"/>
          </p:cNvPicPr>
          <p:nvPr/>
        </p:nvPicPr>
        <p:blipFill>
          <a:blip r:embed="rId6"/>
          <a:stretch>
            <a:fillRect/>
          </a:stretch>
        </p:blipFill>
        <p:spPr>
          <a:xfrm>
            <a:off x="3718369" y="4063657"/>
            <a:ext cx="7376799" cy="1013548"/>
          </a:xfrm>
          <a:prstGeom prst="rect">
            <a:avLst/>
          </a:prstGeom>
        </p:spPr>
      </p:pic>
      <p:pic>
        <p:nvPicPr>
          <p:cNvPr id="13" name="图片 12">
            <a:extLst>
              <a:ext uri="{FF2B5EF4-FFF2-40B4-BE49-F238E27FC236}">
                <a16:creationId xmlns:a16="http://schemas.microsoft.com/office/drawing/2014/main" id="{48F474A6-A989-49F1-935C-17D7F99023D9}"/>
              </a:ext>
            </a:extLst>
          </p:cNvPr>
          <p:cNvPicPr>
            <a:picLocks noChangeAspect="1"/>
          </p:cNvPicPr>
          <p:nvPr/>
        </p:nvPicPr>
        <p:blipFill>
          <a:blip r:embed="rId7"/>
          <a:stretch>
            <a:fillRect/>
          </a:stretch>
        </p:blipFill>
        <p:spPr>
          <a:xfrm>
            <a:off x="3718369" y="5077205"/>
            <a:ext cx="7742591" cy="1691787"/>
          </a:xfrm>
          <a:prstGeom prst="rect">
            <a:avLst/>
          </a:prstGeom>
        </p:spPr>
      </p:pic>
    </p:spTree>
    <p:extLst>
      <p:ext uri="{BB962C8B-B14F-4D97-AF65-F5344CB8AC3E}">
        <p14:creationId xmlns:p14="http://schemas.microsoft.com/office/powerpoint/2010/main" val="369451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44D935-1460-411A-9B95-5EFE2391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D344987C-41AD-4587-8114-1FD28EBFC763}"/>
              </a:ext>
            </a:extLst>
          </p:cNvPr>
          <p:cNvSpPr txBox="1"/>
          <p:nvPr/>
        </p:nvSpPr>
        <p:spPr>
          <a:xfrm>
            <a:off x="4243633" y="1522676"/>
            <a:ext cx="6306532" cy="461665"/>
          </a:xfrm>
          <a:prstGeom prst="rect">
            <a:avLst/>
          </a:prstGeom>
          <a:noFill/>
        </p:spPr>
        <p:txBody>
          <a:bodyPr wrap="square" rtlCol="0">
            <a:spAutoFit/>
          </a:bodyPr>
          <a:lstStyle/>
          <a:p>
            <a:r>
              <a:rPr lang="en-US" altLang="zh-CN" sz="2400" dirty="0"/>
              <a:t>4.</a:t>
            </a:r>
            <a:r>
              <a:rPr lang="zh-CN" altLang="en-US" sz="2400" dirty="0"/>
              <a:t>编写功能</a:t>
            </a:r>
          </a:p>
        </p:txBody>
      </p:sp>
      <p:sp>
        <p:nvSpPr>
          <p:cNvPr id="5" name="文本框 4">
            <a:extLst>
              <a:ext uri="{FF2B5EF4-FFF2-40B4-BE49-F238E27FC236}">
                <a16:creationId xmlns:a16="http://schemas.microsoft.com/office/drawing/2014/main" id="{87DC8E92-424C-4BD2-8371-F2FFA2B7BDAB}"/>
              </a:ext>
            </a:extLst>
          </p:cNvPr>
          <p:cNvSpPr txBox="1"/>
          <p:nvPr/>
        </p:nvSpPr>
        <p:spPr>
          <a:xfrm>
            <a:off x="3063711" y="2601798"/>
            <a:ext cx="7645138" cy="2554545"/>
          </a:xfrm>
          <a:prstGeom prst="rect">
            <a:avLst/>
          </a:prstGeom>
          <a:noFill/>
        </p:spPr>
        <p:txBody>
          <a:bodyPr wrap="square" rtlCol="0">
            <a:spAutoFit/>
          </a:bodyPr>
          <a:lstStyle/>
          <a:p>
            <a:r>
              <a:rPr lang="zh-CN" altLang="en-US" sz="2000" dirty="0"/>
              <a:t>对于任意一个系统，一定会有许许多多的查询、统计、修改等功能，我们可以使用</a:t>
            </a:r>
            <a:r>
              <a:rPr lang="en-US" altLang="zh-CN" sz="2000" dirty="0"/>
              <a:t>Java</a:t>
            </a:r>
            <a:r>
              <a:rPr lang="zh-CN" altLang="en-US" sz="2000" dirty="0"/>
              <a:t>、</a:t>
            </a:r>
            <a:r>
              <a:rPr lang="en-US" altLang="zh-CN" sz="2000" dirty="0"/>
              <a:t>C++</a:t>
            </a:r>
            <a:r>
              <a:rPr lang="zh-CN" altLang="en-US" sz="2000" dirty="0"/>
              <a:t>、</a:t>
            </a:r>
            <a:r>
              <a:rPr lang="en-US" altLang="zh-CN" sz="2000" dirty="0"/>
              <a:t>Python</a:t>
            </a:r>
            <a:r>
              <a:rPr lang="zh-CN" altLang="en-US" sz="2000" dirty="0"/>
              <a:t>等语言去编程实现这些功能</a:t>
            </a:r>
            <a:endParaRPr lang="en-US" altLang="zh-CN" sz="2000" dirty="0"/>
          </a:p>
          <a:p>
            <a:r>
              <a:rPr lang="zh-CN" altLang="en-US" sz="2000" dirty="0"/>
              <a:t>不同的语言有不同的访问数据库的方法，可根据网络上的一些资料教程去学习自己所用的编程语言访问数据库数据的方法</a:t>
            </a:r>
            <a:endParaRPr lang="en-US" altLang="zh-CN" sz="2000" dirty="0"/>
          </a:p>
          <a:p>
            <a:endParaRPr lang="en-US" altLang="zh-CN" sz="2000" dirty="0"/>
          </a:p>
          <a:p>
            <a:endParaRPr lang="en-US" altLang="zh-CN" sz="2000" dirty="0"/>
          </a:p>
          <a:p>
            <a:r>
              <a:rPr lang="en-US" altLang="zh-CN" sz="2000" dirty="0">
                <a:hlinkClick r:id="rId3"/>
              </a:rPr>
              <a:t>http://shouce.jb51.net/qt-beginning/7.html</a:t>
            </a:r>
            <a:endParaRPr lang="en-US" altLang="zh-CN" sz="2000" dirty="0"/>
          </a:p>
          <a:p>
            <a:r>
              <a:rPr lang="en-US" altLang="zh-CN" sz="2000" dirty="0"/>
              <a:t>http://c.biancheng.net/qt/</a:t>
            </a:r>
            <a:endParaRPr lang="zh-CN" altLang="en-US" sz="2000" dirty="0"/>
          </a:p>
        </p:txBody>
      </p:sp>
    </p:spTree>
    <p:extLst>
      <p:ext uri="{BB962C8B-B14F-4D97-AF65-F5344CB8AC3E}">
        <p14:creationId xmlns:p14="http://schemas.microsoft.com/office/powerpoint/2010/main" val="263841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1D2A53-C984-421E-B405-637C14C90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95"/>
            <a:ext cx="12192000" cy="6858000"/>
          </a:xfrm>
          <a:prstGeom prst="rect">
            <a:avLst/>
          </a:prstGeom>
        </p:spPr>
      </p:pic>
      <p:sp>
        <p:nvSpPr>
          <p:cNvPr id="2" name="文本框 1">
            <a:extLst>
              <a:ext uri="{FF2B5EF4-FFF2-40B4-BE49-F238E27FC236}">
                <a16:creationId xmlns:a16="http://schemas.microsoft.com/office/drawing/2014/main" id="{0D73879D-3647-4751-98AF-546C55728248}"/>
              </a:ext>
            </a:extLst>
          </p:cNvPr>
          <p:cNvSpPr txBox="1"/>
          <p:nvPr/>
        </p:nvSpPr>
        <p:spPr>
          <a:xfrm>
            <a:off x="2639505" y="1489435"/>
            <a:ext cx="8512404" cy="4524315"/>
          </a:xfrm>
          <a:prstGeom prst="rect">
            <a:avLst/>
          </a:prstGeom>
          <a:noFill/>
        </p:spPr>
        <p:txBody>
          <a:bodyPr wrap="square" rtlCol="0">
            <a:spAutoFit/>
          </a:bodyPr>
          <a:lstStyle/>
          <a:p>
            <a:r>
              <a:rPr lang="zh-CN" altLang="en-US" dirty="0"/>
              <a:t>插入</a:t>
            </a:r>
            <a:endParaRPr lang="en-US" altLang="zh-CN" dirty="0"/>
          </a:p>
          <a:p>
            <a:r>
              <a:rPr lang="en-US" altLang="zh-CN" dirty="0" err="1"/>
              <a:t>QSqlQuery</a:t>
            </a:r>
            <a:r>
              <a:rPr lang="en-US" altLang="zh-CN" dirty="0"/>
              <a:t> query;</a:t>
            </a:r>
          </a:p>
          <a:p>
            <a:r>
              <a:rPr lang="en-US" altLang="zh-CN" dirty="0" err="1"/>
              <a:t>query.prepare</a:t>
            </a:r>
            <a:r>
              <a:rPr lang="en-US" altLang="zh-CN" dirty="0"/>
              <a:t>("INSERT INTO </a:t>
            </a:r>
            <a:r>
              <a:rPr lang="en-US" altLang="zh-CN" dirty="0" err="1"/>
              <a:t>faceimage</a:t>
            </a:r>
            <a:r>
              <a:rPr lang="en-US" altLang="zh-CN" dirty="0"/>
              <a:t>(</a:t>
            </a:r>
            <a:r>
              <a:rPr lang="en-US" altLang="zh-CN" dirty="0" err="1"/>
              <a:t>FaceData,StrName,Sijian,Shijian</a:t>
            </a:r>
            <a:r>
              <a:rPr lang="en-US" altLang="zh-CN" dirty="0"/>
              <a:t>)" "VALUES(:</a:t>
            </a:r>
            <a:r>
              <a:rPr lang="en-US" altLang="zh-CN" dirty="0" err="1"/>
              <a:t>FaceData</a:t>
            </a:r>
            <a:r>
              <a:rPr lang="en-US" altLang="zh-CN" dirty="0"/>
              <a:t>,:</a:t>
            </a:r>
            <a:r>
              <a:rPr lang="en-US" altLang="zh-CN" dirty="0" err="1"/>
              <a:t>StrName</a:t>
            </a:r>
            <a:r>
              <a:rPr lang="en-US" altLang="zh-CN" dirty="0"/>
              <a:t>,:</a:t>
            </a:r>
            <a:r>
              <a:rPr lang="en-US" altLang="zh-CN" dirty="0" err="1"/>
              <a:t>Sijian</a:t>
            </a:r>
            <a:r>
              <a:rPr lang="en-US" altLang="zh-CN" dirty="0"/>
              <a:t>,:Shijian)");  </a:t>
            </a:r>
          </a:p>
          <a:p>
            <a:r>
              <a:rPr lang="en-US" altLang="zh-CN" dirty="0" err="1"/>
              <a:t>query.bindValue</a:t>
            </a:r>
            <a:r>
              <a:rPr lang="en-US" altLang="zh-CN" dirty="0"/>
              <a:t>(":</a:t>
            </a:r>
            <a:r>
              <a:rPr lang="en-US" altLang="zh-CN" dirty="0" err="1"/>
              <a:t>FaceData</a:t>
            </a:r>
            <a:r>
              <a:rPr lang="en-US" altLang="zh-CN" dirty="0"/>
              <a:t>",this-&gt;</a:t>
            </a:r>
            <a:r>
              <a:rPr lang="en-US" altLang="zh-CN" dirty="0" err="1"/>
              <a:t>ui</a:t>
            </a:r>
            <a:r>
              <a:rPr lang="en-US" altLang="zh-CN" dirty="0"/>
              <a:t>-&gt;</a:t>
            </a:r>
            <a:r>
              <a:rPr lang="en-US" altLang="zh-CN" dirty="0" err="1"/>
              <a:t>ImageLabel</a:t>
            </a:r>
            <a:r>
              <a:rPr lang="en-US" altLang="zh-CN" dirty="0"/>
              <a:t>-&gt;text());  </a:t>
            </a:r>
          </a:p>
          <a:p>
            <a:r>
              <a:rPr lang="en-US" altLang="zh-CN" dirty="0" err="1"/>
              <a:t>query.bindValue</a:t>
            </a:r>
            <a:r>
              <a:rPr lang="en-US" altLang="zh-CN" dirty="0"/>
              <a:t>(":</a:t>
            </a:r>
            <a:r>
              <a:rPr lang="en-US" altLang="zh-CN" dirty="0" err="1"/>
              <a:t>StrName</a:t>
            </a:r>
            <a:r>
              <a:rPr lang="en-US" altLang="zh-CN" dirty="0"/>
              <a:t>",this-&gt;</a:t>
            </a:r>
            <a:r>
              <a:rPr lang="en-US" altLang="zh-CN" dirty="0" err="1"/>
              <a:t>ui</a:t>
            </a:r>
            <a:r>
              <a:rPr lang="en-US" altLang="zh-CN" dirty="0"/>
              <a:t>-&gt;</a:t>
            </a:r>
            <a:r>
              <a:rPr lang="en-US" altLang="zh-CN" dirty="0" err="1"/>
              <a:t>userName</a:t>
            </a:r>
            <a:r>
              <a:rPr lang="en-US" altLang="zh-CN" dirty="0"/>
              <a:t>-&gt;text());</a:t>
            </a:r>
          </a:p>
          <a:p>
            <a:r>
              <a:rPr lang="en-US" altLang="zh-CN" dirty="0" err="1"/>
              <a:t>query.bindValue</a:t>
            </a:r>
            <a:r>
              <a:rPr lang="en-US" altLang="zh-CN" dirty="0"/>
              <a:t>(":</a:t>
            </a:r>
            <a:r>
              <a:rPr lang="en-US" altLang="zh-CN" dirty="0" err="1"/>
              <a:t>Sijian</a:t>
            </a:r>
            <a:r>
              <a:rPr lang="en-US" altLang="zh-CN" dirty="0"/>
              <a:t>",this-&gt;</a:t>
            </a:r>
            <a:r>
              <a:rPr lang="en-US" altLang="zh-CN" dirty="0" err="1"/>
              <a:t>ui</a:t>
            </a:r>
            <a:r>
              <a:rPr lang="en-US" altLang="zh-CN" dirty="0"/>
              <a:t>-&gt;</a:t>
            </a:r>
            <a:r>
              <a:rPr lang="en-US" altLang="zh-CN" dirty="0" err="1"/>
              <a:t>idNumber</a:t>
            </a:r>
            <a:r>
              <a:rPr lang="en-US" altLang="zh-CN" dirty="0"/>
              <a:t>-&gt;text());</a:t>
            </a:r>
          </a:p>
          <a:p>
            <a:r>
              <a:rPr lang="en-US" altLang="zh-CN" dirty="0" err="1"/>
              <a:t>query.bindValue</a:t>
            </a:r>
            <a:r>
              <a:rPr lang="en-US" altLang="zh-CN" dirty="0"/>
              <a:t>(":Shijian",</a:t>
            </a:r>
            <a:r>
              <a:rPr lang="en-US" altLang="zh-CN" dirty="0" err="1"/>
              <a:t>Catchtime</a:t>
            </a:r>
            <a:r>
              <a:rPr lang="en-US" altLang="zh-CN" dirty="0"/>
              <a:t>);</a:t>
            </a:r>
          </a:p>
          <a:p>
            <a:r>
              <a:rPr lang="en-US" altLang="zh-CN" dirty="0" err="1"/>
              <a:t>query.exec</a:t>
            </a:r>
            <a:r>
              <a:rPr lang="en-US" altLang="zh-CN" dirty="0"/>
              <a:t>();  </a:t>
            </a:r>
          </a:p>
          <a:p>
            <a:r>
              <a:rPr lang="zh-CN" altLang="en-US" dirty="0"/>
              <a:t>更新</a:t>
            </a:r>
            <a:endParaRPr lang="en-US" altLang="zh-CN" dirty="0"/>
          </a:p>
          <a:p>
            <a:r>
              <a:rPr lang="en-US" altLang="zh-CN" dirty="0" err="1"/>
              <a:t>query.prepare</a:t>
            </a:r>
            <a:r>
              <a:rPr lang="en-US" altLang="zh-CN" dirty="0"/>
              <a:t>("update </a:t>
            </a:r>
            <a:r>
              <a:rPr lang="en-US" altLang="zh-CN" dirty="0" err="1"/>
              <a:t>faceimage</a:t>
            </a:r>
            <a:r>
              <a:rPr lang="en-US" altLang="zh-CN" dirty="0"/>
              <a:t> set </a:t>
            </a:r>
            <a:r>
              <a:rPr lang="en-US" altLang="zh-CN" dirty="0" err="1"/>
              <a:t>StrName</a:t>
            </a:r>
            <a:r>
              <a:rPr lang="en-US" altLang="zh-CN" dirty="0"/>
              <a:t>=?,</a:t>
            </a:r>
            <a:r>
              <a:rPr lang="en-US" altLang="zh-CN" dirty="0" err="1"/>
              <a:t>Sijian</a:t>
            </a:r>
            <a:r>
              <a:rPr lang="en-US" altLang="zh-CN" dirty="0"/>
              <a:t>=? where </a:t>
            </a:r>
            <a:r>
              <a:rPr lang="en-US" altLang="zh-CN" dirty="0" err="1"/>
              <a:t>Faceid</a:t>
            </a:r>
            <a:r>
              <a:rPr lang="en-US" altLang="zh-CN" dirty="0"/>
              <a:t>=?");</a:t>
            </a:r>
          </a:p>
          <a:p>
            <a:r>
              <a:rPr lang="en-US" altLang="zh-CN" dirty="0" err="1"/>
              <a:t>query.addBindValue</a:t>
            </a:r>
            <a:r>
              <a:rPr lang="en-US" altLang="zh-CN" dirty="0"/>
              <a:t>(this-&gt;</a:t>
            </a:r>
            <a:r>
              <a:rPr lang="en-US" altLang="zh-CN" dirty="0" err="1"/>
              <a:t>ui</a:t>
            </a:r>
            <a:r>
              <a:rPr lang="en-US" altLang="zh-CN" dirty="0"/>
              <a:t>-&gt;</a:t>
            </a:r>
            <a:r>
              <a:rPr lang="en-US" altLang="zh-CN" dirty="0" err="1"/>
              <a:t>XGuserName</a:t>
            </a:r>
            <a:r>
              <a:rPr lang="en-US" altLang="zh-CN" dirty="0"/>
              <a:t>-&gt;text());</a:t>
            </a:r>
          </a:p>
          <a:p>
            <a:r>
              <a:rPr lang="en-US" altLang="zh-CN" dirty="0" err="1"/>
              <a:t>query.addBindValue</a:t>
            </a:r>
            <a:r>
              <a:rPr lang="en-US" altLang="zh-CN" dirty="0"/>
              <a:t>(this-&gt;</a:t>
            </a:r>
            <a:r>
              <a:rPr lang="en-US" altLang="zh-CN" dirty="0" err="1"/>
              <a:t>ui</a:t>
            </a:r>
            <a:r>
              <a:rPr lang="en-US" altLang="zh-CN" dirty="0"/>
              <a:t>-&gt;</a:t>
            </a:r>
            <a:r>
              <a:rPr lang="en-US" altLang="zh-CN" dirty="0" err="1"/>
              <a:t>XGidNumber</a:t>
            </a:r>
            <a:r>
              <a:rPr lang="en-US" altLang="zh-CN" dirty="0"/>
              <a:t>-&gt;text());</a:t>
            </a:r>
          </a:p>
          <a:p>
            <a:r>
              <a:rPr lang="en-US" altLang="zh-CN" dirty="0" err="1"/>
              <a:t>query.addBindValue</a:t>
            </a:r>
            <a:r>
              <a:rPr lang="en-US" altLang="zh-CN" dirty="0"/>
              <a:t>(</a:t>
            </a:r>
            <a:r>
              <a:rPr lang="en-US" altLang="zh-CN" dirty="0" err="1"/>
              <a:t>Faceid</a:t>
            </a:r>
            <a:r>
              <a:rPr lang="en-US" altLang="zh-CN" dirty="0"/>
              <a:t>);</a:t>
            </a:r>
          </a:p>
          <a:p>
            <a:r>
              <a:rPr lang="en-US" altLang="zh-CN" dirty="0" err="1"/>
              <a:t>query.exec</a:t>
            </a:r>
            <a:r>
              <a:rPr lang="en-US" altLang="zh-CN" dirty="0"/>
              <a:t>();</a:t>
            </a:r>
          </a:p>
          <a:p>
            <a:endParaRPr lang="en-US" altLang="zh-CN" dirty="0"/>
          </a:p>
        </p:txBody>
      </p:sp>
    </p:spTree>
    <p:extLst>
      <p:ext uri="{BB962C8B-B14F-4D97-AF65-F5344CB8AC3E}">
        <p14:creationId xmlns:p14="http://schemas.microsoft.com/office/powerpoint/2010/main" val="339113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7D0961-6CF4-4878-9779-C8771FB47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文本框 1">
            <a:extLst>
              <a:ext uri="{FF2B5EF4-FFF2-40B4-BE49-F238E27FC236}">
                <a16:creationId xmlns:a16="http://schemas.microsoft.com/office/drawing/2014/main" id="{D6985ED2-0937-4514-8C35-0DF0C724C31C}"/>
              </a:ext>
            </a:extLst>
          </p:cNvPr>
          <p:cNvSpPr txBox="1"/>
          <p:nvPr/>
        </p:nvSpPr>
        <p:spPr>
          <a:xfrm>
            <a:off x="1989055" y="1386562"/>
            <a:ext cx="10030120"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800080"/>
                </a:solidFill>
                <a:effectLst/>
                <a:latin typeface="Arial" panose="020B0604020202020204" pitchFamily="34" charset="0"/>
              </a:rPr>
              <a:t>                                  用户注册</a:t>
            </a:r>
            <a:endParaRPr kumimoji="0" lang="en-US" altLang="zh-CN" sz="1800" b="0" i="0" u="none" strike="noStrike" cap="none" normalizeH="0" baseline="0" dirty="0">
              <a:ln>
                <a:noFill/>
              </a:ln>
              <a:solidFill>
                <a:srgbClr val="80008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80008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80008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80008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800080"/>
                </a:solidFill>
                <a:effectLst/>
                <a:latin typeface="Arial" panose="020B0604020202020204" pitchFamily="34" charset="0"/>
              </a:rPr>
              <a:t>QSqlQuery</a:t>
            </a:r>
            <a:r>
              <a:rPr kumimoji="0" lang="zh-CN" altLang="zh-CN" sz="1800" b="0" i="0" u="none" strike="noStrike" cap="none" normalizeH="0" baseline="0" dirty="0">
                <a:ln>
                  <a:noFill/>
                </a:ln>
                <a:solidFill>
                  <a:srgbClr val="C0C0C0"/>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query; </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Unicode MS"/>
              </a:rPr>
              <a:t>query.prepare(</a:t>
            </a:r>
            <a:r>
              <a:rPr kumimoji="0" lang="zh-CN" altLang="zh-CN" sz="1800" b="0" i="0" u="none" strike="noStrike" cap="none" normalizeH="0" baseline="0" dirty="0">
                <a:ln>
                  <a:noFill/>
                </a:ln>
                <a:solidFill>
                  <a:srgbClr val="008000"/>
                </a:solidFill>
                <a:effectLst/>
                <a:latin typeface="Arial Unicode MS"/>
              </a:rPr>
              <a:t>"insert</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into</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Customer(CusID,</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CusName,</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PhoneNum,</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Sex,</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Address)</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values(:CusID,</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:CusName,</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:PhoneNum,</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:Sex,</a:t>
            </a:r>
            <a:r>
              <a:rPr kumimoji="0" lang="zh-CN" altLang="zh-CN" sz="1800" b="0" i="0" u="none" strike="noStrike" cap="none" normalizeH="0" baseline="0" dirty="0">
                <a:ln>
                  <a:noFill/>
                </a:ln>
                <a:solidFill>
                  <a:srgbClr val="C0C0C0"/>
                </a:solidFill>
                <a:effectLst/>
                <a:latin typeface="Arial Unicode MS"/>
              </a:rPr>
              <a:t> </a:t>
            </a:r>
            <a:r>
              <a:rPr kumimoji="0" lang="zh-CN" altLang="zh-CN" sz="1800" b="0" i="0" u="none" strike="noStrike" cap="none" normalizeH="0" baseline="0" dirty="0">
                <a:ln>
                  <a:noFill/>
                </a:ln>
                <a:solidFill>
                  <a:srgbClr val="008000"/>
                </a:solidFill>
                <a:effectLst/>
                <a:latin typeface="Arial Unicode MS"/>
              </a:rPr>
              <a:t>:Address);"</a:t>
            </a:r>
            <a:r>
              <a:rPr kumimoji="0" lang="zh-CN" altLang="zh-CN" sz="1800" b="0" i="0" u="none" strike="noStrike" cap="none" normalizeH="0" baseline="0" dirty="0">
                <a:ln>
                  <a:noFill/>
                </a:ln>
                <a:solidFill>
                  <a:schemeClr val="tx1"/>
                </a:solidFill>
                <a:effectLst/>
                <a:latin typeface="Arial Unicode MS"/>
              </a:rPr>
              <a:t>);</a:t>
            </a:r>
            <a:endParaRPr kumimoji="0" lang="en-US" altLang="zh-CN" sz="1800" b="0" i="0" u="none" strike="noStrike" cap="none" normalizeH="0" baseline="0" dirty="0">
              <a:ln>
                <a:noFill/>
              </a:ln>
              <a:solidFill>
                <a:schemeClr val="tx1"/>
              </a:solidFill>
              <a:effectLst/>
              <a:latin typeface="Arial Unicode MS"/>
            </a:endParaRPr>
          </a:p>
          <a:p>
            <a:pPr marL="0" lvl="0" indent="0" eaLnBrk="0" fontAlgn="base" hangingPunct="0">
              <a:lnSpc>
                <a:spcPct val="100000"/>
              </a:lnSpc>
              <a:spcBef>
                <a:spcPct val="0"/>
              </a:spcBef>
              <a:spcAft>
                <a:spcPct val="0"/>
              </a:spcAft>
              <a:buClrTx/>
              <a:buSzTx/>
              <a:buNone/>
            </a:pPr>
            <a:r>
              <a:rPr lang="zh-CN" altLang="zh-CN" sz="1800" dirty="0">
                <a:latin typeface="Arial" panose="020B0604020202020204" pitchFamily="34" charset="0"/>
              </a:rPr>
              <a:t>query.bindValue(</a:t>
            </a:r>
            <a:r>
              <a:rPr lang="zh-CN" altLang="zh-CN" sz="1800" dirty="0">
                <a:solidFill>
                  <a:srgbClr val="008000"/>
                </a:solidFill>
                <a:latin typeface="Arial" panose="020B0604020202020204" pitchFamily="34" charset="0"/>
              </a:rPr>
              <a:t>":CusID"</a:t>
            </a:r>
            <a:r>
              <a:rPr lang="zh-CN" altLang="zh-CN" sz="1800" dirty="0">
                <a:latin typeface="Arial" panose="020B0604020202020204" pitchFamily="34" charset="0"/>
              </a:rPr>
              <a:t>,</a:t>
            </a:r>
            <a:r>
              <a:rPr lang="zh-CN" altLang="zh-CN" sz="1800" dirty="0">
                <a:solidFill>
                  <a:srgbClr val="C0C0C0"/>
                </a:solidFill>
                <a:latin typeface="Arial" panose="020B0604020202020204" pitchFamily="34" charset="0"/>
              </a:rPr>
              <a:t> </a:t>
            </a:r>
            <a:r>
              <a:rPr lang="zh-CN" altLang="zh-CN" sz="1800" dirty="0">
                <a:latin typeface="Arial" panose="020B0604020202020204" pitchFamily="34" charset="0"/>
              </a:rPr>
              <a:t>user);</a:t>
            </a:r>
            <a:endParaRPr kumimoji="0" lang="en-US" altLang="zh-CN" sz="1800" b="0" i="0" u="none" strike="noStrike" cap="none" normalizeH="0" baseline="0" dirty="0">
              <a:ln>
                <a:noFill/>
              </a:ln>
              <a:solidFill>
                <a:schemeClr val="tx1"/>
              </a:solidFill>
              <a:effectLst/>
              <a:latin typeface="Arial Unicode MS"/>
            </a:endParaRPr>
          </a:p>
          <a:p>
            <a:pPr marL="0" lvl="0" indent="0" eaLnBrk="0" fontAlgn="base" hangingPunct="0">
              <a:lnSpc>
                <a:spcPct val="100000"/>
              </a:lnSpc>
              <a:spcBef>
                <a:spcPct val="0"/>
              </a:spcBef>
              <a:spcAft>
                <a:spcPct val="0"/>
              </a:spcAft>
              <a:buClrTx/>
              <a:buSzTx/>
              <a:buNone/>
            </a:pPr>
            <a:r>
              <a:rPr lang="zh-CN" altLang="zh-CN" sz="1800" dirty="0">
                <a:latin typeface="Arial Unicode MS"/>
              </a:rPr>
              <a:t>query.bindValue(</a:t>
            </a:r>
            <a:r>
              <a:rPr lang="zh-CN" altLang="zh-CN" sz="1800" dirty="0">
                <a:solidFill>
                  <a:srgbClr val="008000"/>
                </a:solidFill>
                <a:latin typeface="Arial Unicode MS"/>
              </a:rPr>
              <a:t>":CusName"</a:t>
            </a:r>
            <a:r>
              <a:rPr lang="zh-CN" altLang="zh-CN" sz="1800" dirty="0">
                <a:latin typeface="Arial Unicode MS"/>
              </a:rPr>
              <a:t>,</a:t>
            </a:r>
            <a:r>
              <a:rPr lang="zh-CN" altLang="zh-CN" sz="1800" dirty="0">
                <a:solidFill>
                  <a:srgbClr val="C0C0C0"/>
                </a:solidFill>
                <a:latin typeface="Arial Unicode MS"/>
              </a:rPr>
              <a:t> </a:t>
            </a:r>
            <a:r>
              <a:rPr lang="zh-CN" altLang="zh-CN" sz="1800" dirty="0">
                <a:latin typeface="Arial Unicode MS"/>
              </a:rPr>
              <a:t>name);</a:t>
            </a:r>
            <a:r>
              <a:rPr lang="zh-CN" altLang="zh-CN" sz="1400" dirty="0"/>
              <a:t> </a:t>
            </a:r>
            <a:endParaRPr lang="en-US" altLang="zh-CN" sz="1400" dirty="0"/>
          </a:p>
          <a:p>
            <a:pPr marL="0" lvl="0" indent="0" eaLnBrk="0" fontAlgn="base" hangingPunct="0">
              <a:lnSpc>
                <a:spcPct val="100000"/>
              </a:lnSpc>
              <a:spcBef>
                <a:spcPct val="0"/>
              </a:spcBef>
              <a:spcAft>
                <a:spcPct val="0"/>
              </a:spcAft>
              <a:buClrTx/>
              <a:buSzTx/>
              <a:buNone/>
            </a:pPr>
            <a:r>
              <a:rPr lang="zh-CN" altLang="zh-CN" sz="1800" dirty="0">
                <a:latin typeface="Arial Unicode MS"/>
              </a:rPr>
              <a:t>query.bindValue(</a:t>
            </a:r>
            <a:r>
              <a:rPr lang="zh-CN" altLang="zh-CN" sz="1800" dirty="0">
                <a:solidFill>
                  <a:srgbClr val="008000"/>
                </a:solidFill>
                <a:latin typeface="Arial Unicode MS"/>
              </a:rPr>
              <a:t>":PhoneNum"</a:t>
            </a:r>
            <a:r>
              <a:rPr lang="zh-CN" altLang="zh-CN" sz="1800" dirty="0">
                <a:latin typeface="Arial Unicode MS"/>
              </a:rPr>
              <a:t>,</a:t>
            </a:r>
            <a:r>
              <a:rPr lang="zh-CN" altLang="zh-CN" sz="1800" dirty="0">
                <a:solidFill>
                  <a:srgbClr val="C0C0C0"/>
                </a:solidFill>
                <a:latin typeface="Arial Unicode MS"/>
              </a:rPr>
              <a:t> </a:t>
            </a:r>
            <a:r>
              <a:rPr lang="zh-CN" altLang="zh-CN" sz="1800" dirty="0">
                <a:latin typeface="Arial Unicode MS"/>
              </a:rPr>
              <a:t>number);</a:t>
            </a:r>
            <a:r>
              <a:rPr lang="zh-CN" altLang="zh-CN" sz="1400" dirty="0"/>
              <a:t> </a:t>
            </a:r>
            <a:endParaRPr lang="en-US" altLang="zh-CN" sz="1400" dirty="0"/>
          </a:p>
          <a:p>
            <a:pPr marL="0" lvl="0" indent="0" eaLnBrk="0" fontAlgn="base" hangingPunct="0">
              <a:lnSpc>
                <a:spcPct val="100000"/>
              </a:lnSpc>
              <a:spcBef>
                <a:spcPct val="0"/>
              </a:spcBef>
              <a:spcAft>
                <a:spcPct val="0"/>
              </a:spcAft>
              <a:buClrTx/>
              <a:buSzTx/>
              <a:buNone/>
            </a:pPr>
            <a:r>
              <a:rPr lang="zh-CN" altLang="zh-CN" sz="1800" dirty="0">
                <a:latin typeface="Arial Unicode MS"/>
              </a:rPr>
              <a:t>query.bindValue(</a:t>
            </a:r>
            <a:r>
              <a:rPr lang="zh-CN" altLang="zh-CN" sz="1800" dirty="0">
                <a:solidFill>
                  <a:srgbClr val="008000"/>
                </a:solidFill>
                <a:latin typeface="Arial Unicode MS"/>
              </a:rPr>
              <a:t>":Sex"</a:t>
            </a:r>
            <a:r>
              <a:rPr lang="zh-CN" altLang="zh-CN" sz="1800" dirty="0">
                <a:latin typeface="Arial Unicode MS"/>
              </a:rPr>
              <a:t>,</a:t>
            </a:r>
            <a:r>
              <a:rPr lang="zh-CN" altLang="zh-CN" sz="1800" dirty="0">
                <a:solidFill>
                  <a:srgbClr val="C0C0C0"/>
                </a:solidFill>
                <a:latin typeface="Arial Unicode MS"/>
              </a:rPr>
              <a:t> </a:t>
            </a:r>
            <a:r>
              <a:rPr lang="zh-CN" altLang="zh-CN" sz="1800" dirty="0">
                <a:latin typeface="Arial Unicode MS"/>
              </a:rPr>
              <a:t>sex);</a:t>
            </a:r>
            <a:r>
              <a:rPr lang="zh-CN" altLang="zh-CN" sz="1400" dirty="0"/>
              <a:t> </a:t>
            </a:r>
            <a:br>
              <a:rPr lang="zh-CN" altLang="zh-CN" sz="1800" dirty="0">
                <a:latin typeface="Arial Unicode MS"/>
              </a:rPr>
            </a:br>
            <a:r>
              <a:rPr lang="zh-CN" altLang="zh-CN" sz="1800" dirty="0">
                <a:latin typeface="Arial Unicode MS"/>
              </a:rPr>
              <a:t>query.bindValue(</a:t>
            </a:r>
            <a:r>
              <a:rPr lang="zh-CN" altLang="zh-CN" sz="1800" dirty="0">
                <a:solidFill>
                  <a:srgbClr val="008000"/>
                </a:solidFill>
                <a:latin typeface="Arial Unicode MS"/>
              </a:rPr>
              <a:t>":Address"</a:t>
            </a:r>
            <a:r>
              <a:rPr lang="zh-CN" altLang="zh-CN" sz="1800" dirty="0">
                <a:latin typeface="Arial Unicode MS"/>
              </a:rPr>
              <a:t>,</a:t>
            </a:r>
            <a:r>
              <a:rPr lang="zh-CN" altLang="zh-CN" sz="1800" dirty="0">
                <a:solidFill>
                  <a:srgbClr val="C0C0C0"/>
                </a:solidFill>
                <a:latin typeface="Arial Unicode MS"/>
              </a:rPr>
              <a:t> </a:t>
            </a:r>
            <a:r>
              <a:rPr lang="zh-CN" altLang="zh-CN" sz="1800" dirty="0">
                <a:latin typeface="Arial Unicode MS"/>
              </a:rPr>
              <a:t>add);</a:t>
            </a:r>
            <a:r>
              <a:rPr lang="zh-CN" altLang="zh-CN" sz="1400" dirty="0"/>
              <a:t> </a:t>
            </a:r>
            <a:endParaRPr lang="en-US" altLang="zh-CN" sz="1400" dirty="0"/>
          </a:p>
          <a:p>
            <a:pPr marL="0" lvl="0" indent="0" eaLnBrk="0" fontAlgn="base" hangingPunct="0">
              <a:lnSpc>
                <a:spcPct val="100000"/>
              </a:lnSpc>
              <a:spcBef>
                <a:spcPct val="0"/>
              </a:spcBef>
              <a:spcAft>
                <a:spcPct val="0"/>
              </a:spcAft>
              <a:buClrTx/>
              <a:buSzTx/>
              <a:buNone/>
            </a:pPr>
            <a:r>
              <a:rPr lang="zh-CN" altLang="zh-CN" sz="1800" dirty="0">
                <a:latin typeface="Arial Unicode MS"/>
              </a:rPr>
              <a:t>query.exec();</a:t>
            </a:r>
            <a:endParaRPr lang="en-US" altLang="zh-CN" sz="1800" dirty="0">
              <a:latin typeface="Arial Unicode MS"/>
            </a:endParaRPr>
          </a:p>
          <a:p>
            <a:pPr marL="0" lvl="0" indent="0" eaLnBrk="0" fontAlgn="base" hangingPunct="0">
              <a:lnSpc>
                <a:spcPct val="100000"/>
              </a:lnSpc>
              <a:spcBef>
                <a:spcPct val="0"/>
              </a:spcBef>
              <a:spcAft>
                <a:spcPct val="0"/>
              </a:spcAft>
              <a:buClrTx/>
              <a:buSzTx/>
              <a:buNone/>
            </a:pPr>
            <a:r>
              <a:rPr lang="zh-CN" altLang="zh-CN" sz="1400" dirty="0"/>
              <a:t> </a:t>
            </a:r>
            <a:r>
              <a:rPr lang="zh-CN" altLang="zh-CN" sz="1800" dirty="0">
                <a:solidFill>
                  <a:srgbClr val="800080"/>
                </a:solidFill>
                <a:latin typeface="Arial Unicode MS"/>
              </a:rPr>
              <a:t>QMessageBox</a:t>
            </a:r>
            <a:r>
              <a:rPr lang="zh-CN" altLang="zh-CN" sz="1800" dirty="0">
                <a:latin typeface="Arial Unicode MS"/>
              </a:rPr>
              <a:t>::warning(</a:t>
            </a:r>
            <a:r>
              <a:rPr lang="zh-CN" altLang="zh-CN" sz="1800" dirty="0">
                <a:solidFill>
                  <a:srgbClr val="808000"/>
                </a:solidFill>
                <a:latin typeface="Arial Unicode MS"/>
              </a:rPr>
              <a:t>this</a:t>
            </a:r>
            <a:r>
              <a:rPr lang="zh-CN" altLang="zh-CN" sz="1800" dirty="0">
                <a:latin typeface="Arial Unicode MS"/>
              </a:rPr>
              <a:t>,</a:t>
            </a:r>
            <a:r>
              <a:rPr lang="zh-CN" altLang="zh-CN" sz="1800" dirty="0">
                <a:solidFill>
                  <a:srgbClr val="008000"/>
                </a:solidFill>
                <a:latin typeface="Arial Unicode MS"/>
              </a:rPr>
              <a:t>""</a:t>
            </a:r>
            <a:r>
              <a:rPr lang="zh-CN" altLang="zh-CN" sz="1800" dirty="0">
                <a:latin typeface="Arial Unicode MS"/>
              </a:rPr>
              <a:t>,</a:t>
            </a:r>
            <a:r>
              <a:rPr lang="zh-CN" altLang="zh-CN" sz="1800" dirty="0">
                <a:solidFill>
                  <a:srgbClr val="008000"/>
                </a:solidFill>
                <a:latin typeface="Arial Unicode MS"/>
              </a:rPr>
              <a:t>"注册成功！"</a:t>
            </a:r>
            <a:r>
              <a:rPr lang="zh-CN" altLang="zh-CN" sz="1800" dirty="0">
                <a:latin typeface="Arial Unicode MS"/>
              </a:rPr>
              <a:t>);</a:t>
            </a:r>
            <a:r>
              <a:rPr lang="zh-CN" altLang="zh-CN" sz="1400" dirty="0"/>
              <a:t> </a:t>
            </a:r>
            <a:endParaRPr lang="en-US" altLang="zh-CN" sz="1400" dirty="0"/>
          </a:p>
          <a:p>
            <a:pPr marL="0" lvl="0" indent="0" eaLnBrk="0" fontAlgn="base" hangingPunct="0">
              <a:lnSpc>
                <a:spcPct val="100000"/>
              </a:lnSpc>
              <a:spcBef>
                <a:spcPct val="0"/>
              </a:spcBef>
              <a:spcAft>
                <a:spcPct val="0"/>
              </a:spcAft>
              <a:buClrTx/>
              <a:buSzTx/>
              <a:buNone/>
            </a:pPr>
            <a:r>
              <a:rPr lang="en-US" altLang="zh-CN" sz="1800" dirty="0">
                <a:solidFill>
                  <a:srgbClr val="800000"/>
                </a:solidFill>
                <a:latin typeface="Arial Unicode MS"/>
              </a:rPr>
              <a:t>Q</a:t>
            </a:r>
            <a:r>
              <a:rPr lang="zh-CN" altLang="zh-CN" sz="1800" dirty="0">
                <a:solidFill>
                  <a:srgbClr val="C0C0C0"/>
                </a:solidFill>
                <a:latin typeface="Arial Unicode MS"/>
              </a:rPr>
              <a:t> </a:t>
            </a:r>
            <a:r>
              <a:rPr lang="zh-CN" altLang="zh-CN" sz="1800" dirty="0">
                <a:latin typeface="Arial Unicode MS"/>
              </a:rPr>
              <a:t>=</a:t>
            </a:r>
            <a:r>
              <a:rPr lang="zh-CN" altLang="zh-CN" sz="1800" dirty="0">
                <a:solidFill>
                  <a:srgbClr val="C0C0C0"/>
                </a:solidFill>
                <a:latin typeface="Arial Unicode MS"/>
              </a:rPr>
              <a:t> </a:t>
            </a:r>
            <a:r>
              <a:rPr lang="zh-CN" altLang="zh-CN" sz="1800" dirty="0">
                <a:solidFill>
                  <a:srgbClr val="808000"/>
                </a:solidFill>
                <a:latin typeface="Arial Unicode MS"/>
              </a:rPr>
              <a:t>new</a:t>
            </a:r>
            <a:r>
              <a:rPr lang="zh-CN" altLang="zh-CN" sz="1800" dirty="0">
                <a:solidFill>
                  <a:srgbClr val="C0C0C0"/>
                </a:solidFill>
                <a:latin typeface="Arial Unicode MS"/>
              </a:rPr>
              <a:t> </a:t>
            </a:r>
            <a:r>
              <a:rPr lang="zh-CN" altLang="zh-CN" sz="1800" dirty="0">
                <a:solidFill>
                  <a:srgbClr val="800080"/>
                </a:solidFill>
                <a:latin typeface="Arial Unicode MS"/>
              </a:rPr>
              <a:t>MainWindow</a:t>
            </a:r>
            <a:r>
              <a:rPr lang="zh-CN" altLang="zh-CN" sz="1800" dirty="0">
                <a:latin typeface="Arial Unicode MS"/>
              </a:rPr>
              <a:t>;</a:t>
            </a:r>
            <a:r>
              <a:rPr lang="zh-CN" altLang="zh-CN" sz="1400" dirty="0"/>
              <a:t> </a:t>
            </a:r>
            <a:endParaRPr lang="en-US" altLang="zh-CN" sz="1400" dirty="0"/>
          </a:p>
          <a:p>
            <a:pPr marL="0" lvl="0" indent="0" eaLnBrk="0" fontAlgn="base" hangingPunct="0">
              <a:lnSpc>
                <a:spcPct val="100000"/>
              </a:lnSpc>
              <a:spcBef>
                <a:spcPct val="0"/>
              </a:spcBef>
              <a:spcAft>
                <a:spcPct val="0"/>
              </a:spcAft>
              <a:buClrTx/>
              <a:buSzTx/>
              <a:buNone/>
            </a:pPr>
            <a:r>
              <a:rPr lang="en-US" altLang="zh-CN" sz="1800" dirty="0">
                <a:solidFill>
                  <a:srgbClr val="800000"/>
                </a:solidFill>
                <a:latin typeface="Arial Unicode MS"/>
              </a:rPr>
              <a:t>Q</a:t>
            </a:r>
            <a:r>
              <a:rPr lang="zh-CN" altLang="zh-CN" sz="1800" dirty="0">
                <a:latin typeface="Arial Unicode MS"/>
              </a:rPr>
              <a:t>-&gt;show();</a:t>
            </a:r>
            <a:r>
              <a:rPr lang="zh-CN" altLang="zh-CN" sz="1400" dirty="0"/>
              <a:t> </a:t>
            </a:r>
            <a:endParaRPr lang="en-US" altLang="zh-CN" sz="1400" dirty="0"/>
          </a:p>
          <a:p>
            <a:pPr marL="0" lvl="0" indent="0" eaLnBrk="0" fontAlgn="base" hangingPunct="0">
              <a:lnSpc>
                <a:spcPct val="100000"/>
              </a:lnSpc>
              <a:spcBef>
                <a:spcPct val="0"/>
              </a:spcBef>
              <a:spcAft>
                <a:spcPct val="0"/>
              </a:spcAft>
              <a:buClrTx/>
              <a:buSzTx/>
              <a:buNone/>
            </a:pPr>
            <a:r>
              <a:rPr lang="zh-CN" altLang="zh-CN" sz="1800" dirty="0">
                <a:solidFill>
                  <a:srgbClr val="808000"/>
                </a:solidFill>
                <a:latin typeface="Arial Unicode MS"/>
              </a:rPr>
              <a:t>this</a:t>
            </a:r>
            <a:r>
              <a:rPr lang="zh-CN" altLang="zh-CN" sz="1800" dirty="0">
                <a:latin typeface="Arial Unicode MS"/>
              </a:rPr>
              <a:t>-&gt;close()</a:t>
            </a:r>
            <a:r>
              <a:rPr lang="en-US" altLang="zh-CN" sz="1800" dirty="0">
                <a:latin typeface="Arial Unicode MS"/>
              </a:rPr>
              <a:t>;</a:t>
            </a:r>
            <a:endParaRPr kumimoji="0" lang="en-US" altLang="zh-CN" sz="1800" b="0" i="0" u="none" strike="noStrike" cap="none" normalizeH="0" baseline="0" dirty="0">
              <a:ln>
                <a:noFill/>
              </a:ln>
              <a:solidFill>
                <a:schemeClr val="tx1"/>
              </a:solidFill>
              <a:effectLst/>
              <a:latin typeface="Arial Unicode MS"/>
            </a:endParaRPr>
          </a:p>
        </p:txBody>
      </p:sp>
    </p:spTree>
    <p:extLst>
      <p:ext uri="{BB962C8B-B14F-4D97-AF65-F5344CB8AC3E}">
        <p14:creationId xmlns:p14="http://schemas.microsoft.com/office/powerpoint/2010/main" val="264720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59239D-F851-4AF0-8D89-956B2F941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08"/>
            <a:ext cx="12192000" cy="6858000"/>
          </a:xfrm>
          <a:prstGeom prst="rect">
            <a:avLst/>
          </a:prstGeom>
        </p:spPr>
      </p:pic>
      <p:sp>
        <p:nvSpPr>
          <p:cNvPr id="2" name="文本框 1">
            <a:extLst>
              <a:ext uri="{FF2B5EF4-FFF2-40B4-BE49-F238E27FC236}">
                <a16:creationId xmlns:a16="http://schemas.microsoft.com/office/drawing/2014/main" id="{20C548AE-46E3-42F0-804C-E69E5671403E}"/>
              </a:ext>
            </a:extLst>
          </p:cNvPr>
          <p:cNvSpPr txBox="1"/>
          <p:nvPr/>
        </p:nvSpPr>
        <p:spPr>
          <a:xfrm>
            <a:off x="2894031" y="1689581"/>
            <a:ext cx="5269581" cy="5047536"/>
          </a:xfrm>
          <a:prstGeom prst="rect">
            <a:avLst/>
          </a:prstGeom>
          <a:noFill/>
        </p:spPr>
        <p:txBody>
          <a:bodyPr wrap="square" rtlCol="0">
            <a:spAutoFit/>
          </a:bodyPr>
          <a:lstStyle/>
          <a:p>
            <a:r>
              <a:rPr lang="en-US" altLang="zh-CN" sz="1400" dirty="0" err="1"/>
              <a:t>QString</a:t>
            </a:r>
            <a:r>
              <a:rPr lang="en-US" altLang="zh-CN" sz="1400" dirty="0"/>
              <a:t> p1=</a:t>
            </a:r>
            <a:r>
              <a:rPr lang="en-US" altLang="zh-CN" sz="1400" dirty="0" err="1"/>
              <a:t>ui</a:t>
            </a:r>
            <a:r>
              <a:rPr lang="en-US" altLang="zh-CN" sz="1400" dirty="0"/>
              <a:t>-&gt;</a:t>
            </a:r>
            <a:r>
              <a:rPr lang="en-US" altLang="zh-CN" sz="1400" dirty="0" err="1"/>
              <a:t>userLineEdit</a:t>
            </a:r>
            <a:r>
              <a:rPr lang="en-US" altLang="zh-CN" sz="1400" dirty="0"/>
              <a:t>-&gt;text();</a:t>
            </a:r>
            <a:br>
              <a:rPr lang="en-US" altLang="zh-CN" sz="1400" dirty="0"/>
            </a:br>
            <a:r>
              <a:rPr lang="en-US" altLang="zh-CN" sz="1400" dirty="0"/>
              <a:t>    </a:t>
            </a:r>
            <a:r>
              <a:rPr lang="en-US" altLang="zh-CN" sz="1400" dirty="0" err="1"/>
              <a:t>themid</a:t>
            </a:r>
            <a:r>
              <a:rPr lang="en-US" altLang="zh-CN" sz="1400" dirty="0"/>
              <a:t>=p1;              //</a:t>
            </a:r>
            <a:r>
              <a:rPr lang="zh-CN" altLang="en-US" sz="1400" dirty="0"/>
              <a:t>登录</a:t>
            </a:r>
            <a:r>
              <a:rPr lang="en-US" altLang="zh-CN" sz="1400" dirty="0"/>
              <a:t>id</a:t>
            </a:r>
            <a:br>
              <a:rPr lang="en-US" altLang="zh-CN" sz="1400" dirty="0"/>
            </a:br>
            <a:r>
              <a:rPr lang="en-US" altLang="zh-CN" sz="1400" dirty="0"/>
              <a:t>    </a:t>
            </a:r>
            <a:r>
              <a:rPr lang="en-US" altLang="zh-CN" sz="1400" dirty="0" err="1"/>
              <a:t>QString</a:t>
            </a:r>
            <a:r>
              <a:rPr lang="en-US" altLang="zh-CN" sz="1400" dirty="0"/>
              <a:t> p2=</a:t>
            </a:r>
            <a:r>
              <a:rPr lang="en-US" altLang="zh-CN" sz="1400" dirty="0" err="1"/>
              <a:t>ui</a:t>
            </a:r>
            <a:r>
              <a:rPr lang="en-US" altLang="zh-CN" sz="1400" dirty="0"/>
              <a:t>-&gt;</a:t>
            </a:r>
            <a:r>
              <a:rPr lang="en-US" altLang="zh-CN" sz="1400" dirty="0" err="1"/>
              <a:t>pwdLineEdit</a:t>
            </a:r>
            <a:r>
              <a:rPr lang="en-US" altLang="zh-CN" sz="1400" dirty="0"/>
              <a:t>-&gt;text();</a:t>
            </a:r>
            <a:br>
              <a:rPr lang="en-US" altLang="zh-CN" sz="1400" dirty="0"/>
            </a:br>
            <a:r>
              <a:rPr lang="en-US" altLang="zh-CN" sz="1400" dirty="0"/>
              <a:t>    </a:t>
            </a:r>
            <a:r>
              <a:rPr lang="en-US" altLang="zh-CN" sz="1400" dirty="0" err="1"/>
              <a:t>thempwd</a:t>
            </a:r>
            <a:r>
              <a:rPr lang="en-US" altLang="zh-CN" sz="1400" dirty="0"/>
              <a:t>=p2;            //</a:t>
            </a:r>
            <a:r>
              <a:rPr lang="zh-CN" altLang="en-US" sz="1400" dirty="0"/>
              <a:t>登录密码</a:t>
            </a:r>
            <a:br>
              <a:rPr lang="zh-CN" altLang="en-US" sz="1400" dirty="0"/>
            </a:br>
            <a:r>
              <a:rPr lang="en-US" altLang="zh-CN" sz="1400" dirty="0" err="1"/>
              <a:t>QString</a:t>
            </a:r>
            <a:r>
              <a:rPr lang="en-US" altLang="zh-CN" sz="1400" dirty="0"/>
              <a:t> s=</a:t>
            </a:r>
            <a:r>
              <a:rPr lang="en-US" altLang="zh-CN" sz="1400" dirty="0" err="1"/>
              <a:t>QString</a:t>
            </a:r>
            <a:r>
              <a:rPr lang="en-US" altLang="zh-CN" sz="1400" dirty="0"/>
              <a:t>("select * from </a:t>
            </a:r>
            <a:r>
              <a:rPr lang="zh-CN" altLang="en-US" sz="1400" dirty="0"/>
              <a:t>管理员 </a:t>
            </a:r>
            <a:r>
              <a:rPr lang="en-US" altLang="zh-CN" sz="1400" dirty="0"/>
              <a:t>where </a:t>
            </a:r>
            <a:r>
              <a:rPr lang="en-US" altLang="zh-CN" sz="1400" dirty="0" err="1"/>
              <a:t>m_id</a:t>
            </a:r>
            <a:r>
              <a:rPr lang="en-US" altLang="zh-CN" sz="1400" dirty="0"/>
              <a:t>=&amp;apos;%1&amp;apos;and m_</a:t>
            </a:r>
            <a:r>
              <a:rPr lang="zh-CN" altLang="en-US" sz="1400" dirty="0"/>
              <a:t>密码</a:t>
            </a:r>
            <a:r>
              <a:rPr lang="en-US" altLang="zh-CN" sz="1400" dirty="0"/>
              <a:t>=&amp;apos;%2&amp;apos; ").</a:t>
            </a:r>
            <a:r>
              <a:rPr lang="en-US" altLang="zh-CN" sz="1400" dirty="0" err="1"/>
              <a:t>arg</a:t>
            </a:r>
            <a:r>
              <a:rPr lang="en-US" altLang="zh-CN" sz="1400" dirty="0"/>
              <a:t>(p1).</a:t>
            </a:r>
            <a:r>
              <a:rPr lang="en-US" altLang="zh-CN" sz="1400" dirty="0" err="1"/>
              <a:t>arg</a:t>
            </a:r>
            <a:r>
              <a:rPr lang="en-US" altLang="zh-CN" sz="1400" dirty="0"/>
              <a:t>(p2);//</a:t>
            </a:r>
            <a:r>
              <a:rPr lang="zh-CN" altLang="en-US" sz="1400" dirty="0"/>
              <a:t>数据库存储用户名用</a:t>
            </a:r>
            <a:r>
              <a:rPr lang="en-US" altLang="zh-CN" sz="1400" dirty="0"/>
              <a:t>username</a:t>
            </a:r>
            <a:r>
              <a:rPr lang="zh-CN" altLang="en-US" sz="1400" dirty="0"/>
              <a:t>密码用</a:t>
            </a:r>
            <a:r>
              <a:rPr lang="en-US" altLang="zh-CN" sz="1400" dirty="0"/>
              <a:t>password</a:t>
            </a:r>
            <a:br>
              <a:rPr lang="en-US" altLang="zh-CN" sz="1400" dirty="0"/>
            </a:br>
            <a:br>
              <a:rPr lang="en-US" altLang="zh-CN" sz="1400" dirty="0"/>
            </a:br>
            <a:r>
              <a:rPr lang="en-US" altLang="zh-CN" sz="1400" dirty="0"/>
              <a:t>    </a:t>
            </a:r>
            <a:r>
              <a:rPr lang="en-US" altLang="zh-CN" sz="1400" dirty="0" err="1"/>
              <a:t>QSqlQuery</a:t>
            </a:r>
            <a:r>
              <a:rPr lang="en-US" altLang="zh-CN" sz="1400" dirty="0"/>
              <a:t> query;</a:t>
            </a:r>
            <a:br>
              <a:rPr lang="en-US" altLang="zh-CN" sz="1400" dirty="0"/>
            </a:br>
            <a:r>
              <a:rPr lang="en-US" altLang="zh-CN" sz="1400" dirty="0"/>
              <a:t>    if(</a:t>
            </a:r>
            <a:r>
              <a:rPr lang="en-US" altLang="zh-CN" sz="1400" dirty="0" err="1"/>
              <a:t>query.exec</a:t>
            </a:r>
            <a:r>
              <a:rPr lang="en-US" altLang="zh-CN" sz="1400" dirty="0"/>
              <a:t>(s)&amp;&amp;</a:t>
            </a:r>
            <a:r>
              <a:rPr lang="en-US" altLang="zh-CN" sz="1400" dirty="0" err="1"/>
              <a:t>query.first</a:t>
            </a:r>
            <a:r>
              <a:rPr lang="en-US" altLang="zh-CN" sz="1400" dirty="0"/>
              <a:t>())</a:t>
            </a:r>
            <a:br>
              <a:rPr lang="en-US" altLang="zh-CN" sz="1400" dirty="0"/>
            </a:br>
            <a:r>
              <a:rPr lang="en-US" altLang="zh-CN" sz="1400" dirty="0"/>
              <a:t>        {</a:t>
            </a:r>
            <a:br>
              <a:rPr lang="en-US" altLang="zh-CN" sz="1400" dirty="0"/>
            </a:br>
            <a:r>
              <a:rPr lang="en-US" altLang="zh-CN" sz="1400" dirty="0"/>
              <a:t>           accept();</a:t>
            </a:r>
            <a:br>
              <a:rPr lang="en-US" altLang="zh-CN" sz="1400" dirty="0"/>
            </a:br>
            <a:r>
              <a:rPr lang="en-US" altLang="zh-CN" sz="1400" dirty="0"/>
              <a:t>        }</a:t>
            </a:r>
            <a:br>
              <a:rPr lang="en-US" altLang="zh-CN" sz="1400" dirty="0"/>
            </a:br>
            <a:r>
              <a:rPr lang="en-US" altLang="zh-CN" sz="1400" dirty="0"/>
              <a:t>    else</a:t>
            </a:r>
            <a:br>
              <a:rPr lang="en-US" altLang="zh-CN" sz="1400" dirty="0"/>
            </a:br>
            <a:r>
              <a:rPr lang="en-US" altLang="zh-CN" sz="1400" dirty="0"/>
              <a:t>        {</a:t>
            </a:r>
            <a:br>
              <a:rPr lang="en-US" altLang="zh-CN" sz="1400" dirty="0"/>
            </a:br>
            <a:r>
              <a:rPr lang="en-US" altLang="zh-CN" sz="1400" dirty="0"/>
              <a:t>           </a:t>
            </a:r>
            <a:r>
              <a:rPr lang="en-US" altLang="zh-CN" sz="1400" dirty="0" err="1"/>
              <a:t>QMessageBox</a:t>
            </a:r>
            <a:r>
              <a:rPr lang="en-US" altLang="zh-CN" sz="1400" dirty="0"/>
              <a:t>::warning(this, tr("Waring"),</a:t>
            </a:r>
            <a:br>
              <a:rPr lang="en-US" altLang="zh-CN" sz="1400" dirty="0"/>
            </a:br>
            <a:r>
              <a:rPr lang="en-US" altLang="zh-CN" sz="1400" dirty="0"/>
              <a:t>           tr("user id or password error!"),</a:t>
            </a:r>
            <a:r>
              <a:rPr lang="en-US" altLang="zh-CN" sz="1400" dirty="0" err="1"/>
              <a:t>QMessageBox</a:t>
            </a:r>
            <a:r>
              <a:rPr lang="en-US" altLang="zh-CN" sz="1400" dirty="0"/>
              <a:t>::Yes);</a:t>
            </a:r>
            <a:br>
              <a:rPr lang="en-US" altLang="zh-CN" sz="1400" dirty="0"/>
            </a:br>
            <a:br>
              <a:rPr lang="en-US" altLang="zh-CN" sz="1400" dirty="0"/>
            </a:br>
            <a:r>
              <a:rPr lang="en-US" altLang="zh-CN" sz="1400" dirty="0"/>
              <a:t>           </a:t>
            </a:r>
            <a:r>
              <a:rPr lang="en-US" altLang="zh-CN" sz="1400" dirty="0" err="1"/>
              <a:t>ui</a:t>
            </a:r>
            <a:r>
              <a:rPr lang="en-US" altLang="zh-CN" sz="1400" dirty="0"/>
              <a:t>-&gt;</a:t>
            </a:r>
            <a:r>
              <a:rPr lang="en-US" altLang="zh-CN" sz="1400" dirty="0" err="1"/>
              <a:t>pwdLineEdit</a:t>
            </a:r>
            <a:r>
              <a:rPr lang="en-US" altLang="zh-CN" sz="1400" dirty="0"/>
              <a:t>-&gt;clear();</a:t>
            </a:r>
            <a:br>
              <a:rPr lang="en-US" altLang="zh-CN" sz="1400" dirty="0"/>
            </a:br>
            <a:r>
              <a:rPr lang="en-US" altLang="zh-CN" sz="1400" dirty="0"/>
              <a:t>           </a:t>
            </a:r>
            <a:r>
              <a:rPr lang="en-US" altLang="zh-CN" sz="1400" dirty="0" err="1"/>
              <a:t>ui</a:t>
            </a:r>
            <a:r>
              <a:rPr lang="en-US" altLang="zh-CN" sz="1400" dirty="0"/>
              <a:t>-&gt;</a:t>
            </a:r>
            <a:r>
              <a:rPr lang="en-US" altLang="zh-CN" sz="1400" dirty="0" err="1"/>
              <a:t>userLineEdit</a:t>
            </a:r>
            <a:r>
              <a:rPr lang="en-US" altLang="zh-CN" sz="1400" dirty="0"/>
              <a:t>-&gt;</a:t>
            </a:r>
            <a:r>
              <a:rPr lang="en-US" altLang="zh-CN" sz="1400" dirty="0" err="1"/>
              <a:t>setFocus</a:t>
            </a:r>
            <a:r>
              <a:rPr lang="en-US" altLang="zh-CN" sz="1400" dirty="0"/>
              <a:t>();</a:t>
            </a:r>
            <a:br>
              <a:rPr lang="en-US" altLang="zh-CN" sz="1400" dirty="0"/>
            </a:br>
            <a:r>
              <a:rPr lang="en-US" altLang="zh-CN" sz="1400" dirty="0"/>
              <a:t>        }</a:t>
            </a:r>
            <a:br>
              <a:rPr lang="en-US" altLang="zh-CN" sz="1400" dirty="0"/>
            </a:br>
            <a:r>
              <a:rPr lang="en-US" altLang="zh-CN" sz="1400" dirty="0"/>
              <a:t>    close();</a:t>
            </a:r>
            <a:endParaRPr lang="zh-CN" altLang="en-US" sz="1400" dirty="0"/>
          </a:p>
        </p:txBody>
      </p:sp>
      <p:sp>
        <p:nvSpPr>
          <p:cNvPr id="5" name="文本框 4">
            <a:extLst>
              <a:ext uri="{FF2B5EF4-FFF2-40B4-BE49-F238E27FC236}">
                <a16:creationId xmlns:a16="http://schemas.microsoft.com/office/drawing/2014/main" id="{C78795FB-26B5-4A97-9AFE-2B9D8769C620}"/>
              </a:ext>
            </a:extLst>
          </p:cNvPr>
          <p:cNvSpPr txBox="1"/>
          <p:nvPr/>
        </p:nvSpPr>
        <p:spPr>
          <a:xfrm>
            <a:off x="2743200" y="763571"/>
            <a:ext cx="4232635" cy="369332"/>
          </a:xfrm>
          <a:prstGeom prst="rect">
            <a:avLst/>
          </a:prstGeom>
          <a:noFill/>
        </p:spPr>
        <p:txBody>
          <a:bodyPr wrap="square" rtlCol="0">
            <a:spAutoFit/>
          </a:bodyPr>
          <a:lstStyle/>
          <a:p>
            <a:r>
              <a:rPr lang="zh-CN" altLang="en-US" dirty="0"/>
              <a:t>登录设置</a:t>
            </a:r>
          </a:p>
        </p:txBody>
      </p:sp>
    </p:spTree>
    <p:extLst>
      <p:ext uri="{BB962C8B-B14F-4D97-AF65-F5344CB8AC3E}">
        <p14:creationId xmlns:p14="http://schemas.microsoft.com/office/powerpoint/2010/main" val="327371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D8F2B6-1EC1-4FEC-BB8F-90CF5919A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08E87C30-53A8-42E2-A254-124F9415B929}"/>
              </a:ext>
            </a:extLst>
          </p:cNvPr>
          <p:cNvSpPr txBox="1"/>
          <p:nvPr/>
        </p:nvSpPr>
        <p:spPr>
          <a:xfrm>
            <a:off x="4242061" y="1231728"/>
            <a:ext cx="3035431" cy="584775"/>
          </a:xfrm>
          <a:prstGeom prst="rect">
            <a:avLst/>
          </a:prstGeom>
          <a:noFill/>
        </p:spPr>
        <p:txBody>
          <a:bodyPr wrap="square" rtlCol="0">
            <a:spAutoFit/>
          </a:bodyPr>
          <a:lstStyle/>
          <a:p>
            <a:r>
              <a:rPr lang="en-US" altLang="zh-CN" sz="3200" dirty="0"/>
              <a:t>5.</a:t>
            </a:r>
            <a:r>
              <a:rPr lang="zh-CN" altLang="en-US" sz="3200" dirty="0"/>
              <a:t>界面设计</a:t>
            </a:r>
          </a:p>
        </p:txBody>
      </p:sp>
      <p:sp>
        <p:nvSpPr>
          <p:cNvPr id="6" name="文本框 5">
            <a:extLst>
              <a:ext uri="{FF2B5EF4-FFF2-40B4-BE49-F238E27FC236}">
                <a16:creationId xmlns:a16="http://schemas.microsoft.com/office/drawing/2014/main" id="{252E0CC2-79E4-400A-9F98-22DE63A9D415}"/>
              </a:ext>
            </a:extLst>
          </p:cNvPr>
          <p:cNvSpPr txBox="1"/>
          <p:nvPr/>
        </p:nvSpPr>
        <p:spPr>
          <a:xfrm>
            <a:off x="2743200" y="2469823"/>
            <a:ext cx="6825006" cy="1477328"/>
          </a:xfrm>
          <a:prstGeom prst="rect">
            <a:avLst/>
          </a:prstGeom>
          <a:noFill/>
        </p:spPr>
        <p:txBody>
          <a:bodyPr wrap="square" rtlCol="0">
            <a:spAutoFit/>
          </a:bodyPr>
          <a:lstStyle/>
          <a:p>
            <a:r>
              <a:rPr lang="zh-CN" altLang="en-US" sz="2400" dirty="0"/>
              <a:t>利用</a:t>
            </a:r>
            <a:r>
              <a:rPr lang="en-US" altLang="zh-CN" sz="2400" dirty="0"/>
              <a:t>HTML</a:t>
            </a:r>
            <a:r>
              <a:rPr lang="zh-CN" altLang="en-US" sz="2400" dirty="0"/>
              <a:t>、</a:t>
            </a:r>
            <a:r>
              <a:rPr lang="en-US" altLang="zh-CN" sz="2400" dirty="0"/>
              <a:t>JS</a:t>
            </a:r>
            <a:r>
              <a:rPr lang="zh-CN" altLang="en-US" sz="2400" dirty="0"/>
              <a:t>编辑设计网页界面</a:t>
            </a:r>
            <a:endParaRPr lang="en-US" altLang="zh-CN" sz="2400" dirty="0"/>
          </a:p>
          <a:p>
            <a:r>
              <a:rPr lang="zh-CN" altLang="en-US" sz="2400" dirty="0"/>
              <a:t>利用</a:t>
            </a:r>
            <a:r>
              <a:rPr lang="en-US" altLang="zh-CN" sz="2400" dirty="0"/>
              <a:t>QT</a:t>
            </a:r>
            <a:r>
              <a:rPr lang="zh-CN" altLang="en-US" sz="2400" dirty="0"/>
              <a:t>、</a:t>
            </a:r>
            <a:r>
              <a:rPr lang="en-US" altLang="zh-CN" sz="2400" dirty="0"/>
              <a:t>VS</a:t>
            </a:r>
            <a:r>
              <a:rPr lang="zh-CN" altLang="en-US" sz="2400" dirty="0"/>
              <a:t>的</a:t>
            </a:r>
            <a:r>
              <a:rPr lang="en-US" altLang="zh-CN" sz="2400" dirty="0" err="1"/>
              <a:t>ui</a:t>
            </a:r>
            <a:r>
              <a:rPr lang="zh-CN" altLang="en-US" sz="2400" dirty="0"/>
              <a:t>编辑功能设计程序界面</a:t>
            </a:r>
            <a:endParaRPr lang="en-US" altLang="zh-CN" sz="2400" dirty="0"/>
          </a:p>
          <a:p>
            <a:r>
              <a:rPr lang="en-US" altLang="zh-CN" sz="2400" dirty="0"/>
              <a:t>……</a:t>
            </a:r>
            <a:endParaRPr lang="zh-CN" altLang="en-US" sz="2400" dirty="0"/>
          </a:p>
          <a:p>
            <a:endParaRPr lang="zh-CN" altLang="en-US" dirty="0"/>
          </a:p>
        </p:txBody>
      </p:sp>
    </p:spTree>
    <p:extLst>
      <p:ext uri="{BB962C8B-B14F-4D97-AF65-F5344CB8AC3E}">
        <p14:creationId xmlns:p14="http://schemas.microsoft.com/office/powerpoint/2010/main" val="108240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F715E8-2A19-442A-8A38-E89C6484A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3B992529-ABF4-4B9A-8974-5B574C418135}"/>
              </a:ext>
            </a:extLst>
          </p:cNvPr>
          <p:cNvPicPr>
            <a:picLocks noChangeAspect="1"/>
          </p:cNvPicPr>
          <p:nvPr/>
        </p:nvPicPr>
        <p:blipFill>
          <a:blip r:embed="rId3"/>
          <a:stretch>
            <a:fillRect/>
          </a:stretch>
        </p:blipFill>
        <p:spPr>
          <a:xfrm>
            <a:off x="0" y="-1"/>
            <a:ext cx="12347818" cy="6857999"/>
          </a:xfrm>
          <a:prstGeom prst="rect">
            <a:avLst/>
          </a:prstGeom>
        </p:spPr>
      </p:pic>
    </p:spTree>
    <p:extLst>
      <p:ext uri="{BB962C8B-B14F-4D97-AF65-F5344CB8AC3E}">
        <p14:creationId xmlns:p14="http://schemas.microsoft.com/office/powerpoint/2010/main" val="113991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9F87A6E-EEE2-4143-A03C-7A118ACA0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a:extLst>
              <a:ext uri="{FF2B5EF4-FFF2-40B4-BE49-F238E27FC236}">
                <a16:creationId xmlns:a16="http://schemas.microsoft.com/office/drawing/2014/main" id="{88C46C6C-9A04-46AD-A3F7-EEE4909866B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94061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669228D-06E9-4351-9BD6-9B5C2B52D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a:extLst>
              <a:ext uri="{FF2B5EF4-FFF2-40B4-BE49-F238E27FC236}">
                <a16:creationId xmlns:a16="http://schemas.microsoft.com/office/drawing/2014/main" id="{5CE1A37C-E2C2-4AA9-B864-3C52C974CA53}"/>
              </a:ext>
            </a:extLst>
          </p:cNvPr>
          <p:cNvSpPr txBox="1"/>
          <p:nvPr/>
        </p:nvSpPr>
        <p:spPr>
          <a:xfrm>
            <a:off x="3129699" y="1410151"/>
            <a:ext cx="5458119" cy="584775"/>
          </a:xfrm>
          <a:prstGeom prst="rect">
            <a:avLst/>
          </a:prstGeom>
          <a:noFill/>
        </p:spPr>
        <p:txBody>
          <a:bodyPr wrap="square" rtlCol="0">
            <a:spAutoFit/>
          </a:bodyPr>
          <a:lstStyle/>
          <a:p>
            <a:r>
              <a:rPr lang="en-US" altLang="zh-CN" dirty="0"/>
              <a:t>.</a:t>
            </a:r>
            <a:r>
              <a:rPr lang="en-US" altLang="zh-CN" sz="3200" dirty="0"/>
              <a:t> 1</a:t>
            </a:r>
            <a:r>
              <a:rPr lang="zh-CN" altLang="en-US" sz="3200" dirty="0"/>
              <a:t>、选择合适的开发软件</a:t>
            </a:r>
          </a:p>
        </p:txBody>
      </p:sp>
      <p:sp>
        <p:nvSpPr>
          <p:cNvPr id="9" name="文本框 8">
            <a:extLst>
              <a:ext uri="{FF2B5EF4-FFF2-40B4-BE49-F238E27FC236}">
                <a16:creationId xmlns:a16="http://schemas.microsoft.com/office/drawing/2014/main" id="{C4F505FD-C473-4F96-96FD-F6623AF5878D}"/>
              </a:ext>
            </a:extLst>
          </p:cNvPr>
          <p:cNvSpPr txBox="1"/>
          <p:nvPr/>
        </p:nvSpPr>
        <p:spPr>
          <a:xfrm>
            <a:off x="3035431" y="2686639"/>
            <a:ext cx="7060676" cy="1477328"/>
          </a:xfrm>
          <a:prstGeom prst="rect">
            <a:avLst/>
          </a:prstGeom>
          <a:noFill/>
        </p:spPr>
        <p:txBody>
          <a:bodyPr wrap="square" rtlCol="0">
            <a:spAutoFit/>
          </a:bodyPr>
          <a:lstStyle/>
          <a:p>
            <a:r>
              <a:rPr lang="zh-CN" altLang="en-US" sz="2400" dirty="0"/>
              <a:t>前端：</a:t>
            </a:r>
            <a:r>
              <a:rPr lang="en-US" altLang="zh-CN" sz="2400" dirty="0"/>
              <a:t>HTML</a:t>
            </a:r>
            <a:r>
              <a:rPr lang="zh-CN" altLang="en-US" sz="2400" dirty="0"/>
              <a:t>、</a:t>
            </a:r>
            <a:r>
              <a:rPr lang="en-US" altLang="zh-CN" sz="2400" dirty="0"/>
              <a:t>CSS</a:t>
            </a:r>
            <a:r>
              <a:rPr lang="zh-CN" altLang="en-US" sz="2400" dirty="0"/>
              <a:t>、</a:t>
            </a:r>
            <a:r>
              <a:rPr lang="en-US" altLang="zh-CN" sz="2400" dirty="0"/>
              <a:t>JavaScript</a:t>
            </a:r>
            <a:r>
              <a:rPr lang="zh-CN" altLang="en-US" sz="2400" dirty="0"/>
              <a:t>等</a:t>
            </a:r>
            <a:endParaRPr lang="en-US" altLang="zh-CN" sz="2400" dirty="0"/>
          </a:p>
          <a:p>
            <a:r>
              <a:rPr lang="zh-CN" altLang="en-US" sz="2400" dirty="0"/>
              <a:t>后端：</a:t>
            </a:r>
            <a:r>
              <a:rPr lang="en-US" altLang="zh-CN" sz="2400" dirty="0"/>
              <a:t>PHP</a:t>
            </a:r>
            <a:r>
              <a:rPr lang="zh-CN" altLang="en-US" sz="2400" dirty="0"/>
              <a:t>、</a:t>
            </a:r>
            <a:r>
              <a:rPr lang="en-US" altLang="zh-CN" sz="2400" dirty="0"/>
              <a:t>Java</a:t>
            </a:r>
            <a:r>
              <a:rPr lang="zh-CN" altLang="en-US" sz="2400" dirty="0"/>
              <a:t>、</a:t>
            </a:r>
            <a:r>
              <a:rPr lang="en-US" altLang="zh-CN" sz="2400" dirty="0"/>
              <a:t>Python</a:t>
            </a:r>
            <a:r>
              <a:rPr lang="zh-CN" altLang="en-US" sz="2400" dirty="0"/>
              <a:t>、</a:t>
            </a:r>
            <a:r>
              <a:rPr lang="en-US" altLang="zh-CN" sz="2400" dirty="0"/>
              <a:t>C++</a:t>
            </a:r>
            <a:r>
              <a:rPr lang="zh-CN" altLang="en-US" sz="2400" dirty="0"/>
              <a:t>等</a:t>
            </a:r>
            <a:endParaRPr lang="en-US" altLang="zh-CN" sz="2400" dirty="0"/>
          </a:p>
          <a:p>
            <a:r>
              <a:rPr lang="zh-CN" altLang="en-US" sz="2400" dirty="0"/>
              <a:t>数据库：</a:t>
            </a:r>
            <a:r>
              <a:rPr lang="en-US" altLang="zh-CN" sz="2400" dirty="0" err="1"/>
              <a:t>mysql</a:t>
            </a:r>
            <a:r>
              <a:rPr lang="zh-CN" altLang="en-US" sz="2400" dirty="0"/>
              <a:t>等</a:t>
            </a:r>
          </a:p>
          <a:p>
            <a:endParaRPr lang="zh-CN" altLang="en-US" dirty="0"/>
          </a:p>
        </p:txBody>
      </p:sp>
      <p:sp>
        <p:nvSpPr>
          <p:cNvPr id="10" name="文本框 9">
            <a:extLst>
              <a:ext uri="{FF2B5EF4-FFF2-40B4-BE49-F238E27FC236}">
                <a16:creationId xmlns:a16="http://schemas.microsoft.com/office/drawing/2014/main" id="{920330D6-CE89-4992-8EA6-55B9262A42E4}"/>
              </a:ext>
            </a:extLst>
          </p:cNvPr>
          <p:cNvSpPr txBox="1"/>
          <p:nvPr/>
        </p:nvSpPr>
        <p:spPr>
          <a:xfrm>
            <a:off x="2931736" y="4656840"/>
            <a:ext cx="6504495" cy="707886"/>
          </a:xfrm>
          <a:prstGeom prst="rect">
            <a:avLst/>
          </a:prstGeom>
          <a:noFill/>
        </p:spPr>
        <p:txBody>
          <a:bodyPr wrap="square" rtlCol="0">
            <a:spAutoFit/>
          </a:bodyPr>
          <a:lstStyle/>
          <a:p>
            <a:r>
              <a:rPr lang="zh-CN" altLang="en-US" sz="2000" dirty="0"/>
              <a:t>我使用</a:t>
            </a:r>
            <a:r>
              <a:rPr lang="en-US" altLang="zh-CN" sz="2000" dirty="0" err="1"/>
              <a:t>QT+mysql+navicat</a:t>
            </a:r>
            <a:r>
              <a:rPr lang="zh-CN" altLang="en-US" sz="2000" dirty="0"/>
              <a:t>（可视化的数据库管理工具）</a:t>
            </a:r>
            <a:r>
              <a:rPr lang="en-US" altLang="zh-CN" sz="2000" dirty="0"/>
              <a:t>+QT creator </a:t>
            </a:r>
            <a:r>
              <a:rPr lang="zh-CN" altLang="en-US" sz="2000" dirty="0"/>
              <a:t>（基于</a:t>
            </a:r>
            <a:r>
              <a:rPr lang="en-US" altLang="zh-CN" sz="2000" dirty="0"/>
              <a:t>QT</a:t>
            </a:r>
            <a:r>
              <a:rPr lang="zh-CN" altLang="en-US" sz="2000" dirty="0"/>
              <a:t>的图形化集成开发环境）</a:t>
            </a:r>
            <a:r>
              <a:rPr lang="en-US" altLang="zh-CN" sz="2000" dirty="0"/>
              <a:t> </a:t>
            </a:r>
          </a:p>
        </p:txBody>
      </p:sp>
    </p:spTree>
    <p:extLst>
      <p:ext uri="{BB962C8B-B14F-4D97-AF65-F5344CB8AC3E}">
        <p14:creationId xmlns:p14="http://schemas.microsoft.com/office/powerpoint/2010/main" val="428539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9EE707-B0D4-4F94-AB6E-1021BD475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C40D0C3D-6F20-4C56-B722-36E694F44473}"/>
              </a:ext>
            </a:extLst>
          </p:cNvPr>
          <p:cNvSpPr txBox="1"/>
          <p:nvPr/>
        </p:nvSpPr>
        <p:spPr>
          <a:xfrm>
            <a:off x="3572757" y="1164209"/>
            <a:ext cx="5279011" cy="523220"/>
          </a:xfrm>
          <a:prstGeom prst="rect">
            <a:avLst/>
          </a:prstGeom>
          <a:noFill/>
        </p:spPr>
        <p:txBody>
          <a:bodyPr wrap="square" rtlCol="0">
            <a:spAutoFit/>
          </a:bodyPr>
          <a:lstStyle/>
          <a:p>
            <a:r>
              <a:rPr lang="en-US" altLang="zh-CN" sz="2800" dirty="0"/>
              <a:t>QT</a:t>
            </a:r>
            <a:r>
              <a:rPr lang="zh-CN" altLang="en-US" sz="2800" dirty="0"/>
              <a:t>界面与后端数据交互的方法</a:t>
            </a:r>
          </a:p>
        </p:txBody>
      </p:sp>
      <p:sp>
        <p:nvSpPr>
          <p:cNvPr id="5" name="文本框 4">
            <a:extLst>
              <a:ext uri="{FF2B5EF4-FFF2-40B4-BE49-F238E27FC236}">
                <a16:creationId xmlns:a16="http://schemas.microsoft.com/office/drawing/2014/main" id="{23293239-3FAD-40E3-9CD5-599BF98AEBC0}"/>
              </a:ext>
            </a:extLst>
          </p:cNvPr>
          <p:cNvSpPr txBox="1"/>
          <p:nvPr/>
        </p:nvSpPr>
        <p:spPr>
          <a:xfrm>
            <a:off x="3120272" y="2441542"/>
            <a:ext cx="7541443" cy="3785652"/>
          </a:xfrm>
          <a:prstGeom prst="rect">
            <a:avLst/>
          </a:prstGeom>
          <a:noFill/>
        </p:spPr>
        <p:txBody>
          <a:bodyPr wrap="square" rtlCol="0">
            <a:spAutoFit/>
          </a:bodyPr>
          <a:lstStyle/>
          <a:p>
            <a:r>
              <a:rPr lang="zh-CN" altLang="en-US" sz="2400" dirty="0"/>
              <a:t>通过</a:t>
            </a:r>
            <a:r>
              <a:rPr lang="en-US" altLang="zh-CN" sz="2400" dirty="0"/>
              <a:t>QT</a:t>
            </a:r>
            <a:r>
              <a:rPr lang="zh-CN" altLang="en-US" sz="2400" dirty="0"/>
              <a:t>中</a:t>
            </a:r>
            <a:r>
              <a:rPr lang="en-US" altLang="zh-CN" sz="2400" dirty="0" err="1"/>
              <a:t>ui</a:t>
            </a:r>
            <a:r>
              <a:rPr lang="en-US" altLang="zh-CN" sz="2400" dirty="0"/>
              <a:t>-&gt;</a:t>
            </a:r>
            <a:r>
              <a:rPr lang="en-US" altLang="zh-CN" sz="2400" dirty="0" err="1"/>
              <a:t>LineEdit</a:t>
            </a:r>
            <a:r>
              <a:rPr lang="en-US" altLang="zh-CN" sz="2400" dirty="0"/>
              <a:t>-&gt;test()</a:t>
            </a:r>
            <a:r>
              <a:rPr lang="zh-CN" altLang="en-US" sz="2400" dirty="0"/>
              <a:t>方法可以读取用户输入的文本</a:t>
            </a:r>
            <a:endParaRPr lang="en-US" altLang="zh-CN" sz="2400" dirty="0">
              <a:hlinkClick r:id="rId3"/>
            </a:endParaRPr>
          </a:p>
          <a:p>
            <a:r>
              <a:rPr lang="zh-CN" altLang="en-US" sz="2400" dirty="0"/>
              <a:t>通过</a:t>
            </a:r>
            <a:r>
              <a:rPr lang="en-US" altLang="zh-CN" sz="2400" dirty="0"/>
              <a:t>QT</a:t>
            </a:r>
            <a:r>
              <a:rPr lang="zh-CN" altLang="en-US" sz="2400" dirty="0"/>
              <a:t>中通过信号与槽函数的关联可以完成提交等操作</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en-US" altLang="zh-CN" dirty="0">
                <a:hlinkClick r:id="rId3"/>
              </a:rPr>
              <a:t>http://c.biancheng.net/view/1822.html</a:t>
            </a:r>
            <a:endParaRPr lang="en-US" altLang="zh-CN" dirty="0"/>
          </a:p>
        </p:txBody>
      </p:sp>
    </p:spTree>
    <p:extLst>
      <p:ext uri="{BB962C8B-B14F-4D97-AF65-F5344CB8AC3E}">
        <p14:creationId xmlns:p14="http://schemas.microsoft.com/office/powerpoint/2010/main" val="132853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B18688-BCA0-4308-81B1-1973D64A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a:extLst>
              <a:ext uri="{FF2B5EF4-FFF2-40B4-BE49-F238E27FC236}">
                <a16:creationId xmlns:a16="http://schemas.microsoft.com/office/drawing/2014/main" id="{56244CFA-DE09-4902-B760-2AF629F14174}"/>
              </a:ext>
            </a:extLst>
          </p:cNvPr>
          <p:cNvPicPr>
            <a:picLocks noChangeAspect="1"/>
          </p:cNvPicPr>
          <p:nvPr/>
        </p:nvPicPr>
        <p:blipFill>
          <a:blip r:embed="rId3"/>
          <a:stretch>
            <a:fillRect/>
          </a:stretch>
        </p:blipFill>
        <p:spPr>
          <a:xfrm>
            <a:off x="4978923" y="809728"/>
            <a:ext cx="5960038" cy="4758862"/>
          </a:xfrm>
          <a:prstGeom prst="rect">
            <a:avLst/>
          </a:prstGeom>
        </p:spPr>
      </p:pic>
      <p:pic>
        <p:nvPicPr>
          <p:cNvPr id="5" name="图片 4">
            <a:extLst>
              <a:ext uri="{FF2B5EF4-FFF2-40B4-BE49-F238E27FC236}">
                <a16:creationId xmlns:a16="http://schemas.microsoft.com/office/drawing/2014/main" id="{F75C0088-EF07-4C29-91DD-042D7A391917}"/>
              </a:ext>
            </a:extLst>
          </p:cNvPr>
          <p:cNvPicPr>
            <a:picLocks noChangeAspect="1"/>
          </p:cNvPicPr>
          <p:nvPr/>
        </p:nvPicPr>
        <p:blipFill>
          <a:blip r:embed="rId4"/>
          <a:stretch>
            <a:fillRect/>
          </a:stretch>
        </p:blipFill>
        <p:spPr>
          <a:xfrm>
            <a:off x="878194" y="1222320"/>
            <a:ext cx="3459780" cy="2979678"/>
          </a:xfrm>
          <a:prstGeom prst="rect">
            <a:avLst/>
          </a:prstGeom>
        </p:spPr>
      </p:pic>
    </p:spTree>
    <p:extLst>
      <p:ext uri="{BB962C8B-B14F-4D97-AF65-F5344CB8AC3E}">
        <p14:creationId xmlns:p14="http://schemas.microsoft.com/office/powerpoint/2010/main" val="343438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AF3740-4D2D-4A10-8617-3F70E5CC5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a:extLst>
              <a:ext uri="{FF2B5EF4-FFF2-40B4-BE49-F238E27FC236}">
                <a16:creationId xmlns:a16="http://schemas.microsoft.com/office/drawing/2014/main" id="{973E9A49-8B62-40B1-A9E4-97A2C63688B9}"/>
              </a:ext>
            </a:extLst>
          </p:cNvPr>
          <p:cNvPicPr>
            <a:picLocks noChangeAspect="1"/>
          </p:cNvPicPr>
          <p:nvPr/>
        </p:nvPicPr>
        <p:blipFill>
          <a:blip r:embed="rId3"/>
          <a:stretch>
            <a:fillRect/>
          </a:stretch>
        </p:blipFill>
        <p:spPr>
          <a:xfrm>
            <a:off x="207526" y="550474"/>
            <a:ext cx="4084674" cy="3909399"/>
          </a:xfrm>
          <a:prstGeom prst="rect">
            <a:avLst/>
          </a:prstGeom>
        </p:spPr>
      </p:pic>
      <p:pic>
        <p:nvPicPr>
          <p:cNvPr id="6" name="图片 5">
            <a:extLst>
              <a:ext uri="{FF2B5EF4-FFF2-40B4-BE49-F238E27FC236}">
                <a16:creationId xmlns:a16="http://schemas.microsoft.com/office/drawing/2014/main" id="{3B3D58DB-DC4B-48F6-B3AA-FE89B51DB8BF}"/>
              </a:ext>
            </a:extLst>
          </p:cNvPr>
          <p:cNvPicPr>
            <a:picLocks noChangeAspect="1"/>
          </p:cNvPicPr>
          <p:nvPr/>
        </p:nvPicPr>
        <p:blipFill>
          <a:blip r:embed="rId4"/>
          <a:stretch>
            <a:fillRect/>
          </a:stretch>
        </p:blipFill>
        <p:spPr>
          <a:xfrm>
            <a:off x="4499726" y="550474"/>
            <a:ext cx="7160954" cy="4569116"/>
          </a:xfrm>
          <a:prstGeom prst="rect">
            <a:avLst/>
          </a:prstGeom>
        </p:spPr>
      </p:pic>
    </p:spTree>
    <p:extLst>
      <p:ext uri="{BB962C8B-B14F-4D97-AF65-F5344CB8AC3E}">
        <p14:creationId xmlns:p14="http://schemas.microsoft.com/office/powerpoint/2010/main" val="2861625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97F78B2-398A-4B75-B890-E2FF40ADD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内容占位符 4" descr="电脑屏幕截图&#10;&#10;描述已自动生成">
            <a:extLst>
              <a:ext uri="{FF2B5EF4-FFF2-40B4-BE49-F238E27FC236}">
                <a16:creationId xmlns:a16="http://schemas.microsoft.com/office/drawing/2014/main" id="{D4C742A0-AF2D-4661-BFD2-6FD960AD8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45" y="1703387"/>
            <a:ext cx="4678363" cy="3451225"/>
          </a:xfrm>
          <a:prstGeom prst="rect">
            <a:avLst/>
          </a:prstGeom>
        </p:spPr>
      </p:pic>
      <p:pic>
        <p:nvPicPr>
          <p:cNvPr id="6" name="图片 5">
            <a:extLst>
              <a:ext uri="{FF2B5EF4-FFF2-40B4-BE49-F238E27FC236}">
                <a16:creationId xmlns:a16="http://schemas.microsoft.com/office/drawing/2014/main" id="{EB179804-396B-4A5E-B5AC-D02572594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9871" y="1362095"/>
            <a:ext cx="5068854" cy="3876566"/>
          </a:xfrm>
          <a:prstGeom prst="rect">
            <a:avLst/>
          </a:prstGeom>
        </p:spPr>
      </p:pic>
    </p:spTree>
    <p:extLst>
      <p:ext uri="{BB962C8B-B14F-4D97-AF65-F5344CB8AC3E}">
        <p14:creationId xmlns:p14="http://schemas.microsoft.com/office/powerpoint/2010/main" val="197159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92C2176-6243-4D4F-BD72-0BB2DAF5D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52E7BCBD-0A8F-487F-BB34-3758202A1BEF}"/>
              </a:ext>
            </a:extLst>
          </p:cNvPr>
          <p:cNvPicPr>
            <a:picLocks noChangeAspect="1"/>
          </p:cNvPicPr>
          <p:nvPr/>
        </p:nvPicPr>
        <p:blipFill rotWithShape="1">
          <a:blip r:embed="rId3"/>
          <a:srcRect r="1453" b="1359"/>
          <a:stretch/>
        </p:blipFill>
        <p:spPr>
          <a:xfrm>
            <a:off x="984561" y="777416"/>
            <a:ext cx="4897765" cy="4105669"/>
          </a:xfrm>
          <a:prstGeom prst="rect">
            <a:avLst/>
          </a:prstGeom>
        </p:spPr>
      </p:pic>
      <p:pic>
        <p:nvPicPr>
          <p:cNvPr id="7" name="图片 6">
            <a:extLst>
              <a:ext uri="{FF2B5EF4-FFF2-40B4-BE49-F238E27FC236}">
                <a16:creationId xmlns:a16="http://schemas.microsoft.com/office/drawing/2014/main" id="{C99C8FFC-7628-4934-AAC7-AB221BF5913F}"/>
              </a:ext>
            </a:extLst>
          </p:cNvPr>
          <p:cNvPicPr>
            <a:picLocks noChangeAspect="1"/>
          </p:cNvPicPr>
          <p:nvPr/>
        </p:nvPicPr>
        <p:blipFill>
          <a:blip r:embed="rId4"/>
          <a:stretch>
            <a:fillRect/>
          </a:stretch>
        </p:blipFill>
        <p:spPr>
          <a:xfrm>
            <a:off x="6468948" y="1054035"/>
            <a:ext cx="4457700" cy="3829050"/>
          </a:xfrm>
          <a:prstGeom prst="rect">
            <a:avLst/>
          </a:prstGeom>
        </p:spPr>
      </p:pic>
    </p:spTree>
    <p:extLst>
      <p:ext uri="{BB962C8B-B14F-4D97-AF65-F5344CB8AC3E}">
        <p14:creationId xmlns:p14="http://schemas.microsoft.com/office/powerpoint/2010/main" val="175277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F339228-92EC-4F38-88D3-AAB5106FF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1807A577-76CD-43C4-B6CD-5AAADAB4DCE4}"/>
              </a:ext>
            </a:extLst>
          </p:cNvPr>
          <p:cNvSpPr txBox="1"/>
          <p:nvPr/>
        </p:nvSpPr>
        <p:spPr>
          <a:xfrm>
            <a:off x="4449452" y="2714920"/>
            <a:ext cx="6372519" cy="1200329"/>
          </a:xfrm>
          <a:prstGeom prst="rect">
            <a:avLst/>
          </a:prstGeom>
          <a:noFill/>
        </p:spPr>
        <p:txBody>
          <a:bodyPr wrap="square" rtlCol="0">
            <a:spAutoFit/>
          </a:bodyPr>
          <a:lstStyle/>
          <a:p>
            <a:r>
              <a:rPr lang="zh-CN" altLang="en-US" sz="5400" dirty="0"/>
              <a:t>谢谢大家</a:t>
            </a:r>
          </a:p>
          <a:p>
            <a:endParaRPr lang="zh-CN" altLang="en-US" dirty="0"/>
          </a:p>
        </p:txBody>
      </p:sp>
    </p:spTree>
    <p:extLst>
      <p:ext uri="{BB962C8B-B14F-4D97-AF65-F5344CB8AC3E}">
        <p14:creationId xmlns:p14="http://schemas.microsoft.com/office/powerpoint/2010/main" val="332115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B513CE-81AF-4333-9B2C-3ECB8E0A4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C620EB87-1C4C-4E16-8F90-D71A54126EBC}"/>
              </a:ext>
            </a:extLst>
          </p:cNvPr>
          <p:cNvSpPr txBox="1"/>
          <p:nvPr/>
        </p:nvSpPr>
        <p:spPr>
          <a:xfrm>
            <a:off x="4326903" y="1263192"/>
            <a:ext cx="6438507" cy="584775"/>
          </a:xfrm>
          <a:prstGeom prst="rect">
            <a:avLst/>
          </a:prstGeom>
          <a:noFill/>
        </p:spPr>
        <p:txBody>
          <a:bodyPr wrap="square" rtlCol="0">
            <a:spAutoFit/>
          </a:bodyPr>
          <a:lstStyle/>
          <a:p>
            <a:r>
              <a:rPr lang="en-US" altLang="zh-CN" sz="3200" dirty="0"/>
              <a:t>2</a:t>
            </a:r>
            <a:r>
              <a:rPr lang="zh-CN" altLang="en-US" sz="3200" dirty="0"/>
              <a:t>、连接数据库</a:t>
            </a:r>
          </a:p>
        </p:txBody>
      </p:sp>
      <p:sp>
        <p:nvSpPr>
          <p:cNvPr id="5" name="文本框 4">
            <a:extLst>
              <a:ext uri="{FF2B5EF4-FFF2-40B4-BE49-F238E27FC236}">
                <a16:creationId xmlns:a16="http://schemas.microsoft.com/office/drawing/2014/main" id="{2071BD7E-3E92-4F30-AD4C-6137040EA49A}"/>
              </a:ext>
            </a:extLst>
          </p:cNvPr>
          <p:cNvSpPr txBox="1"/>
          <p:nvPr/>
        </p:nvSpPr>
        <p:spPr>
          <a:xfrm>
            <a:off x="2752627" y="2498103"/>
            <a:ext cx="8012783" cy="3170099"/>
          </a:xfrm>
          <a:prstGeom prst="rect">
            <a:avLst/>
          </a:prstGeom>
          <a:noFill/>
        </p:spPr>
        <p:txBody>
          <a:bodyPr wrap="square" rtlCol="0">
            <a:spAutoFit/>
          </a:bodyPr>
          <a:lstStyle/>
          <a:p>
            <a:r>
              <a:rPr lang="zh-CN" altLang="en-US" sz="2000" dirty="0"/>
              <a:t>以</a:t>
            </a:r>
            <a:r>
              <a:rPr lang="en-US" altLang="zh-CN" sz="2000" dirty="0"/>
              <a:t>QT</a:t>
            </a:r>
            <a:r>
              <a:rPr lang="zh-CN" altLang="en-US" sz="2000" dirty="0"/>
              <a:t>连接数据库为例：</a:t>
            </a:r>
            <a:endParaRPr lang="en-US" altLang="zh-CN" sz="2000" dirty="0"/>
          </a:p>
          <a:p>
            <a:pPr marL="0" indent="0">
              <a:buNone/>
            </a:pPr>
            <a:r>
              <a:rPr lang="en-US" altLang="zh-CN" sz="2000" dirty="0"/>
              <a:t>      1.</a:t>
            </a:r>
            <a:r>
              <a:rPr lang="zh-CN" altLang="en-US" sz="2000" dirty="0"/>
              <a:t>下载安装</a:t>
            </a:r>
            <a:r>
              <a:rPr lang="en-US" altLang="zh-CN" sz="2000" dirty="0"/>
              <a:t>QT(</a:t>
            </a:r>
            <a:r>
              <a:rPr lang="zh-CN" altLang="en-US" sz="2000" dirty="0"/>
              <a:t>建议下载</a:t>
            </a:r>
            <a:r>
              <a:rPr lang="zh-CN" altLang="en-US" sz="2000" b="1" dirty="0"/>
              <a:t>源码</a:t>
            </a:r>
            <a:r>
              <a:rPr lang="en-US" altLang="zh-CN" sz="2000" dirty="0"/>
              <a:t>),</a:t>
            </a:r>
            <a:r>
              <a:rPr lang="en-US" altLang="zh-CN" sz="2000" dirty="0" err="1"/>
              <a:t>MySQL,Navicat</a:t>
            </a:r>
            <a:endParaRPr lang="en-US" altLang="zh-CN" sz="2000" dirty="0"/>
          </a:p>
          <a:p>
            <a:pPr marL="0" indent="0">
              <a:buNone/>
            </a:pPr>
            <a:r>
              <a:rPr lang="zh-CN" altLang="en-US" sz="2000" dirty="0"/>
              <a:t>注：源码就是</a:t>
            </a:r>
            <a:r>
              <a:rPr lang="en-US" altLang="zh-CN" sz="2000" dirty="0"/>
              <a:t>QT</a:t>
            </a:r>
            <a:r>
              <a:rPr lang="zh-CN" altLang="en-US" sz="2000" dirty="0"/>
              <a:t>安装模块下一个</a:t>
            </a:r>
            <a:r>
              <a:rPr lang="en-US" altLang="zh-CN" sz="2000" dirty="0"/>
              <a:t>Sources</a:t>
            </a:r>
            <a:r>
              <a:rPr lang="zh-CN" altLang="en-US" sz="2000" dirty="0"/>
              <a:t>的组件</a:t>
            </a:r>
            <a:endParaRPr lang="en-US" altLang="zh-CN" sz="2000" dirty="0"/>
          </a:p>
          <a:p>
            <a:pPr marL="0" indent="0">
              <a:buNone/>
            </a:pPr>
            <a:r>
              <a:rPr lang="en-US" altLang="zh-CN" sz="2000" dirty="0"/>
              <a:t>      2.</a:t>
            </a:r>
            <a:r>
              <a:rPr lang="zh-CN" altLang="en-US" sz="2000" dirty="0"/>
              <a:t>设置</a:t>
            </a:r>
            <a:r>
              <a:rPr lang="en-US" altLang="zh-CN" sz="2000" dirty="0"/>
              <a:t>ODBC(</a:t>
            </a:r>
            <a:r>
              <a:rPr lang="en-US" altLang="zh-CN" sz="2000" dirty="0" err="1"/>
              <a:t>mysql</a:t>
            </a:r>
            <a:r>
              <a:rPr lang="en-US" altLang="zh-CN" sz="2000" dirty="0"/>
              <a:t>-connector-ODBC)</a:t>
            </a:r>
            <a:r>
              <a:rPr lang="zh-CN" altLang="en-US" sz="2000" dirty="0"/>
              <a:t> ！这一步如果成功将</a:t>
            </a:r>
            <a:r>
              <a:rPr lang="en-US" altLang="zh-CN" sz="2000" dirty="0"/>
              <a:t>QT</a:t>
            </a:r>
            <a:r>
              <a:rPr lang="zh-CN" altLang="en-US" sz="2000" dirty="0"/>
              <a:t>和</a:t>
            </a:r>
            <a:r>
              <a:rPr lang="en-US" altLang="zh-CN" sz="2000" dirty="0"/>
              <a:t>MySQL</a:t>
            </a:r>
            <a:r>
              <a:rPr lang="zh-CN" altLang="en-US" sz="2000" dirty="0"/>
              <a:t>连接上的话。。似乎不需要。。。</a:t>
            </a:r>
            <a:endParaRPr lang="en-US" altLang="zh-CN" sz="2000" dirty="0"/>
          </a:p>
          <a:p>
            <a:pPr marL="0" indent="0">
              <a:buNone/>
            </a:pPr>
            <a:r>
              <a:rPr lang="en-US" altLang="zh-CN" sz="2000" dirty="0"/>
              <a:t>      3.</a:t>
            </a:r>
            <a:r>
              <a:rPr lang="zh-CN" altLang="en-US" sz="2000" dirty="0"/>
              <a:t>设置环境变量</a:t>
            </a:r>
            <a:r>
              <a:rPr lang="en-US" altLang="zh-CN" sz="2000" dirty="0"/>
              <a:t>(</a:t>
            </a:r>
            <a:r>
              <a:rPr lang="zh-CN" altLang="en-US" sz="2000" dirty="0"/>
              <a:t>两个</a:t>
            </a:r>
            <a:r>
              <a:rPr lang="en-US" altLang="zh-CN" sz="2000" dirty="0"/>
              <a:t>PATH</a:t>
            </a:r>
            <a:r>
              <a:rPr lang="zh-CN" altLang="en-US" sz="2000" dirty="0"/>
              <a:t>添加</a:t>
            </a:r>
            <a:r>
              <a:rPr lang="en-US" altLang="zh-CN" sz="2000" dirty="0"/>
              <a:t>bin</a:t>
            </a:r>
            <a:r>
              <a:rPr lang="zh-CN" altLang="en-US" sz="2000" dirty="0"/>
              <a:t>路径）</a:t>
            </a:r>
            <a:endParaRPr lang="en-US" altLang="zh-CN" sz="2000" dirty="0"/>
          </a:p>
          <a:p>
            <a:pPr marL="0" indent="0">
              <a:buNone/>
            </a:pPr>
            <a:r>
              <a:rPr lang="en-US" altLang="zh-CN" sz="2000" dirty="0"/>
              <a:t>      4.</a:t>
            </a:r>
            <a:r>
              <a:rPr lang="zh-CN" altLang="en-US" sz="2000" dirty="0"/>
              <a:t>拷贝一些必需的</a:t>
            </a:r>
            <a:r>
              <a:rPr lang="en-US" altLang="zh-CN" sz="2000" dirty="0" err="1"/>
              <a:t>dll</a:t>
            </a:r>
            <a:r>
              <a:rPr lang="zh-CN" altLang="en-US" sz="2000" dirty="0"/>
              <a:t>文件</a:t>
            </a:r>
            <a:r>
              <a:rPr lang="en-US" altLang="zh-CN" sz="2000" dirty="0"/>
              <a:t>(libmysql.dll)</a:t>
            </a:r>
            <a:r>
              <a:rPr lang="zh-CN" altLang="en-US" sz="2000" dirty="0"/>
              <a:t>！！！</a:t>
            </a:r>
            <a:endParaRPr lang="en-US" altLang="zh-CN" sz="2000" dirty="0"/>
          </a:p>
          <a:p>
            <a:pPr marL="0" indent="0">
              <a:buNone/>
            </a:pPr>
            <a:r>
              <a:rPr lang="en-US" altLang="zh-CN" sz="2000" dirty="0"/>
              <a:t>      5.</a:t>
            </a:r>
            <a:r>
              <a:rPr lang="zh-CN" altLang="en-US" sz="2000" dirty="0"/>
              <a:t>连接数据库</a:t>
            </a:r>
            <a:r>
              <a:rPr lang="en-US" altLang="zh-CN" sz="2000" dirty="0"/>
              <a:t>(net start </a:t>
            </a:r>
            <a:r>
              <a:rPr lang="en-US" altLang="zh-CN" sz="2000" dirty="0" err="1"/>
              <a:t>mysql</a:t>
            </a:r>
            <a:r>
              <a:rPr lang="en-US" altLang="zh-CN" sz="2000" dirty="0"/>
              <a:t>)</a:t>
            </a:r>
          </a:p>
          <a:p>
            <a:pPr marL="0" indent="0">
              <a:buNone/>
            </a:pPr>
            <a:r>
              <a:rPr lang="en-US" altLang="zh-CN" sz="2000" b="1" dirty="0"/>
              <a:t>“Lost connection to MySQL server at ‘reading initial communication packet’, </a:t>
            </a:r>
            <a:r>
              <a:rPr lang="en-US" altLang="zh-CN" sz="2000" b="1" dirty="0" err="1"/>
              <a:t>syste</a:t>
            </a:r>
            <a:endParaRPr lang="en-US" altLang="zh-CN" sz="2000" b="1" dirty="0"/>
          </a:p>
        </p:txBody>
      </p:sp>
    </p:spTree>
    <p:extLst>
      <p:ext uri="{BB962C8B-B14F-4D97-AF65-F5344CB8AC3E}">
        <p14:creationId xmlns:p14="http://schemas.microsoft.com/office/powerpoint/2010/main" val="253893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2653ED-A370-4E9E-B844-2041796A1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A522D82B-B6E5-4AAB-B763-0BD21A0DD3D2}"/>
              </a:ext>
            </a:extLst>
          </p:cNvPr>
          <p:cNvPicPr>
            <a:picLocks noChangeAspect="1"/>
          </p:cNvPicPr>
          <p:nvPr/>
        </p:nvPicPr>
        <p:blipFill>
          <a:blip r:embed="rId3"/>
          <a:stretch>
            <a:fillRect/>
          </a:stretch>
        </p:blipFill>
        <p:spPr>
          <a:xfrm>
            <a:off x="1394383" y="2790416"/>
            <a:ext cx="3978897" cy="3579500"/>
          </a:xfrm>
          <a:prstGeom prst="rect">
            <a:avLst/>
          </a:prstGeom>
        </p:spPr>
      </p:pic>
      <p:pic>
        <p:nvPicPr>
          <p:cNvPr id="7" name="图片 6">
            <a:extLst>
              <a:ext uri="{FF2B5EF4-FFF2-40B4-BE49-F238E27FC236}">
                <a16:creationId xmlns:a16="http://schemas.microsoft.com/office/drawing/2014/main" id="{47FE6073-4A49-44F2-9E47-D265EA6F023C}"/>
              </a:ext>
            </a:extLst>
          </p:cNvPr>
          <p:cNvPicPr>
            <a:picLocks noChangeAspect="1"/>
          </p:cNvPicPr>
          <p:nvPr/>
        </p:nvPicPr>
        <p:blipFill>
          <a:blip r:embed="rId4"/>
          <a:stretch>
            <a:fillRect/>
          </a:stretch>
        </p:blipFill>
        <p:spPr>
          <a:xfrm>
            <a:off x="5852082" y="2533927"/>
            <a:ext cx="5861115" cy="3835989"/>
          </a:xfrm>
          <a:prstGeom prst="rect">
            <a:avLst/>
          </a:prstGeom>
        </p:spPr>
      </p:pic>
      <p:sp>
        <p:nvSpPr>
          <p:cNvPr id="8" name="文本框 7">
            <a:extLst>
              <a:ext uri="{FF2B5EF4-FFF2-40B4-BE49-F238E27FC236}">
                <a16:creationId xmlns:a16="http://schemas.microsoft.com/office/drawing/2014/main" id="{3C473122-41F2-4016-A54A-939E9B1A341F}"/>
              </a:ext>
            </a:extLst>
          </p:cNvPr>
          <p:cNvSpPr txBox="1"/>
          <p:nvPr/>
        </p:nvSpPr>
        <p:spPr>
          <a:xfrm>
            <a:off x="1941922" y="678730"/>
            <a:ext cx="8766927" cy="923330"/>
          </a:xfrm>
          <a:prstGeom prst="rect">
            <a:avLst/>
          </a:prstGeom>
          <a:noFill/>
        </p:spPr>
        <p:txBody>
          <a:bodyPr wrap="square" rtlCol="0">
            <a:spAutoFit/>
          </a:bodyPr>
          <a:lstStyle/>
          <a:p>
            <a:r>
              <a:rPr lang="zh-CN" altLang="en-US" dirty="0"/>
              <a:t>以</a:t>
            </a:r>
            <a:r>
              <a:rPr lang="en-US" altLang="zh-CN" dirty="0"/>
              <a:t>Windows</a:t>
            </a:r>
            <a:r>
              <a:rPr lang="zh-CN" altLang="en-US" dirty="0"/>
              <a:t>系统为例</a:t>
            </a:r>
            <a:endParaRPr lang="en-US" altLang="zh-CN" dirty="0"/>
          </a:p>
          <a:p>
            <a:r>
              <a:rPr lang="zh-CN" altLang="en-US" dirty="0"/>
              <a:t>开始菜单</a:t>
            </a:r>
            <a:r>
              <a:rPr lang="en-US" altLang="zh-CN" dirty="0"/>
              <a:t>——》Windows</a:t>
            </a:r>
            <a:r>
              <a:rPr lang="zh-CN" altLang="en-US" dirty="0"/>
              <a:t>管理工具</a:t>
            </a:r>
            <a:r>
              <a:rPr lang="en-US" altLang="zh-CN" dirty="0"/>
              <a:t>——》ODBC64</a:t>
            </a:r>
            <a:r>
              <a:rPr lang="zh-CN" altLang="en-US" dirty="0"/>
              <a:t>位</a:t>
            </a:r>
            <a:r>
              <a:rPr lang="en-US" altLang="zh-CN" dirty="0"/>
              <a:t>——》</a:t>
            </a:r>
            <a:r>
              <a:rPr lang="zh-CN" altLang="en-US" dirty="0"/>
              <a:t>添加</a:t>
            </a:r>
            <a:r>
              <a:rPr lang="en-US" altLang="zh-CN" dirty="0"/>
              <a:t>——》</a:t>
            </a:r>
            <a:r>
              <a:rPr lang="en-US" altLang="zh-CN" dirty="0" err="1"/>
              <a:t>UnicodeDiver</a:t>
            </a:r>
            <a:endParaRPr lang="en-US" altLang="zh-CN" dirty="0"/>
          </a:p>
          <a:p>
            <a:endParaRPr lang="zh-CN" altLang="en-US" dirty="0"/>
          </a:p>
        </p:txBody>
      </p:sp>
    </p:spTree>
    <p:extLst>
      <p:ext uri="{BB962C8B-B14F-4D97-AF65-F5344CB8AC3E}">
        <p14:creationId xmlns:p14="http://schemas.microsoft.com/office/powerpoint/2010/main" val="119290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9CCB13-54CD-4F9F-A36C-CF003E512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FF605812-2521-444E-807E-BC8638D43DD7}"/>
              </a:ext>
            </a:extLst>
          </p:cNvPr>
          <p:cNvSpPr txBox="1"/>
          <p:nvPr/>
        </p:nvSpPr>
        <p:spPr>
          <a:xfrm>
            <a:off x="3789575" y="5250730"/>
            <a:ext cx="4930218" cy="923330"/>
          </a:xfrm>
          <a:prstGeom prst="rect">
            <a:avLst/>
          </a:prstGeom>
          <a:noFill/>
        </p:spPr>
        <p:txBody>
          <a:bodyPr wrap="square" rtlCol="0">
            <a:spAutoFit/>
          </a:bodyPr>
          <a:lstStyle/>
          <a:p>
            <a:r>
              <a:rPr lang="zh-CN" altLang="en-US" dirty="0"/>
              <a:t>参考：</a:t>
            </a:r>
            <a:r>
              <a:rPr lang="en-US" altLang="zh-CN" dirty="0"/>
              <a:t>https://blog.csdn.net/howard789/article/details/100059469?utm_source=app</a:t>
            </a:r>
            <a:endParaRPr lang="zh-CN" altLang="en-US" dirty="0"/>
          </a:p>
        </p:txBody>
      </p:sp>
      <p:pic>
        <p:nvPicPr>
          <p:cNvPr id="6" name="图片 5">
            <a:extLst>
              <a:ext uri="{FF2B5EF4-FFF2-40B4-BE49-F238E27FC236}">
                <a16:creationId xmlns:a16="http://schemas.microsoft.com/office/drawing/2014/main" id="{0E361507-A458-47C8-8CB0-334CC1BE6E96}"/>
              </a:ext>
            </a:extLst>
          </p:cNvPr>
          <p:cNvPicPr>
            <a:picLocks noChangeAspect="1"/>
          </p:cNvPicPr>
          <p:nvPr/>
        </p:nvPicPr>
        <p:blipFill>
          <a:blip r:embed="rId3"/>
          <a:stretch>
            <a:fillRect/>
          </a:stretch>
        </p:blipFill>
        <p:spPr>
          <a:xfrm>
            <a:off x="3234442" y="2329129"/>
            <a:ext cx="5723116" cy="861135"/>
          </a:xfrm>
          <a:prstGeom prst="rect">
            <a:avLst/>
          </a:prstGeom>
        </p:spPr>
      </p:pic>
      <p:sp>
        <p:nvSpPr>
          <p:cNvPr id="7" name="文本框 6">
            <a:extLst>
              <a:ext uri="{FF2B5EF4-FFF2-40B4-BE49-F238E27FC236}">
                <a16:creationId xmlns:a16="http://schemas.microsoft.com/office/drawing/2014/main" id="{2D5E2316-55DE-4B73-8D4D-0A6B1C13BDFD}"/>
              </a:ext>
            </a:extLst>
          </p:cNvPr>
          <p:cNvSpPr txBox="1"/>
          <p:nvPr/>
        </p:nvSpPr>
        <p:spPr>
          <a:xfrm>
            <a:off x="3234442" y="1555423"/>
            <a:ext cx="5485351" cy="646331"/>
          </a:xfrm>
          <a:prstGeom prst="rect">
            <a:avLst/>
          </a:prstGeom>
          <a:noFill/>
        </p:spPr>
        <p:txBody>
          <a:bodyPr wrap="square" rtlCol="0">
            <a:spAutoFit/>
          </a:bodyPr>
          <a:lstStyle/>
          <a:p>
            <a:r>
              <a:rPr lang="zh-CN" altLang="en-US" dirty="0"/>
              <a:t>连接数据库出现的问题</a:t>
            </a:r>
            <a:r>
              <a:rPr lang="en-US" altLang="zh-CN" dirty="0"/>
              <a:t>1 </a:t>
            </a:r>
            <a:r>
              <a:rPr lang="zh-CN" altLang="en-US" dirty="0"/>
              <a:t>（</a:t>
            </a:r>
            <a:r>
              <a:rPr lang="en-US" altLang="zh-CN" dirty="0"/>
              <a:t>QT</a:t>
            </a:r>
            <a:r>
              <a:rPr lang="zh-CN" altLang="en-US" dirty="0"/>
              <a:t>和</a:t>
            </a:r>
            <a:r>
              <a:rPr lang="en-US" altLang="zh-CN" dirty="0" err="1"/>
              <a:t>mysql</a:t>
            </a:r>
            <a:r>
              <a:rPr lang="zh-CN" altLang="en-US" b="0" i="0" dirty="0">
                <a:solidFill>
                  <a:srgbClr val="4D4D4D"/>
                </a:solidFill>
                <a:effectLst/>
                <a:latin typeface="-apple-system"/>
              </a:rPr>
              <a:t>数据库链接匹配问题</a:t>
            </a:r>
            <a:r>
              <a:rPr lang="zh-CN" altLang="en-US" dirty="0"/>
              <a:t>）</a:t>
            </a:r>
          </a:p>
        </p:txBody>
      </p:sp>
      <p:sp>
        <p:nvSpPr>
          <p:cNvPr id="8" name="文本框 7">
            <a:extLst>
              <a:ext uri="{FF2B5EF4-FFF2-40B4-BE49-F238E27FC236}">
                <a16:creationId xmlns:a16="http://schemas.microsoft.com/office/drawing/2014/main" id="{0D56F826-B11D-40BE-B9F7-649CF089CF28}"/>
              </a:ext>
            </a:extLst>
          </p:cNvPr>
          <p:cNvSpPr txBox="1"/>
          <p:nvPr/>
        </p:nvSpPr>
        <p:spPr>
          <a:xfrm>
            <a:off x="3234442" y="3902697"/>
            <a:ext cx="5723116" cy="1200329"/>
          </a:xfrm>
          <a:prstGeom prst="rect">
            <a:avLst/>
          </a:prstGeom>
          <a:noFill/>
        </p:spPr>
        <p:txBody>
          <a:bodyPr wrap="square" rtlCol="0">
            <a:spAutoFit/>
          </a:bodyPr>
          <a:lstStyle/>
          <a:p>
            <a:r>
              <a:rPr lang="zh-CN" altLang="en-US" b="0" i="0" dirty="0">
                <a:effectLst/>
                <a:latin typeface="-apple-system"/>
              </a:rPr>
              <a:t>解决方法：整个流程就是用</a:t>
            </a:r>
            <a:r>
              <a:rPr lang="en-US" altLang="zh-CN" b="0" i="0" dirty="0">
                <a:effectLst/>
                <a:latin typeface="-apple-system"/>
              </a:rPr>
              <a:t>Qt</a:t>
            </a:r>
            <a:r>
              <a:rPr lang="zh-CN" altLang="en-US" b="0" i="0" dirty="0">
                <a:effectLst/>
                <a:latin typeface="-apple-system"/>
              </a:rPr>
              <a:t>打开源代码里</a:t>
            </a:r>
            <a:r>
              <a:rPr lang="en-US" altLang="zh-CN" b="0" i="0" dirty="0" err="1">
                <a:effectLst/>
                <a:latin typeface="-apple-system"/>
              </a:rPr>
              <a:t>Mysql</a:t>
            </a:r>
            <a:r>
              <a:rPr lang="zh-CN" altLang="en-US" b="0" i="0" dirty="0">
                <a:effectLst/>
                <a:latin typeface="-apple-system"/>
              </a:rPr>
              <a:t>的驱动项目，修改</a:t>
            </a:r>
            <a:r>
              <a:rPr lang="en-US" altLang="zh-CN" b="0" i="0" dirty="0">
                <a:effectLst/>
                <a:latin typeface="-apple-system"/>
              </a:rPr>
              <a:t>pro</a:t>
            </a:r>
            <a:r>
              <a:rPr lang="zh-CN" altLang="en-US" b="0" i="0" dirty="0">
                <a:effectLst/>
                <a:latin typeface="-apple-system"/>
              </a:rPr>
              <a:t>文件，编译（解决编译过程中的报错，主要是路径的错误），然后就可以得到</a:t>
            </a:r>
            <a:r>
              <a:rPr lang="en-US" altLang="zh-CN" b="0" i="0" dirty="0" err="1">
                <a:effectLst/>
                <a:latin typeface="-apple-system"/>
              </a:rPr>
              <a:t>dll</a:t>
            </a:r>
            <a:r>
              <a:rPr lang="zh-CN" altLang="en-US" b="0" i="0" dirty="0">
                <a:effectLst/>
                <a:latin typeface="-apple-system"/>
              </a:rPr>
              <a:t>，放到相应的位置，再放入</a:t>
            </a:r>
            <a:r>
              <a:rPr lang="en-US" altLang="zh-CN" b="0" i="0" dirty="0">
                <a:effectLst/>
                <a:latin typeface="-apple-system"/>
              </a:rPr>
              <a:t>libmysql.dll</a:t>
            </a:r>
            <a:r>
              <a:rPr lang="zh-CN" altLang="en-US" b="0" i="0" dirty="0">
                <a:effectLst/>
                <a:latin typeface="-apple-system"/>
              </a:rPr>
              <a:t>就可以了</a:t>
            </a:r>
            <a:endParaRPr lang="zh-CN" altLang="en-US" dirty="0"/>
          </a:p>
        </p:txBody>
      </p:sp>
    </p:spTree>
    <p:extLst>
      <p:ext uri="{BB962C8B-B14F-4D97-AF65-F5344CB8AC3E}">
        <p14:creationId xmlns:p14="http://schemas.microsoft.com/office/powerpoint/2010/main" val="279983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839BEDA-714C-4D55-91A1-1AE8A7EF6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图片 7">
            <a:extLst>
              <a:ext uri="{FF2B5EF4-FFF2-40B4-BE49-F238E27FC236}">
                <a16:creationId xmlns:a16="http://schemas.microsoft.com/office/drawing/2014/main" id="{06EB869B-1583-48B8-BE63-34DAB64D2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6985263"/>
          </a:xfrm>
          <a:prstGeom prst="rect">
            <a:avLst/>
          </a:prstGeom>
        </p:spPr>
      </p:pic>
    </p:spTree>
    <p:extLst>
      <p:ext uri="{BB962C8B-B14F-4D97-AF65-F5344CB8AC3E}">
        <p14:creationId xmlns:p14="http://schemas.microsoft.com/office/powerpoint/2010/main" val="388322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F9C91F-EB94-4311-AA1C-E3C2818BB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2C18FDE2-9635-495A-8F22-9DD24654E936}"/>
              </a:ext>
            </a:extLst>
          </p:cNvPr>
          <p:cNvSpPr txBox="1"/>
          <p:nvPr/>
        </p:nvSpPr>
        <p:spPr>
          <a:xfrm>
            <a:off x="3327662" y="1715679"/>
            <a:ext cx="5674936" cy="1200329"/>
          </a:xfrm>
          <a:prstGeom prst="rect">
            <a:avLst/>
          </a:prstGeom>
          <a:noFill/>
        </p:spPr>
        <p:txBody>
          <a:bodyPr wrap="square" rtlCol="0">
            <a:spAutoFit/>
          </a:bodyPr>
          <a:lstStyle/>
          <a:p>
            <a:r>
              <a:rPr lang="en-US" altLang="zh-CN" b="0" i="1" dirty="0">
                <a:effectLst/>
                <a:latin typeface="Source Code Pro"/>
              </a:rPr>
              <a:t>1</a:t>
            </a:r>
            <a:r>
              <a:rPr lang="zh-CN" altLang="en-US" b="0" i="1" dirty="0">
                <a:effectLst/>
                <a:latin typeface="Source Code Pro"/>
              </a:rPr>
              <a:t>、提示：</a:t>
            </a:r>
            <a:r>
              <a:rPr lang="en-US" altLang="zh-CN" b="0" i="1" dirty="0">
                <a:effectLst/>
                <a:latin typeface="Source Code Pro"/>
              </a:rPr>
              <a:t>Library ‘</a:t>
            </a:r>
            <a:r>
              <a:rPr lang="en-US" altLang="zh-CN" b="0" i="1" dirty="0" err="1">
                <a:effectLst/>
                <a:latin typeface="Source Code Pro"/>
              </a:rPr>
              <a:t>mysql</a:t>
            </a:r>
            <a:r>
              <a:rPr lang="en-US" altLang="zh-CN" b="0" i="1" dirty="0">
                <a:effectLst/>
                <a:latin typeface="Source Code Pro"/>
              </a:rPr>
              <a:t>’ is not defined</a:t>
            </a:r>
            <a:r>
              <a:rPr lang="zh-CN" altLang="en-US" b="0" i="1" dirty="0">
                <a:effectLst/>
                <a:latin typeface="Source Code Pro"/>
              </a:rPr>
              <a:t>，可能是资源管理器设置，不能查看后缀名（这是我遇到的，好像改完就可以了。。虽然不知道是不是这个原因！！！）</a:t>
            </a:r>
            <a:endParaRPr lang="zh-CN" altLang="en-US" dirty="0"/>
          </a:p>
        </p:txBody>
      </p:sp>
      <p:pic>
        <p:nvPicPr>
          <p:cNvPr id="7" name="图片 6">
            <a:extLst>
              <a:ext uri="{FF2B5EF4-FFF2-40B4-BE49-F238E27FC236}">
                <a16:creationId xmlns:a16="http://schemas.microsoft.com/office/drawing/2014/main" id="{F71B5450-01F7-40EA-AE54-323C7DA7A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195" y="3568357"/>
            <a:ext cx="6438900" cy="857250"/>
          </a:xfrm>
          <a:prstGeom prst="rect">
            <a:avLst/>
          </a:prstGeom>
        </p:spPr>
      </p:pic>
      <p:sp>
        <p:nvSpPr>
          <p:cNvPr id="8" name="文本框 7">
            <a:extLst>
              <a:ext uri="{FF2B5EF4-FFF2-40B4-BE49-F238E27FC236}">
                <a16:creationId xmlns:a16="http://schemas.microsoft.com/office/drawing/2014/main" id="{14509D52-5383-4427-9C63-2CEA6F18C8DC}"/>
              </a:ext>
            </a:extLst>
          </p:cNvPr>
          <p:cNvSpPr txBox="1"/>
          <p:nvPr/>
        </p:nvSpPr>
        <p:spPr>
          <a:xfrm>
            <a:off x="3327662" y="2987838"/>
            <a:ext cx="5835192" cy="369332"/>
          </a:xfrm>
          <a:prstGeom prst="rect">
            <a:avLst/>
          </a:prstGeom>
          <a:noFill/>
        </p:spPr>
        <p:txBody>
          <a:bodyPr wrap="square" rtlCol="0">
            <a:spAutoFit/>
          </a:bodyPr>
          <a:lstStyle/>
          <a:p>
            <a:r>
              <a:rPr lang="en-US" altLang="zh-CN" b="0" i="1" dirty="0">
                <a:effectLst/>
                <a:latin typeface="Source Code Pro"/>
              </a:rPr>
              <a:t>2 </a:t>
            </a:r>
            <a:r>
              <a:rPr lang="zh-CN" altLang="en-US" i="1" dirty="0">
                <a:latin typeface="Source Code Pro"/>
              </a:rPr>
              <a:t>、</a:t>
            </a:r>
            <a:r>
              <a:rPr lang="zh-CN" altLang="en-US" dirty="0"/>
              <a:t>路径中不要有空格，不要有中文</a:t>
            </a:r>
          </a:p>
        </p:txBody>
      </p:sp>
      <p:sp>
        <p:nvSpPr>
          <p:cNvPr id="9" name="文本框 8">
            <a:extLst>
              <a:ext uri="{FF2B5EF4-FFF2-40B4-BE49-F238E27FC236}">
                <a16:creationId xmlns:a16="http://schemas.microsoft.com/office/drawing/2014/main" id="{D6A40565-F289-4D9E-BFE0-180C7E0E7AF0}"/>
              </a:ext>
            </a:extLst>
          </p:cNvPr>
          <p:cNvSpPr txBox="1"/>
          <p:nvPr/>
        </p:nvSpPr>
        <p:spPr>
          <a:xfrm>
            <a:off x="3212772" y="4631687"/>
            <a:ext cx="6776498" cy="1754326"/>
          </a:xfrm>
          <a:prstGeom prst="rect">
            <a:avLst/>
          </a:prstGeom>
          <a:noFill/>
        </p:spPr>
        <p:txBody>
          <a:bodyPr wrap="square" rtlCol="0">
            <a:spAutoFit/>
          </a:bodyPr>
          <a:lstStyle/>
          <a:p>
            <a:r>
              <a:rPr lang="zh-CN" altLang="en-US" dirty="0"/>
              <a:t>对于空格的问题，第一种方法</a:t>
            </a:r>
            <a:r>
              <a:rPr lang="zh-CN" altLang="en-US" b="0" i="0" dirty="0">
                <a:solidFill>
                  <a:srgbClr val="4D4D4D"/>
                </a:solidFill>
                <a:effectLst/>
                <a:latin typeface="-apple-system"/>
              </a:rPr>
              <a:t>使用</a:t>
            </a:r>
            <a:r>
              <a:rPr lang="en-US" altLang="zh-CN" b="0" i="0" dirty="0">
                <a:solidFill>
                  <a:srgbClr val="4D4D4D"/>
                </a:solidFill>
                <a:effectLst/>
                <a:latin typeface="-apple-system"/>
              </a:rPr>
              <a:t>quote</a:t>
            </a:r>
            <a:r>
              <a:rPr lang="zh-CN" altLang="en-US" b="0" i="0" dirty="0">
                <a:solidFill>
                  <a:srgbClr val="4D4D4D"/>
                </a:solidFill>
                <a:effectLst/>
                <a:latin typeface="-apple-system"/>
              </a:rPr>
              <a:t>关键字，第二种使用双引号</a:t>
            </a:r>
            <a:endParaRPr lang="en-US" altLang="zh-CN" b="0" i="0" dirty="0">
              <a:solidFill>
                <a:srgbClr val="4D4D4D"/>
              </a:solidFill>
              <a:effectLst/>
              <a:latin typeface="-apple-system"/>
            </a:endParaRPr>
          </a:p>
          <a:p>
            <a:r>
              <a:rPr lang="en-US" altLang="zh-CN" b="0" i="0" dirty="0">
                <a:solidFill>
                  <a:schemeClr val="accent5"/>
                </a:solidFill>
                <a:effectLst/>
                <a:latin typeface="Source Code Pro"/>
              </a:rPr>
              <a:t>LIBS += $$quote(C:\Program Files\Microsoft SDKs\Kinect\v2.0_1409\Lib\x64\Kinect20.lib)</a:t>
            </a:r>
            <a:endParaRPr lang="en-US" altLang="zh-CN" dirty="0">
              <a:solidFill>
                <a:schemeClr val="accent5"/>
              </a:solidFill>
              <a:latin typeface="-apple-system"/>
            </a:endParaRPr>
          </a:p>
          <a:p>
            <a:r>
              <a:rPr lang="en-US" altLang="zh-CN" b="0" i="0" dirty="0">
                <a:solidFill>
                  <a:schemeClr val="accent5"/>
                </a:solidFill>
                <a:effectLst/>
                <a:latin typeface="Source Code Pro"/>
              </a:rPr>
              <a:t>LIBS += "C:\Program Files\Microsoft SDKs\Kinect\v2.0_1409\Lib\x64\Kinect20.lib"</a:t>
            </a:r>
            <a:endParaRPr lang="zh-CN" altLang="en-US" dirty="0">
              <a:solidFill>
                <a:schemeClr val="accent5"/>
              </a:solidFill>
            </a:endParaRPr>
          </a:p>
        </p:txBody>
      </p:sp>
    </p:spTree>
    <p:extLst>
      <p:ext uri="{BB962C8B-B14F-4D97-AF65-F5344CB8AC3E}">
        <p14:creationId xmlns:p14="http://schemas.microsoft.com/office/powerpoint/2010/main" val="110425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DEC96F-F603-47E2-B345-B8100ED89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08E8BDE6-076A-4083-B094-370CDFFD10FB}"/>
              </a:ext>
            </a:extLst>
          </p:cNvPr>
          <p:cNvSpPr txBox="1"/>
          <p:nvPr/>
        </p:nvSpPr>
        <p:spPr>
          <a:xfrm>
            <a:off x="2894029" y="2139885"/>
            <a:ext cx="6985262" cy="3785652"/>
          </a:xfrm>
          <a:prstGeom prst="rect">
            <a:avLst/>
          </a:prstGeom>
          <a:noFill/>
        </p:spPr>
        <p:txBody>
          <a:bodyPr wrap="square" rtlCol="0">
            <a:spAutoFit/>
          </a:bodyPr>
          <a:lstStyle/>
          <a:p>
            <a:r>
              <a:rPr lang="zh-CN" altLang="en-US" sz="2400" dirty="0"/>
              <a:t>最大的坑。。。要是别人下的版本和你的兼容。。可以直接用别人源码编译好的</a:t>
            </a:r>
            <a:r>
              <a:rPr lang="en-US" altLang="zh-CN" sz="2400" b="0" i="0" dirty="0">
                <a:solidFill>
                  <a:srgbClr val="4D4D4D"/>
                </a:solidFill>
                <a:effectLst/>
                <a:latin typeface="-apple-system"/>
              </a:rPr>
              <a:t>qsqlmysql.dll</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qsqlmysqld.dll</a:t>
            </a:r>
            <a:r>
              <a:rPr lang="zh-CN" altLang="en-US" sz="2400" b="0" i="0" dirty="0">
                <a:solidFill>
                  <a:srgbClr val="4D4D4D"/>
                </a:solidFill>
                <a:effectLst/>
                <a:latin typeface="-apple-system"/>
              </a:rPr>
              <a:t>文件。。。上面一系列操作都不用。。。</a:t>
            </a:r>
            <a:endParaRPr lang="en-US" altLang="zh-CN" sz="2400" b="0" i="0" dirty="0">
              <a:solidFill>
                <a:srgbClr val="4D4D4D"/>
              </a:solidFill>
              <a:effectLst/>
              <a:latin typeface="-apple-system"/>
            </a:endParaRPr>
          </a:p>
          <a:p>
            <a:endParaRPr lang="en-US" altLang="zh-CN" sz="2400" dirty="0">
              <a:solidFill>
                <a:srgbClr val="4D4D4D"/>
              </a:solidFill>
              <a:latin typeface="-apple-system"/>
            </a:endParaRPr>
          </a:p>
          <a:p>
            <a:r>
              <a:rPr lang="zh-CN" altLang="en-US" sz="2400" dirty="0">
                <a:solidFill>
                  <a:srgbClr val="4D4D4D"/>
                </a:solidFill>
                <a:latin typeface="-apple-system"/>
              </a:rPr>
              <a:t>另外。。如果在重下</a:t>
            </a:r>
            <a:r>
              <a:rPr lang="en-US" altLang="zh-CN" sz="2400" dirty="0">
                <a:solidFill>
                  <a:srgbClr val="4D4D4D"/>
                </a:solidFill>
                <a:latin typeface="-apple-system"/>
              </a:rPr>
              <a:t>MySQL</a:t>
            </a:r>
            <a:r>
              <a:rPr lang="zh-CN" altLang="en-US" sz="2400" dirty="0">
                <a:solidFill>
                  <a:srgbClr val="4D4D4D"/>
                </a:solidFill>
                <a:latin typeface="-apple-system"/>
              </a:rPr>
              <a:t>的时候，发现需要输入之前的密码，并且输入密码对的时候很可能还是无法进行下一步。。。这时候就需要在你删除</a:t>
            </a:r>
            <a:r>
              <a:rPr lang="en-US" altLang="zh-CN" sz="2400" dirty="0">
                <a:solidFill>
                  <a:srgbClr val="4D4D4D"/>
                </a:solidFill>
                <a:latin typeface="-apple-system"/>
              </a:rPr>
              <a:t>MySQL</a:t>
            </a:r>
            <a:r>
              <a:rPr lang="zh-CN" altLang="en-US" sz="2400" dirty="0">
                <a:solidFill>
                  <a:srgbClr val="4D4D4D"/>
                </a:solidFill>
                <a:latin typeface="-apple-system"/>
              </a:rPr>
              <a:t>的时候把注册表给删了，另外还有一些和</a:t>
            </a:r>
            <a:r>
              <a:rPr lang="en-US" altLang="zh-CN" sz="2400" dirty="0">
                <a:solidFill>
                  <a:srgbClr val="4D4D4D"/>
                </a:solidFill>
                <a:latin typeface="-apple-system"/>
              </a:rPr>
              <a:t>MySQL</a:t>
            </a:r>
            <a:r>
              <a:rPr lang="zh-CN" altLang="en-US" sz="2400" dirty="0">
                <a:solidFill>
                  <a:srgbClr val="4D4D4D"/>
                </a:solidFill>
                <a:latin typeface="-apple-system"/>
              </a:rPr>
              <a:t>有关的文件也删干净。。。</a:t>
            </a:r>
            <a:endParaRPr lang="zh-CN" altLang="en-US" sz="2400" dirty="0"/>
          </a:p>
        </p:txBody>
      </p:sp>
    </p:spTree>
    <p:extLst>
      <p:ext uri="{BB962C8B-B14F-4D97-AF65-F5344CB8AC3E}">
        <p14:creationId xmlns:p14="http://schemas.microsoft.com/office/powerpoint/2010/main" val="313202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6D991E-A86C-4D74-BE8E-904153D52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DB04499A-B62F-42F8-822D-5A30EACAFC57}"/>
              </a:ext>
            </a:extLst>
          </p:cNvPr>
          <p:cNvSpPr txBox="1"/>
          <p:nvPr/>
        </p:nvSpPr>
        <p:spPr>
          <a:xfrm>
            <a:off x="3195687" y="716437"/>
            <a:ext cx="6400800" cy="369332"/>
          </a:xfrm>
          <a:prstGeom prst="rect">
            <a:avLst/>
          </a:prstGeom>
          <a:noFill/>
        </p:spPr>
        <p:txBody>
          <a:bodyPr wrap="square" rtlCol="0">
            <a:spAutoFit/>
          </a:bodyPr>
          <a:lstStyle/>
          <a:p>
            <a:r>
              <a:rPr lang="en-US" altLang="zh-CN" dirty="0"/>
              <a:t>QT</a:t>
            </a:r>
            <a:r>
              <a:rPr lang="zh-CN" altLang="en-US" dirty="0"/>
              <a:t>连接数据库测试代码</a:t>
            </a:r>
          </a:p>
        </p:txBody>
      </p:sp>
      <p:pic>
        <p:nvPicPr>
          <p:cNvPr id="6" name="图片 5">
            <a:extLst>
              <a:ext uri="{FF2B5EF4-FFF2-40B4-BE49-F238E27FC236}">
                <a16:creationId xmlns:a16="http://schemas.microsoft.com/office/drawing/2014/main" id="{D0C3C47C-7C57-4CFB-8A29-2DEF41F9E698}"/>
              </a:ext>
            </a:extLst>
          </p:cNvPr>
          <p:cNvPicPr>
            <a:picLocks noChangeAspect="1"/>
          </p:cNvPicPr>
          <p:nvPr/>
        </p:nvPicPr>
        <p:blipFill>
          <a:blip r:embed="rId3"/>
          <a:stretch>
            <a:fillRect/>
          </a:stretch>
        </p:blipFill>
        <p:spPr>
          <a:xfrm>
            <a:off x="3075478" y="1132526"/>
            <a:ext cx="4023709" cy="381033"/>
          </a:xfrm>
          <a:prstGeom prst="rect">
            <a:avLst/>
          </a:prstGeom>
        </p:spPr>
      </p:pic>
      <p:sp>
        <p:nvSpPr>
          <p:cNvPr id="7" name="文本框 6">
            <a:extLst>
              <a:ext uri="{FF2B5EF4-FFF2-40B4-BE49-F238E27FC236}">
                <a16:creationId xmlns:a16="http://schemas.microsoft.com/office/drawing/2014/main" id="{4AF7C77F-9545-4E5C-85DD-2CEB15C82DAE}"/>
              </a:ext>
            </a:extLst>
          </p:cNvPr>
          <p:cNvSpPr txBox="1"/>
          <p:nvPr/>
        </p:nvSpPr>
        <p:spPr>
          <a:xfrm>
            <a:off x="2557806" y="2415253"/>
            <a:ext cx="7802252" cy="34624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solidFill>
                  <a:srgbClr val="800080"/>
                </a:solidFill>
                <a:latin typeface="Arial" panose="020B0604020202020204" pitchFamily="34" charset="0"/>
              </a:rPr>
              <a:t>QSqlDatabase</a:t>
            </a:r>
            <a:r>
              <a:rPr lang="zh-CN" altLang="zh-CN" sz="1400" dirty="0">
                <a:solidFill>
                  <a:srgbClr val="C0C0C0"/>
                </a:solidFill>
                <a:latin typeface="Arial" panose="020B0604020202020204" pitchFamily="34" charset="0"/>
              </a:rPr>
              <a:t> </a:t>
            </a:r>
            <a:r>
              <a:rPr lang="zh-CN" altLang="zh-CN" sz="1400" dirty="0">
                <a:latin typeface="Arial" panose="020B0604020202020204" pitchFamily="34" charset="0"/>
              </a:rPr>
              <a:t>db</a:t>
            </a:r>
            <a:r>
              <a:rPr lang="zh-CN" altLang="zh-CN" sz="1400" dirty="0">
                <a:solidFill>
                  <a:srgbClr val="C0C0C0"/>
                </a:solidFill>
                <a:latin typeface="Arial" panose="020B0604020202020204" pitchFamily="34" charset="0"/>
              </a:rPr>
              <a:t> </a:t>
            </a:r>
            <a:r>
              <a:rPr lang="zh-CN" altLang="zh-CN" sz="1400" dirty="0">
                <a:latin typeface="Arial" panose="020B0604020202020204" pitchFamily="34" charset="0"/>
              </a:rPr>
              <a:t>;</a:t>
            </a:r>
            <a:endParaRPr lang="en-US" altLang="zh-CN" sz="1400" dirty="0">
              <a:latin typeface="Arial" panose="020B0604020202020204" pitchFamily="34" charset="0"/>
            </a:endParaRPr>
          </a:p>
          <a:p>
            <a:pPr lvl="0" defTabSz="914400" eaLnBrk="0" fontAlgn="base" hangingPunct="0">
              <a:spcBef>
                <a:spcPct val="0"/>
              </a:spcBef>
              <a:spcAft>
                <a:spcPct val="0"/>
              </a:spcAft>
            </a:pPr>
            <a:r>
              <a:rPr lang="zh-CN" altLang="zh-CN" sz="1400" dirty="0">
                <a:latin typeface="Arial Unicode MS"/>
              </a:rPr>
              <a:t>db</a:t>
            </a:r>
            <a:r>
              <a:rPr lang="zh-CN" altLang="zh-CN" sz="1400" dirty="0">
                <a:solidFill>
                  <a:srgbClr val="C0C0C0"/>
                </a:solidFill>
                <a:latin typeface="Arial Unicode MS"/>
              </a:rPr>
              <a:t> </a:t>
            </a:r>
            <a:r>
              <a:rPr lang="zh-CN" altLang="zh-CN" sz="1400" dirty="0">
                <a:latin typeface="Arial Unicode MS"/>
              </a:rPr>
              <a:t>=</a:t>
            </a:r>
            <a:r>
              <a:rPr lang="zh-CN" altLang="zh-CN" sz="1400" dirty="0">
                <a:solidFill>
                  <a:srgbClr val="C0C0C0"/>
                </a:solidFill>
                <a:latin typeface="Arial Unicode MS"/>
              </a:rPr>
              <a:t> </a:t>
            </a:r>
            <a:r>
              <a:rPr lang="zh-CN" altLang="zh-CN" sz="1400" dirty="0">
                <a:solidFill>
                  <a:srgbClr val="800080"/>
                </a:solidFill>
                <a:latin typeface="Arial Unicode MS"/>
              </a:rPr>
              <a:t>QSqlDatabase</a:t>
            </a:r>
            <a:r>
              <a:rPr lang="zh-CN" altLang="zh-CN" sz="1400" dirty="0">
                <a:latin typeface="Arial Unicode MS"/>
              </a:rPr>
              <a:t>::addDatabase(</a:t>
            </a:r>
            <a:r>
              <a:rPr lang="zh-CN" altLang="zh-CN" sz="1400" dirty="0">
                <a:solidFill>
                  <a:srgbClr val="008000"/>
                </a:solidFill>
                <a:latin typeface="Arial Unicode MS"/>
              </a:rPr>
              <a:t>"QMYSQL"</a:t>
            </a:r>
            <a:r>
              <a:rPr lang="zh-CN" altLang="zh-CN" sz="1400" dirty="0">
                <a:latin typeface="Arial Unicode MS"/>
              </a:rPr>
              <a:t>);</a:t>
            </a:r>
            <a:r>
              <a:rPr lang="zh-CN" altLang="zh-CN" sz="1400" dirty="0"/>
              <a:t> </a:t>
            </a:r>
            <a:endParaRPr lang="en-US" altLang="zh-CN" sz="1400" dirty="0"/>
          </a:p>
          <a:p>
            <a:pPr lvl="0" defTabSz="914400" eaLnBrk="0" fontAlgn="base" hangingPunct="0">
              <a:spcBef>
                <a:spcPct val="0"/>
              </a:spcBef>
              <a:spcAft>
                <a:spcPct val="0"/>
              </a:spcAft>
            </a:pPr>
            <a:r>
              <a:rPr lang="zh-CN" altLang="zh-CN" sz="1400" dirty="0">
                <a:latin typeface="Arial Unicode MS"/>
              </a:rPr>
              <a:t>db.setDatabaseName(</a:t>
            </a:r>
            <a:r>
              <a:rPr lang="zh-CN" altLang="zh-CN" sz="1400" dirty="0">
                <a:solidFill>
                  <a:srgbClr val="008000"/>
                </a:solidFill>
                <a:latin typeface="Arial Unicode MS"/>
              </a:rPr>
              <a:t>“</a:t>
            </a:r>
            <a:r>
              <a:rPr lang="en-US" altLang="zh-CN" sz="1400" dirty="0" err="1">
                <a:solidFill>
                  <a:srgbClr val="008000"/>
                </a:solidFill>
                <a:latin typeface="Arial Unicode MS"/>
              </a:rPr>
              <a:t>mydatabase</a:t>
            </a:r>
            <a:r>
              <a:rPr lang="zh-CN" altLang="zh-CN" sz="1400" dirty="0">
                <a:solidFill>
                  <a:srgbClr val="008000"/>
                </a:solidFill>
                <a:latin typeface="Arial Unicode MS"/>
              </a:rPr>
              <a:t>"</a:t>
            </a:r>
            <a:r>
              <a:rPr lang="zh-CN" altLang="zh-CN" sz="1400" dirty="0">
                <a:latin typeface="Arial Unicode MS"/>
              </a:rPr>
              <a:t>);</a:t>
            </a:r>
            <a:r>
              <a:rPr lang="zh-CN" altLang="zh-CN" sz="1400" dirty="0"/>
              <a:t> </a:t>
            </a:r>
            <a:endParaRPr lang="en-US" altLang="zh-CN" sz="1400" dirty="0"/>
          </a:p>
          <a:p>
            <a:pPr lvl="0" defTabSz="914400" eaLnBrk="0" fontAlgn="base" hangingPunct="0">
              <a:spcBef>
                <a:spcPct val="0"/>
              </a:spcBef>
              <a:spcAft>
                <a:spcPct val="0"/>
              </a:spcAft>
            </a:pPr>
            <a:r>
              <a:rPr lang="zh-CN" altLang="zh-CN" sz="1400" dirty="0">
                <a:latin typeface="Arial Unicode MS"/>
              </a:rPr>
              <a:t>db.setPort(</a:t>
            </a:r>
            <a:r>
              <a:rPr lang="zh-CN" altLang="zh-CN" sz="1400" dirty="0">
                <a:solidFill>
                  <a:srgbClr val="000080"/>
                </a:solidFill>
                <a:latin typeface="Arial Unicode MS"/>
              </a:rPr>
              <a:t>3306</a:t>
            </a:r>
            <a:r>
              <a:rPr lang="zh-CN" altLang="zh-CN" sz="1400" dirty="0">
                <a:latin typeface="Arial Unicode MS"/>
              </a:rPr>
              <a:t>);</a:t>
            </a:r>
            <a:r>
              <a:rPr lang="zh-CN" altLang="zh-CN" sz="1400" dirty="0"/>
              <a:t> </a:t>
            </a:r>
            <a:endParaRPr lang="en-US" altLang="zh-CN" sz="1400" dirty="0"/>
          </a:p>
          <a:p>
            <a:pPr lvl="0" defTabSz="914400" eaLnBrk="0" fontAlgn="base" hangingPunct="0">
              <a:spcBef>
                <a:spcPct val="0"/>
              </a:spcBef>
              <a:spcAft>
                <a:spcPct val="0"/>
              </a:spcAft>
            </a:pPr>
            <a:r>
              <a:rPr lang="zh-CN" altLang="zh-CN" sz="1400" dirty="0">
                <a:latin typeface="Arial Unicode MS"/>
              </a:rPr>
              <a:t>db.setUserName(</a:t>
            </a:r>
            <a:r>
              <a:rPr lang="zh-CN" altLang="zh-CN" sz="1400" dirty="0">
                <a:solidFill>
                  <a:srgbClr val="008000"/>
                </a:solidFill>
                <a:latin typeface="Arial Unicode MS"/>
              </a:rPr>
              <a:t>"root"</a:t>
            </a:r>
            <a:r>
              <a:rPr lang="zh-CN" altLang="zh-CN" sz="1400" dirty="0">
                <a:latin typeface="Arial Unicode MS"/>
              </a:rPr>
              <a:t>);</a:t>
            </a:r>
            <a:r>
              <a:rPr lang="zh-CN" altLang="zh-CN" sz="1400" dirty="0"/>
              <a:t> </a:t>
            </a:r>
            <a:br>
              <a:rPr lang="zh-CN" altLang="zh-CN" sz="1400" dirty="0">
                <a:latin typeface="Arial Unicode MS"/>
              </a:rPr>
            </a:br>
            <a:r>
              <a:rPr lang="zh-CN" altLang="zh-CN" sz="1400" dirty="0">
                <a:latin typeface="Arial Unicode MS"/>
              </a:rPr>
              <a:t>db.setPassword(</a:t>
            </a:r>
            <a:r>
              <a:rPr lang="zh-CN" altLang="zh-CN" sz="1400" dirty="0">
                <a:solidFill>
                  <a:srgbClr val="008000"/>
                </a:solidFill>
                <a:latin typeface="Arial Unicode MS"/>
              </a:rPr>
              <a:t>"123456"</a:t>
            </a:r>
            <a:r>
              <a:rPr lang="zh-CN" altLang="zh-CN" sz="1400" dirty="0">
                <a:latin typeface="Arial Unicode MS"/>
              </a:rPr>
              <a:t>);</a:t>
            </a:r>
            <a:r>
              <a:rPr lang="zh-CN" altLang="zh-CN" sz="1400" dirty="0"/>
              <a:t> </a:t>
            </a:r>
            <a:br>
              <a:rPr lang="zh-CN" altLang="zh-CN" sz="1400" dirty="0">
                <a:latin typeface="Arial Unicode MS"/>
              </a:rPr>
            </a:br>
            <a:r>
              <a:rPr lang="zh-CN" altLang="zh-CN" sz="1400" dirty="0">
                <a:solidFill>
                  <a:srgbClr val="808000"/>
                </a:solidFill>
                <a:latin typeface="Arial Unicode MS"/>
              </a:rPr>
              <a:t>if</a:t>
            </a:r>
            <a:r>
              <a:rPr lang="zh-CN" altLang="zh-CN" sz="1400" dirty="0">
                <a:latin typeface="Arial Unicode MS"/>
              </a:rPr>
              <a:t>(db.open();</a:t>
            </a:r>
            <a:r>
              <a:rPr lang="zh-CN" altLang="zh-CN" sz="1400" dirty="0"/>
              <a:t> </a:t>
            </a:r>
            <a:r>
              <a:rPr lang="zh-CN" altLang="zh-CN" sz="1400" dirty="0">
                <a:latin typeface="Arial Unicode MS"/>
              </a:rPr>
              <a:t>)</a:t>
            </a:r>
            <a:endParaRPr lang="en-US" altLang="zh-CN" sz="1400" dirty="0">
              <a:latin typeface="Arial Unicode MS"/>
            </a:endParaRPr>
          </a:p>
          <a:p>
            <a:pPr lvl="0" defTabSz="914400" eaLnBrk="0" fontAlgn="base" hangingPunct="0">
              <a:spcBef>
                <a:spcPct val="0"/>
              </a:spcBef>
              <a:spcAft>
                <a:spcPct val="0"/>
              </a:spcAft>
            </a:pPr>
            <a:r>
              <a:rPr lang="zh-CN" altLang="zh-CN" sz="1400" dirty="0">
                <a:latin typeface="Arial Unicode MS"/>
              </a:rPr>
              <a:t>{</a:t>
            </a:r>
            <a:r>
              <a:rPr lang="zh-CN" altLang="zh-CN" sz="1400" dirty="0"/>
              <a:t> </a:t>
            </a:r>
            <a:br>
              <a:rPr lang="zh-CN" altLang="zh-CN" sz="1400" dirty="0">
                <a:latin typeface="Arial Unicode MS"/>
              </a:rPr>
            </a:br>
            <a:r>
              <a:rPr lang="en-US" altLang="zh-CN" sz="1400" dirty="0">
                <a:latin typeface="Arial Unicode MS"/>
              </a:rPr>
              <a:t>    </a:t>
            </a:r>
            <a:r>
              <a:rPr lang="zh-CN" altLang="zh-CN" sz="1400" dirty="0">
                <a:solidFill>
                  <a:srgbClr val="800080"/>
                </a:solidFill>
                <a:latin typeface="Arial Unicode MS"/>
              </a:rPr>
              <a:t>QMessageBox</a:t>
            </a:r>
            <a:r>
              <a:rPr lang="zh-CN" altLang="zh-CN" sz="1400" dirty="0">
                <a:latin typeface="Arial Unicode MS"/>
              </a:rPr>
              <a:t>::critical(</a:t>
            </a:r>
            <a:r>
              <a:rPr lang="zh-CN" altLang="zh-CN" sz="1400" dirty="0">
                <a:solidFill>
                  <a:srgbClr val="000080"/>
                </a:solidFill>
                <a:latin typeface="Arial Unicode MS"/>
              </a:rPr>
              <a:t>0</a:t>
            </a:r>
            <a:r>
              <a:rPr lang="zh-CN" altLang="zh-CN" sz="1400" dirty="0">
                <a:latin typeface="Arial Unicode MS"/>
              </a:rPr>
              <a:t>,</a:t>
            </a:r>
            <a:r>
              <a:rPr lang="zh-CN" altLang="zh-CN" sz="1400" dirty="0">
                <a:solidFill>
                  <a:srgbClr val="C0C0C0"/>
                </a:solidFill>
                <a:latin typeface="Arial Unicode MS"/>
              </a:rPr>
              <a:t> </a:t>
            </a:r>
            <a:r>
              <a:rPr lang="zh-CN" altLang="zh-CN" sz="1400" dirty="0">
                <a:solidFill>
                  <a:srgbClr val="800080"/>
                </a:solidFill>
                <a:latin typeface="Arial Unicode MS"/>
              </a:rPr>
              <a:t>QObject</a:t>
            </a:r>
            <a:r>
              <a:rPr lang="zh-CN" altLang="zh-CN" sz="1400" dirty="0">
                <a:latin typeface="Arial Unicode MS"/>
              </a:rPr>
              <a:t>::tr(</a:t>
            </a:r>
            <a:r>
              <a:rPr lang="zh-CN" altLang="zh-CN" sz="1400" dirty="0">
                <a:solidFill>
                  <a:srgbClr val="008000"/>
                </a:solidFill>
                <a:latin typeface="Arial Unicode MS"/>
              </a:rPr>
              <a:t>"</a:t>
            </a:r>
            <a:r>
              <a:rPr lang="zh-CN" altLang="zh-CN" sz="1400" dirty="0">
                <a:solidFill>
                  <a:srgbClr val="C0C0C0"/>
                </a:solidFill>
                <a:latin typeface="Arial Unicode MS"/>
              </a:rPr>
              <a:t> </a:t>
            </a:r>
            <a:r>
              <a:rPr lang="zh-CN" altLang="zh-CN" sz="1400" dirty="0">
                <a:solidFill>
                  <a:srgbClr val="008000"/>
                </a:solidFill>
                <a:latin typeface="Arial Unicode MS"/>
              </a:rPr>
              <a:t>连接数据库失败！！！</a:t>
            </a:r>
            <a:r>
              <a:rPr lang="zh-CN" altLang="zh-CN" sz="1400" dirty="0">
                <a:solidFill>
                  <a:srgbClr val="C0C0C0"/>
                </a:solidFill>
                <a:latin typeface="Arial Unicode MS"/>
              </a:rPr>
              <a:t> </a:t>
            </a:r>
            <a:r>
              <a:rPr lang="zh-CN" altLang="zh-CN" sz="1400" dirty="0">
                <a:solidFill>
                  <a:srgbClr val="008000"/>
                </a:solidFill>
                <a:latin typeface="Arial Unicode MS"/>
              </a:rPr>
              <a:t>"</a:t>
            </a:r>
            <a:r>
              <a:rPr lang="zh-CN" altLang="zh-CN" sz="1400" dirty="0">
                <a:latin typeface="Arial Unicode MS"/>
              </a:rPr>
              <a:t>),</a:t>
            </a:r>
            <a:r>
              <a:rPr lang="zh-CN" altLang="zh-CN" sz="1400" dirty="0">
                <a:solidFill>
                  <a:srgbClr val="C0C0C0"/>
                </a:solidFill>
                <a:latin typeface="Arial Unicode MS"/>
              </a:rPr>
              <a:t> </a:t>
            </a:r>
            <a:r>
              <a:rPr lang="zh-CN" altLang="zh-CN" sz="1400" dirty="0">
                <a:latin typeface="Arial Unicode MS"/>
              </a:rPr>
              <a:t>db.lastError().text());</a:t>
            </a:r>
            <a:r>
              <a:rPr lang="zh-CN" altLang="zh-CN" sz="1400" dirty="0"/>
              <a:t> </a:t>
            </a:r>
            <a:br>
              <a:rPr lang="zh-CN" altLang="zh-CN" sz="1400" dirty="0">
                <a:latin typeface="Arial Unicode MS"/>
              </a:rPr>
            </a:br>
            <a:r>
              <a:rPr lang="en-US" altLang="zh-CN" sz="1400" dirty="0">
                <a:latin typeface="Arial Unicode MS"/>
              </a:rPr>
              <a:t>    </a:t>
            </a:r>
            <a:r>
              <a:rPr lang="zh-CN" altLang="zh-CN" sz="1400" dirty="0">
                <a:solidFill>
                  <a:srgbClr val="808000"/>
                </a:solidFill>
                <a:latin typeface="Arial Unicode MS"/>
              </a:rPr>
              <a:t>return</a:t>
            </a:r>
            <a:r>
              <a:rPr lang="zh-CN" altLang="zh-CN" sz="1400" dirty="0">
                <a:solidFill>
                  <a:srgbClr val="C0C0C0"/>
                </a:solidFill>
                <a:latin typeface="Arial Unicode MS"/>
              </a:rPr>
              <a:t> </a:t>
            </a:r>
            <a:r>
              <a:rPr lang="zh-CN" altLang="zh-CN" sz="1400" dirty="0">
                <a:solidFill>
                  <a:srgbClr val="808000"/>
                </a:solidFill>
                <a:latin typeface="Arial Unicode MS"/>
              </a:rPr>
              <a:t>false</a:t>
            </a:r>
            <a:r>
              <a:rPr lang="zh-CN" altLang="zh-CN" sz="1400" dirty="0">
                <a:latin typeface="Arial Unicode MS"/>
              </a:rPr>
              <a:t>;</a:t>
            </a:r>
            <a:r>
              <a:rPr lang="zh-CN" altLang="zh-CN" sz="1400" dirty="0"/>
              <a:t> </a:t>
            </a:r>
            <a:br>
              <a:rPr lang="zh-CN" altLang="zh-CN" sz="1400" dirty="0">
                <a:latin typeface="Arial Unicode MS"/>
              </a:rPr>
            </a:br>
            <a:r>
              <a:rPr lang="zh-CN" altLang="zh-CN" sz="1400" dirty="0">
                <a:latin typeface="Arial Unicode MS"/>
              </a:rPr>
              <a:t>}</a:t>
            </a:r>
            <a:r>
              <a:rPr lang="zh-CN" altLang="zh-CN" sz="1400" dirty="0">
                <a:solidFill>
                  <a:srgbClr val="808000"/>
                </a:solidFill>
                <a:latin typeface="Arial Unicode MS"/>
              </a:rPr>
              <a:t>else</a:t>
            </a:r>
            <a:endParaRPr lang="en-US" altLang="zh-CN" sz="1400" dirty="0">
              <a:solidFill>
                <a:srgbClr val="808000"/>
              </a:solidFill>
              <a:latin typeface="Arial Unicode MS"/>
            </a:endParaRPr>
          </a:p>
          <a:p>
            <a:pPr lvl="0" defTabSz="914400" eaLnBrk="0" fontAlgn="base" hangingPunct="0">
              <a:spcBef>
                <a:spcPct val="0"/>
              </a:spcBef>
              <a:spcAft>
                <a:spcPct val="0"/>
              </a:spcAft>
            </a:pPr>
            <a:r>
              <a:rPr lang="zh-CN" altLang="zh-CN" sz="1400" dirty="0">
                <a:latin typeface="Arial Unicode MS"/>
              </a:rPr>
              <a:t>{</a:t>
            </a:r>
            <a:r>
              <a:rPr lang="zh-CN" altLang="zh-CN" sz="1400" dirty="0"/>
              <a:t> </a:t>
            </a:r>
            <a:br>
              <a:rPr lang="zh-CN" altLang="zh-CN" sz="1400" dirty="0">
                <a:latin typeface="Arial Unicode MS"/>
              </a:rPr>
            </a:br>
            <a:r>
              <a:rPr lang="en-US" altLang="zh-CN" sz="1400" dirty="0">
                <a:latin typeface="Arial Unicode MS"/>
              </a:rPr>
              <a:t>    </a:t>
            </a:r>
            <a:r>
              <a:rPr lang="zh-CN" altLang="zh-CN" sz="1400" dirty="0">
                <a:solidFill>
                  <a:srgbClr val="800080"/>
                </a:solidFill>
                <a:latin typeface="Arial Unicode MS"/>
              </a:rPr>
              <a:t>QMessageBox</a:t>
            </a:r>
            <a:r>
              <a:rPr lang="zh-CN" altLang="zh-CN" sz="1400" dirty="0">
                <a:latin typeface="Arial Unicode MS"/>
              </a:rPr>
              <a:t>::information(</a:t>
            </a:r>
            <a:r>
              <a:rPr lang="zh-CN" altLang="zh-CN" sz="1400" dirty="0">
                <a:solidFill>
                  <a:srgbClr val="000080"/>
                </a:solidFill>
                <a:latin typeface="Arial Unicode MS"/>
              </a:rPr>
              <a:t>0</a:t>
            </a:r>
            <a:r>
              <a:rPr lang="zh-CN" altLang="zh-CN" sz="1400" dirty="0">
                <a:latin typeface="Arial Unicode MS"/>
              </a:rPr>
              <a:t>,</a:t>
            </a:r>
            <a:r>
              <a:rPr lang="zh-CN" altLang="zh-CN" sz="1400" dirty="0">
                <a:solidFill>
                  <a:srgbClr val="C0C0C0"/>
                </a:solidFill>
                <a:latin typeface="Arial Unicode MS"/>
              </a:rPr>
              <a:t> </a:t>
            </a:r>
            <a:r>
              <a:rPr lang="zh-CN" altLang="zh-CN" sz="1400" dirty="0">
                <a:solidFill>
                  <a:srgbClr val="800080"/>
                </a:solidFill>
                <a:latin typeface="Arial Unicode MS"/>
              </a:rPr>
              <a:t>QObject</a:t>
            </a:r>
            <a:r>
              <a:rPr lang="zh-CN" altLang="zh-CN" sz="1400" dirty="0">
                <a:latin typeface="Arial Unicode MS"/>
              </a:rPr>
              <a:t>::tr(</a:t>
            </a:r>
            <a:r>
              <a:rPr lang="zh-CN" altLang="zh-CN" sz="1400" dirty="0">
                <a:solidFill>
                  <a:srgbClr val="008000"/>
                </a:solidFill>
                <a:latin typeface="Arial Unicode MS"/>
              </a:rPr>
              <a:t>"Tips"</a:t>
            </a:r>
            <a:r>
              <a:rPr lang="zh-CN" altLang="zh-CN" sz="1400" dirty="0">
                <a:latin typeface="Arial Unicode MS"/>
              </a:rPr>
              <a:t>),</a:t>
            </a:r>
            <a:r>
              <a:rPr lang="zh-CN" altLang="zh-CN" sz="1400" dirty="0">
                <a:solidFill>
                  <a:srgbClr val="C0C0C0"/>
                </a:solidFill>
                <a:latin typeface="Arial Unicode MS"/>
              </a:rPr>
              <a:t> </a:t>
            </a:r>
            <a:r>
              <a:rPr lang="zh-CN" altLang="zh-CN" sz="1400" dirty="0">
                <a:solidFill>
                  <a:srgbClr val="800080"/>
                </a:solidFill>
                <a:latin typeface="Arial Unicode MS"/>
              </a:rPr>
              <a:t>QObject</a:t>
            </a:r>
            <a:r>
              <a:rPr lang="zh-CN" altLang="zh-CN" sz="1400" dirty="0">
                <a:latin typeface="Arial Unicode MS"/>
              </a:rPr>
              <a:t>::tr(</a:t>
            </a:r>
            <a:r>
              <a:rPr lang="zh-CN" altLang="zh-CN" sz="1400" dirty="0">
                <a:solidFill>
                  <a:srgbClr val="008000"/>
                </a:solidFill>
                <a:latin typeface="Arial Unicode MS"/>
              </a:rPr>
              <a:t>"</a:t>
            </a:r>
            <a:r>
              <a:rPr lang="zh-CN" altLang="zh-CN" sz="1400" dirty="0">
                <a:solidFill>
                  <a:srgbClr val="C0C0C0"/>
                </a:solidFill>
                <a:latin typeface="Arial Unicode MS"/>
              </a:rPr>
              <a:t> </a:t>
            </a:r>
            <a:r>
              <a:rPr lang="zh-CN" altLang="zh-CN" sz="1400" dirty="0">
                <a:solidFill>
                  <a:srgbClr val="008000"/>
                </a:solidFill>
                <a:latin typeface="Arial Unicode MS"/>
              </a:rPr>
              <a:t>连接数据库成功！！！</a:t>
            </a:r>
            <a:r>
              <a:rPr lang="zh-CN" altLang="zh-CN" sz="1400" dirty="0">
                <a:solidFill>
                  <a:srgbClr val="C0C0C0"/>
                </a:solidFill>
                <a:latin typeface="Arial Unicode MS"/>
              </a:rPr>
              <a:t> </a:t>
            </a:r>
            <a:r>
              <a:rPr lang="zh-CN" altLang="zh-CN" sz="1400" dirty="0">
                <a:solidFill>
                  <a:srgbClr val="008000"/>
                </a:solidFill>
                <a:latin typeface="Arial Unicode MS"/>
              </a:rPr>
              <a:t>"</a:t>
            </a:r>
            <a:r>
              <a:rPr lang="zh-CN" altLang="zh-CN" sz="1400" dirty="0">
                <a:latin typeface="Arial Unicode MS"/>
              </a:rPr>
              <a:t>));</a:t>
            </a:r>
            <a:r>
              <a:rPr lang="zh-CN" altLang="zh-CN" sz="1400" dirty="0"/>
              <a:t> </a:t>
            </a:r>
            <a:br>
              <a:rPr lang="zh-CN" altLang="zh-CN" sz="1400" dirty="0">
                <a:latin typeface="Arial Unicode MS"/>
              </a:rPr>
            </a:br>
            <a:r>
              <a:rPr lang="en-US" altLang="zh-CN" sz="1400" dirty="0">
                <a:latin typeface="Arial Unicode MS"/>
              </a:rPr>
              <a:t>    </a:t>
            </a:r>
            <a:r>
              <a:rPr lang="zh-CN" altLang="zh-CN" sz="1400" dirty="0">
                <a:solidFill>
                  <a:srgbClr val="808000"/>
                </a:solidFill>
                <a:latin typeface="Arial Unicode MS"/>
              </a:rPr>
              <a:t>return</a:t>
            </a:r>
            <a:r>
              <a:rPr lang="zh-CN" altLang="zh-CN" sz="1400" dirty="0">
                <a:solidFill>
                  <a:srgbClr val="C0C0C0"/>
                </a:solidFill>
                <a:latin typeface="Arial Unicode MS"/>
              </a:rPr>
              <a:t> </a:t>
            </a:r>
            <a:r>
              <a:rPr lang="zh-CN" altLang="zh-CN" sz="1400" dirty="0">
                <a:solidFill>
                  <a:srgbClr val="808000"/>
                </a:solidFill>
                <a:latin typeface="Arial Unicode MS"/>
              </a:rPr>
              <a:t>true</a:t>
            </a:r>
            <a:r>
              <a:rPr lang="zh-CN" altLang="zh-CN" sz="1400" dirty="0">
                <a:latin typeface="Arial Unicode MS"/>
              </a:rPr>
              <a:t>;</a:t>
            </a:r>
            <a:r>
              <a:rPr lang="zh-CN" altLang="zh-CN" sz="1400" dirty="0"/>
              <a:t> </a:t>
            </a:r>
            <a:endParaRPr lang="en-US" altLang="zh-CN" sz="1400" dirty="0"/>
          </a:p>
          <a:p>
            <a:pPr lvl="0" defTabSz="914400" eaLnBrk="0" fontAlgn="base" hangingPunct="0">
              <a:spcBef>
                <a:spcPct val="0"/>
              </a:spcBef>
              <a:spcAft>
                <a:spcPct val="0"/>
              </a:spcAft>
            </a:pPr>
            <a:r>
              <a:rPr kumimoji="0" lang="en-US" altLang="zh-CN" sz="1400" b="0" i="0" u="none" strike="noStrike" cap="none" normalizeH="0" baseline="0" dirty="0">
                <a:ln>
                  <a:noFill/>
                </a:ln>
                <a:solidFill>
                  <a:schemeClr val="tx1"/>
                </a:solidFill>
                <a:effectLst/>
                <a:latin typeface="Arial" panose="020B0604020202020204" pitchFamily="34"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a:p>
            <a:endParaRPr lang="zh-CN" altLang="en-US" sz="900" dirty="0"/>
          </a:p>
        </p:txBody>
      </p:sp>
    </p:spTree>
    <p:extLst>
      <p:ext uri="{BB962C8B-B14F-4D97-AF65-F5344CB8AC3E}">
        <p14:creationId xmlns:p14="http://schemas.microsoft.com/office/powerpoint/2010/main" val="28818057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1426</Words>
  <Application>Microsoft Office PowerPoint</Application>
  <PresentationFormat>宽屏</PresentationFormat>
  <Paragraphs>105</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vt:lpstr>
      <vt:lpstr>Arial Unicode MS</vt:lpstr>
      <vt:lpstr>Source Code Pro</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 皓强</dc:creator>
  <cp:lastModifiedBy>林 皓强</cp:lastModifiedBy>
  <cp:revision>22</cp:revision>
  <dcterms:created xsi:type="dcterms:W3CDTF">2020-11-07T11:33:23Z</dcterms:created>
  <dcterms:modified xsi:type="dcterms:W3CDTF">2020-11-09T13:36:53Z</dcterms:modified>
</cp:coreProperties>
</file>