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1490" r:id="rId2"/>
    <p:sldId id="11549" r:id="rId3"/>
    <p:sldId id="11562" r:id="rId4"/>
    <p:sldId id="11550" r:id="rId5"/>
    <p:sldId id="11551" r:id="rId6"/>
    <p:sldId id="11552" r:id="rId7"/>
    <p:sldId id="11554" r:id="rId8"/>
    <p:sldId id="11555" r:id="rId9"/>
    <p:sldId id="11556" r:id="rId10"/>
    <p:sldId id="11557" r:id="rId11"/>
    <p:sldId id="11576" r:id="rId12"/>
    <p:sldId id="11558" r:id="rId13"/>
    <p:sldId id="11559" r:id="rId14"/>
    <p:sldId id="11560" r:id="rId15"/>
    <p:sldId id="11563" r:id="rId16"/>
    <p:sldId id="11564" r:id="rId17"/>
    <p:sldId id="11565" r:id="rId18"/>
    <p:sldId id="11572" r:id="rId19"/>
    <p:sldId id="11566" r:id="rId20"/>
    <p:sldId id="11567" r:id="rId21"/>
    <p:sldId id="11568" r:id="rId22"/>
    <p:sldId id="11569" r:id="rId23"/>
    <p:sldId id="11570" r:id="rId24"/>
    <p:sldId id="11571" r:id="rId25"/>
    <p:sldId id="11561" r:id="rId26"/>
    <p:sldId id="11573" r:id="rId27"/>
    <p:sldId id="11574" r:id="rId28"/>
    <p:sldId id="1157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14F"/>
    <a:srgbClr val="F9CAB6"/>
    <a:srgbClr val="FAE2DA"/>
    <a:srgbClr val="F4BEAD"/>
    <a:srgbClr val="F7C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6" y="34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1CB31-3133-4724-AE6F-6AADE270523D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AD8F4-8980-413A-8429-0C85BBC8B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1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292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158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826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043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362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481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438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07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2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9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400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962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680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629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004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997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175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940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892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52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5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47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28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37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85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30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02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864E1-1EB6-414B-95A6-35ECF8877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24D4AC-5970-418D-B0E4-CFE4CFB5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CA537-606B-442D-ADB7-C6ED6F18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03B77-D8EC-4B7D-A635-7CCEACE6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7F33F-8B1D-4B38-A418-28D3AFC2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D1AA4-5FB2-4611-ADD6-C432DCBC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882DB6-2EB6-4748-86A2-6C25D986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32250-338A-4612-88B1-39172830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7B6A5-DAB7-44F4-97B3-6090D802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9930C-907D-471C-BB50-10C51DA0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3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23BFE1-E853-4D3A-8312-85F113D55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2FF7E-5494-4446-A2EC-00888F699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49718-2678-45AE-80E7-D7C956D4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D6A31-DBCC-47B0-B592-3A4F1FA5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EB351-8C94-47A9-B9A7-55A0E80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6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3916906" y="941694"/>
            <a:ext cx="2469427" cy="502214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6564572" y="3220873"/>
            <a:ext cx="2552131" cy="117370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2"/>
          </p:nvPr>
        </p:nvSpPr>
        <p:spPr>
          <a:xfrm>
            <a:off x="6564572" y="941695"/>
            <a:ext cx="4245143" cy="20608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3"/>
          </p:nvPr>
        </p:nvSpPr>
        <p:spPr>
          <a:xfrm>
            <a:off x="9294942" y="3220872"/>
            <a:ext cx="1514641" cy="274296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8"/>
          <p:cNvSpPr>
            <a:spLocks noGrp="1"/>
          </p:cNvSpPr>
          <p:nvPr>
            <p:ph type="pic" sz="quarter" idx="14"/>
          </p:nvPr>
        </p:nvSpPr>
        <p:spPr>
          <a:xfrm>
            <a:off x="6564572" y="4612945"/>
            <a:ext cx="2552131" cy="13508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01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E052E-5989-4F21-BBDF-8B9041E0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D3E94-1C23-4FBF-9E3B-A09ACF34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27C84-2E2F-470F-8B98-D1451A54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B6A30-3282-447D-87C1-2F2DA224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B1BE3-923D-4E0F-B414-E84E0E37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8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28EDF-8506-42B5-9D06-E8242B5E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8D816-5169-4E46-875E-52354A30A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F0CE1-B524-4A81-B395-E4FE6D31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12C99-8B23-45D4-AB20-FC95C95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34D8E-9673-4730-8F64-1A25E798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1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9BE0B-DBBD-49DC-9379-B8F4F731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29F4E-F97B-4498-9AF1-F325EBB41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3D6A6-404C-4FD9-904C-F5C03F28D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2E22C-9940-4A46-95BF-612BCD4D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33D97-DA1D-44BE-9DC1-DF8572D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5F68EB-E9A4-41B2-B043-024C85C7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7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043E-F842-4D41-99F9-337ED9AB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3AA5F-3F2E-49EA-9751-B343A20E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F9883-47E6-4F5C-A8F2-7BB59AC24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70266-F238-4E4C-B102-C2DEDEFBC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7ED184-DA65-4C5D-899D-100A403F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73B939-12D2-42C3-9CC4-6F46D52D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92BAAC-EF9D-4287-9D29-8848CAF2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5222C-1250-4F45-947B-46CC9AAA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1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19CA-EC8E-464F-8CDF-CC7B0A7D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3780D0-734D-4A1F-8B3A-C34E4C2D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635F6-38A3-4850-9A66-BBA6E517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8F9A2A-DC73-4B52-A578-70222DC5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BEB8C1-C743-4AEC-912B-E9B81D8E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BFE9CE-D096-4DFA-B6F8-D7C10E63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E61D9-F24E-4AD4-9478-D9C9B1E9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18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5A89C-A647-483A-847D-0CBE4A43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701ED-4D00-451D-926D-43667BC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29FB0C-6ED3-4205-9DE2-D1833804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D7C29-3C82-4771-B9B5-98F7789C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2C0B4-0D34-430F-90BB-D1B19B7E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81BEA-A525-4BEC-8594-49B49B81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1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13B31-D87D-4380-BEC0-6C419375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49CE16-0C7C-479A-BF30-7290E0EF1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09B60-9792-42BF-ACDF-28EC3CE5C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9D994-A291-4E8B-946A-A80B6D31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98667-F4D8-4E71-A24C-DAEB609F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16069-B9DC-406B-B78F-D2FBA423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ADE174-5D65-41B5-89CC-50D9BDB1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26A97-438C-42C6-9524-65568B15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DDB34-B173-4A54-8C1A-CCE944A47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DCC4-EB0D-4E4C-BAB4-2BE778E14A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7BD26-E79C-43EC-BF0F-46BB8F12B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2CB38-2BD3-41FE-B587-1DEC26298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nojacky/p/9497724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csdn.net/ELaXiaoSi/article/details/84190648" TargetMode="External"/><Relationship Id="rId5" Type="http://schemas.openxmlformats.org/officeDocument/2006/relationships/hyperlink" Target="https://www.eclipse.org/downloads/" TargetMode="External"/><Relationship Id="rId4" Type="http://schemas.openxmlformats.org/officeDocument/2006/relationships/hyperlink" Target="https://blog.csdn.net/qq_37350706/article/details/8170786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localhost&#65306;8080/&#39033;&#30446;&#21517;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localhost/&#39033;&#30446;&#21517;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CFAA95-988E-4A2D-9901-D896364B916B}"/>
              </a:ext>
            </a:extLst>
          </p:cNvPr>
          <p:cNvSpPr txBox="1"/>
          <p:nvPr/>
        </p:nvSpPr>
        <p:spPr>
          <a:xfrm>
            <a:off x="531862" y="1005142"/>
            <a:ext cx="11054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使用的工具（供参考）：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1.JDK 1.8.0  </a:t>
            </a:r>
            <a:r>
              <a:rPr lang="zh-CN" altLang="en-US" dirty="0"/>
              <a:t>进行</a:t>
            </a:r>
            <a:r>
              <a:rPr lang="en-US" altLang="zh-CN" dirty="0"/>
              <a:t>Java</a:t>
            </a:r>
            <a:r>
              <a:rPr lang="zh-CN" altLang="en-US" dirty="0"/>
              <a:t>开发的基础</a:t>
            </a:r>
            <a:endParaRPr lang="en-US" altLang="zh-CN" dirty="0"/>
          </a:p>
          <a:p>
            <a:r>
              <a:rPr lang="zh-CN" altLang="en-US" dirty="0"/>
              <a:t>安装与配置环境变量参考链接：</a:t>
            </a:r>
            <a:r>
              <a:rPr lang="en-US" altLang="zh-CN" dirty="0">
                <a:hlinkClick r:id="rId3"/>
              </a:rPr>
              <a:t>https://www.cnblogs.com/nojacky/p/9497724.html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2.MySQL 8  </a:t>
            </a:r>
            <a:r>
              <a:rPr lang="zh-CN" altLang="en-US" dirty="0"/>
              <a:t> 相比与</a:t>
            </a:r>
            <a:r>
              <a:rPr lang="en-US" altLang="zh-CN" dirty="0" err="1"/>
              <a:t>mysql</a:t>
            </a:r>
            <a:r>
              <a:rPr lang="en-US" altLang="zh-CN" dirty="0"/>
              <a:t> 5.5</a:t>
            </a:r>
            <a:r>
              <a:rPr lang="zh-CN" altLang="en-US" dirty="0"/>
              <a:t>版本，默认字符集支持中文，速度更快</a:t>
            </a:r>
            <a:endParaRPr lang="en-US" altLang="zh-CN" dirty="0"/>
          </a:p>
          <a:p>
            <a:r>
              <a:rPr lang="zh-CN" altLang="en-US" dirty="0"/>
              <a:t>安装与配置参考链接：</a:t>
            </a:r>
            <a:r>
              <a:rPr lang="en-US" altLang="zh-CN" dirty="0">
                <a:hlinkClick r:id="rId4"/>
              </a:rPr>
              <a:t>https://blog.csdn.net/qq_37350706/article/details/81707862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3.Eclipse  </a:t>
            </a:r>
            <a:r>
              <a:rPr lang="zh-CN" altLang="en-US" dirty="0"/>
              <a:t>使用人数最多的</a:t>
            </a:r>
            <a:r>
              <a:rPr lang="en-US" altLang="zh-CN" dirty="0"/>
              <a:t>Java</a:t>
            </a:r>
            <a:r>
              <a:rPr lang="zh-CN" altLang="en-US" dirty="0"/>
              <a:t>开发</a:t>
            </a:r>
            <a:r>
              <a:rPr lang="en-US" altLang="zh-CN" dirty="0"/>
              <a:t>IDE</a:t>
            </a:r>
            <a:r>
              <a:rPr lang="zh-CN" altLang="en-US" dirty="0"/>
              <a:t>之一</a:t>
            </a:r>
            <a:endParaRPr lang="en-US" altLang="zh-CN" dirty="0"/>
          </a:p>
          <a:p>
            <a:r>
              <a:rPr lang="zh-CN" altLang="en-US" dirty="0"/>
              <a:t>下载链接：</a:t>
            </a:r>
            <a:r>
              <a:rPr lang="en-US" altLang="zh-CN" dirty="0">
                <a:hlinkClick r:id="rId5"/>
              </a:rPr>
              <a:t>https://www.eclipse.org/downloads/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4.Tomcat 9  </a:t>
            </a:r>
            <a:r>
              <a:rPr lang="zh-CN" altLang="en-US" dirty="0"/>
              <a:t>部署</a:t>
            </a:r>
            <a:r>
              <a:rPr lang="en-US" altLang="zh-CN" dirty="0" err="1"/>
              <a:t>JavaWeb</a:t>
            </a:r>
            <a:r>
              <a:rPr lang="zh-CN" altLang="en-US" dirty="0"/>
              <a:t>项目的必备容器</a:t>
            </a:r>
            <a:endParaRPr lang="en-US" altLang="zh-CN" dirty="0"/>
          </a:p>
          <a:p>
            <a:r>
              <a:rPr lang="zh-CN" altLang="en-US" dirty="0"/>
              <a:t>安装与配置参考链接：</a:t>
            </a:r>
            <a:r>
              <a:rPr lang="en-US" altLang="zh-CN" dirty="0">
                <a:hlinkClick r:id="rId6"/>
              </a:rPr>
              <a:t>https://blog.csdn.net/ELaXiaoSi/article/details/84190648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项目使用</a:t>
            </a:r>
            <a:r>
              <a:rPr lang="en-US" altLang="zh-CN" dirty="0" err="1"/>
              <a:t>mysql+jsp+servlet</a:t>
            </a:r>
            <a:r>
              <a:rPr lang="zh-CN" altLang="en-US" dirty="0"/>
              <a:t>编写，采用</a:t>
            </a:r>
            <a:r>
              <a:rPr lang="en-US" altLang="zh-CN" dirty="0"/>
              <a:t>B/S</a:t>
            </a:r>
            <a:r>
              <a:rPr lang="zh-CN" altLang="en-US" dirty="0"/>
              <a:t>架构，优点：有大量开源框架，资料丰富，升级方便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AF5E93-626F-47B7-A7D4-C42DCADBE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60" y="648155"/>
            <a:ext cx="7091832" cy="56678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ECF166-F160-4831-BA7F-CB03706FB797}"/>
              </a:ext>
            </a:extLst>
          </p:cNvPr>
          <p:cNvSpPr txBox="1"/>
          <p:nvPr/>
        </p:nvSpPr>
        <p:spPr>
          <a:xfrm>
            <a:off x="531862" y="781777"/>
            <a:ext cx="358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这里生成</a:t>
            </a:r>
            <a:r>
              <a:rPr lang="en-US" altLang="zh-CN" dirty="0"/>
              <a:t>web.xml</a:t>
            </a:r>
            <a:r>
              <a:rPr lang="zh-CN" altLang="en-US" dirty="0"/>
              <a:t>文件的框默认是不勾选的，需要选上。</a:t>
            </a:r>
            <a:endParaRPr lang="en-US" altLang="zh-CN" dirty="0"/>
          </a:p>
          <a:p>
            <a:r>
              <a:rPr lang="zh-CN" altLang="en-US" dirty="0"/>
              <a:t>完成以上这些步骤，不出意外就可以建立一个</a:t>
            </a:r>
            <a:r>
              <a:rPr lang="en-US" altLang="zh-CN" dirty="0"/>
              <a:t>web</a:t>
            </a:r>
            <a:r>
              <a:rPr lang="zh-CN" altLang="en-US" dirty="0"/>
              <a:t>项目了</a:t>
            </a:r>
          </a:p>
        </p:txBody>
      </p:sp>
    </p:spTree>
    <p:extLst>
      <p:ext uri="{BB962C8B-B14F-4D97-AF65-F5344CB8AC3E}">
        <p14:creationId xmlns:p14="http://schemas.microsoft.com/office/powerpoint/2010/main" val="403099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C74E25-E60A-4BB8-9EA0-C88B90384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83" y="648155"/>
            <a:ext cx="6937887" cy="61111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8AEB62-8AE1-40B5-9174-89F9301D043A}"/>
              </a:ext>
            </a:extLst>
          </p:cNvPr>
          <p:cNvSpPr txBox="1"/>
          <p:nvPr/>
        </p:nvSpPr>
        <p:spPr>
          <a:xfrm>
            <a:off x="397869" y="774797"/>
            <a:ext cx="4090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右击</a:t>
            </a:r>
            <a:r>
              <a:rPr lang="en-US" altLang="zh-CN" dirty="0" err="1"/>
              <a:t>WebContent</a:t>
            </a:r>
            <a:r>
              <a:rPr lang="en-US" altLang="zh-CN" dirty="0" err="1">
                <a:sym typeface="Wingdings" panose="05000000000000000000" pitchFamily="2" charset="2"/>
              </a:rPr>
              <a:t>NewJsp</a:t>
            </a:r>
            <a:r>
              <a:rPr lang="en-US" altLang="zh-CN" dirty="0">
                <a:sym typeface="Wingdings" panose="05000000000000000000" pitchFamily="2" charset="2"/>
              </a:rPr>
              <a:t> file</a:t>
            </a:r>
            <a:r>
              <a:rPr lang="zh-CN" altLang="en-US" dirty="0">
                <a:sym typeface="Wingdings" panose="05000000000000000000" pitchFamily="2" charset="2"/>
              </a:rPr>
              <a:t>将</a:t>
            </a:r>
            <a:r>
              <a:rPr lang="en-US" altLang="zh-CN" dirty="0" err="1">
                <a:sym typeface="Wingdings" panose="05000000000000000000" pitchFamily="2" charset="2"/>
              </a:rPr>
              <a:t>jsp</a:t>
            </a:r>
            <a:r>
              <a:rPr lang="zh-CN" altLang="en-US" dirty="0">
                <a:sym typeface="Wingdings" panose="05000000000000000000" pitchFamily="2" charset="2"/>
              </a:rPr>
              <a:t>文件命名为</a:t>
            </a:r>
            <a:r>
              <a:rPr lang="en-US" altLang="zh-CN" dirty="0" err="1">
                <a:sym typeface="Wingdings" panose="05000000000000000000" pitchFamily="2" charset="2"/>
              </a:rPr>
              <a:t>index.jsp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在生成的</a:t>
            </a:r>
            <a:r>
              <a:rPr lang="en-US" altLang="zh-CN" dirty="0" err="1">
                <a:sym typeface="Wingdings" panose="05000000000000000000" pitchFamily="2" charset="2"/>
              </a:rPr>
              <a:t>jsp</a:t>
            </a:r>
            <a:r>
              <a:rPr lang="zh-CN" altLang="en-US" dirty="0">
                <a:sym typeface="Wingdings" panose="05000000000000000000" pitchFamily="2" charset="2"/>
              </a:rPr>
              <a:t>文件的</a:t>
            </a:r>
            <a:r>
              <a:rPr lang="en-US" altLang="zh-CN" dirty="0">
                <a:sym typeface="Wingdings" panose="05000000000000000000" pitchFamily="2" charset="2"/>
              </a:rPr>
              <a:t>body</a:t>
            </a:r>
            <a:r>
              <a:rPr lang="zh-CN" altLang="en-US" dirty="0">
                <a:sym typeface="Wingdings" panose="05000000000000000000" pitchFamily="2" charset="2"/>
              </a:rPr>
              <a:t>标签中输入</a:t>
            </a:r>
            <a:r>
              <a:rPr lang="en-US" altLang="zh-CN" dirty="0">
                <a:sym typeface="Wingdings" panose="05000000000000000000" pitchFamily="2" charset="2"/>
              </a:rPr>
              <a:t>hello world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点击运行项目，选择</a:t>
            </a:r>
            <a:r>
              <a:rPr lang="en-US" altLang="zh-CN" dirty="0">
                <a:sym typeface="Wingdings" panose="05000000000000000000" pitchFamily="2" charset="2"/>
              </a:rPr>
              <a:t>Tomcat</a:t>
            </a:r>
            <a:r>
              <a:rPr lang="zh-CN" altLang="en-US" dirty="0">
                <a:sym typeface="Wingdings" panose="05000000000000000000" pitchFamily="2" charset="2"/>
              </a:rPr>
              <a:t>服务器（确保</a:t>
            </a:r>
            <a:r>
              <a:rPr lang="en-US" altLang="zh-CN" dirty="0">
                <a:sym typeface="Wingdings" panose="05000000000000000000" pitchFamily="2" charset="2"/>
              </a:rPr>
              <a:t>Tomcat</a:t>
            </a:r>
            <a:r>
              <a:rPr lang="zh-CN" altLang="en-US" dirty="0">
                <a:sym typeface="Wingdings" panose="05000000000000000000" pitchFamily="2" charset="2"/>
              </a:rPr>
              <a:t>已经启动），在浏览器的</a:t>
            </a:r>
            <a:r>
              <a:rPr lang="en-US" altLang="zh-CN" dirty="0" err="1">
                <a:sym typeface="Wingdings" panose="05000000000000000000" pitchFamily="2" charset="2"/>
              </a:rPr>
              <a:t>url</a:t>
            </a:r>
            <a:r>
              <a:rPr lang="zh-CN" altLang="en-US" dirty="0">
                <a:sym typeface="Wingdings" panose="05000000000000000000" pitchFamily="2" charset="2"/>
              </a:rPr>
              <a:t>输入框中输入</a:t>
            </a:r>
            <a:r>
              <a:rPr lang="en-US" altLang="zh-CN" dirty="0">
                <a:sym typeface="Wingdings" panose="05000000000000000000" pitchFamily="2" charset="2"/>
                <a:hlinkClick r:id="rId4"/>
              </a:rPr>
              <a:t>http://localhost</a:t>
            </a:r>
            <a:r>
              <a:rPr lang="zh-CN" altLang="en-US" dirty="0">
                <a:sym typeface="Wingdings" panose="05000000000000000000" pitchFamily="2" charset="2"/>
                <a:hlinkClick r:id="rId4"/>
              </a:rPr>
              <a:t>：</a:t>
            </a:r>
            <a:r>
              <a:rPr lang="en-US" altLang="zh-CN" dirty="0">
                <a:sym typeface="Wingdings" panose="05000000000000000000" pitchFamily="2" charset="2"/>
                <a:hlinkClick r:id="rId4"/>
              </a:rPr>
              <a:t>8080/</a:t>
            </a:r>
            <a:r>
              <a:rPr lang="zh-CN" altLang="en-US" dirty="0">
                <a:sym typeface="Wingdings" panose="05000000000000000000" pitchFamily="2" charset="2"/>
                <a:hlinkClick r:id="rId4"/>
              </a:rPr>
              <a:t>项目名</a:t>
            </a:r>
            <a:r>
              <a:rPr lang="en-US" altLang="zh-CN" dirty="0">
                <a:sym typeface="Wingdings" panose="05000000000000000000" pitchFamily="2" charset="2"/>
                <a:hlinkClick r:id="rId4"/>
              </a:rPr>
              <a:t>/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不出意外的话可以看到</a:t>
            </a:r>
            <a:r>
              <a:rPr lang="en-US" altLang="zh-CN" dirty="0">
                <a:sym typeface="Wingdings" panose="05000000000000000000" pitchFamily="2" charset="2"/>
              </a:rPr>
              <a:t>hello  world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4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3E9574-910B-43D0-BF25-3254738F4F59}"/>
              </a:ext>
            </a:extLst>
          </p:cNvPr>
          <p:cNvSpPr txBox="1"/>
          <p:nvPr/>
        </p:nvSpPr>
        <p:spPr>
          <a:xfrm>
            <a:off x="2938644" y="2980525"/>
            <a:ext cx="1046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将数据库连接工具包导入项目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546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24E613-6A13-4DD2-8251-6E5C651B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36" y="767948"/>
            <a:ext cx="7358534" cy="56504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0AFF09-7672-4B2C-B514-15728632BE88}"/>
              </a:ext>
            </a:extLst>
          </p:cNvPr>
          <p:cNvSpPr txBox="1"/>
          <p:nvPr/>
        </p:nvSpPr>
        <p:spPr>
          <a:xfrm>
            <a:off x="556719" y="886647"/>
            <a:ext cx="338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右击项目名称</a:t>
            </a:r>
            <a:r>
              <a:rPr lang="en-US" altLang="zh-CN" dirty="0">
                <a:sym typeface="Wingdings" panose="05000000000000000000" pitchFamily="2" charset="2"/>
              </a:rPr>
              <a:t>Build </a:t>
            </a:r>
            <a:r>
              <a:rPr lang="en-US" altLang="zh-CN" dirty="0" err="1">
                <a:sym typeface="Wingdings" panose="05000000000000000000" pitchFamily="2" charset="2"/>
              </a:rPr>
              <a:t>PathConfigure</a:t>
            </a:r>
            <a:r>
              <a:rPr lang="en-US" altLang="zh-CN" dirty="0">
                <a:sym typeface="Wingdings" panose="05000000000000000000" pitchFamily="2" charset="2"/>
              </a:rPr>
              <a:t>  Build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5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D0C0B8-3518-46C3-9BF7-C2FCD2DCF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78" y="648155"/>
            <a:ext cx="7088821" cy="59156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448A6A-809D-4323-9A8B-2AE53FC27FB8}"/>
              </a:ext>
            </a:extLst>
          </p:cNvPr>
          <p:cNvSpPr txBox="1"/>
          <p:nvPr/>
        </p:nvSpPr>
        <p:spPr>
          <a:xfrm>
            <a:off x="460690" y="849965"/>
            <a:ext cx="378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Add External JARS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50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FB7EBB-3786-4D72-B0A6-5D92048E2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93" y="886645"/>
            <a:ext cx="7498137" cy="52420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B94DDC-0E70-4C94-ACD9-F0C12FE1D114}"/>
              </a:ext>
            </a:extLst>
          </p:cNvPr>
          <p:cNvSpPr txBox="1"/>
          <p:nvPr/>
        </p:nvSpPr>
        <p:spPr>
          <a:xfrm>
            <a:off x="531862" y="886645"/>
            <a:ext cx="33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选择自己下载的</a:t>
            </a:r>
            <a:r>
              <a:rPr lang="en-US" altLang="zh-CN" dirty="0" err="1"/>
              <a:t>mysql</a:t>
            </a:r>
            <a:r>
              <a:rPr lang="en-US" altLang="zh-CN" dirty="0"/>
              <a:t>-connector-java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4376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B81C40-6758-4FFF-A607-141AA052F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07" y="1193612"/>
            <a:ext cx="5286375" cy="43835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B9BD2E-4E32-4611-957B-DFD82F544D91}"/>
              </a:ext>
            </a:extLst>
          </p:cNvPr>
          <p:cNvSpPr txBox="1"/>
          <p:nvPr/>
        </p:nvSpPr>
        <p:spPr>
          <a:xfrm>
            <a:off x="531862" y="1012122"/>
            <a:ext cx="528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可以看到项目下面多了</a:t>
            </a:r>
            <a:r>
              <a:rPr lang="en-US" altLang="zh-CN" dirty="0"/>
              <a:t>Referenced</a:t>
            </a:r>
            <a:r>
              <a:rPr lang="zh-CN" altLang="en-US" dirty="0"/>
              <a:t>  </a:t>
            </a:r>
            <a:r>
              <a:rPr lang="en-US" altLang="zh-CN" dirty="0"/>
              <a:t>Libraries</a:t>
            </a:r>
          </a:p>
          <a:p>
            <a:r>
              <a:rPr lang="zh-CN" altLang="en-US" dirty="0"/>
              <a:t>里面有刚刚引入的</a:t>
            </a:r>
            <a:r>
              <a:rPr lang="en-US" altLang="zh-CN" dirty="0"/>
              <a:t>JDBC</a:t>
            </a:r>
          </a:p>
          <a:p>
            <a:endParaRPr lang="en-US" altLang="zh-CN" dirty="0"/>
          </a:p>
          <a:p>
            <a:r>
              <a:rPr lang="zh-CN" altLang="en-US" dirty="0"/>
              <a:t>这种方式不仅用于添加</a:t>
            </a:r>
            <a:r>
              <a:rPr lang="en-US" altLang="zh-CN" dirty="0"/>
              <a:t>JDBC</a:t>
            </a:r>
            <a:r>
              <a:rPr lang="zh-CN" altLang="en-US" dirty="0"/>
              <a:t>，当我们的项目缺少包时都可以通过这种方式引入，这样我们的</a:t>
            </a:r>
            <a:r>
              <a:rPr lang="en-US" altLang="zh-CN" dirty="0"/>
              <a:t>java</a:t>
            </a:r>
            <a:r>
              <a:rPr lang="zh-CN" altLang="en-US" dirty="0"/>
              <a:t>代码才可以使用。</a:t>
            </a:r>
          </a:p>
        </p:txBody>
      </p:sp>
    </p:spTree>
    <p:extLst>
      <p:ext uri="{BB962C8B-B14F-4D97-AF65-F5344CB8AC3E}">
        <p14:creationId xmlns:p14="http://schemas.microsoft.com/office/powerpoint/2010/main" val="356392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3E9574-910B-43D0-BF25-3254738F4F59}"/>
              </a:ext>
            </a:extLst>
          </p:cNvPr>
          <p:cNvSpPr txBox="1"/>
          <p:nvPr/>
        </p:nvSpPr>
        <p:spPr>
          <a:xfrm>
            <a:off x="725937" y="921380"/>
            <a:ext cx="400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jsp</a:t>
            </a:r>
            <a:r>
              <a:rPr lang="zh-CN" altLang="en-US" dirty="0"/>
              <a:t>和</a:t>
            </a:r>
            <a:r>
              <a:rPr lang="en-US" altLang="zh-CN" dirty="0"/>
              <a:t>servlet</a:t>
            </a:r>
            <a:r>
              <a:rPr lang="zh-CN" altLang="en-US" dirty="0"/>
              <a:t>中也需要识别数据库的连接，所以我们还要将文件复制到</a:t>
            </a:r>
            <a:r>
              <a:rPr lang="en-US" altLang="zh-CN" dirty="0" err="1"/>
              <a:t>Webcontent</a:t>
            </a:r>
            <a:r>
              <a:rPr lang="zh-CN" altLang="en-US" dirty="0"/>
              <a:t>目录下的</a:t>
            </a:r>
            <a:r>
              <a:rPr lang="en-US" altLang="zh-CN" dirty="0"/>
              <a:t>lib</a:t>
            </a:r>
            <a:r>
              <a:rPr lang="zh-CN" altLang="en-US" dirty="0"/>
              <a:t>文件夹中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0913C-E966-41BB-BEAF-C32CE5B5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96" y="1009650"/>
            <a:ext cx="5219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53958C-3D9F-46BD-9B2D-7B0C9086CBCD}"/>
              </a:ext>
            </a:extLst>
          </p:cNvPr>
          <p:cNvSpPr txBox="1"/>
          <p:nvPr/>
        </p:nvSpPr>
        <p:spPr>
          <a:xfrm>
            <a:off x="4362596" y="2694339"/>
            <a:ext cx="409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项目文件介绍</a:t>
            </a:r>
          </a:p>
        </p:txBody>
      </p:sp>
    </p:spTree>
    <p:extLst>
      <p:ext uri="{BB962C8B-B14F-4D97-AF65-F5344CB8AC3E}">
        <p14:creationId xmlns:p14="http://schemas.microsoft.com/office/powerpoint/2010/main" val="231573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3E9574-910B-43D0-BF25-3254738F4F59}"/>
              </a:ext>
            </a:extLst>
          </p:cNvPr>
          <p:cNvSpPr txBox="1"/>
          <p:nvPr/>
        </p:nvSpPr>
        <p:spPr>
          <a:xfrm>
            <a:off x="460692" y="969355"/>
            <a:ext cx="66939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文件目录的结构介绍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、前两个用的比较少，暂时不用管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Java Resources</a:t>
            </a:r>
            <a:r>
              <a:rPr lang="zh-CN" altLang="en-US" dirty="0"/>
              <a:t>存放</a:t>
            </a:r>
            <a:r>
              <a:rPr lang="en-US" altLang="zh-CN" dirty="0"/>
              <a:t>Java</a:t>
            </a:r>
            <a:r>
              <a:rPr lang="zh-CN" altLang="en-US" dirty="0"/>
              <a:t>源文件，写的数据库连接类，各种模型类，以及</a:t>
            </a:r>
            <a:r>
              <a:rPr lang="en-US" altLang="zh-CN" dirty="0"/>
              <a:t>servlet</a:t>
            </a:r>
            <a:r>
              <a:rPr lang="zh-CN" altLang="en-US" dirty="0"/>
              <a:t>可以存放在这里。</a:t>
            </a:r>
            <a:r>
              <a:rPr lang="en-US" altLang="zh-CN" dirty="0"/>
              <a:t>Libraries</a:t>
            </a:r>
            <a:r>
              <a:rPr lang="zh-CN" altLang="en-US" dirty="0"/>
              <a:t>主要存放在编写</a:t>
            </a:r>
            <a:r>
              <a:rPr lang="en-US" altLang="zh-CN" dirty="0"/>
              <a:t>java</a:t>
            </a:r>
            <a:r>
              <a:rPr lang="zh-CN" altLang="en-US" dirty="0"/>
              <a:t>文件时用到的各种包</a:t>
            </a:r>
            <a:r>
              <a:rPr lang="en-US" altLang="zh-CN" dirty="0"/>
              <a:t>,</a:t>
            </a:r>
            <a:r>
              <a:rPr lang="zh-CN" altLang="en-US" dirty="0"/>
              <a:t>创建项目时自动生成的。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JavaScript Resources</a:t>
            </a:r>
            <a:r>
              <a:rPr lang="zh-CN" altLang="en-US" dirty="0"/>
              <a:t>中存放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Referenced Libraries</a:t>
            </a:r>
            <a:r>
              <a:rPr lang="zh-CN" altLang="en-US" dirty="0"/>
              <a:t>中时</a:t>
            </a:r>
            <a:r>
              <a:rPr lang="en-US" altLang="zh-CN" dirty="0" err="1"/>
              <a:t>mysql</a:t>
            </a:r>
            <a:r>
              <a:rPr lang="en-US" altLang="zh-CN" dirty="0"/>
              <a:t>-connector-java</a:t>
            </a:r>
            <a:r>
              <a:rPr lang="zh-CN" altLang="en-US" dirty="0"/>
              <a:t>和以后可能用到的需要额外引入的包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build</a:t>
            </a:r>
            <a:r>
              <a:rPr lang="zh-CN" altLang="en-US" dirty="0"/>
              <a:t>文件夹暂时不用管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 err="1"/>
              <a:t>WebContent</a:t>
            </a:r>
            <a:r>
              <a:rPr lang="zh-CN" altLang="en-US" dirty="0"/>
              <a:t>中存放网站站点所需要的文件比如</a:t>
            </a:r>
            <a:r>
              <a:rPr lang="en-US" altLang="zh-CN" dirty="0" err="1"/>
              <a:t>jsp</a:t>
            </a:r>
            <a:r>
              <a:rPr lang="zh-CN" altLang="en-US" dirty="0"/>
              <a:t>页面，</a:t>
            </a:r>
            <a:r>
              <a:rPr lang="en-US" altLang="zh-CN" dirty="0"/>
              <a:t>html</a:t>
            </a:r>
            <a:r>
              <a:rPr lang="zh-CN" altLang="en-US" dirty="0"/>
              <a:t>文件，</a:t>
            </a:r>
            <a:r>
              <a:rPr lang="en-US" altLang="zh-CN" dirty="0" err="1"/>
              <a:t>css</a:t>
            </a:r>
            <a:r>
              <a:rPr lang="zh-CN" altLang="en-US" dirty="0"/>
              <a:t>文件，图片等等。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B563F3-658B-47C8-8BEE-2CDE4CDFB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854" y="648155"/>
            <a:ext cx="3517120" cy="620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76ADBB-EF9D-4C31-B57B-96F9511491A8}"/>
              </a:ext>
            </a:extLst>
          </p:cNvPr>
          <p:cNvSpPr txBox="1"/>
          <p:nvPr/>
        </p:nvSpPr>
        <p:spPr>
          <a:xfrm>
            <a:off x="3245771" y="2880391"/>
            <a:ext cx="696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建立一个</a:t>
            </a:r>
            <a:r>
              <a:rPr lang="en-US" altLang="zh-CN" sz="3600" dirty="0" err="1"/>
              <a:t>JavaWEB</a:t>
            </a:r>
            <a:r>
              <a:rPr lang="zh-CN" altLang="en-US" sz="3600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2752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5F6C54-8888-45C6-A581-93843920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04" y="648156"/>
            <a:ext cx="6540496" cy="54760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601907-2F87-4F92-A924-93DEBF79872D}"/>
              </a:ext>
            </a:extLst>
          </p:cNvPr>
          <p:cNvSpPr txBox="1"/>
          <p:nvPr/>
        </p:nvSpPr>
        <p:spPr>
          <a:xfrm>
            <a:off x="531862" y="849965"/>
            <a:ext cx="445894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这是编写的数据库连接类，其中</a:t>
            </a:r>
            <a:r>
              <a:rPr lang="en-US" altLang="zh-CN" dirty="0"/>
              <a:t>JDBC_DRIVER</a:t>
            </a:r>
            <a:r>
              <a:rPr lang="zh-CN" altLang="en-US" dirty="0"/>
              <a:t>和</a:t>
            </a:r>
            <a:r>
              <a:rPr lang="en-US" altLang="zh-CN" dirty="0"/>
              <a:t>DB_URL</a:t>
            </a:r>
            <a:r>
              <a:rPr lang="zh-CN" altLang="en-US" dirty="0"/>
              <a:t>的格式是固定的，需要注意的是</a:t>
            </a:r>
            <a:r>
              <a:rPr lang="en-US" altLang="zh-CN" dirty="0"/>
              <a:t>mysql8</a:t>
            </a:r>
            <a:r>
              <a:rPr lang="zh-CN" altLang="en-US" dirty="0"/>
              <a:t>之前的版本</a:t>
            </a:r>
            <a:r>
              <a:rPr lang="en-US" altLang="zh-CN" dirty="0"/>
              <a:t>JDBC</a:t>
            </a:r>
            <a:r>
              <a:rPr lang="zh-CN" altLang="en-US" dirty="0"/>
              <a:t>名为</a:t>
            </a:r>
            <a:r>
              <a:rPr lang="en-US" altLang="zh-CN" dirty="0" err="1"/>
              <a:t>com.mysql.jdbc.Driver</a:t>
            </a:r>
            <a:r>
              <a:rPr lang="zh-CN" altLang="en-US" dirty="0"/>
              <a:t>，从</a:t>
            </a:r>
            <a:r>
              <a:rPr lang="en-US" altLang="zh-CN" dirty="0" err="1"/>
              <a:t>mysql</a:t>
            </a:r>
            <a:r>
              <a:rPr lang="en-US" altLang="zh-CN" dirty="0"/>
              <a:t> 8</a:t>
            </a:r>
            <a:r>
              <a:rPr lang="zh-CN" altLang="en-US" dirty="0"/>
              <a:t>之后改为</a:t>
            </a:r>
            <a:r>
              <a:rPr lang="en-US" altLang="zh-CN" dirty="0" err="1"/>
              <a:t>com.mysql.cj.jdbc.Driver</a:t>
            </a:r>
            <a:r>
              <a:rPr lang="zh-CN" altLang="en-US" dirty="0"/>
              <a:t>，之所以将数据库连接写成一个类，是因为以后可以方便更改配置和方便调用。</a:t>
            </a:r>
          </a:p>
        </p:txBody>
      </p:sp>
    </p:spTree>
    <p:extLst>
      <p:ext uri="{BB962C8B-B14F-4D97-AF65-F5344CB8AC3E}">
        <p14:creationId xmlns:p14="http://schemas.microsoft.com/office/powerpoint/2010/main" val="3471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DD1952-90D5-4919-8AD3-357C703A9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18" y="698901"/>
            <a:ext cx="7130112" cy="55178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663E46-AA91-486A-8734-F6218C447ACD}"/>
              </a:ext>
            </a:extLst>
          </p:cNvPr>
          <p:cNvSpPr txBox="1"/>
          <p:nvPr/>
        </p:nvSpPr>
        <p:spPr>
          <a:xfrm>
            <a:off x="467670" y="849965"/>
            <a:ext cx="390886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这是一个实体模型类</a:t>
            </a:r>
            <a:r>
              <a:rPr lang="en-US" altLang="zh-CN" dirty="0"/>
              <a:t>User,</a:t>
            </a:r>
            <a:r>
              <a:rPr lang="zh-CN" altLang="en-US" dirty="0"/>
              <a:t>有</a:t>
            </a:r>
            <a:r>
              <a:rPr lang="en-US" altLang="zh-CN" dirty="0" err="1"/>
              <a:t>userid,username,password</a:t>
            </a:r>
            <a:r>
              <a:rPr lang="zh-CN" altLang="en-US" dirty="0"/>
              <a:t>三个属性，相应的在数据库的</a:t>
            </a:r>
            <a:r>
              <a:rPr lang="en-US" altLang="zh-CN" dirty="0"/>
              <a:t>user</a:t>
            </a:r>
            <a:r>
              <a:rPr lang="zh-CN" altLang="en-US" dirty="0"/>
              <a:t>表中也应当有这三种属性，这样就建立从数据库到</a:t>
            </a:r>
            <a:r>
              <a:rPr lang="en-US" altLang="zh-CN" dirty="0"/>
              <a:t>java</a:t>
            </a:r>
            <a:r>
              <a:rPr lang="zh-CN" altLang="en-US" dirty="0"/>
              <a:t>实体类的对应关系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4191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3E9574-910B-43D0-BF25-3254738F4F59}"/>
              </a:ext>
            </a:extLst>
          </p:cNvPr>
          <p:cNvSpPr txBox="1"/>
          <p:nvPr/>
        </p:nvSpPr>
        <p:spPr>
          <a:xfrm>
            <a:off x="439751" y="813294"/>
            <a:ext cx="4844226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建立</a:t>
            </a:r>
            <a:r>
              <a:rPr lang="en-US" altLang="zh-CN" dirty="0"/>
              <a:t>user</a:t>
            </a:r>
            <a:r>
              <a:rPr lang="zh-CN" altLang="en-US" dirty="0"/>
              <a:t>表的操作类</a:t>
            </a:r>
            <a:r>
              <a:rPr lang="en-US" altLang="zh-CN" dirty="0" err="1"/>
              <a:t>UserDao</a:t>
            </a:r>
            <a:r>
              <a:rPr lang="en-US" altLang="zh-CN" dirty="0"/>
              <a:t>,</a:t>
            </a:r>
            <a:r>
              <a:rPr lang="zh-CN" altLang="en-US" dirty="0"/>
              <a:t>在初始化类的同时获得数据库的连接，编写方法</a:t>
            </a:r>
            <a:r>
              <a:rPr lang="en-US" altLang="zh-CN" dirty="0" err="1"/>
              <a:t>getUserById</a:t>
            </a:r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获取数据库中的相应的</a:t>
            </a:r>
            <a:r>
              <a:rPr lang="en-US" altLang="zh-CN" dirty="0"/>
              <a:t>user</a:t>
            </a:r>
            <a:r>
              <a:rPr lang="zh-CN" altLang="en-US" dirty="0"/>
              <a:t>然后封装成</a:t>
            </a:r>
            <a:r>
              <a:rPr lang="en-US" altLang="zh-CN" dirty="0"/>
              <a:t>java</a:t>
            </a:r>
            <a:r>
              <a:rPr lang="zh-CN" altLang="en-US" dirty="0"/>
              <a:t>对象。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2AF022-5A59-4EE0-8EEA-650DF55E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25" y="604615"/>
            <a:ext cx="6084253" cy="620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37FB2A-08E3-4822-8053-996CE9900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354" y="641287"/>
            <a:ext cx="6850776" cy="57278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43BC9F-2FF7-473A-ADA1-08A68F5B70AC}"/>
              </a:ext>
            </a:extLst>
          </p:cNvPr>
          <p:cNvSpPr txBox="1"/>
          <p:nvPr/>
        </p:nvSpPr>
        <p:spPr>
          <a:xfrm>
            <a:off x="531862" y="788757"/>
            <a:ext cx="4252643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这是</a:t>
            </a:r>
            <a:r>
              <a:rPr lang="en-US" altLang="zh-CN" dirty="0" err="1"/>
              <a:t>index.jsp</a:t>
            </a:r>
            <a:r>
              <a:rPr lang="zh-CN" altLang="en-US" dirty="0"/>
              <a:t>文件，在本地浏览器浏览器</a:t>
            </a:r>
            <a:r>
              <a:rPr lang="en-US" altLang="zh-CN" dirty="0" err="1"/>
              <a:t>url</a:t>
            </a:r>
            <a:r>
              <a:rPr lang="zh-CN" altLang="en-US" dirty="0"/>
              <a:t>输入框中输入</a:t>
            </a:r>
            <a:r>
              <a:rPr lang="en-US" altLang="zh-CN" dirty="0">
                <a:hlinkClick r:id="rId4"/>
              </a:rPr>
              <a:t>http://localhost/</a:t>
            </a:r>
            <a:r>
              <a:rPr lang="zh-CN" altLang="en-US" dirty="0">
                <a:hlinkClick r:id="rId4"/>
              </a:rPr>
              <a:t>项目名</a:t>
            </a:r>
            <a:r>
              <a:rPr lang="en-US" altLang="zh-CN" dirty="0">
                <a:hlinkClick r:id="rId4"/>
              </a:rPr>
              <a:t>/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之后跳转到这个界面，相当于网站的首页。在</a:t>
            </a:r>
            <a:r>
              <a:rPr lang="en-US" altLang="zh-CN" dirty="0"/>
              <a:t>head</a:t>
            </a:r>
            <a:r>
              <a:rPr lang="zh-CN" altLang="en-US" dirty="0"/>
              <a:t>标签中</a:t>
            </a:r>
            <a:r>
              <a:rPr lang="en-US" altLang="zh-CN" dirty="0"/>
              <a:t>&lt;title&gt;</a:t>
            </a:r>
            <a:r>
              <a:rPr lang="zh-CN" altLang="en-US" dirty="0"/>
              <a:t>表示网站的名称，</a:t>
            </a:r>
            <a:r>
              <a:rPr lang="en-US" altLang="zh-CN" dirty="0"/>
              <a:t>&lt;link&gt;</a:t>
            </a:r>
            <a:r>
              <a:rPr lang="zh-CN" altLang="en-US" dirty="0"/>
              <a:t>中是引入的</a:t>
            </a:r>
            <a:r>
              <a:rPr lang="en-US" altLang="zh-CN" dirty="0" err="1"/>
              <a:t>css</a:t>
            </a:r>
            <a:r>
              <a:rPr lang="zh-CN" altLang="en-US" dirty="0"/>
              <a:t>的样式，</a:t>
            </a:r>
            <a:r>
              <a:rPr lang="en-US" altLang="zh-CN" dirty="0"/>
              <a:t>&lt;script&gt;</a:t>
            </a:r>
            <a:r>
              <a:rPr lang="zh-CN" altLang="en-US" dirty="0"/>
              <a:t>中引入</a:t>
            </a:r>
            <a:r>
              <a:rPr lang="en-US" altLang="zh-CN" dirty="0" err="1"/>
              <a:t>javascript</a:t>
            </a:r>
            <a:r>
              <a:rPr lang="zh-CN" altLang="en-US" dirty="0"/>
              <a:t>脚本，</a:t>
            </a:r>
            <a:r>
              <a:rPr lang="en-US" altLang="zh-CN" dirty="0"/>
              <a:t>&lt;body&gt;</a:t>
            </a:r>
            <a:r>
              <a:rPr lang="zh-CN" altLang="en-US" dirty="0"/>
              <a:t>中是网页展示的内容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40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AC8CE-2DB3-412A-9DCE-C77E71CB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104" y="942431"/>
            <a:ext cx="6739796" cy="51346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41EF7FC-D055-4BC0-B644-3978D2CDA770}"/>
              </a:ext>
            </a:extLst>
          </p:cNvPr>
          <p:cNvSpPr txBox="1"/>
          <p:nvPr/>
        </p:nvSpPr>
        <p:spPr>
          <a:xfrm>
            <a:off x="531862" y="767817"/>
            <a:ext cx="424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Jsp</a:t>
            </a:r>
            <a:r>
              <a:rPr lang="zh-CN" altLang="en-US" dirty="0"/>
              <a:t>页面与</a:t>
            </a:r>
            <a:r>
              <a:rPr lang="en-US" altLang="zh-CN" dirty="0"/>
              <a:t>servlet</a:t>
            </a:r>
            <a:r>
              <a:rPr lang="zh-CN" altLang="en-US" dirty="0"/>
              <a:t>中的表单交互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324310-E7E6-41B2-A5F3-254E1D14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286" y="677933"/>
            <a:ext cx="6595384" cy="60080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F1E412-C253-4FD8-9FA2-011AFC93D660}"/>
              </a:ext>
            </a:extLst>
          </p:cNvPr>
          <p:cNvSpPr txBox="1"/>
          <p:nvPr/>
        </p:nvSpPr>
        <p:spPr>
          <a:xfrm>
            <a:off x="531862" y="795737"/>
            <a:ext cx="429142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Servlet</a:t>
            </a:r>
            <a:r>
              <a:rPr lang="zh-CN" altLang="en-US" dirty="0"/>
              <a:t>类都继承于</a:t>
            </a:r>
            <a:r>
              <a:rPr lang="en-US" altLang="zh-CN" dirty="0" err="1"/>
              <a:t>HttpServlet</a:t>
            </a:r>
            <a:r>
              <a:rPr lang="zh-CN" altLang="en-US" dirty="0"/>
              <a:t>类，自带</a:t>
            </a:r>
            <a:r>
              <a:rPr lang="en-US" altLang="zh-CN" dirty="0" err="1"/>
              <a:t>doGet</a:t>
            </a:r>
            <a:r>
              <a:rPr lang="zh-CN" altLang="en-US" dirty="0"/>
              <a:t>和</a:t>
            </a:r>
            <a:r>
              <a:rPr lang="en-US" altLang="zh-CN" dirty="0" err="1"/>
              <a:t>doPost</a:t>
            </a:r>
            <a:r>
              <a:rPr lang="zh-CN" altLang="en-US" dirty="0"/>
              <a:t>方法，在这两种方法中对</a:t>
            </a:r>
            <a:r>
              <a:rPr lang="en-US" altLang="zh-CN" dirty="0"/>
              <a:t>form</a:t>
            </a:r>
            <a:r>
              <a:rPr lang="zh-CN" altLang="en-US" dirty="0"/>
              <a:t>表单传来的数据进行处理和编写业务逻辑代码，比如判断用户名和密码是否正确。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09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991C7C-6E75-4080-B933-4B1DC628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86" y="641287"/>
            <a:ext cx="4796838" cy="62098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64BA70-7610-4D32-9517-FE8CB1049711}"/>
              </a:ext>
            </a:extLst>
          </p:cNvPr>
          <p:cNvSpPr txBox="1"/>
          <p:nvPr/>
        </p:nvSpPr>
        <p:spPr>
          <a:xfrm>
            <a:off x="607273" y="788757"/>
            <a:ext cx="5488727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这是判断用户名和密码是否正确的业务逻辑代码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、判断是否为空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、判断用户名是否存在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、判断用户名是否正确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以上条件都正确才能跳转到正确的页面，否则返回当前的页面。</a:t>
            </a:r>
          </a:p>
        </p:txBody>
      </p:sp>
    </p:spTree>
    <p:extLst>
      <p:ext uri="{BB962C8B-B14F-4D97-AF65-F5344CB8AC3E}">
        <p14:creationId xmlns:p14="http://schemas.microsoft.com/office/powerpoint/2010/main" val="236767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DD0FA4-55F0-4F40-A4E3-33ACEB05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31" y="648154"/>
            <a:ext cx="6035759" cy="62098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77629C-8DA4-474E-9384-27B4F27B778B}"/>
              </a:ext>
            </a:extLst>
          </p:cNvPr>
          <p:cNvSpPr txBox="1"/>
          <p:nvPr/>
        </p:nvSpPr>
        <p:spPr>
          <a:xfrm>
            <a:off x="531862" y="767817"/>
            <a:ext cx="506766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所有</a:t>
            </a:r>
            <a:r>
              <a:rPr lang="en-US" altLang="zh-CN" dirty="0"/>
              <a:t>servlet</a:t>
            </a:r>
            <a:r>
              <a:rPr lang="zh-CN" altLang="en-US" dirty="0"/>
              <a:t>都要在</a:t>
            </a:r>
            <a:r>
              <a:rPr lang="en-US" altLang="zh-CN" dirty="0"/>
              <a:t>web.xml</a:t>
            </a:r>
            <a:r>
              <a:rPr lang="zh-CN" altLang="en-US" dirty="0"/>
              <a:t>文件中进行注册，才能被</a:t>
            </a:r>
            <a:r>
              <a:rPr lang="en-US" altLang="zh-CN" dirty="0" err="1"/>
              <a:t>jsp</a:t>
            </a:r>
            <a:r>
              <a:rPr lang="zh-CN" altLang="en-US" dirty="0"/>
              <a:t>文件找到，</a:t>
            </a:r>
            <a:r>
              <a:rPr lang="en-US" altLang="zh-CN" dirty="0"/>
              <a:t>&lt;servlet-name&gt;</a:t>
            </a:r>
            <a:r>
              <a:rPr lang="zh-CN" altLang="en-US" dirty="0"/>
              <a:t>表示</a:t>
            </a:r>
            <a:r>
              <a:rPr lang="en-US" altLang="zh-CN" dirty="0"/>
              <a:t>servlet</a:t>
            </a:r>
            <a:r>
              <a:rPr lang="zh-CN" altLang="en-US" dirty="0"/>
              <a:t>的名字</a:t>
            </a:r>
            <a:r>
              <a:rPr lang="en-US" altLang="zh-CN" dirty="0"/>
              <a:t>&lt;servlet-class&gt;</a:t>
            </a:r>
            <a:r>
              <a:rPr lang="zh-CN" altLang="en-US" dirty="0"/>
              <a:t>表示</a:t>
            </a:r>
            <a:r>
              <a:rPr lang="en-US" altLang="zh-CN" dirty="0"/>
              <a:t>servlet</a:t>
            </a:r>
            <a:r>
              <a:rPr lang="zh-CN" altLang="en-US" dirty="0"/>
              <a:t>文件的位置</a:t>
            </a: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  <a:r>
              <a:rPr lang="zh-CN" altLang="en-US" dirty="0"/>
              <a:t>表示</a:t>
            </a:r>
            <a:r>
              <a:rPr lang="en-US" altLang="zh-CN" dirty="0"/>
              <a:t>servlet</a:t>
            </a:r>
            <a:r>
              <a:rPr lang="zh-CN" altLang="en-US" dirty="0"/>
              <a:t>映射到的</a:t>
            </a:r>
            <a:r>
              <a:rPr lang="en-US" altLang="zh-CN" dirty="0" err="1"/>
              <a:t>url</a:t>
            </a:r>
            <a:r>
              <a:rPr lang="zh-CN" altLang="en-US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69655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DAA6AF-6B98-4940-91C3-D428F076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89" y="648155"/>
            <a:ext cx="7803811" cy="581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B7C5C4-92F4-4AC2-82DE-FBA750A42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50" y="1005142"/>
            <a:ext cx="7371040" cy="45875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43726F-3653-4B5A-9F9A-4A6E75CCAB3C}"/>
              </a:ext>
            </a:extLst>
          </p:cNvPr>
          <p:cNvSpPr txBox="1"/>
          <p:nvPr/>
        </p:nvSpPr>
        <p:spPr>
          <a:xfrm>
            <a:off x="670095" y="1284348"/>
            <a:ext cx="31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如右图</a:t>
            </a:r>
          </a:p>
        </p:txBody>
      </p:sp>
    </p:spTree>
    <p:extLst>
      <p:ext uri="{BB962C8B-B14F-4D97-AF65-F5344CB8AC3E}">
        <p14:creationId xmlns:p14="http://schemas.microsoft.com/office/powerpoint/2010/main" val="25212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7E03A7-BC2D-4CA6-A255-775E82581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04" y="849965"/>
            <a:ext cx="7084466" cy="54864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4FAE5F-DD1A-4EF0-B678-AA03D636C7F0}"/>
              </a:ext>
            </a:extLst>
          </p:cNvPr>
          <p:cNvSpPr txBox="1"/>
          <p:nvPr/>
        </p:nvSpPr>
        <p:spPr>
          <a:xfrm>
            <a:off x="531862" y="1228507"/>
            <a:ext cx="362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New  Runtime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4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A971A0-22FA-430F-BF8A-1C75CDBDE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37" y="771475"/>
            <a:ext cx="7319163" cy="5783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5526A9-8064-4155-AC16-3523C6585D10}"/>
              </a:ext>
            </a:extLst>
          </p:cNvPr>
          <p:cNvSpPr txBox="1"/>
          <p:nvPr/>
        </p:nvSpPr>
        <p:spPr>
          <a:xfrm>
            <a:off x="649154" y="1200586"/>
            <a:ext cx="330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选择电脑上安装的</a:t>
            </a:r>
            <a:r>
              <a:rPr lang="en-US" altLang="zh-CN" dirty="0"/>
              <a:t>Tomcat,</a:t>
            </a:r>
            <a:r>
              <a:rPr lang="zh-CN" altLang="en-US" dirty="0"/>
              <a:t>这里以</a:t>
            </a:r>
            <a:r>
              <a:rPr lang="en-US" altLang="zh-CN" dirty="0"/>
              <a:t>Tomcat 9</a:t>
            </a:r>
            <a:r>
              <a:rPr lang="zh-CN" altLang="en-US" dirty="0"/>
              <a:t>为例，选择之后点击</a:t>
            </a:r>
            <a:r>
              <a:rPr lang="en-US" altLang="zh-CN" dirty="0"/>
              <a:t>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1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90C065-B922-4117-92DB-180A11253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32" y="698016"/>
            <a:ext cx="6428838" cy="56958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45A022-0BE8-4370-AAC1-96BF6CEC9930}"/>
              </a:ext>
            </a:extLst>
          </p:cNvPr>
          <p:cNvSpPr txBox="1"/>
          <p:nvPr/>
        </p:nvSpPr>
        <p:spPr>
          <a:xfrm>
            <a:off x="607273" y="849965"/>
            <a:ext cx="3839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Browse</a:t>
            </a:r>
            <a:r>
              <a:rPr lang="zh-CN" altLang="en-US" dirty="0"/>
              <a:t>选择自己电脑上安装</a:t>
            </a:r>
            <a:r>
              <a:rPr lang="en-US" altLang="zh-CN" dirty="0"/>
              <a:t>Tomcat</a:t>
            </a:r>
            <a:r>
              <a:rPr lang="zh-CN" altLang="en-US" dirty="0"/>
              <a:t>的位置。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然后再点击</a:t>
            </a:r>
            <a:r>
              <a:rPr lang="en-US" altLang="zh-CN" dirty="0"/>
              <a:t>Installed  JRES,</a:t>
            </a:r>
            <a:r>
              <a:rPr lang="zh-CN" altLang="en-US" dirty="0"/>
              <a:t>选择项目所需要的</a:t>
            </a:r>
            <a:r>
              <a:rPr lang="en-US" altLang="zh-CN" dirty="0"/>
              <a:t>JDK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1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3DDDC9-FD25-4C53-9F8F-1BD4AD901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84" y="849965"/>
            <a:ext cx="6833185" cy="58109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03DB29-6144-456A-BECF-646B7502E595}"/>
              </a:ext>
            </a:extLst>
          </p:cNvPr>
          <p:cNvSpPr txBox="1"/>
          <p:nvPr/>
        </p:nvSpPr>
        <p:spPr>
          <a:xfrm>
            <a:off x="556719" y="1019102"/>
            <a:ext cx="3826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这里选择的</a:t>
            </a:r>
            <a:r>
              <a:rPr lang="en-US" altLang="zh-CN" dirty="0" err="1"/>
              <a:t>jdk</a:t>
            </a:r>
            <a:r>
              <a:rPr lang="zh-CN" altLang="en-US" dirty="0"/>
              <a:t>是安装</a:t>
            </a:r>
            <a:r>
              <a:rPr lang="en-US" altLang="zh-CN" dirty="0"/>
              <a:t>eclipse</a:t>
            </a:r>
            <a:r>
              <a:rPr lang="zh-CN" altLang="en-US" dirty="0"/>
              <a:t>的时候自动从电脑的环境变量中识别的，如果没有的话需要手动设置。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Apply and Close</a:t>
            </a:r>
            <a:r>
              <a:rPr lang="zh-CN" altLang="en-US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6963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BB0236-5260-4A17-A345-199A607C0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82" y="604608"/>
            <a:ext cx="7599511" cy="60544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3E264B-D644-4F13-9A5C-382A0E6A839D}"/>
              </a:ext>
            </a:extLst>
          </p:cNvPr>
          <p:cNvSpPr txBox="1"/>
          <p:nvPr/>
        </p:nvSpPr>
        <p:spPr>
          <a:xfrm>
            <a:off x="556719" y="849965"/>
            <a:ext cx="347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在将</a:t>
            </a:r>
            <a:r>
              <a:rPr lang="en-US" altLang="zh-CN" dirty="0"/>
              <a:t>Tomcat</a:t>
            </a:r>
            <a:r>
              <a:rPr lang="zh-CN" altLang="en-US" dirty="0"/>
              <a:t>和</a:t>
            </a:r>
            <a:r>
              <a:rPr lang="en-US" altLang="zh-CN" dirty="0"/>
              <a:t>JDK</a:t>
            </a:r>
            <a:r>
              <a:rPr lang="zh-CN" altLang="en-US" dirty="0"/>
              <a:t>设置好之后，界面显示如右图。点击</a:t>
            </a:r>
            <a:r>
              <a:rPr lang="en-US" altLang="zh-CN" dirty="0"/>
              <a:t>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8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8C6469-043A-4AA5-BABE-48106B823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05" y="648155"/>
            <a:ext cx="7372495" cy="61111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EEA210-96CC-4B2A-B962-E0A6C8A929DD}"/>
              </a:ext>
            </a:extLst>
          </p:cNvPr>
          <p:cNvSpPr txBox="1"/>
          <p:nvPr/>
        </p:nvSpPr>
        <p:spPr>
          <a:xfrm>
            <a:off x="529482" y="849965"/>
            <a:ext cx="344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这一个页面不用改，直接</a:t>
            </a:r>
            <a:r>
              <a:rPr lang="en-US" altLang="zh-CN" dirty="0"/>
              <a:t>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31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042">
      <a:dk1>
        <a:srgbClr val="071927"/>
      </a:dk1>
      <a:lt1>
        <a:sysClr val="window" lastClr="FFFFFF"/>
      </a:lt1>
      <a:dk2>
        <a:srgbClr val="44546A"/>
      </a:dk2>
      <a:lt2>
        <a:srgbClr val="E7E6E6"/>
      </a:lt2>
      <a:accent1>
        <a:srgbClr val="0E314F"/>
      </a:accent1>
      <a:accent2>
        <a:srgbClr val="0E314F"/>
      </a:accent2>
      <a:accent3>
        <a:srgbClr val="0E314F"/>
      </a:accent3>
      <a:accent4>
        <a:srgbClr val="0E314F"/>
      </a:accent4>
      <a:accent5>
        <a:srgbClr val="0E314F"/>
      </a:accent5>
      <a:accent6>
        <a:srgbClr val="0E314F"/>
      </a:accent6>
      <a:hlink>
        <a:srgbClr val="0E314F"/>
      </a:hlink>
      <a:folHlink>
        <a:srgbClr val="0E314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999</Words>
  <Application>Microsoft Office PowerPoint</Application>
  <PresentationFormat>宽屏</PresentationFormat>
  <Paragraphs>97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字魂36号-正文宋楷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 健</cp:lastModifiedBy>
  <cp:revision>146</cp:revision>
  <dcterms:created xsi:type="dcterms:W3CDTF">2019-01-15T09:19:09Z</dcterms:created>
  <dcterms:modified xsi:type="dcterms:W3CDTF">2019-11-11T08:56:09Z</dcterms:modified>
</cp:coreProperties>
</file>