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11490" r:id="rId4"/>
    <p:sldId id="11558" r:id="rId6"/>
    <p:sldId id="11611" r:id="rId7"/>
    <p:sldId id="11581" r:id="rId8"/>
    <p:sldId id="11582" r:id="rId9"/>
    <p:sldId id="11510" r:id="rId10"/>
    <p:sldId id="11584" r:id="rId11"/>
    <p:sldId id="11588" r:id="rId12"/>
    <p:sldId id="11587" r:id="rId13"/>
    <p:sldId id="11589" r:id="rId14"/>
    <p:sldId id="11590" r:id="rId15"/>
    <p:sldId id="11591" r:id="rId16"/>
    <p:sldId id="11586" r:id="rId17"/>
    <p:sldId id="11592" r:id="rId18"/>
    <p:sldId id="11593" r:id="rId19"/>
    <p:sldId id="1159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14F"/>
    <a:srgbClr val="F9CAB6"/>
    <a:srgbClr val="FAE2DA"/>
    <a:srgbClr val="F4BEAD"/>
    <a:srgbClr val="F7C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6" y="348"/>
      </p:cViewPr>
      <p:guideLst>
        <p:guide orient="horz" pos="21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1CB31-3133-4724-AE6F-6AADE2705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AD8F4-8980-413A-8429-0C85BBC8B6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3916906" y="941694"/>
            <a:ext cx="2469427" cy="502214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>
          <a:xfrm>
            <a:off x="6564572" y="3220873"/>
            <a:ext cx="2552131" cy="117370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2"/>
          </p:nvPr>
        </p:nvSpPr>
        <p:spPr>
          <a:xfrm>
            <a:off x="6564572" y="941695"/>
            <a:ext cx="4245143" cy="20608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3"/>
          </p:nvPr>
        </p:nvSpPr>
        <p:spPr>
          <a:xfrm>
            <a:off x="9294942" y="3220872"/>
            <a:ext cx="1514641" cy="274296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8"/>
          <p:cNvSpPr>
            <a:spLocks noGrp="1"/>
          </p:cNvSpPr>
          <p:nvPr>
            <p:ph type="pic" sz="quarter" idx="14"/>
          </p:nvPr>
        </p:nvSpPr>
        <p:spPr>
          <a:xfrm>
            <a:off x="6564572" y="4612945"/>
            <a:ext cx="2552131" cy="135089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3916906" y="941694"/>
            <a:ext cx="2469427" cy="502214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>
          <a:xfrm>
            <a:off x="6564572" y="3220873"/>
            <a:ext cx="2552131" cy="117370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2"/>
          </p:nvPr>
        </p:nvSpPr>
        <p:spPr>
          <a:xfrm>
            <a:off x="6564572" y="941695"/>
            <a:ext cx="4245143" cy="20608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3"/>
          </p:nvPr>
        </p:nvSpPr>
        <p:spPr>
          <a:xfrm>
            <a:off x="9294942" y="3220872"/>
            <a:ext cx="1514641" cy="274296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8"/>
          <p:cNvSpPr>
            <a:spLocks noGrp="1"/>
          </p:cNvSpPr>
          <p:nvPr>
            <p:ph type="pic" sz="quarter" idx="14"/>
          </p:nvPr>
        </p:nvSpPr>
        <p:spPr>
          <a:xfrm>
            <a:off x="6564572" y="4612945"/>
            <a:ext cx="2552131" cy="135089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DCC4-EB0D-4E4C-BAB4-2BE778E14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2409D-F862-4DA9-805D-09AA5334D9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hyperlink" Target="https://www.runoob.com/python/python-mysql.html" TargetMode="External"/><Relationship Id="rId1" Type="http://schemas.openxmlformats.org/officeDocument/2006/relationships/hyperlink" Target="https://www.cnblogs.com/hanfanfan/p/10398244.html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4.xml"/><Relationship Id="rId4" Type="http://schemas.openxmlformats.org/officeDocument/2006/relationships/hyperlink" Target="https://dev.mysql.com/downloads/" TargetMode="External"/><Relationship Id="rId3" Type="http://schemas.openxmlformats.org/officeDocument/2006/relationships/hyperlink" Target="https://blog.csdn.net/ztx114/article/details/78869625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hyperlink" Target="https://www.jetbrains.com/pycharm/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1" Type="http://schemas.openxmlformats.org/officeDocument/2006/relationships/hyperlink" Target="https://www.jetbrains.com/pycharm/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blog.csdn.net/weixin_38532159/article/details/78379523" TargetMode="External"/><Relationship Id="rId1" Type="http://schemas.openxmlformats.org/officeDocument/2006/relationships/hyperlink" Target="https://www.cnblogs.com/yudanqu/p/9467803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7055" y="2627630"/>
            <a:ext cx="984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python</a:t>
            </a:r>
            <a:r>
              <a:rPr lang="zh-CN" altLang="en-US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开发简单的图书管理系统</a:t>
            </a:r>
            <a:endParaRPr lang="zh-CN" altLang="en-US" sz="3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）利用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的各种控件完成界面</a:t>
            </a:r>
            <a:endParaRPr lang="zh-CN" altLang="en-US" sz="3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4969" y="1688556"/>
            <a:ext cx="9597071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# </a:t>
            </a:r>
            <a:r>
              <a:rPr 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</a:t>
            </a:r>
            <a:r>
              <a:rPr 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并添加响应函数</a:t>
            </a:r>
            <a:endParaRPr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Button(self.Win, text="显示所有图书", command=self.showAllBooks).place(relx=0.1, rely=0.25, width=80)</a:t>
            </a:r>
            <a:endParaRPr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Button(self.Win, text="查询图书", command=self.searchBook).place(relx=0.25, rely=0.25, width=80)</a:t>
            </a:r>
            <a:endParaRPr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Button(self.Win, text="修改图书", command=self.modifyBook).place(relx=0.4, rely=0.25, width=80)</a:t>
            </a:r>
            <a:endParaRPr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Button(self.Win, text="添加图书", command=self.addBook).place(relx=0.55, rely=0.25, width=80)</a:t>
            </a:r>
            <a:endParaRPr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Button(self.Win, text="删除图书", command=self.deleteBook).place(relx=0.7, rely=0.25, width=80)</a:t>
            </a:r>
            <a:endParaRPr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Button(self.Win, text="清除信息", command=self.clearInfo).place(relx=0.85, rely=0.25, width=80)</a:t>
            </a:r>
            <a:endParaRPr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170" y="730885"/>
            <a:ext cx="7639050" cy="596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）为按钮等控件添加响应事件</a:t>
            </a:r>
            <a:endParaRPr lang="zh-CN" altLang="en-US" sz="3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4794" y="1902551"/>
            <a:ext cx="9597071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以登录按钮为例，添加相应事件并实现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Button(self.Win, text='登陆', </a:t>
            </a:r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command=self.loginCheck</a:t>
            </a:r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).grid(row=3, stick=W, pady=10)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Button(self.Win, text='退出', </a:t>
            </a:r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command=self.Win.quit</a:t>
            </a:r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).grid(row=3, column=1, stick=E)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登录按钮响应事件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def loginCheck(self):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name = self.username.get()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password = self.password.get()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if name == 'admin' and password == '123456':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self.Win.destroy()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main(self.root)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else: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showinfo(title='</a:t>
            </a:r>
            <a:r>
              <a:rPr lang="zh-CN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提示</a:t>
            </a:r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', message='账号或密码错误！')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0405" y="3096260"/>
            <a:ext cx="3150235" cy="2211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4875" y="5560060"/>
            <a:ext cx="9910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按钮组件、菜单组件等可以在创建组件时通过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参数指定事件处理函数；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对于鼠标事件、键盘事件和窗口事件可以通过组件的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方法进行绑定。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）连接数据库执行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altLang="en-US" sz="3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5794" y="1842861"/>
            <a:ext cx="9597071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# </a:t>
            </a:r>
            <a:r>
              <a:rPr lang="zh-CN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添加书籍信息</a:t>
            </a:r>
            <a:r>
              <a:rPr lang="zh-CN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def addBook(self):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if self.isbn.get() == "" or self.name.get() == "" or self.author.get() == "" or self.publisher.get() == ""  or self.price.get() == "":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showerror(title='提示', message='请输入完整信息！')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else: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x = self.tree.get_children()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for item in x: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self.tree.delete(item)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 = pymysql.connect(user='root', password='root', </a:t>
            </a:r>
            <a:endParaRPr sz="16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     </a:t>
            </a:r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database='books', charset='utf8')   </a:t>
            </a:r>
            <a:r>
              <a:rPr 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</a:t>
            </a:r>
            <a:endParaRPr sz="16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cur = con.cursor()    </a:t>
            </a:r>
            <a:r>
              <a:rPr 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获取游标</a:t>
            </a:r>
            <a:endParaRPr sz="16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6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isbn = self.isbn.get()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name = self.name.get()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author = self.author.get()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publisher = self.publisher.get()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price = self.price.get()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）连接数据库执行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altLang="en-US" sz="3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5794" y="1842861"/>
            <a:ext cx="9597071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# 检验ISBN是否已经存在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sqlSearch = "select * from books where isbn = %s"         </a:t>
            </a:r>
            <a:r>
              <a:rPr 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sql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</a:t>
            </a:r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result = cur.execute(sqlSearch, isbn)    </a:t>
            </a:r>
            <a:r>
              <a:rPr 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语句，返回受到影响的行数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if result &gt; 0: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showerror(title="提示", message="ISBN已存在！")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else: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</a:t>
            </a:r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sql = "insert into books values(%s,%s,%s,%s,%s)"  </a:t>
            </a:r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sql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sz="16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cur.execute(sql, (isbn, name, author, publisher, price))   </a:t>
            </a:r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sz="16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con.commit()          </a:t>
            </a:r>
            <a:r>
              <a:rPr 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 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提交事务到数据库</a:t>
            </a:r>
            <a:endParaRPr sz="16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</a:t>
            </a:r>
            <a:r>
              <a:rPr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cur.execute("select * from books")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lst = cur.fetchall()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for item in lst: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self.tree.insert("", 1, text="line1", values=item)</a:t>
            </a:r>
            <a:endParaRPr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cur.close()    </a:t>
            </a:r>
            <a:r>
              <a:rPr 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关闭游标</a:t>
            </a:r>
            <a:endParaRPr sz="16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con.close()  </a:t>
            </a:r>
            <a:r>
              <a:rPr 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关闭连接   （顺序不要写反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操作数据库步骤：</a:t>
            </a:r>
            <a:endParaRPr lang="zh-CN" altLang="en-US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4174" y="6152606"/>
            <a:ext cx="95970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Python操作MySQL数据库（步骤教程）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 action="ppaction://hlinkfile"/>
              </a:rPr>
              <a:t>https://www.cnblogs.com/hanfanfan/p/10398244.html</a:t>
            </a:r>
            <a:endParaRPr lang="zh-CN" altLang="en-US"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  <a:hlinkClick r:id="rId1" action="ppaction://hlinkfile"/>
            </a:endParaRPr>
          </a:p>
          <a:p>
            <a:r>
              <a:rPr lang="en-US" altLang="zh-CN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              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2" action="ppaction://hlinkfile"/>
              </a:rPr>
              <a:t>https://www.runoob.com/python/python-mysql.html</a:t>
            </a:r>
            <a:endParaRPr lang="en-US" altLang="zh-CN"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40" y="1720215"/>
            <a:ext cx="908685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）获取结果并呈现</a:t>
            </a:r>
            <a:endParaRPr lang="zh-CN" altLang="en-US" sz="3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6475" y="419100"/>
            <a:ext cx="7639050" cy="6019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404495"/>
            <a:ext cx="7696200" cy="604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0189" y="1073241"/>
            <a:ext cx="95970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开发软件</a:t>
            </a:r>
            <a:endParaRPr lang="zh-CN" altLang="en-US" sz="3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7859" y="1902551"/>
            <a:ext cx="9597071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PyCharm (Community Edition)</a:t>
            </a:r>
            <a:endParaRPr lang="en-US" altLang="zh-CN" sz="2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PyCham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https://www.jetbrains.com/pycharm/</a:t>
            </a:r>
            <a:endParaRPr lang="en-US" altLang="zh-CN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8504" y="4365716"/>
            <a:ext cx="95970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yCharm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需要先安装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并配置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https://www.python.org/</a:t>
            </a:r>
            <a:endParaRPr lang="en-US" altLang="zh-CN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  <a:p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安装及环境变量配置：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https://blog.csdn.net/ztx114/article/details/78869625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7859" y="2983321"/>
            <a:ext cx="959707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https://dev.mysql.com/downloads/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hlinkClick r:id="rId4" action="ppaction://hlinkfile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其他可选数据库：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SQLite3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MariaDB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MongoDB......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8504" y="5730966"/>
            <a:ext cx="95970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安装过程中出现任何问题学会百度相应错误寻找解决方法，不要乱改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4760" y="790575"/>
            <a:ext cx="984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booksManager</a:t>
            </a:r>
            <a:r>
              <a:rPr lang="zh-CN" altLang="en-US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3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7859" y="1540601"/>
            <a:ext cx="959707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导入项目到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PyCharm (Community Edition)</a:t>
            </a:r>
            <a:endParaRPr lang="en-US" altLang="zh-CN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参考链接：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https://www.cnblogs.com/xiaodong1993/p/11194121.html</a:t>
            </a:r>
            <a:endParaRPr lang="en-US" altLang="zh-CN"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hlinkClick r:id="rId1" action="ppaction://hlinkfil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7224" y="2367371"/>
            <a:ext cx="9597071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2.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文件到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点击workbench登录数据库</a:t>
            </a:r>
            <a:endParaRPr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看图上数字按步骤操作</a:t>
            </a:r>
            <a:endParaRPr lang="zh-CN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）新建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语句执行窗口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）打开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books.sql</a:t>
            </a:r>
            <a:endParaRPr lang="en-US" altLang="zh-CN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）执行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）刷新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05" y="2367280"/>
            <a:ext cx="4884420" cy="36912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97859" y="4490176"/>
            <a:ext cx="959707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修改代码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main.py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所有方法</a:t>
            </a:r>
            <a:r>
              <a:rPr 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 = pymysql.connect(</a:t>
            </a:r>
            <a:r>
              <a:rPr lang="zh-CN" sz="18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user='root', password='root'</a:t>
            </a:r>
            <a:endParaRPr 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改成自己的数据库用户名和密码</a:t>
            </a:r>
            <a:endParaRPr lang="zh-CN" altLang="en-US" sz="1600"/>
          </a:p>
          <a:p>
            <a:pPr indent="0"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7859" y="5603331"/>
            <a:ext cx="95970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index.py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文件，用户名密码默认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admin  123456</a:t>
            </a:r>
            <a:endParaRPr lang="en-US" altLang="zh-CN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hlinkClick r:id="rId1" action="ppaction://hlinkfil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0189" y="1073241"/>
            <a:ext cx="95970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2.Python</a:t>
            </a:r>
            <a:r>
              <a:rPr lang="zh-CN" altLang="en-US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开发常用框架</a:t>
            </a:r>
            <a:endParaRPr lang="zh-CN" altLang="en-US" sz="3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7859" y="1990181"/>
            <a:ext cx="95970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GUI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图形用户界面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开发框架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、PyQt、wxPython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7859" y="2722971"/>
            <a:ext cx="9597071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应用框架：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Tornado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、Django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需要学习一些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开发技术：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965" y="4284980"/>
            <a:ext cx="107041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本项目采用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tkinter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tkinter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学习参考链接：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tkinter控件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https://www.cnblogs.com/yudanqu/p/9467803.html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一个项目学会python的tkinter模块---GUI设计：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2" action="ppaction://hlinkfile"/>
              </a:rPr>
              <a:t>https://blog.csdn.net/weixin_38532159/article/details/78379523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0189" y="1073241"/>
            <a:ext cx="95970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Python+</a:t>
            </a:r>
            <a:r>
              <a:rPr lang="en-US" altLang="zh-CN" sz="3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3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开发的过程简述</a:t>
            </a:r>
            <a:endParaRPr lang="zh-CN" altLang="en-US" sz="36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7859" y="1902551"/>
            <a:ext cx="95970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导入需要的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pymysql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等库</a:t>
            </a:r>
            <a:endParaRPr lang="zh-CN" altLang="en-US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7859" y="2473416"/>
            <a:ext cx="95970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的各种控件完成界面</a:t>
            </a:r>
            <a:endParaRPr lang="zh-CN" altLang="en-US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7859" y="3050631"/>
            <a:ext cx="95970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为按钮等控件添加响应事件</a:t>
            </a:r>
            <a:endParaRPr lang="zh-CN" altLang="en-US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7859" y="3609431"/>
            <a:ext cx="95970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连接数据库执行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7859" y="4212046"/>
            <a:ext cx="95970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获取结果并呈现</a:t>
            </a:r>
            <a:endParaRPr lang="zh-CN" altLang="en-US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）导入需要的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pymysql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等库</a:t>
            </a:r>
            <a:endParaRPr lang="zh-CN" altLang="en-US" sz="3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7859" y="1902551"/>
            <a:ext cx="9597071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import tkinter as tk</a:t>
            </a:r>
            <a:endParaRPr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from tkinter import *</a:t>
            </a:r>
            <a:endParaRPr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from tkinter import ttk</a:t>
            </a:r>
            <a:endParaRPr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from tkinter.messagebox import showinfo, showerror</a:t>
            </a:r>
            <a:endParaRPr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import pymysql</a:t>
            </a:r>
            <a:endParaRPr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）利用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的各种控件完成界面</a:t>
            </a:r>
            <a:endParaRPr lang="zh-CN" altLang="en-US" sz="3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5794" y="1688556"/>
            <a:ext cx="9597071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class Login(object):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def __init__(self, master):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self.root = master  # 定义内部变量root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self.root.geometry('300x180')  # 设置窗口大小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self.username = StringVar()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self.password = StringVar()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self.createWindow()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def createWindow(self):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self.Win = Frame(self.root)  # 创建Frame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self.Win.pack()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Label(self.Win).grid(row=0, stick=W)   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Label(self.Win, text='账户: ').grid(row=1, stick=W, pady=10)  </a:t>
            </a:r>
            <a:r>
              <a:rPr 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创建标签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Entry(self.Win, textvariable=self.username).grid(row=1, column=1, stick=E)   </a:t>
            </a:r>
            <a:r>
              <a:rPr 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创建文本框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Label(self.Win, text='密码: ').grid(row=2, stick=W, pady=10)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Entry(self.Win, textvariable=self.password, show='*').grid(row=2, column=1, stick=E)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Button(self.Win, text='登陆', command=self.loginCheck).grid(row=3, stick=W, pady=10)   </a:t>
            </a: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创建按钮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Button(self.Win, text='退出', command=self.Win.quit).grid(row=3, column=1, stick=E)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7530" y="1798320"/>
            <a:ext cx="4014470" cy="2818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）利用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的各种控件完成界面</a:t>
            </a:r>
            <a:endParaRPr lang="zh-CN" altLang="en-US" sz="3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5794" y="1688556"/>
            <a:ext cx="9597071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class main(object):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def __init__(self, master):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self.Win = master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self.Win.geometry('800x600')  # 设置窗口大小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self.isbn = StringVar()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self.name = StringVar()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self.author = StringVar()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self.publisher = StringVar()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self.price = StringVar()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self.createWindow()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def createWindow(self):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 = ttk.Treeview(self.Win, show='headings', column=('isbn', 'name', 'author', 'publisher', 'price'))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self.tree.column('isbn', width=150, anchor="center")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self.tree.column('name', width=150, anchor="center")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self.tree.column('author', width=150, anchor="center")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self.tree.column('publisher', width=150, anchor="center")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self.tree.column('price', width=150, anchor="center")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027" y="1017784"/>
            <a:ext cx="110548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）利用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tkinter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的各种控件完成界面</a:t>
            </a:r>
            <a:endParaRPr lang="zh-CN" altLang="en-US" sz="3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5794" y="1688556"/>
            <a:ext cx="9597071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self.tree.heading('isbn', text='ISBN')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self.tree.heading('name', text='书名')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self.tree.heading('author', text='作者')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self.tree.heading('publisher', text='出版社')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self.tree.heading('price', text='价格')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self.tree.place(rely=0.35, relwidth=1, relheight=0.6)</a:t>
            </a:r>
            <a:endParaRPr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</a:t>
            </a:r>
            <a:endParaRPr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Label(self.Win, text="ISBN：").place(relx=0, rely=0.05, relwidth=0.1)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Label(self.Win, text="书名：").place(relx=0.5, rely=0.05, relwidth=0.1)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Label(self.Win, text="作者：").place(relx=0, rely=0.1, relwidth=0.1)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Label(self.Win, text="出版社：").place(relx=0.5, rely=0.1, relwidth=0.1)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Label(self.Win, text="价格：").place(relx=0, rely=0.15, relwidth=0.1)</a:t>
            </a:r>
            <a:endParaRPr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Entry(self.Win, textvariable=self.isbn).place(relx=0.1, rely=0.05, relwidth=0.37, height=25)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Entry(self.Win, textvariable=self.name).place(relx=0.6, rely=0.05, relwidth=0.37, height=25)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Entry(self.Win, textvariable=self.author).place(relx=0.1, rely=0.1, relwidth=0.37, height=25)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Entry(self.Win, textvariable=self.publisher).place(relx=0.6, rely=0.1, relwidth=0.37, height=25)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Entry(self.Win, textvariable=self.price).place(relx=0.1, rely=0.15, relwidth=0.37, height=25)</a:t>
            </a:r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042">
      <a:dk1>
        <a:srgbClr val="071927"/>
      </a:dk1>
      <a:lt1>
        <a:sysClr val="window" lastClr="FFFFFF"/>
      </a:lt1>
      <a:dk2>
        <a:srgbClr val="44546A"/>
      </a:dk2>
      <a:lt2>
        <a:srgbClr val="E7E6E6"/>
      </a:lt2>
      <a:accent1>
        <a:srgbClr val="0E314F"/>
      </a:accent1>
      <a:accent2>
        <a:srgbClr val="0E314F"/>
      </a:accent2>
      <a:accent3>
        <a:srgbClr val="0E314F"/>
      </a:accent3>
      <a:accent4>
        <a:srgbClr val="0E314F"/>
      </a:accent4>
      <a:accent5>
        <a:srgbClr val="0E314F"/>
      </a:accent5>
      <a:accent6>
        <a:srgbClr val="0E314F"/>
      </a:accent6>
      <a:hlink>
        <a:srgbClr val="0E314F"/>
      </a:hlink>
      <a:folHlink>
        <a:srgbClr val="0E314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42">
      <a:dk1>
        <a:srgbClr val="071927"/>
      </a:dk1>
      <a:lt1>
        <a:sysClr val="window" lastClr="FFFFFF"/>
      </a:lt1>
      <a:dk2>
        <a:srgbClr val="44546A"/>
      </a:dk2>
      <a:lt2>
        <a:srgbClr val="E7E6E6"/>
      </a:lt2>
      <a:accent1>
        <a:srgbClr val="0E314F"/>
      </a:accent1>
      <a:accent2>
        <a:srgbClr val="0E314F"/>
      </a:accent2>
      <a:accent3>
        <a:srgbClr val="0E314F"/>
      </a:accent3>
      <a:accent4>
        <a:srgbClr val="0E314F"/>
      </a:accent4>
      <a:accent5>
        <a:srgbClr val="0E314F"/>
      </a:accent5>
      <a:accent6>
        <a:srgbClr val="0E314F"/>
      </a:accent6>
      <a:hlink>
        <a:srgbClr val="0E314F"/>
      </a:hlink>
      <a:folHlink>
        <a:srgbClr val="0E314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7003</Words>
  <Application>WPS 演示</Application>
  <PresentationFormat>宽屏</PresentationFormat>
  <Paragraphs>222</Paragraphs>
  <Slides>16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字魂36号-正文宋楷</vt:lpstr>
      <vt:lpstr>微软雅黑</vt:lpstr>
      <vt:lpstr>Arial Unicode MS</vt:lpstr>
      <vt:lpstr>等线 Light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Christine</cp:lastModifiedBy>
  <cp:revision>236</cp:revision>
  <dcterms:created xsi:type="dcterms:W3CDTF">2019-01-15T09:19:00Z</dcterms:created>
  <dcterms:modified xsi:type="dcterms:W3CDTF">2019-11-12T01:41:30Z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