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BC3033-99D1-4117-B7F5-28CE186E8FB9}">
  <a:tblStyle styleId="{84BC3033-99D1-4117-B7F5-28CE186E8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4C6E7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4C6E7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4C6E7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4C6E7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4C6E7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4C6E7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 b="on"/>
    </a:lastCol>
    <a:firstCol>
      <a:tcTxStyle b="on"/>
    </a:firstCol>
    <a:lastRow>
      <a:tcTxStyle b="on"/>
      <a:tcStyle>
        <a:tcBdr>
          <a:top>
            <a:ln cap="flat" cmpd="sng" w="6350">
              <a:solidFill>
                <a:srgbClr val="8EAADB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/>
      <a:tcStyle>
        <a:tcBdr>
          <a:bottom>
            <a:ln cap="flat" cmpd="sng" w="19050">
              <a:solidFill>
                <a:srgbClr val="8EAADB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firstRow>
    <a:neCell>
      <a:tcTxStyle/>
    </a:neCell>
    <a:nwCell>
      <a:tcTxStyle/>
    </a:nwCell>
  </a:tblStyle>
  <a:tblStyle styleId="{B08818CA-A13B-49E5-A449-E99A13E0A610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9F7"/>
          </a:solidFill>
        </a:fill>
      </a:tcStyle>
    </a:wholeTbl>
    <a:band1H>
      <a:tcTxStyle/>
      <a:tcStyle>
        <a:fill>
          <a:solidFill>
            <a:srgbClr val="E4D0EF"/>
          </a:solidFill>
        </a:fill>
      </a:tcStyle>
    </a:band1H>
    <a:band2H>
      <a:tcTxStyle/>
    </a:band2H>
    <a:band1V>
      <a:tcTxStyle/>
      <a:tcStyle>
        <a:fill>
          <a:solidFill>
            <a:srgbClr val="E4D0EF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277DC2FE-031E-4157-A383-67059BE8FEA9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f6fd2a7dc_3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f6fd2a7dc_3_14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6fd2a7dc_3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f6fd2a7dc_3_14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f6fd2a7dc_3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ff6fd2a7dc_3_1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f6fd2a7dc_3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f6fd2a7dc_3_1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f6fd2a7dc_3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ff6fd2a7dc_3_17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f6fd2a7dc_3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f6fd2a7dc_3_17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f6fd2a7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f6fd2a7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f6fd2a7dc_3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ff6fd2a7dc_3_1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f6fd2a7dc_3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ff6fd2a7dc_3_1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f6fd2a7dc_3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ff6fd2a7dc_3_1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f6fd2a7dc_3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ff6fd2a7dc_3_1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f6fd2a7dc_3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ff6fd2a7dc_3_1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f6fd2a7dc_3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f6fd2a7dc_3_1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f6fd2a7dc_3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ff6fd2a7dc_3_1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6fd2a7dc_3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f6fd2a7dc_3_14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f6fd2a7dc_3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f6fd2a7dc_3_14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showMasterSp="0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56060" y="463889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56059" y="1687115"/>
            <a:ext cx="74295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1pPr>
            <a:lvl2pPr indent="-33655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2pPr>
            <a:lvl3pPr indent="-33655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3pPr>
            <a:lvl4pPr indent="-33655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4pPr>
            <a:lvl5pPr indent="-33655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5pPr>
            <a:lvl6pPr indent="-33655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6pPr>
            <a:lvl7pPr indent="-33655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7pPr>
            <a:lvl8pPr indent="-33655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8pPr>
            <a:lvl9pPr indent="-33655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7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856058" y="4412456"/>
            <a:ext cx="467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1013225"/>
            <a:ext cx="85206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  <a:highlight>
                  <a:schemeClr val="lt1"/>
                </a:highlight>
              </a:rPr>
              <a:t>STR</a:t>
            </a:r>
            <a:endParaRPr b="1">
              <a:solidFill>
                <a:srgbClr val="6AA84F"/>
              </a:solidFill>
              <a:highlight>
                <a:schemeClr val="lt1"/>
              </a:highlight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525" y="2021125"/>
            <a:ext cx="4749401" cy="16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062925" y="3719975"/>
            <a:ext cx="3399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קורס:פרויקט MOBILE , צוות מס' 3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מרצה: שובל ברכה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מגישים:  אסף הירשל, יהודה זוקמן, עלא זרו, ליאת סמאי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708525" y="443175"/>
            <a:ext cx="11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בס"ד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114700" y="443175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03/10/2022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75" y="79775"/>
            <a:ext cx="10001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89303" y="0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סיכום הבדיקות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42" name="Google Shape;142;p23" title="עברו and לא עברו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949" y="1728663"/>
            <a:ext cx="3926175" cy="24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title="חומרה נמוכה, חוברה בינונית and חומרה גבוהה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44" y="1771175"/>
            <a:ext cx="3788700" cy="23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89303" y="0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סיכום הבדיקות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149" name="Google Shape;149;p24" title="בדיקות שעברו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1454725"/>
            <a:ext cx="4277550" cy="2644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 title="בדיקות של עברו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050" y="1454725"/>
            <a:ext cx="4277550" cy="26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229578" y="174575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רמות חומרה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2417162" y="122874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{B08818CA-A13B-49E5-A449-E99A13E0A610}</a:tableStyleId>
              </a:tblPr>
              <a:tblGrid>
                <a:gridCol w="2458925"/>
                <a:gridCol w="2458925"/>
              </a:tblGrid>
              <a:tr h="61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נמוכה</a:t>
                      </a:r>
                      <a:endParaRPr sz="1200" u="none" cap="none" strike="noStrike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rgbClr val="FFFF66"/>
                    </a:solidFill>
                  </a:tcPr>
                </a:tc>
              </a:tr>
              <a:tr h="588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בינונית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rgbClr val="FFC000"/>
                    </a:solidFill>
                  </a:tcPr>
                </a:tc>
              </a:tr>
              <a:tr h="58802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51425" marL="51425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גבוהה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89303" y="0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5853"/>
              <a:buFont typeface="Aharoni"/>
              <a:buNone/>
            </a:pPr>
            <a:r>
              <a:rPr lang="en-GB">
                <a:latin typeface="Aharoni"/>
                <a:ea typeface="Aharoni"/>
                <a:cs typeface="Aharoni"/>
                <a:sym typeface="Aharoni"/>
              </a:rPr>
              <a:t>סיכום הבדיקות</a:t>
            </a:r>
            <a:br>
              <a:rPr lang="en-GB">
                <a:latin typeface="Aharoni"/>
                <a:ea typeface="Aharoni"/>
                <a:cs typeface="Aharoni"/>
                <a:sym typeface="Aharoni"/>
              </a:rPr>
            </a:br>
            <a:r>
              <a:rPr lang="en-GB" sz="1800">
                <a:latin typeface="Aharoni"/>
                <a:ea typeface="Aharoni"/>
                <a:cs typeface="Aharoni"/>
                <a:sym typeface="Aharoni"/>
              </a:rPr>
              <a:t>בדיקות שנכשלו - ANDROID V12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857853" y="706131"/>
            <a:ext cx="1521600" cy="4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haroni"/>
              <a:buNone/>
            </a:pPr>
            <a:r>
              <a:rPr lang="en-GB" sz="1800" cap="none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  <a:t>בדיקות נכשלו: סה"כ </a:t>
            </a:r>
            <a:r>
              <a:rPr lang="en-GB" sz="1800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  <a:t>103</a:t>
            </a:r>
            <a:endParaRPr sz="1800" cap="none">
              <a:solidFill>
                <a:srgbClr val="262626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859668" y="2044991"/>
            <a:ext cx="6483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תקלות ברמת חומרה גבוה שנמצאו:</a:t>
            </a:r>
            <a:endParaRPr b="1" sz="1500" u="sng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בהקלדת +++ בשדה חיפוש, האפליקציה זורקת החוצה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תהליך רכישה של מוצר - בבחירת מיקום תל אביב-יפו האפליקציה זרקה החוצה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הוספת מוצר לסל - בתהליך הוספה לסל אין כפתור ספציפי שכאשר לוחצים עליו המוצר מתווסף אלא זה מתבצע בצורה כזאת שכשלוחצים על מוצר ומתקדמים עד לשלב התשלום המוצר אמור להתווסף לסל- מה שלא קרה במקרים רבים. (</a:t>
            </a:r>
            <a:r>
              <a:rPr b="1" lang="en-GB" sz="1500">
                <a:solidFill>
                  <a:schemeClr val="dk1"/>
                </a:solidFill>
                <a:highlight>
                  <a:srgbClr val="EA4335"/>
                </a:highlight>
                <a:latin typeface="Aharoni"/>
                <a:ea typeface="Aharoni"/>
                <a:cs typeface="Aharoni"/>
                <a:sym typeface="Aharoni"/>
              </a:rPr>
              <a:t>קורה בכל המכשירים</a:t>
            </a: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3143250" y="12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{277DC2FE-031E-4157-A383-67059BE8FEA9}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חומרה נמוכה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חוברה בינונית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חומרה גבוהה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89303" y="0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5853"/>
              <a:buFont typeface="Aharoni"/>
              <a:buNone/>
            </a:pPr>
            <a:r>
              <a:rPr lang="en-GB">
                <a:latin typeface="Aharoni"/>
                <a:ea typeface="Aharoni"/>
                <a:cs typeface="Aharoni"/>
                <a:sym typeface="Aharoni"/>
              </a:rPr>
              <a:t>סיכום הבדיקות</a:t>
            </a:r>
            <a:br>
              <a:rPr lang="en-GB">
                <a:latin typeface="Aharoni"/>
                <a:ea typeface="Aharoni"/>
                <a:cs typeface="Aharoni"/>
                <a:sym typeface="Aharoni"/>
              </a:rPr>
            </a:br>
            <a:r>
              <a:rPr lang="en-GB" sz="1800">
                <a:latin typeface="Aharoni"/>
                <a:ea typeface="Aharoni"/>
                <a:cs typeface="Aharoni"/>
                <a:sym typeface="Aharoni"/>
              </a:rPr>
              <a:t>בדיקות שנכשלו - ANDROID V11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857853" y="706131"/>
            <a:ext cx="1521600" cy="4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haroni"/>
              <a:buNone/>
            </a:pPr>
            <a:r>
              <a:rPr lang="en-GB" sz="1800" cap="none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  <a:t>בדיקות נכשלו: סה"כ </a:t>
            </a:r>
            <a:r>
              <a:rPr lang="en-GB" sz="1800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  <a:t>109</a:t>
            </a:r>
            <a:endParaRPr sz="1800" cap="none">
              <a:solidFill>
                <a:srgbClr val="262626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859668" y="2044991"/>
            <a:ext cx="6483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תקלות ברמת חומרה גבוה שמצאו: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התחברות דרך פייסבוק לא מתבצעת ומחזירה למסך התחברות בגרופון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אין כפתור הוספה לסל - מתבצע באופן רנדומלי 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הקלדה של +++ בשדה חיפוש - האפליקציה זורקת החוצה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אין אפשרות לבחירת נקודת איסוף מה שבהמשך לא מאפשר הרשמה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3143250" y="12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{277DC2FE-031E-4157-A383-67059BE8FEA9}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חומרה נמוכה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חוברה בינונית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חומרה גבוהה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89303" y="0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5853"/>
              <a:buFont typeface="Aharoni"/>
              <a:buNone/>
            </a:pPr>
            <a:r>
              <a:rPr lang="en-GB">
                <a:latin typeface="Aharoni"/>
                <a:ea typeface="Aharoni"/>
                <a:cs typeface="Aharoni"/>
                <a:sym typeface="Aharoni"/>
              </a:rPr>
              <a:t>סיכום הבדיקות</a:t>
            </a:r>
            <a:br>
              <a:rPr lang="en-GB">
                <a:latin typeface="Aharoni"/>
                <a:ea typeface="Aharoni"/>
                <a:cs typeface="Aharoni"/>
                <a:sym typeface="Aharoni"/>
              </a:rPr>
            </a:br>
            <a:r>
              <a:rPr lang="en-GB" sz="1800">
                <a:latin typeface="Aharoni"/>
                <a:ea typeface="Aharoni"/>
                <a:cs typeface="Aharoni"/>
                <a:sym typeface="Aharoni"/>
              </a:rPr>
              <a:t>בדיקות שנכשלו - IOS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857853" y="706131"/>
            <a:ext cx="1521600" cy="4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haroni"/>
              <a:buNone/>
            </a:pPr>
            <a:r>
              <a:rPr lang="en-GB" sz="1800" cap="none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  <a:t>בדיקות נכשלו: סה"כ </a:t>
            </a:r>
            <a:r>
              <a:rPr lang="en-GB" sz="1800">
                <a:solidFill>
                  <a:srgbClr val="262626"/>
                </a:solidFill>
                <a:latin typeface="Aharoni"/>
                <a:ea typeface="Aharoni"/>
                <a:cs typeface="Aharoni"/>
                <a:sym typeface="Aharoni"/>
              </a:rPr>
              <a:t>108</a:t>
            </a:r>
            <a:endParaRPr sz="1800" cap="none">
              <a:solidFill>
                <a:srgbClr val="262626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886543" y="1766016"/>
            <a:ext cx="64833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תקלות ברמת חומרה גבוה שנמצאו: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לחיצה על כפתור פרטים אישיים וכפתור החשבון שלי - האפליקציה זורקת החוצה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בהתחברות והרשמה דרך חשבון אפל, לא מתבצעת התחברות והרשמה.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בנסיון לבצע סינון בקטגוריות: </a:t>
            </a:r>
            <a:r>
              <a:rPr lang="en-GB" sz="1500">
                <a:highlight>
                  <a:srgbClr val="FFFFFF"/>
                </a:highlight>
                <a:latin typeface="Aharoni"/>
                <a:ea typeface="Aharoni"/>
                <a:cs typeface="Aharoni"/>
                <a:sym typeface="Aharoni"/>
              </a:rPr>
              <a:t>טבע ופעילויות בעלי חיים, פעלטון, ג'ימבורי ומשחקיה לילדים, מתנפחים , קייטנות, פארקים ומתחמי טרמפולינות, סנוקר ובאולינג, רכיבה על סוסים, חדרי בריחה לילדים ולכל המשפחה, והחלקה על הקרח - האפליקציה זורקת החוצה</a:t>
            </a:r>
            <a:endParaRPr sz="1500">
              <a:highlight>
                <a:srgbClr val="FFFFFF"/>
              </a:highlight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בנסיון לבצע סינון בקטגוריות: </a:t>
            </a:r>
            <a:r>
              <a:rPr lang="en-GB" sz="1500">
                <a:highlight>
                  <a:srgbClr val="FFFFFF"/>
                </a:highlight>
                <a:latin typeface="Aharoni"/>
                <a:ea typeface="Aharoni"/>
                <a:cs typeface="Aharoni"/>
                <a:sym typeface="Aharoni"/>
              </a:rPr>
              <a:t>מסעדות טבעוניות , בתי קפה, ברים ופאבים, גלידרות, קינוחים ומאפיות, מסעדות דגים ומסעדות שף - האפליקציה זורקת החוצה</a:t>
            </a:r>
            <a:endParaRPr sz="1500">
              <a:highlight>
                <a:srgbClr val="FFFFFF"/>
              </a:highlight>
              <a:latin typeface="Aharoni"/>
              <a:ea typeface="Aharoni"/>
              <a:cs typeface="Aharoni"/>
              <a:sym typeface="Aharoni"/>
            </a:endParaRPr>
          </a:p>
          <a:p>
            <a:pPr indent="-3238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haroni"/>
              <a:buAutoNum type="arabicPeriod"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כמשתמש לא מחובר לחיצה על כפתור הכתובת שלי מאפשרת עריכה/הוספה של כתובת שלאחר הזנתם הנתונים לא נשמרים.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תקלות ברמת חומרה בינונית שנמצאו:</a:t>
            </a:r>
            <a:endParaRPr b="1"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בגדול לבחירת מיקום כמעט ואין השפעה על התוצאות הרצויות בכל המכשירים שנבדקו. לדוג': בחירת מיקום נתניה והסביבה תציג לי מוצרים מערים אחרות ורק בתוצאה ה 29 יוצג לי מוצר מנתניה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3143250" y="12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{277DC2FE-031E-4157-A383-67059BE8FEA9}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חומרה נמוכה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חוברה בינונית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חומרה גבוהה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56050" y="463900"/>
            <a:ext cx="7429500" cy="74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סיכום והמלצות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856050" y="1208802"/>
            <a:ext cx="7429500" cy="313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לגבי האפליקציה: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אפליקציית  GROO הינה אפליקציה ידידותית, נוחה וקלה לשימוש.  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בעיות עיקריות שנתקלנו בהן:</a:t>
            </a:r>
            <a:endParaRPr sz="1500" u="sng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בזמן שדרוג האפליקציה לא ניתן להשתמש באפליקציה כלל מה שפוגע בתהליכים העסקיים של החברה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תאימות - לא ניתן להתאים את המסך לרוחב רק לאורך.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המלצותינו:</a:t>
            </a:r>
            <a:endParaRPr b="1" sz="1500" u="sng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הגדרת כמות מקסימלית של תווים לשדות השונים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התאמת המסך לרוחב לא רק לאורך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הגדרת כפתור מיקום כך שיציג תוצאות לפי הבחירה המתבקשת ובחלק מהמקרים שהאפליקציה לא תזרוק 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שדרוג האפליקציה בפעימות ולא להשביתה לגמרי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להוסיף בהגדרות אופציה לשינוי שפה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נמצאו הרבה תקלות ברמות דרגה בינוניות וגבוהות אשר מפריעות ועוצרות את התהליך העסקי המבוקש כך שההמלצה שלנו לטפל בהם בצורה מיידית.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42695" y="0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סיכום והמלצות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110698" y="540424"/>
            <a:ext cx="72621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14300" lvl="0" marL="215900" marR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wentieth Century"/>
              <a:buNone/>
            </a:pPr>
            <a:r>
              <a:t/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לגבי התנהלות הצוות במהלך הפרויקט:</a:t>
            </a:r>
            <a:endParaRPr sz="1100"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באופן חד משמעי הגענו לפרוייקט הנל בקיאים וחכמים יותר. </a:t>
            </a: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למרות תקלות חוזרות ונשנות באפליקציה בשני המפגשים האחרונים הספקנו להריץ את מרבית הבדיקות ולמצוא המון תקלות ברמות דרגה שונות.</a:t>
            </a:r>
            <a:endParaRPr sz="1100"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אנו מרוצים מתהליך הבדיקות שביצענו ומרגישים שצברנו עוד ניסיון. 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צורת העבודה המשותפת שלנו אפשרה לכל אחד מחברי הצוות להיות שותף לכל תהליך מרכזי בעבודה מה שהוסיף לתחושת ההצלחה הקבוצתית.</a:t>
            </a:r>
            <a:endParaRPr sz="15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127000" lvl="0" marL="215900" marR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022738" y="349175"/>
            <a:ext cx="34158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לוחות זמנים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5" y="79775"/>
            <a:ext cx="1000125" cy="93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15"/>
          <p:cNvGraphicFramePr/>
          <p:nvPr/>
        </p:nvGraphicFramePr>
        <p:xfrm>
          <a:off x="2304538" y="1498200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{84BC3033-99D1-4117-B7F5-28CE186E8FB9}</a:tableStyleId>
              </a:tblPr>
              <a:tblGrid>
                <a:gridCol w="1763375"/>
                <a:gridCol w="913150"/>
                <a:gridCol w="1858400"/>
              </a:tblGrid>
              <a:tr h="3192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עד תאריך</a:t>
                      </a:r>
                      <a:endParaRPr b="1"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מתאריך</a:t>
                      </a:r>
                      <a:endParaRPr b="1"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שלב</a:t>
                      </a:r>
                      <a:endParaRPr b="1" sz="1100"/>
                    </a:p>
                  </a:txBody>
                  <a:tcPr marT="0" marB="0" marR="68575" marL="6857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/>
                        <a:t>22/09/2022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22/09/2022</a:t>
                      </a:r>
                      <a:endParaRPr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כתיבת STP </a:t>
                      </a:r>
                      <a:endParaRPr b="1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/>
                        <a:t>28/09/2022</a:t>
                      </a:r>
                      <a:endParaRPr b="0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28/09/2022</a:t>
                      </a:r>
                      <a:endParaRPr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תכנון וכתיבת תסריטים (STD)</a:t>
                      </a:r>
                      <a:endParaRPr b="1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/>
                        <a:t>29/09/2022</a:t>
                      </a:r>
                      <a:endParaRPr b="0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29/09/2022</a:t>
                      </a:r>
                      <a:endParaRPr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ביצוע סבב בדיקות</a:t>
                      </a:r>
                      <a:endParaRPr b="1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/>
                        <a:t>03/10/2022</a:t>
                      </a:r>
                      <a:endParaRPr b="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03/10/2022</a:t>
                      </a:r>
                      <a:endParaRPr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מסמך STR</a:t>
                      </a:r>
                      <a:endParaRPr b="1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/>
                        <a:t>06/10/2022</a:t>
                      </a:r>
                      <a:endParaRPr b="0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06/10/2022</a:t>
                      </a:r>
                      <a:endParaRPr sz="11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הצגת הפרויקט</a:t>
                      </a:r>
                      <a:endParaRPr b="1"/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03313" y="200600"/>
            <a:ext cx="34158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אודות האפליקציה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23628" y="979694"/>
            <a:ext cx="76821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chemeClr val="dk1"/>
                </a:solidFill>
              </a:rPr>
              <a:t>תיאור המערכת:</a:t>
            </a:r>
            <a:endParaRPr b="1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תיאור כללי:</a:t>
            </a:r>
            <a:endParaRPr b="1" u="sng"/>
          </a:p>
          <a:p>
            <a:pPr indent="0" lvl="0" marL="457200" rtl="1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100"/>
              <a:t>אפליקציה המציעה מגוון של אטרקציות  קופונים דילים וחבילות בארץ ובחו"ל תוך התייחסות למיקום ממנו מבצעים את ההזמנה. כוללת מבחר עצום של בתי עסק והינה מאפשרת תשלום מאובטח.</a:t>
            </a:r>
            <a:endParaRPr sz="1100"/>
          </a:p>
          <a:p>
            <a:pPr indent="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מכירת מוצרים וביצוע הזמנה דרך האינטרנט וכן אפשרות עגלת קניות עם אפשרות הוספת פריטים לסל והמשך קנייה  למשתמש מחובר .</a:t>
            </a:r>
            <a:endParaRPr sz="1100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1" algn="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u="sng"/>
              <a:t>קהל יעד:</a:t>
            </a:r>
            <a:endParaRPr b="1" u="sng"/>
          </a:p>
          <a:p>
            <a:pPr indent="0" lvl="0" marL="0" rtl="1" algn="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100" u="sng"/>
              <a:t>	</a:t>
            </a:r>
            <a:r>
              <a:rPr lang="en-GB" sz="1100"/>
              <a:t>אזרחי ישראל בעלי טלפון חכם עם חיבור לאינטרנט שקוראים בעברית.</a:t>
            </a:r>
            <a:endParaRPr sz="1100"/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5" y="79775"/>
            <a:ext cx="10001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044409" y="156950"/>
            <a:ext cx="52866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סביבת הבדיקות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228629" y="1024790"/>
            <a:ext cx="25683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חומרה</a:t>
            </a:r>
            <a:endParaRPr b="1" i="0" sz="11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IPHONE 8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GALAXY S22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GALAXY 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GALAXY A03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1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1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1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680975" y="1105003"/>
            <a:ext cx="21225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מערכות הפעלה</a:t>
            </a:r>
            <a:endParaRPr b="1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1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IOS גרסה 15.7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215900" marR="0" rtl="1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גרסה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1" algn="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גרסה 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503" y="2704095"/>
            <a:ext cx="1858744" cy="53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6091" y="2694182"/>
            <a:ext cx="1858743" cy="55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75" y="79775"/>
            <a:ext cx="10001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900" y="2060334"/>
            <a:ext cx="1543214" cy="18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7603" y="2149263"/>
            <a:ext cx="1766624" cy="13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1600" y="3806175"/>
            <a:ext cx="1276025" cy="13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47600" y="3636727"/>
            <a:ext cx="1637625" cy="155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89303" y="0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מה בדקנו?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128100" y="1100603"/>
            <a:ext cx="60732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haroni"/>
              <a:buNone/>
            </a:pPr>
            <a:r>
              <a:rPr b="0" i="0" lang="en-GB" sz="33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* </a:t>
            </a:r>
            <a:r>
              <a:rPr b="0" i="0" lang="en-GB" sz="26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תהליך הרשמה</a:t>
            </a:r>
            <a:endParaRPr b="0" i="0" sz="26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haroni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* תהליך התחברו</a:t>
            </a:r>
            <a:r>
              <a:rPr b="0" i="0" lang="en-GB" sz="26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</a:t>
            </a:r>
            <a:endParaRPr sz="2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haroni"/>
              <a:buNone/>
            </a:pPr>
            <a:r>
              <a:rPr lang="en-GB" sz="2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* תהליך רכישת מוצר</a:t>
            </a:r>
            <a:endParaRPr sz="2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haroni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* דף הבית</a:t>
            </a:r>
            <a:endParaRPr b="0" i="0" sz="26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haroni"/>
              <a:buNone/>
            </a:pPr>
            <a:r>
              <a:t/>
            </a:r>
            <a:endParaRPr sz="26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haron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527143" y="3261204"/>
            <a:ext cx="66741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המטרה העיקרית של הבדיקות הייתה לכסות את רוב מסמך הדרישות ולוודא שהתהליכים באפליקציה עובדים כראוי. 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42653" y="201425"/>
            <a:ext cx="28587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תהליך העבודה 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90778" y="1234949"/>
            <a:ext cx="79434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431800" lvl="0" marL="431800" marR="0" rtl="1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תהליך הבדיקות החל בהכרת האפליקציה, תחילה עשינו בדיקת שפיות של הורדת האפליקציה ובדיקה האם עובדת.  התחלנו בכתיבת מסמכי הדרישות והאפיון, לאחר מכן עברנו לבניית עץ הבדיקות ולכתיבת מסמך ה STP.</a:t>
            </a:r>
            <a:endParaRPr b="1" i="0" sz="14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-431800" lvl="0" marL="431800" marR="0" rtl="1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8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מיד אחר כך, כתבנו את תרחישי הבדיקות (STD) בתוכנת ה-</a:t>
            </a:r>
            <a:r>
              <a:rPr b="1" lang="en-GB" sz="18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GOOGLE SHEET </a:t>
            </a:r>
            <a:r>
              <a:rPr b="1" i="0" lang="en-GB" sz="18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שם פתחנו תקלות ובתוכנת ה-JIRA  דיווחנו אודות התקלות.</a:t>
            </a:r>
            <a:endParaRPr b="1" i="0" sz="1800" u="none" cap="none" strike="noStrik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783263" y="0"/>
            <a:ext cx="3577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תכנון מול ביצוע</a:t>
            </a:r>
            <a:endParaRPr sz="41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23628" y="876694"/>
            <a:ext cx="7844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34290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בשלבי ה-STP וה-STD תכננו לבצע את הבדיקות הבאות בכלל סביבות העבודה:</a:t>
            </a:r>
            <a:endParaRPr sz="1100"/>
          </a:p>
          <a:p>
            <a:pPr indent="0" lvl="1" marL="3429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3429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3429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486400" y="1590712"/>
            <a:ext cx="2297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בדיקות פונקציונליות:</a:t>
            </a:r>
            <a:endParaRPr sz="1100"/>
          </a:p>
          <a:p>
            <a:pPr indent="-323850" lvl="0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wentieth Century"/>
              <a:buChar char="●"/>
            </a:pPr>
            <a:r>
              <a:rPr b="0" i="0" lang="en-GB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GUI - </a:t>
            </a:r>
            <a:r>
              <a:rPr lang="en-GB" sz="15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בוצע</a:t>
            </a:r>
            <a:endParaRPr b="0" i="0" sz="1500" u="none" cap="none" strike="noStrike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3850" lvl="0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wentieth Century"/>
              <a:buChar char="●"/>
            </a:pPr>
            <a:r>
              <a:rPr lang="en-GB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E2E - </a:t>
            </a:r>
            <a:r>
              <a:rPr lang="en-GB" sz="15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בוצע</a:t>
            </a:r>
            <a:endParaRPr sz="15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3850" lvl="0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wentieth Century"/>
              <a:buChar char="●"/>
            </a:pPr>
            <a:r>
              <a:rPr lang="en-GB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CRUD - </a:t>
            </a:r>
            <a:r>
              <a:rPr lang="en-GB" sz="15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לא בוצע</a:t>
            </a:r>
            <a:endParaRPr sz="15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3850" lvl="0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wentieth Century"/>
              <a:buChar char="●"/>
            </a:pPr>
            <a:r>
              <a:rPr lang="en-GB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הרשאות - </a:t>
            </a:r>
            <a:r>
              <a:rPr lang="en-GB" sz="15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לא בוצע</a:t>
            </a:r>
            <a:endParaRPr sz="15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27000" lvl="0" marL="673100" marR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93775" y="1553150"/>
            <a:ext cx="33384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בדיקות לא פונקציונליות</a:t>
            </a:r>
            <a:endParaRPr/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בדיקות ממשקים(אינטגרציה). - </a:t>
            </a:r>
            <a:r>
              <a:rPr lang="en-GB">
                <a:solidFill>
                  <a:schemeClr val="accent5"/>
                </a:solidFill>
              </a:rPr>
              <a:t>בוצע</a:t>
            </a:r>
            <a:endParaRPr>
              <a:solidFill>
                <a:schemeClr val="accent5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בדיקת שימושיות - </a:t>
            </a:r>
            <a:r>
              <a:rPr lang="en-GB">
                <a:solidFill>
                  <a:schemeClr val="accent5"/>
                </a:solidFill>
              </a:rPr>
              <a:t>בוצע</a:t>
            </a:r>
            <a:endParaRPr>
              <a:solidFill>
                <a:schemeClr val="accent5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זמן – בדיקת זמני ביצוע לתהליכים השונים בממשק המערכת. </a:t>
            </a:r>
            <a:r>
              <a:rPr lang="en-GB">
                <a:solidFill>
                  <a:schemeClr val="accent4"/>
                </a:solidFill>
              </a:rPr>
              <a:t>לא בוצע</a:t>
            </a:r>
            <a:endParaRPr>
              <a:solidFill>
                <a:schemeClr val="accent4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תאימות – נבדוק שהאפליקציה תומכת במערכות הפעלה שונות. - </a:t>
            </a:r>
            <a:r>
              <a:rPr lang="en-GB">
                <a:solidFill>
                  <a:schemeClr val="accent5"/>
                </a:solidFill>
              </a:rPr>
              <a:t>בוצע</a:t>
            </a:r>
            <a:endParaRPr>
              <a:solidFill>
                <a:schemeClr val="accent5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אבטחה – חשבון משתמש אחד לכל חשבון מייל בעל מספר מזהה תמיכה ייחודי. </a:t>
            </a:r>
            <a:r>
              <a:rPr lang="en-GB">
                <a:solidFill>
                  <a:schemeClr val="accent5"/>
                </a:solidFill>
              </a:rPr>
              <a:t>בוצע</a:t>
            </a:r>
            <a:endParaRPr>
              <a:solidFill>
                <a:schemeClr val="accent5"/>
              </a:solidFill>
            </a:endParaRPr>
          </a:p>
          <a:p>
            <a:pPr indent="-127000" lvl="0" marL="21590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wentieth Century"/>
              <a:buNone/>
            </a:pPr>
            <a:r>
              <a:t/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19690" y="0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haroni"/>
              <a:buNone/>
            </a:pPr>
            <a:r>
              <a:rPr lang="en-GB" sz="4100">
                <a:latin typeface="Aharoni"/>
                <a:ea typeface="Aharoni"/>
                <a:cs typeface="Aharoni"/>
                <a:sym typeface="Aharoni"/>
              </a:rPr>
              <a:t>תכנון מול ביצוע</a:t>
            </a:r>
            <a:endParaRPr sz="4100"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976250" y="994244"/>
            <a:ext cx="7429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4137"/>
              <a:buNone/>
            </a:pPr>
            <a:r>
              <a:rPr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עקב עדכונים ו</a:t>
            </a:r>
            <a:r>
              <a:rPr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בעיות</a:t>
            </a:r>
            <a:r>
              <a:rPr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באפליקציה נותרנו ללא יכולת להריץ בדיקות באופן מעשי בתאריך 28.9.22, העיכוב הזה גרם לנו לכשלים בהרצת הבדיקות ואי התאמה בין התוצאות הצפויות לתוצאות בפועל,</a:t>
            </a:r>
            <a:endParaRPr sz="29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4137"/>
              <a:buNone/>
            </a:pPr>
            <a:r>
              <a:rPr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לדוגמה: לא היתה אפשרות לבצע כל פעולה עסקית באתר עקב אי היכולת להתחבר לאפליקציה.</a:t>
            </a:r>
            <a:endParaRPr sz="29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4137"/>
              <a:buNone/>
            </a:pPr>
            <a:r>
              <a:rPr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כאשר המערכת חזרה לפעול, היתה אי התאמה בחלק מן הלשוניות בסרגל הניווט המשני, כתוצאה מעדכונים שוטפים של האפליקציה.</a:t>
            </a:r>
            <a:endParaRPr sz="29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4137"/>
              <a:buNone/>
            </a:pPr>
            <a:r>
              <a:rPr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בבדיקות אבטחה: על מנת לבצע בדיקת אבטחה היה צורך לרכוש מוצר ולא רכשנו, לכן אין לנו אפשרות לענות על השאלה  "האם האפליקציה עומדת בבדיקות אבטחה"</a:t>
            </a:r>
            <a:endParaRPr sz="29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4137"/>
              <a:buNone/>
            </a:pPr>
            <a:r>
              <a:rPr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בדיקת זמני ביצוע: לא בוצע עקב מחסור בזמן ועקב תקלות חוזרות ונשנות של המערכת</a:t>
            </a:r>
            <a:endParaRPr/>
          </a:p>
          <a:p>
            <a:pPr indent="0" lvl="1" marL="0" rtl="1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27272"/>
              <a:buNone/>
            </a:pPr>
            <a:r>
              <a:t/>
            </a:r>
            <a:endParaRPr/>
          </a:p>
          <a:p>
            <a:pPr indent="0" lvl="1" marL="342900" rt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24137"/>
              <a:buNone/>
            </a:pPr>
            <a:r>
              <a:t/>
            </a:r>
            <a:endParaRPr sz="2900">
              <a:latin typeface="Aharoni"/>
              <a:ea typeface="Aharoni"/>
              <a:cs typeface="Aharoni"/>
              <a:sym typeface="Aharoni"/>
            </a:endParaRPr>
          </a:p>
          <a:p>
            <a:pPr indent="0" lvl="1" marL="342900" rtl="1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24137"/>
              <a:buNone/>
            </a:pPr>
            <a:r>
              <a:t/>
            </a:r>
            <a:endParaRPr sz="2900">
              <a:latin typeface="Aharoni"/>
              <a:ea typeface="Aharoni"/>
              <a:cs typeface="Aharoni"/>
              <a:sym typeface="Aharoni"/>
            </a:endParaRPr>
          </a:p>
          <a:p>
            <a:pPr indent="0" lvl="1" marL="342900" rt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4137"/>
              <a:buNone/>
            </a:pPr>
            <a:r>
              <a:rPr b="1"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הבדיקות</a:t>
            </a:r>
            <a:r>
              <a:rPr b="1" lang="en-GB" sz="29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הורצו בגרסת IOS 15.7  ו- Android v11,v12</a:t>
            </a:r>
            <a:endParaRPr/>
          </a:p>
          <a:p>
            <a:pPr indent="0" lvl="1" marL="342900" rtl="1" algn="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72727"/>
              <a:buNone/>
            </a:pPr>
            <a:r>
              <a:t/>
            </a:r>
            <a:endParaRPr/>
          </a:p>
          <a:p>
            <a:pPr indent="0" lvl="1" marL="342900" rtl="1" algn="r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chemeClr val="lt1"/>
              </a:buClr>
              <a:buSzPct val="172727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926761" y="0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wentieth Century"/>
              <a:buNone/>
            </a:pPr>
            <a:r>
              <a:rPr b="1" lang="en-GB" sz="3000"/>
              <a:t>בדיקות לא פונקציונליות</a:t>
            </a:r>
            <a:endParaRPr b="1" sz="3000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856059" y="1371600"/>
            <a:ext cx="74295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b="1" lang="en-GB" u="sng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בדיקת UX ושימושיות</a:t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GB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הפונטים באפליקציה הינם בגודל ברור וקריא לעין והצבעים נעימים למראית עין.</a:t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GB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באופן כללי, הניווט נוח למשתמש. עם זאת תוצאות החיפוש לא תואמות כלל בכ</a:t>
            </a:r>
            <a:r>
              <a:rPr lang="en-GB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פתורים </a:t>
            </a:r>
            <a:r>
              <a:rPr lang="en-GB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מיקום וקטגוריה. </a:t>
            </a:r>
            <a:endParaRPr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rtl="1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GB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לדוגמא בחירת מיקום תל אביב תציג לי מודעה מים המלח מה שלטעמנו היה חמור ולא עומד בקנה אחד עם התהליכים העסקיים של האפליקציה.</a:t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300"/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