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Poppins"/>
      <p:regular r:id="rId27"/>
      <p:bold r:id="rId28"/>
      <p:italic r:id="rId29"/>
      <p:boldItalic r:id="rId30"/>
    </p:embeddedFont>
    <p:embeddedFont>
      <p:font typeface="Arv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oppins-bold.fntdata"/><Relationship Id="rId27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regular.fntdata"/><Relationship Id="rId30" Type="http://schemas.openxmlformats.org/officeDocument/2006/relationships/font" Target="fonts/Poppins-boldItalic.fntdata"/><Relationship Id="rId11" Type="http://schemas.openxmlformats.org/officeDocument/2006/relationships/slide" Target="slides/slide6.xml"/><Relationship Id="rId33" Type="http://schemas.openxmlformats.org/officeDocument/2006/relationships/font" Target="fonts/Arvo-italic.fntdata"/><Relationship Id="rId10" Type="http://schemas.openxmlformats.org/officeDocument/2006/relationships/slide" Target="slides/slide5.xml"/><Relationship Id="rId32" Type="http://schemas.openxmlformats.org/officeDocument/2006/relationships/font" Target="fonts/Arv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Arv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31a8af8d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831a8af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f9b4bedc7_1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f9b4bedc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f9b4bedc7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f9b4bedc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f9b4bedc7_1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f9b4bedc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f9b4bedc7_1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f9b4bedc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f9b4bedc7_1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f9b4bedc7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f9b4bedc7_1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f9b4bedc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f9b4bedc7_1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f9b4bedc7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f9b4bedc7_1_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f9b4bedc7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f9b4bedc7_1_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f9b4bedc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f9b4bedc7_1_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f9b4bedc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643da7e3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643da7e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f9b4bedc7_1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f9b4bedc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19b63fc4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19b63f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e643da7e3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e643da7e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e643da7e3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e643da7e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e643da7e3_0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e643da7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e643da7e3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2e643da7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e643da7e3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e643da7e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643da7e3_0_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643da7e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643da7e3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e643da7e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37.png"/><Relationship Id="rId5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37.png"/><Relationship Id="rId6" Type="http://schemas.openxmlformats.org/officeDocument/2006/relationships/image" Target="../media/image2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192.168.43.159\Users\Mirza Arshad Baig\Desktop\NubeEra\PPT studio.png" id="10" name="Google Shape;10;p2"/>
          <p:cNvPicPr preferRelativeResize="0"/>
          <p:nvPr/>
        </p:nvPicPr>
        <p:blipFill rotWithShape="1">
          <a:blip r:embed="rId2">
            <a:alphaModFix/>
          </a:blip>
          <a:srcRect b="30888" l="33141" r="33714" t="29002"/>
          <a:stretch/>
        </p:blipFill>
        <p:spPr>
          <a:xfrm>
            <a:off x="3056756" y="2290088"/>
            <a:ext cx="3030490" cy="225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ies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10" y="30473"/>
            <a:ext cx="9144000" cy="6827524"/>
            <a:chOff x="-3740" y="-2"/>
            <a:chExt cx="9144000" cy="6827524"/>
          </a:xfrm>
        </p:grpSpPr>
        <p:pic>
          <p:nvPicPr>
            <p:cNvPr descr="\\192.168.43.159\Users\Mirza Arshad Baig\Desktop\NubeEra\PPT studio.png" id="17" name="Google Shape;17;p4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18" name="Google Shape;18;p4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19" name="Google Shape;19;p4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20;p4"/>
            <p:cNvSpPr/>
            <p:nvPr/>
          </p:nvSpPr>
          <p:spPr>
            <a:xfrm>
              <a:off x="102627" y="-2"/>
              <a:ext cx="5212800" cy="6636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4"/>
          <p:cNvSpPr txBox="1"/>
          <p:nvPr>
            <p:ph type="title"/>
          </p:nvPr>
        </p:nvSpPr>
        <p:spPr>
          <a:xfrm>
            <a:off x="136075" y="30475"/>
            <a:ext cx="51678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00950" y="755125"/>
            <a:ext cx="5202900" cy="5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23" name="Google Shape;2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7150" y="2847025"/>
            <a:ext cx="15621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s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5"/>
          <p:cNvGrpSpPr/>
          <p:nvPr/>
        </p:nvGrpSpPr>
        <p:grpSpPr>
          <a:xfrm>
            <a:off x="-3740" y="64950"/>
            <a:ext cx="9144000" cy="6762572"/>
            <a:chOff x="-3740" y="64950"/>
            <a:chExt cx="9144000" cy="6762572"/>
          </a:xfrm>
        </p:grpSpPr>
        <p:pic>
          <p:nvPicPr>
            <p:cNvPr descr="\\192.168.43.159\Users\Mirza Arshad Baig\Desktop\NubeEra\PPT studio.png" id="26" name="Google Shape;26;p5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27" name="Google Shape;27;p5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28" name="Google Shape;28;p5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5"/>
            <p:cNvSpPr/>
            <p:nvPr/>
          </p:nvSpPr>
          <p:spPr>
            <a:xfrm>
              <a:off x="1090500" y="64950"/>
              <a:ext cx="7009500" cy="7719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5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3927" y="64949"/>
            <a:ext cx="763500" cy="7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25" y="64950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3740" y="64950"/>
            <a:ext cx="9144000" cy="6762572"/>
            <a:chOff x="-3740" y="64950"/>
            <a:chExt cx="9144000" cy="6762572"/>
          </a:xfrm>
        </p:grpSpPr>
        <p:pic>
          <p:nvPicPr>
            <p:cNvPr descr="\\192.168.43.159\Users\Mirza Arshad Baig\Desktop\NubeEra\PPT studio.png" id="36" name="Google Shape;36;p6"/>
            <p:cNvPicPr preferRelativeResize="0"/>
            <p:nvPr/>
          </p:nvPicPr>
          <p:blipFill rotWithShape="1">
            <a:blip r:embed="rId2">
              <a:alphaModFix/>
            </a:blip>
            <a:srcRect b="30888" l="33141" r="33714" t="29002"/>
            <a:stretch/>
          </p:blipFill>
          <p:spPr>
            <a:xfrm>
              <a:off x="3056756" y="2290088"/>
              <a:ext cx="3030490" cy="2255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37" name="Google Shape;37;p6"/>
            <p:cNvPicPr preferRelativeResize="0"/>
            <p:nvPr/>
          </p:nvPicPr>
          <p:blipFill rotWithShape="1">
            <a:blip r:embed="rId3">
              <a:alphaModFix/>
            </a:blip>
            <a:srcRect b="7914" l="0" r="66154" t="17564"/>
            <a:stretch/>
          </p:blipFill>
          <p:spPr>
            <a:xfrm>
              <a:off x="0" y="2290088"/>
              <a:ext cx="3094895" cy="4191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38" name="Google Shape;38;p6"/>
            <p:cNvPicPr preferRelativeResize="0"/>
            <p:nvPr/>
          </p:nvPicPr>
          <p:blipFill rotWithShape="1">
            <a:blip r:embed="rId2">
              <a:alphaModFix/>
            </a:blip>
            <a:srcRect b="1394" l="0" r="0" t="92460"/>
            <a:stretch/>
          </p:blipFill>
          <p:spPr>
            <a:xfrm>
              <a:off x="-3740" y="6482081"/>
              <a:ext cx="9144000" cy="3454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" name="Google Shape;39;p6"/>
            <p:cNvSpPr/>
            <p:nvPr/>
          </p:nvSpPr>
          <p:spPr>
            <a:xfrm>
              <a:off x="1090500" y="64950"/>
              <a:ext cx="7009500" cy="771900"/>
            </a:xfrm>
            <a:prstGeom prst="rect">
              <a:avLst/>
            </a:prstGeom>
            <a:solidFill>
              <a:srgbClr val="4271F4"/>
            </a:solidFill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6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3374" y="64950"/>
            <a:ext cx="784877" cy="860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25" y="64950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-3740" y="44450"/>
            <a:ext cx="9144000" cy="6783072"/>
            <a:chOff x="-3740" y="44450"/>
            <a:chExt cx="9144000" cy="6783072"/>
          </a:xfrm>
        </p:grpSpPr>
        <p:cxnSp>
          <p:nvCxnSpPr>
            <p:cNvPr id="45" name="Google Shape;45;p7"/>
            <p:cNvCxnSpPr/>
            <p:nvPr/>
          </p:nvCxnSpPr>
          <p:spPr>
            <a:xfrm>
              <a:off x="4587900" y="711150"/>
              <a:ext cx="0" cy="5541300"/>
            </a:xfrm>
            <a:prstGeom prst="straightConnector1">
              <a:avLst/>
            </a:prstGeom>
            <a:noFill/>
            <a:ln cap="flat" cmpd="sng" w="19050">
              <a:solidFill>
                <a:srgbClr val="4271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" name="Google Shape;46;p7"/>
            <p:cNvGrpSpPr/>
            <p:nvPr/>
          </p:nvGrpSpPr>
          <p:grpSpPr>
            <a:xfrm>
              <a:off x="-3740" y="44450"/>
              <a:ext cx="9144000" cy="6783072"/>
              <a:chOff x="-3740" y="44450"/>
              <a:chExt cx="9144000" cy="6783072"/>
            </a:xfrm>
          </p:grpSpPr>
          <p:pic>
            <p:nvPicPr>
              <p:cNvPr descr="\\192.168.43.159\Users\Mirza Arshad Baig\Desktop\NubeEra\PPT studio.png" id="47" name="Google Shape;47;p7"/>
              <p:cNvPicPr preferRelativeResize="0"/>
              <p:nvPr/>
            </p:nvPicPr>
            <p:blipFill rotWithShape="1">
              <a:blip r:embed="rId2">
                <a:alphaModFix/>
              </a:blip>
              <a:srcRect b="30888" l="33141" r="33714" t="29002"/>
              <a:stretch/>
            </p:blipFill>
            <p:spPr>
              <a:xfrm>
                <a:off x="3056756" y="2290088"/>
                <a:ext cx="3030490" cy="2255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48" name="Google Shape;48;p7"/>
              <p:cNvPicPr preferRelativeResize="0"/>
              <p:nvPr/>
            </p:nvPicPr>
            <p:blipFill rotWithShape="1">
              <a:blip r:embed="rId3">
                <a:alphaModFix/>
              </a:blip>
              <a:srcRect b="7914" l="0" r="66154" t="17564"/>
              <a:stretch/>
            </p:blipFill>
            <p:spPr>
              <a:xfrm>
                <a:off x="0" y="2290088"/>
                <a:ext cx="3094895" cy="4191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49" name="Google Shape;49;p7"/>
              <p:cNvPicPr preferRelativeResize="0"/>
              <p:nvPr/>
            </p:nvPicPr>
            <p:blipFill rotWithShape="1">
              <a:blip r:embed="rId2">
                <a:alphaModFix/>
              </a:blip>
              <a:srcRect b="1394" l="0" r="0" t="92460"/>
              <a:stretch/>
            </p:blipFill>
            <p:spPr>
              <a:xfrm>
                <a:off x="-3740" y="6482081"/>
                <a:ext cx="9144000" cy="345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" name="Google Shape;50;p7"/>
              <p:cNvSpPr/>
              <p:nvPr/>
            </p:nvSpPr>
            <p:spPr>
              <a:xfrm>
                <a:off x="1038526" y="44450"/>
                <a:ext cx="3495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7"/>
              <p:cNvSpPr/>
              <p:nvPr/>
            </p:nvSpPr>
            <p:spPr>
              <a:xfrm>
                <a:off x="4645200" y="44459"/>
                <a:ext cx="3495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1066875" y="44450"/>
            <a:ext cx="34203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62300" y="755125"/>
            <a:ext cx="4324800" cy="5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684650" y="755125"/>
            <a:ext cx="4324800" cy="56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" name="Google Shape;55;p7"/>
          <p:cNvSpPr txBox="1"/>
          <p:nvPr>
            <p:ph idx="3" type="title"/>
          </p:nvPr>
        </p:nvSpPr>
        <p:spPr>
          <a:xfrm>
            <a:off x="4684650" y="44450"/>
            <a:ext cx="34203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6" name="Google Shape;5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098" y="44450"/>
            <a:ext cx="638360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25" y="64950"/>
            <a:ext cx="763500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3740" y="44625"/>
            <a:ext cx="9144000" cy="6782897"/>
            <a:chOff x="-3740" y="44625"/>
            <a:chExt cx="9144000" cy="6782897"/>
          </a:xfrm>
        </p:grpSpPr>
        <p:cxnSp>
          <p:nvCxnSpPr>
            <p:cNvPr id="60" name="Google Shape;60;p8"/>
            <p:cNvCxnSpPr/>
            <p:nvPr/>
          </p:nvCxnSpPr>
          <p:spPr>
            <a:xfrm>
              <a:off x="4587900" y="1466425"/>
              <a:ext cx="0" cy="4952400"/>
            </a:xfrm>
            <a:prstGeom prst="straightConnector1">
              <a:avLst/>
            </a:prstGeom>
            <a:noFill/>
            <a:ln cap="flat" cmpd="sng" w="19050">
              <a:solidFill>
                <a:srgbClr val="4271F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1" name="Google Shape;61;p8"/>
            <p:cNvGrpSpPr/>
            <p:nvPr/>
          </p:nvGrpSpPr>
          <p:grpSpPr>
            <a:xfrm>
              <a:off x="-3740" y="44625"/>
              <a:ext cx="9144000" cy="6782897"/>
              <a:chOff x="-3740" y="44625"/>
              <a:chExt cx="9144000" cy="6782897"/>
            </a:xfrm>
          </p:grpSpPr>
          <p:pic>
            <p:nvPicPr>
              <p:cNvPr descr="\\192.168.43.159\Users\Mirza Arshad Baig\Desktop\NubeEra\PPT studio.png" id="62" name="Google Shape;62;p8"/>
              <p:cNvPicPr preferRelativeResize="0"/>
              <p:nvPr/>
            </p:nvPicPr>
            <p:blipFill rotWithShape="1">
              <a:blip r:embed="rId2">
                <a:alphaModFix/>
              </a:blip>
              <a:srcRect b="30888" l="33141" r="33714" t="29002"/>
              <a:stretch/>
            </p:blipFill>
            <p:spPr>
              <a:xfrm>
                <a:off x="3056756" y="2290088"/>
                <a:ext cx="3030490" cy="225551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63" name="Google Shape;63;p8"/>
              <p:cNvPicPr preferRelativeResize="0"/>
              <p:nvPr/>
            </p:nvPicPr>
            <p:blipFill rotWithShape="1">
              <a:blip r:embed="rId3">
                <a:alphaModFix/>
              </a:blip>
              <a:srcRect b="7914" l="0" r="66154" t="17564"/>
              <a:stretch/>
            </p:blipFill>
            <p:spPr>
              <a:xfrm>
                <a:off x="0" y="2290088"/>
                <a:ext cx="3094895" cy="41910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\\192.168.43.159\Users\Mirza Arshad Baig\Desktop\NubeEra\PPT studio.png" id="64" name="Google Shape;64;p8"/>
              <p:cNvPicPr preferRelativeResize="0"/>
              <p:nvPr/>
            </p:nvPicPr>
            <p:blipFill rotWithShape="1">
              <a:blip r:embed="rId2">
                <a:alphaModFix/>
              </a:blip>
              <a:srcRect b="1394" l="0" r="0" t="92460"/>
              <a:stretch/>
            </p:blipFill>
            <p:spPr>
              <a:xfrm>
                <a:off x="-3740" y="6482081"/>
                <a:ext cx="9144000" cy="34544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5" name="Google Shape;65;p8"/>
              <p:cNvSpPr/>
              <p:nvPr/>
            </p:nvSpPr>
            <p:spPr>
              <a:xfrm>
                <a:off x="4687640" y="814058"/>
                <a:ext cx="44163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90946" y="814058"/>
                <a:ext cx="4337100" cy="6402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8"/>
              <p:cNvSpPr/>
              <p:nvPr/>
            </p:nvSpPr>
            <p:spPr>
              <a:xfrm>
                <a:off x="1102599" y="44625"/>
                <a:ext cx="7054200" cy="663600"/>
              </a:xfrm>
              <a:prstGeom prst="rect">
                <a:avLst/>
              </a:prstGeom>
              <a:solidFill>
                <a:srgbClr val="4271F4"/>
              </a:solidFill>
              <a:ln cap="flat" cmpd="sng" w="3810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0000">
                  <a:srgbClr val="000000">
                    <a:alpha val="3725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8" name="Google Shape;68;p8"/>
          <p:cNvSpPr txBox="1"/>
          <p:nvPr>
            <p:ph type="title"/>
          </p:nvPr>
        </p:nvSpPr>
        <p:spPr>
          <a:xfrm>
            <a:off x="1128350" y="44625"/>
            <a:ext cx="6994200" cy="64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2" type="title"/>
          </p:nvPr>
        </p:nvSpPr>
        <p:spPr>
          <a:xfrm>
            <a:off x="118525" y="834900"/>
            <a:ext cx="42720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3" type="title"/>
          </p:nvPr>
        </p:nvSpPr>
        <p:spPr>
          <a:xfrm>
            <a:off x="4722900" y="834900"/>
            <a:ext cx="4347900" cy="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92052" y="1501550"/>
            <a:ext cx="43248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4699176" y="1533845"/>
            <a:ext cx="43248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1098" y="44450"/>
            <a:ext cx="638360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 rotWithShape="1">
          <a:blip r:embed="rId5">
            <a:alphaModFix/>
          </a:blip>
          <a:srcRect b="24907" l="9030" r="8277" t="25007"/>
          <a:stretch/>
        </p:blipFill>
        <p:spPr>
          <a:xfrm>
            <a:off x="40775" y="278700"/>
            <a:ext cx="925125" cy="2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77" name="Google Shape;77;p9"/>
          <p:cNvGrpSpPr/>
          <p:nvPr/>
        </p:nvGrpSpPr>
        <p:grpSpPr>
          <a:xfrm>
            <a:off x="0" y="457200"/>
            <a:ext cx="9657234" cy="6339037"/>
            <a:chOff x="0" y="457200"/>
            <a:chExt cx="9657234" cy="6339037"/>
          </a:xfrm>
        </p:grpSpPr>
        <p:sp>
          <p:nvSpPr>
            <p:cNvPr id="78" name="Google Shape;78;p9"/>
            <p:cNvSpPr txBox="1"/>
            <p:nvPr/>
          </p:nvSpPr>
          <p:spPr>
            <a:xfrm>
              <a:off x="2474713" y="457200"/>
              <a:ext cx="4992900" cy="156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GB" sz="2400" u="none" cap="none" strike="noStrike">
                  <a:solidFill>
                    <a:srgbClr val="000000"/>
                  </a:solidFill>
                  <a:latin typeface="Arvo"/>
                  <a:ea typeface="Arvo"/>
                  <a:cs typeface="Arvo"/>
                  <a:sym typeface="Arvo"/>
                </a:rPr>
                <a:t>???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GB" sz="2400" u="none" cap="none" strike="noStrike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Important thing is not to stop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GB" sz="2400" u="none" cap="none" strike="noStrike">
                  <a:solidFill>
                    <a:srgbClr val="FF0000"/>
                  </a:solidFill>
                  <a:latin typeface="Poppins"/>
                  <a:ea typeface="Poppins"/>
                  <a:cs typeface="Poppins"/>
                  <a:sym typeface="Poppins"/>
                </a:rPr>
                <a:t>Questioning</a:t>
              </a:r>
              <a:endParaRPr b="1" i="0" sz="2400" u="none" cap="none" strike="noStrike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descr="C:\Users\Mirza Arshad Baig\Desktop\PPT LOGO 1.1.png" id="79" name="Google Shape;79;p9"/>
            <p:cNvPicPr preferRelativeResize="0"/>
            <p:nvPr/>
          </p:nvPicPr>
          <p:blipFill rotWithShape="1">
            <a:blip r:embed="rId2">
              <a:alphaModFix/>
            </a:blip>
            <a:srcRect b="11734" l="40451" r="0" t="18584"/>
            <a:stretch/>
          </p:blipFill>
          <p:spPr>
            <a:xfrm>
              <a:off x="4211960" y="1988840"/>
              <a:ext cx="5445274" cy="3367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192.168.43.159\Users\Mirza Arshad Baig\Desktop\NubeEra\PPT studio.png" id="80" name="Google Shape;80;p9"/>
            <p:cNvPicPr preferRelativeResize="0"/>
            <p:nvPr/>
          </p:nvPicPr>
          <p:blipFill rotWithShape="1">
            <a:blip r:embed="rId3">
              <a:alphaModFix/>
            </a:blip>
            <a:srcRect b="1210" l="0" r="0" t="92120"/>
            <a:stretch/>
          </p:blipFill>
          <p:spPr>
            <a:xfrm>
              <a:off x="0" y="6426960"/>
              <a:ext cx="9144000" cy="3692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\\DESKTOP-VLQ7SHS\Users\Mirza Arshad Baig\Desktop\Rafeeq\22Jul\NE_LOGO_PPT.png" id="81" name="Google Shape;8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7584" y="1988840"/>
              <a:ext cx="2061654" cy="13755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8826" y="4736740"/>
            <a:ext cx="1212252" cy="132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950" y="3714852"/>
            <a:ext cx="1086675" cy="10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4.png"/><Relationship Id="rId7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4.png"/><Relationship Id="rId7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- Linux Fundamentals</a:t>
            </a:r>
            <a:endParaRPr/>
          </a:p>
        </p:txBody>
      </p:sp>
      <p:pic>
        <p:nvPicPr>
          <p:cNvPr id="89" name="Google Shape;8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400" y="1553350"/>
            <a:ext cx="511492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900">
                <a:solidFill>
                  <a:srgbClr val="FF9900"/>
                </a:solidFill>
              </a:rPr>
              <a:t>Linux Fundamentals</a:t>
            </a:r>
            <a:endParaRPr b="1" sz="29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Linux Distribution ?</a:t>
            </a:r>
            <a:endParaRPr/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It is an Operating system having linux kernel and GNU Tools packaged with some more application.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45" y="2362020"/>
            <a:ext cx="1208875" cy="12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5375" y="2447863"/>
            <a:ext cx="1009550" cy="10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0225" y="2362013"/>
            <a:ext cx="1060750" cy="11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0962" y="2447862"/>
            <a:ext cx="1257313" cy="10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8324" y="4154125"/>
            <a:ext cx="6867525" cy="16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Shell</a:t>
            </a:r>
            <a:endParaRPr/>
          </a:p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The Shell is the interface which takes user-commands and sends it to the kernel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675" y="2228727"/>
            <a:ext cx="1939450" cy="326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8325" y="2566153"/>
            <a:ext cx="4996350" cy="2472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Distinguishing Factors For Linux Distro</a:t>
            </a:r>
            <a:endParaRPr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6AA84F"/>
              </a:solidFill>
            </a:endParaRPr>
          </a:p>
          <a:p>
            <a:pPr indent="0" lvl="0" marL="3329999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rgbClr val="6AA84F"/>
                </a:solidFill>
              </a:rPr>
              <a:t>Enterprise users or home users</a:t>
            </a:r>
            <a:endParaRPr b="1" sz="1100">
              <a:solidFill>
                <a:srgbClr val="6AA84F"/>
              </a:solidFill>
            </a:endParaRPr>
          </a:p>
          <a:p>
            <a:pPr indent="-69850" lvl="0" marL="3329999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Home user distro has user-friendly GUI and it is easy to use</a:t>
            </a:r>
            <a:endParaRPr sz="1100"/>
          </a:p>
          <a:p>
            <a:pPr indent="-69850" lvl="0" marL="332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Enterprise edition gives more importance to performance</a:t>
            </a:r>
            <a:endParaRPr sz="1100"/>
          </a:p>
          <a:p>
            <a:pPr indent="0" lvl="0" marL="332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FF9900"/>
                </a:solidFill>
              </a:rPr>
              <a:t>Hardware support</a:t>
            </a:r>
            <a:endParaRPr b="1" sz="1100">
              <a:solidFill>
                <a:srgbClr val="FF9900"/>
              </a:solidFill>
            </a:endParaRPr>
          </a:p>
          <a:p>
            <a:pPr indent="0" lvl="0" marL="332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Most of the distros are portable to multiple hardware, but some of </a:t>
            </a:r>
            <a:endParaRPr sz="1100"/>
          </a:p>
          <a:p>
            <a:pPr indent="0" lvl="0" marL="332999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them are designed for specific vendors</a:t>
            </a:r>
            <a:endParaRPr sz="1100"/>
          </a:p>
          <a:p>
            <a:pPr indent="0" lvl="0" marL="3329999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4A86E8"/>
                </a:solidFill>
              </a:rPr>
              <a:t>Designed for Servers, Desktops and Embedded devices</a:t>
            </a:r>
            <a:endParaRPr sz="1100">
              <a:solidFill>
                <a:srgbClr val="4A86E8"/>
              </a:solidFill>
            </a:endParaRPr>
          </a:p>
          <a:p>
            <a:pPr indent="0" lvl="0" marL="3329999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Server distro generally don't have a GUI</a:t>
            </a:r>
            <a:endParaRPr sz="1100"/>
          </a:p>
          <a:p>
            <a:pPr indent="0" lvl="0" marL="3329999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/>
              <a:t>Some of the packages of server distro are different from desktop distro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25" y="1601300"/>
            <a:ext cx="3228325" cy="385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The Distro should be </a:t>
            </a:r>
            <a:r>
              <a:rPr lang="en-GB" sz="1500"/>
              <a:t>chosen</a:t>
            </a:r>
            <a:r>
              <a:rPr lang="en-GB" sz="1500"/>
              <a:t> based on the requirement of the user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For this training it is </a:t>
            </a:r>
            <a:r>
              <a:rPr lang="en-GB" sz="1500"/>
              <a:t>recommended</a:t>
            </a:r>
            <a:r>
              <a:rPr lang="en-GB" sz="1500"/>
              <a:t> to use ubuntu</a:t>
            </a:r>
            <a:endParaRPr sz="1500"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25" y="2022425"/>
            <a:ext cx="6967801" cy="307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choose Distro?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Ubuntu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213" y="1133950"/>
            <a:ext cx="1009550" cy="10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6575" y="3648322"/>
            <a:ext cx="784861" cy="806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026" y="2449002"/>
            <a:ext cx="1122419" cy="92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9325" y="4918148"/>
            <a:ext cx="919348" cy="10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23450" y="1172226"/>
            <a:ext cx="6257925" cy="48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Shell Script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500"/>
              <a:t>.</a:t>
            </a:r>
            <a:endParaRPr sz="500"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50" y="1224225"/>
            <a:ext cx="7243800" cy="41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Linux Commands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800" y="1261700"/>
            <a:ext cx="6064850" cy="4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Linux Commands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.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463" y="1400750"/>
            <a:ext cx="6343526" cy="452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Vim Editor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819100"/>
            <a:ext cx="8001000" cy="33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SSH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813" y="2151525"/>
            <a:ext cx="7078374" cy="3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will we Learn ?</a:t>
            </a:r>
            <a:endParaRPr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1. Introduction to Linux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2. Architecture of Linux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3. Basic Linux Commands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4. Overview of Linux Distro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5. Overview to Shell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6. Overview to VIM editor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7. Overview of SSH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SSH Session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A client-server model is used during establishment of connection between two parties and encrypt the data between them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A SSH session works in two stages:</a:t>
            </a:r>
            <a:endParaRPr sz="1300"/>
          </a:p>
          <a:p>
            <a:pPr indent="-29876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To sync the encryption to be used for any further communication</a:t>
            </a:r>
            <a:endParaRPr sz="1300"/>
          </a:p>
          <a:p>
            <a:pPr indent="-29876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To authenticate the user for access rights to be given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The server waits on the configured port for connections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300"/>
              <a:t>The client initiates the TCP handshake with the server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675" y="1847975"/>
            <a:ext cx="6934649" cy="13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Linux ?</a:t>
            </a:r>
            <a:endParaRPr/>
          </a:p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Linux is an Open Source Operating System modelled on Unix, and </a:t>
            </a:r>
            <a:r>
              <a:rPr b="1" lang="en-GB" sz="1600"/>
              <a:t>developed</a:t>
            </a:r>
            <a:r>
              <a:rPr b="1" lang="en-GB" sz="1600"/>
              <a:t> in C language</a:t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/>
              <a:t>	</a:t>
            </a:r>
            <a:endParaRPr b="1" sz="1600"/>
          </a:p>
        </p:txBody>
      </p:sp>
      <p:pic>
        <p:nvPicPr>
          <p:cNvPr id="103" name="Google Shape;10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675" y="3057600"/>
            <a:ext cx="4835100" cy="22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 Source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/>
              <a:t>Open Source</a:t>
            </a:r>
            <a:endParaRPr b="1" sz="1700"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00" y="2195800"/>
            <a:ext cx="66484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of Linux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Features</a:t>
            </a:r>
            <a:endParaRPr b="1"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88" y="1771650"/>
            <a:ext cx="68294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is Linux Used ?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Uses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1852613"/>
            <a:ext cx="71723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of Linux OS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Architecture 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700" y="1514475"/>
            <a:ext cx="59150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Hardware</a:t>
            </a:r>
            <a:endParaRPr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Hardware part of architecture includes all the peripheral devices. For Example : CPU, RAM, Hard Disk Drive, etc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25" y="2449957"/>
            <a:ext cx="6967800" cy="285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128325" y="64950"/>
            <a:ext cx="69678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Kernel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1084425" y="904400"/>
            <a:ext cx="7011600" cy="55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The </a:t>
            </a:r>
            <a:r>
              <a:rPr lang="en-GB" sz="1400"/>
              <a:t>kernel</a:t>
            </a:r>
            <a:r>
              <a:rPr lang="en-GB" sz="1400"/>
              <a:t> is the interface between the applications and the </a:t>
            </a:r>
            <a:r>
              <a:rPr lang="en-GB" sz="1400"/>
              <a:t>actual</a:t>
            </a:r>
            <a:r>
              <a:rPr lang="en-GB" sz="1400"/>
              <a:t> process done at the hardware level.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25" y="2434425"/>
            <a:ext cx="6967801" cy="31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