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Poppins"/>
      <p:regular r:id="rId20"/>
      <p:bold r:id="rId21"/>
      <p:italic r:id="rId22"/>
      <p:boldItalic r:id="rId23"/>
    </p:embeddedFont>
    <p:embeddedFont>
      <p:font typeface="Arv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Arvo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vo-italic.fntdata"/><Relationship Id="rId25" Type="http://schemas.openxmlformats.org/officeDocument/2006/relationships/font" Target="fonts/Arvo-bold.fntdata"/><Relationship Id="rId27" Type="http://schemas.openxmlformats.org/officeDocument/2006/relationships/font" Target="fonts/Arv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831a8af8d_0_1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1831a8af8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f9b4bedc7_1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f9b4bedc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f9b4bedc7_1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f9b4bedc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f9b4bedc7_1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f9b4bedc7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f9b4bedc7_1_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f9b4bedc7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e19b63fc4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2e19b63fc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e643da7e3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e643da7e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e643da7e3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e643da7e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e643da7e3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e643da7e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e643da7e3_0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e643da7e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e643da7e3_0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e643da7e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e643da7e3_0_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e643da7e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e643da7e3_0_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e643da7e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e643da7e3_0_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e643da7e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25.png"/><Relationship Id="rId5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25.png"/><Relationship Id="rId6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192.168.43.159\Users\Mirza Arshad Baig\Desktop\NubeEra\PPT studio.png" id="10" name="Google Shape;10;p2"/>
          <p:cNvPicPr preferRelativeResize="0"/>
          <p:nvPr/>
        </p:nvPicPr>
        <p:blipFill rotWithShape="1">
          <a:blip r:embed="rId2">
            <a:alphaModFix/>
          </a:blip>
          <a:srcRect b="30888" l="33141" r="33714" t="29002"/>
          <a:stretch/>
        </p:blipFill>
        <p:spPr>
          <a:xfrm>
            <a:off x="3056756" y="2290088"/>
            <a:ext cx="3030490" cy="225551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ies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10" y="30473"/>
            <a:ext cx="9144000" cy="6827524"/>
            <a:chOff x="-3740" y="-2"/>
            <a:chExt cx="9144000" cy="6827524"/>
          </a:xfrm>
        </p:grpSpPr>
        <p:pic>
          <p:nvPicPr>
            <p:cNvPr descr="\\192.168.43.159\Users\Mirza Arshad Baig\Desktop\NubeEra\PPT studio.png" id="17" name="Google Shape;17;p4"/>
            <p:cNvPicPr preferRelativeResize="0"/>
            <p:nvPr/>
          </p:nvPicPr>
          <p:blipFill rotWithShape="1">
            <a:blip r:embed="rId2">
              <a:alphaModFix/>
            </a:blip>
            <a:srcRect b="30888" l="33141" r="33714" t="29002"/>
            <a:stretch/>
          </p:blipFill>
          <p:spPr>
            <a:xfrm>
              <a:off x="3056756" y="2290088"/>
              <a:ext cx="3030490" cy="2255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\192.168.43.159\Users\Mirza Arshad Baig\Desktop\NubeEra\PPT studio.png" id="18" name="Google Shape;18;p4"/>
            <p:cNvPicPr preferRelativeResize="0"/>
            <p:nvPr/>
          </p:nvPicPr>
          <p:blipFill rotWithShape="1">
            <a:blip r:embed="rId3">
              <a:alphaModFix/>
            </a:blip>
            <a:srcRect b="7914" l="0" r="66154" t="17564"/>
            <a:stretch/>
          </p:blipFill>
          <p:spPr>
            <a:xfrm>
              <a:off x="0" y="2290088"/>
              <a:ext cx="3094895" cy="4191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\192.168.43.159\Users\Mirza Arshad Baig\Desktop\NubeEra\PPT studio.png" id="19" name="Google Shape;19;p4"/>
            <p:cNvPicPr preferRelativeResize="0"/>
            <p:nvPr/>
          </p:nvPicPr>
          <p:blipFill rotWithShape="1">
            <a:blip r:embed="rId2">
              <a:alphaModFix/>
            </a:blip>
            <a:srcRect b="1394" l="0" r="0" t="92460"/>
            <a:stretch/>
          </p:blipFill>
          <p:spPr>
            <a:xfrm>
              <a:off x="-3740" y="6482081"/>
              <a:ext cx="9144000" cy="3454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Google Shape;20;p4"/>
            <p:cNvSpPr/>
            <p:nvPr/>
          </p:nvSpPr>
          <p:spPr>
            <a:xfrm>
              <a:off x="102627" y="-2"/>
              <a:ext cx="5212800" cy="663600"/>
            </a:xfrm>
            <a:prstGeom prst="rect">
              <a:avLst/>
            </a:prstGeom>
            <a:solidFill>
              <a:srgbClr val="4271F4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Google Shape;21;p4"/>
          <p:cNvSpPr txBox="1"/>
          <p:nvPr>
            <p:ph type="title"/>
          </p:nvPr>
        </p:nvSpPr>
        <p:spPr>
          <a:xfrm>
            <a:off x="136075" y="30475"/>
            <a:ext cx="51678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00950" y="755125"/>
            <a:ext cx="5202900" cy="57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pic>
        <p:nvPicPr>
          <p:cNvPr id="23" name="Google Shape;2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7150" y="2847025"/>
            <a:ext cx="15621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s">
  <p:cSld name="CUSTOM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5"/>
          <p:cNvGrpSpPr/>
          <p:nvPr/>
        </p:nvGrpSpPr>
        <p:grpSpPr>
          <a:xfrm>
            <a:off x="-3740" y="64950"/>
            <a:ext cx="9144000" cy="6762572"/>
            <a:chOff x="-3740" y="64950"/>
            <a:chExt cx="9144000" cy="6762572"/>
          </a:xfrm>
        </p:grpSpPr>
        <p:pic>
          <p:nvPicPr>
            <p:cNvPr descr="\\192.168.43.159\Users\Mirza Arshad Baig\Desktop\NubeEra\PPT studio.png" id="26" name="Google Shape;26;p5"/>
            <p:cNvPicPr preferRelativeResize="0"/>
            <p:nvPr/>
          </p:nvPicPr>
          <p:blipFill rotWithShape="1">
            <a:blip r:embed="rId2">
              <a:alphaModFix/>
            </a:blip>
            <a:srcRect b="30888" l="33141" r="33714" t="29002"/>
            <a:stretch/>
          </p:blipFill>
          <p:spPr>
            <a:xfrm>
              <a:off x="3056756" y="2290088"/>
              <a:ext cx="3030490" cy="2255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\192.168.43.159\Users\Mirza Arshad Baig\Desktop\NubeEra\PPT studio.png" id="27" name="Google Shape;27;p5"/>
            <p:cNvPicPr preferRelativeResize="0"/>
            <p:nvPr/>
          </p:nvPicPr>
          <p:blipFill rotWithShape="1">
            <a:blip r:embed="rId3">
              <a:alphaModFix/>
            </a:blip>
            <a:srcRect b="7914" l="0" r="66154" t="17564"/>
            <a:stretch/>
          </p:blipFill>
          <p:spPr>
            <a:xfrm>
              <a:off x="0" y="2290088"/>
              <a:ext cx="3094895" cy="4191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\192.168.43.159\Users\Mirza Arshad Baig\Desktop\NubeEra\PPT studio.png" id="28" name="Google Shape;28;p5"/>
            <p:cNvPicPr preferRelativeResize="0"/>
            <p:nvPr/>
          </p:nvPicPr>
          <p:blipFill rotWithShape="1">
            <a:blip r:embed="rId2">
              <a:alphaModFix/>
            </a:blip>
            <a:srcRect b="1394" l="0" r="0" t="92460"/>
            <a:stretch/>
          </p:blipFill>
          <p:spPr>
            <a:xfrm>
              <a:off x="-3740" y="6482081"/>
              <a:ext cx="9144000" cy="3454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5"/>
            <p:cNvSpPr/>
            <p:nvPr/>
          </p:nvSpPr>
          <p:spPr>
            <a:xfrm>
              <a:off x="1090500" y="64950"/>
              <a:ext cx="7009500" cy="771900"/>
            </a:xfrm>
            <a:prstGeom prst="rect">
              <a:avLst/>
            </a:prstGeom>
            <a:solidFill>
              <a:srgbClr val="4271F4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5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pic>
        <p:nvPicPr>
          <p:cNvPr id="32" name="Google Shape;32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400" y="136975"/>
            <a:ext cx="639075" cy="6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2875" y="136975"/>
            <a:ext cx="639075" cy="6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CUSTOM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6"/>
          <p:cNvGrpSpPr/>
          <p:nvPr/>
        </p:nvGrpSpPr>
        <p:grpSpPr>
          <a:xfrm>
            <a:off x="-3740" y="64950"/>
            <a:ext cx="9144000" cy="6762572"/>
            <a:chOff x="-3740" y="64950"/>
            <a:chExt cx="9144000" cy="6762572"/>
          </a:xfrm>
        </p:grpSpPr>
        <p:pic>
          <p:nvPicPr>
            <p:cNvPr descr="\\192.168.43.159\Users\Mirza Arshad Baig\Desktop\NubeEra\PPT studio.png" id="36" name="Google Shape;36;p6"/>
            <p:cNvPicPr preferRelativeResize="0"/>
            <p:nvPr/>
          </p:nvPicPr>
          <p:blipFill rotWithShape="1">
            <a:blip r:embed="rId2">
              <a:alphaModFix/>
            </a:blip>
            <a:srcRect b="30888" l="33141" r="33714" t="29002"/>
            <a:stretch/>
          </p:blipFill>
          <p:spPr>
            <a:xfrm>
              <a:off x="3056756" y="2290088"/>
              <a:ext cx="3030490" cy="2255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\192.168.43.159\Users\Mirza Arshad Baig\Desktop\NubeEra\PPT studio.png" id="37" name="Google Shape;37;p6"/>
            <p:cNvPicPr preferRelativeResize="0"/>
            <p:nvPr/>
          </p:nvPicPr>
          <p:blipFill rotWithShape="1">
            <a:blip r:embed="rId3">
              <a:alphaModFix/>
            </a:blip>
            <a:srcRect b="7914" l="0" r="66154" t="17564"/>
            <a:stretch/>
          </p:blipFill>
          <p:spPr>
            <a:xfrm>
              <a:off x="0" y="2290088"/>
              <a:ext cx="3094895" cy="4191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\192.168.43.159\Users\Mirza Arshad Baig\Desktop\NubeEra\PPT studio.png" id="38" name="Google Shape;38;p6"/>
            <p:cNvPicPr preferRelativeResize="0"/>
            <p:nvPr/>
          </p:nvPicPr>
          <p:blipFill rotWithShape="1">
            <a:blip r:embed="rId2">
              <a:alphaModFix/>
            </a:blip>
            <a:srcRect b="1394" l="0" r="0" t="92460"/>
            <a:stretch/>
          </p:blipFill>
          <p:spPr>
            <a:xfrm>
              <a:off x="-3740" y="6482081"/>
              <a:ext cx="9144000" cy="3454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Google Shape;39;p6"/>
            <p:cNvSpPr/>
            <p:nvPr/>
          </p:nvSpPr>
          <p:spPr>
            <a:xfrm>
              <a:off x="1090500" y="64950"/>
              <a:ext cx="7009500" cy="771900"/>
            </a:xfrm>
            <a:prstGeom prst="rect">
              <a:avLst/>
            </a:prstGeom>
            <a:solidFill>
              <a:srgbClr val="4271F4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" name="Google Shape;40;p6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41" name="Google Shape;4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3374" y="64950"/>
            <a:ext cx="784877" cy="860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125" y="64950"/>
            <a:ext cx="763500" cy="7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-3740" y="44450"/>
            <a:ext cx="9144000" cy="6783072"/>
            <a:chOff x="-3740" y="44450"/>
            <a:chExt cx="9144000" cy="6783072"/>
          </a:xfrm>
        </p:grpSpPr>
        <p:cxnSp>
          <p:nvCxnSpPr>
            <p:cNvPr id="45" name="Google Shape;45;p7"/>
            <p:cNvCxnSpPr/>
            <p:nvPr/>
          </p:nvCxnSpPr>
          <p:spPr>
            <a:xfrm>
              <a:off x="4587900" y="711150"/>
              <a:ext cx="0" cy="5541300"/>
            </a:xfrm>
            <a:prstGeom prst="straightConnector1">
              <a:avLst/>
            </a:prstGeom>
            <a:noFill/>
            <a:ln cap="flat" cmpd="sng" w="19050">
              <a:solidFill>
                <a:srgbClr val="4271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6" name="Google Shape;46;p7"/>
            <p:cNvGrpSpPr/>
            <p:nvPr/>
          </p:nvGrpSpPr>
          <p:grpSpPr>
            <a:xfrm>
              <a:off x="-3740" y="44450"/>
              <a:ext cx="9144000" cy="6783072"/>
              <a:chOff x="-3740" y="44450"/>
              <a:chExt cx="9144000" cy="6783072"/>
            </a:xfrm>
          </p:grpSpPr>
          <p:pic>
            <p:nvPicPr>
              <p:cNvPr descr="\\192.168.43.159\Users\Mirza Arshad Baig\Desktop\NubeEra\PPT studio.png" id="47" name="Google Shape;47;p7"/>
              <p:cNvPicPr preferRelativeResize="0"/>
              <p:nvPr/>
            </p:nvPicPr>
            <p:blipFill rotWithShape="1">
              <a:blip r:embed="rId2">
                <a:alphaModFix/>
              </a:blip>
              <a:srcRect b="30888" l="33141" r="33714" t="29002"/>
              <a:stretch/>
            </p:blipFill>
            <p:spPr>
              <a:xfrm>
                <a:off x="3056756" y="2290088"/>
                <a:ext cx="3030490" cy="22555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\\192.168.43.159\Users\Mirza Arshad Baig\Desktop\NubeEra\PPT studio.png" id="48" name="Google Shape;48;p7"/>
              <p:cNvPicPr preferRelativeResize="0"/>
              <p:nvPr/>
            </p:nvPicPr>
            <p:blipFill rotWithShape="1">
              <a:blip r:embed="rId3">
                <a:alphaModFix/>
              </a:blip>
              <a:srcRect b="7914" l="0" r="66154" t="17564"/>
              <a:stretch/>
            </p:blipFill>
            <p:spPr>
              <a:xfrm>
                <a:off x="0" y="2290088"/>
                <a:ext cx="3094895" cy="41910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\\192.168.43.159\Users\Mirza Arshad Baig\Desktop\NubeEra\PPT studio.png" id="49" name="Google Shape;49;p7"/>
              <p:cNvPicPr preferRelativeResize="0"/>
              <p:nvPr/>
            </p:nvPicPr>
            <p:blipFill rotWithShape="1">
              <a:blip r:embed="rId2">
                <a:alphaModFix/>
              </a:blip>
              <a:srcRect b="1394" l="0" r="0" t="92460"/>
              <a:stretch/>
            </p:blipFill>
            <p:spPr>
              <a:xfrm>
                <a:off x="-3740" y="6482081"/>
                <a:ext cx="9144000" cy="34544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0" name="Google Shape;50;p7"/>
              <p:cNvSpPr/>
              <p:nvPr/>
            </p:nvSpPr>
            <p:spPr>
              <a:xfrm>
                <a:off x="1038526" y="44450"/>
                <a:ext cx="3495300" cy="640200"/>
              </a:xfrm>
              <a:prstGeom prst="rect">
                <a:avLst/>
              </a:prstGeom>
              <a:solidFill>
                <a:srgbClr val="4271F4"/>
              </a:solidFill>
              <a:ln cap="flat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2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7"/>
              <p:cNvSpPr/>
              <p:nvPr/>
            </p:nvSpPr>
            <p:spPr>
              <a:xfrm>
                <a:off x="4645200" y="44459"/>
                <a:ext cx="3495300" cy="640200"/>
              </a:xfrm>
              <a:prstGeom prst="rect">
                <a:avLst/>
              </a:prstGeom>
              <a:solidFill>
                <a:srgbClr val="4271F4"/>
              </a:solidFill>
              <a:ln cap="flat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2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1066875" y="44450"/>
            <a:ext cx="3420300" cy="6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162300" y="755125"/>
            <a:ext cx="4324800" cy="56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4684650" y="755125"/>
            <a:ext cx="4324800" cy="56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" name="Google Shape;55;p7"/>
          <p:cNvSpPr txBox="1"/>
          <p:nvPr>
            <p:ph idx="3" type="title"/>
          </p:nvPr>
        </p:nvSpPr>
        <p:spPr>
          <a:xfrm>
            <a:off x="4684650" y="44450"/>
            <a:ext cx="3420300" cy="6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56" name="Google Shape;56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1098" y="44450"/>
            <a:ext cx="638360" cy="6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125" y="64950"/>
            <a:ext cx="763500" cy="7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8"/>
          <p:cNvGrpSpPr/>
          <p:nvPr/>
        </p:nvGrpSpPr>
        <p:grpSpPr>
          <a:xfrm>
            <a:off x="-3740" y="44625"/>
            <a:ext cx="9144000" cy="6782897"/>
            <a:chOff x="-3740" y="44625"/>
            <a:chExt cx="9144000" cy="6782897"/>
          </a:xfrm>
        </p:grpSpPr>
        <p:cxnSp>
          <p:nvCxnSpPr>
            <p:cNvPr id="60" name="Google Shape;60;p8"/>
            <p:cNvCxnSpPr/>
            <p:nvPr/>
          </p:nvCxnSpPr>
          <p:spPr>
            <a:xfrm>
              <a:off x="4587900" y="1466425"/>
              <a:ext cx="0" cy="4952400"/>
            </a:xfrm>
            <a:prstGeom prst="straightConnector1">
              <a:avLst/>
            </a:prstGeom>
            <a:noFill/>
            <a:ln cap="flat" cmpd="sng" w="19050">
              <a:solidFill>
                <a:srgbClr val="4271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1" name="Google Shape;61;p8"/>
            <p:cNvGrpSpPr/>
            <p:nvPr/>
          </p:nvGrpSpPr>
          <p:grpSpPr>
            <a:xfrm>
              <a:off x="-3740" y="44625"/>
              <a:ext cx="9144000" cy="6782897"/>
              <a:chOff x="-3740" y="44625"/>
              <a:chExt cx="9144000" cy="6782897"/>
            </a:xfrm>
          </p:grpSpPr>
          <p:pic>
            <p:nvPicPr>
              <p:cNvPr descr="\\192.168.43.159\Users\Mirza Arshad Baig\Desktop\NubeEra\PPT studio.png" id="62" name="Google Shape;62;p8"/>
              <p:cNvPicPr preferRelativeResize="0"/>
              <p:nvPr/>
            </p:nvPicPr>
            <p:blipFill rotWithShape="1">
              <a:blip r:embed="rId2">
                <a:alphaModFix/>
              </a:blip>
              <a:srcRect b="30888" l="33141" r="33714" t="29002"/>
              <a:stretch/>
            </p:blipFill>
            <p:spPr>
              <a:xfrm>
                <a:off x="3056756" y="2290088"/>
                <a:ext cx="3030490" cy="22555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\\192.168.43.159\Users\Mirza Arshad Baig\Desktop\NubeEra\PPT studio.png" id="63" name="Google Shape;63;p8"/>
              <p:cNvPicPr preferRelativeResize="0"/>
              <p:nvPr/>
            </p:nvPicPr>
            <p:blipFill rotWithShape="1">
              <a:blip r:embed="rId3">
                <a:alphaModFix/>
              </a:blip>
              <a:srcRect b="7914" l="0" r="66154" t="17564"/>
              <a:stretch/>
            </p:blipFill>
            <p:spPr>
              <a:xfrm>
                <a:off x="0" y="2290088"/>
                <a:ext cx="3094895" cy="41910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\\192.168.43.159\Users\Mirza Arshad Baig\Desktop\NubeEra\PPT studio.png" id="64" name="Google Shape;64;p8"/>
              <p:cNvPicPr preferRelativeResize="0"/>
              <p:nvPr/>
            </p:nvPicPr>
            <p:blipFill rotWithShape="1">
              <a:blip r:embed="rId2">
                <a:alphaModFix/>
              </a:blip>
              <a:srcRect b="1394" l="0" r="0" t="92460"/>
              <a:stretch/>
            </p:blipFill>
            <p:spPr>
              <a:xfrm>
                <a:off x="-3740" y="6482081"/>
                <a:ext cx="9144000" cy="34544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5" name="Google Shape;65;p8"/>
              <p:cNvSpPr/>
              <p:nvPr/>
            </p:nvSpPr>
            <p:spPr>
              <a:xfrm>
                <a:off x="4687640" y="814058"/>
                <a:ext cx="4416300" cy="640200"/>
              </a:xfrm>
              <a:prstGeom prst="rect">
                <a:avLst/>
              </a:prstGeom>
              <a:solidFill>
                <a:srgbClr val="4271F4"/>
              </a:solidFill>
              <a:ln cap="flat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2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8"/>
              <p:cNvSpPr/>
              <p:nvPr/>
            </p:nvSpPr>
            <p:spPr>
              <a:xfrm>
                <a:off x="90946" y="814058"/>
                <a:ext cx="4337100" cy="640200"/>
              </a:xfrm>
              <a:prstGeom prst="rect">
                <a:avLst/>
              </a:prstGeom>
              <a:solidFill>
                <a:srgbClr val="4271F4"/>
              </a:solidFill>
              <a:ln cap="flat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2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8"/>
              <p:cNvSpPr/>
              <p:nvPr/>
            </p:nvSpPr>
            <p:spPr>
              <a:xfrm>
                <a:off x="1102599" y="44625"/>
                <a:ext cx="7054200" cy="663600"/>
              </a:xfrm>
              <a:prstGeom prst="rect">
                <a:avLst/>
              </a:prstGeom>
              <a:solidFill>
                <a:srgbClr val="4271F4"/>
              </a:solidFill>
              <a:ln cap="flat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2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8" name="Google Shape;68;p8"/>
          <p:cNvSpPr txBox="1"/>
          <p:nvPr>
            <p:ph type="title"/>
          </p:nvPr>
        </p:nvSpPr>
        <p:spPr>
          <a:xfrm>
            <a:off x="1128350" y="44625"/>
            <a:ext cx="6994200" cy="6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2" type="title"/>
          </p:nvPr>
        </p:nvSpPr>
        <p:spPr>
          <a:xfrm>
            <a:off x="118525" y="834900"/>
            <a:ext cx="4272000" cy="5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8"/>
          <p:cNvSpPr txBox="1"/>
          <p:nvPr>
            <p:ph idx="3" type="title"/>
          </p:nvPr>
        </p:nvSpPr>
        <p:spPr>
          <a:xfrm>
            <a:off x="4722900" y="834900"/>
            <a:ext cx="4347900" cy="5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8"/>
          <p:cNvSpPr txBox="1"/>
          <p:nvPr>
            <p:ph idx="1" type="body"/>
          </p:nvPr>
        </p:nvSpPr>
        <p:spPr>
          <a:xfrm>
            <a:off x="92052" y="1501550"/>
            <a:ext cx="4324800" cy="4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72" name="Google Shape;72;p8"/>
          <p:cNvSpPr txBox="1"/>
          <p:nvPr>
            <p:ph idx="4" type="body"/>
          </p:nvPr>
        </p:nvSpPr>
        <p:spPr>
          <a:xfrm>
            <a:off x="4699176" y="1533845"/>
            <a:ext cx="4324800" cy="4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pic>
        <p:nvPicPr>
          <p:cNvPr id="73" name="Google Shape;7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1098" y="44450"/>
            <a:ext cx="638360" cy="6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8"/>
          <p:cNvPicPr preferRelativeResize="0"/>
          <p:nvPr/>
        </p:nvPicPr>
        <p:blipFill rotWithShape="1">
          <a:blip r:embed="rId5">
            <a:alphaModFix/>
          </a:blip>
          <a:srcRect b="24907" l="9030" r="8277" t="25007"/>
          <a:stretch/>
        </p:blipFill>
        <p:spPr>
          <a:xfrm>
            <a:off x="40775" y="278700"/>
            <a:ext cx="925125" cy="2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77" name="Google Shape;77;p9"/>
          <p:cNvGrpSpPr/>
          <p:nvPr/>
        </p:nvGrpSpPr>
        <p:grpSpPr>
          <a:xfrm>
            <a:off x="0" y="457200"/>
            <a:ext cx="9657234" cy="6339037"/>
            <a:chOff x="0" y="457200"/>
            <a:chExt cx="9657234" cy="6339037"/>
          </a:xfrm>
        </p:grpSpPr>
        <p:sp>
          <p:nvSpPr>
            <p:cNvPr id="78" name="Google Shape;78;p9"/>
            <p:cNvSpPr txBox="1"/>
            <p:nvPr/>
          </p:nvSpPr>
          <p:spPr>
            <a:xfrm>
              <a:off x="2474713" y="457200"/>
              <a:ext cx="4992900" cy="15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GB" sz="2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rPr>
                <a:t>???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GB" sz="2400" u="none" cap="none" strike="noStrik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The Important thing is not to stop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GB" sz="2400" u="none" cap="none" strike="noStrike">
                  <a:solidFill>
                    <a:srgbClr val="FF0000"/>
                  </a:solidFill>
                  <a:latin typeface="Poppins"/>
                  <a:ea typeface="Poppins"/>
                  <a:cs typeface="Poppins"/>
                  <a:sym typeface="Poppins"/>
                </a:rPr>
                <a:t>Questioning</a:t>
              </a:r>
              <a:endParaRPr b="1" i="0" sz="2400" u="none" cap="none" strike="noStrike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pic>
          <p:nvPicPr>
            <p:cNvPr descr="C:\Users\Mirza Arshad Baig\Desktop\PPT LOGO 1.1.png" id="79" name="Google Shape;79;p9"/>
            <p:cNvPicPr preferRelativeResize="0"/>
            <p:nvPr/>
          </p:nvPicPr>
          <p:blipFill rotWithShape="1">
            <a:blip r:embed="rId2">
              <a:alphaModFix/>
            </a:blip>
            <a:srcRect b="11734" l="40451" r="0" t="18584"/>
            <a:stretch/>
          </p:blipFill>
          <p:spPr>
            <a:xfrm>
              <a:off x="4211960" y="1988840"/>
              <a:ext cx="5445274" cy="336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\192.168.43.159\Users\Mirza Arshad Baig\Desktop\NubeEra\PPT studio.png" id="80" name="Google Shape;80;p9"/>
            <p:cNvPicPr preferRelativeResize="0"/>
            <p:nvPr/>
          </p:nvPicPr>
          <p:blipFill rotWithShape="1">
            <a:blip r:embed="rId3">
              <a:alphaModFix/>
            </a:blip>
            <a:srcRect b="1210" l="0" r="0" t="92120"/>
            <a:stretch/>
          </p:blipFill>
          <p:spPr>
            <a:xfrm>
              <a:off x="0" y="6426960"/>
              <a:ext cx="9144000" cy="3692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\DESKTOP-VLQ7SHS\Users\Mirza Arshad Baig\Desktop\Rafeeq\22Jul\NE_LOGO_PPT.png" id="81" name="Google Shape;81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27584" y="1988840"/>
              <a:ext cx="2061654" cy="137557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2" name="Google Shape;82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8826" y="4736740"/>
            <a:ext cx="1212252" cy="132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4950" y="3714852"/>
            <a:ext cx="1086675" cy="108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0600" y="2507313"/>
            <a:ext cx="2383250" cy="23087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0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69900" rtl="0" algn="ctr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SzPts val="990"/>
              <a:buNone/>
            </a:pPr>
            <a:r>
              <a:rPr b="1"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Kubernetes</a:t>
            </a:r>
            <a:endParaRPr/>
          </a:p>
        </p:txBody>
      </p:sp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dk1"/>
                </a:solidFill>
              </a:rPr>
              <a:t>Kubernetes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585858"/>
                </a:solidFill>
              </a:rPr>
              <a:t>A Container Orchestration Tool</a:t>
            </a:r>
            <a:endParaRPr b="1" sz="1200">
              <a:solidFill>
                <a:srgbClr val="585858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		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Playbook Structure</a:t>
            </a:r>
            <a:endParaRPr/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/>
              <a:t>.</a:t>
            </a:r>
            <a:endParaRPr sz="1400"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788" y="1797813"/>
            <a:ext cx="7306424" cy="37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Ansible Playbook: Variables</a:t>
            </a:r>
            <a:endParaRPr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Variables can be defined and used anywhere in Ansible even in inventory or in an Ad-Hoc Command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Variables extent the functionality of conditionals and loops in Ansible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325" y="2558350"/>
            <a:ext cx="6881325" cy="31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Ansible Roles</a:t>
            </a:r>
            <a:endParaRPr/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Overtime working with Ansible a user may create hundreds of playbooks, variables, templates, defaults etc. Roles allow users to group this logic into an organized manner making reusability and sharing of Ansible structure easier.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66" name="Google Shape;1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450" y="2637100"/>
            <a:ext cx="5189550" cy="30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Roles uses directories to structure and group all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 the playbooks, variables, templates, tasks, 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handlers files, and defaults.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This collected logic can be grouped in any way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 the user wants, for example you can group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 server specific roles together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These roles can then be used inside playbooks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/>
              <a:t> and even as in-line commands.</a:t>
            </a:r>
            <a:endParaRPr sz="1200"/>
          </a:p>
        </p:txBody>
      </p:sp>
      <p:sp>
        <p:nvSpPr>
          <p:cNvPr id="172" name="Google Shape;172;p22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Ansible Roles</a:t>
            </a:r>
            <a:endParaRPr/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775" y="1896801"/>
            <a:ext cx="3095200" cy="30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2200"/>
              <a:t>Topics  ?</a:t>
            </a:r>
            <a:endParaRPr b="1" sz="1900"/>
          </a:p>
        </p:txBody>
      </p:sp>
      <p:sp>
        <p:nvSpPr>
          <p:cNvPr id="96" name="Google Shape;96;p11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</a:rPr>
              <a:t>•</a:t>
            </a:r>
            <a:r>
              <a:rPr b="1" lang="en-GB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GB" sz="900">
                <a:solidFill>
                  <a:schemeClr val="dk1"/>
                </a:solidFill>
              </a:rPr>
              <a:t>Introduction of Kubernetes</a:t>
            </a:r>
            <a:endParaRPr b="1" sz="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</a:rPr>
              <a:t>•</a:t>
            </a:r>
            <a:r>
              <a:rPr b="1" lang="en-GB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GB" sz="900">
                <a:solidFill>
                  <a:schemeClr val="dk1"/>
                </a:solidFill>
              </a:rPr>
              <a:t>Features of Kubernetes</a:t>
            </a:r>
            <a:endParaRPr b="1" sz="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</a:rPr>
              <a:t>•</a:t>
            </a:r>
            <a:r>
              <a:rPr b="1" lang="en-GB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GB" sz="900">
                <a:solidFill>
                  <a:schemeClr val="dk1"/>
                </a:solidFill>
              </a:rPr>
              <a:t>Architecture of Kubernetes</a:t>
            </a:r>
            <a:endParaRPr b="1" sz="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</a:rPr>
              <a:t>•</a:t>
            </a:r>
            <a:r>
              <a:rPr b="1" lang="en-GB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GB" sz="900">
                <a:solidFill>
                  <a:schemeClr val="dk1"/>
                </a:solidFill>
              </a:rPr>
              <a:t>Nodes in Kubernetes</a:t>
            </a:r>
            <a:endParaRPr b="1" sz="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</a:rPr>
              <a:t>•</a:t>
            </a:r>
            <a:r>
              <a:rPr b="1" lang="en-GB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GB" sz="900">
                <a:solidFill>
                  <a:schemeClr val="dk1"/>
                </a:solidFill>
              </a:rPr>
              <a:t>PODs in Kubernetes</a:t>
            </a:r>
            <a:endParaRPr b="1" sz="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</a:rPr>
              <a:t>•</a:t>
            </a:r>
            <a:r>
              <a:rPr b="1" lang="en-GB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GB" sz="900">
                <a:solidFill>
                  <a:schemeClr val="dk1"/>
                </a:solidFill>
              </a:rPr>
              <a:t>Replicas in Kubernetes</a:t>
            </a:r>
            <a:endParaRPr b="1" sz="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</a:rPr>
              <a:t>•</a:t>
            </a:r>
            <a:r>
              <a:rPr b="1" lang="en-GB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GB" sz="900">
                <a:solidFill>
                  <a:schemeClr val="dk1"/>
                </a:solidFill>
              </a:rPr>
              <a:t>Services in Kubernetes</a:t>
            </a:r>
            <a:endParaRPr b="1" sz="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</a:rPr>
              <a:t>•</a:t>
            </a:r>
            <a:r>
              <a:rPr b="1" lang="en-GB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GB" sz="900">
                <a:solidFill>
                  <a:schemeClr val="dk1"/>
                </a:solidFill>
              </a:rPr>
              <a:t>Deployment in Kubernetes</a:t>
            </a:r>
            <a:endParaRPr b="1" sz="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</a:rPr>
              <a:t>•</a:t>
            </a:r>
            <a:r>
              <a:rPr b="1" lang="en-GB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GB" sz="900">
                <a:solidFill>
                  <a:schemeClr val="dk1"/>
                </a:solidFill>
              </a:rPr>
              <a:t>Introduction of Kubernetes</a:t>
            </a:r>
            <a:endParaRPr b="1" sz="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</a:rPr>
              <a:t>•</a:t>
            </a:r>
            <a:r>
              <a:rPr b="1" lang="en-GB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GB" sz="900">
                <a:solidFill>
                  <a:schemeClr val="dk1"/>
                </a:solidFill>
              </a:rPr>
              <a:t>Features of Kubernetes</a:t>
            </a:r>
            <a:endParaRPr b="1" sz="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</a:rPr>
              <a:t>•</a:t>
            </a:r>
            <a:r>
              <a:rPr b="1" lang="en-GB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GB" sz="900">
                <a:solidFill>
                  <a:schemeClr val="dk1"/>
                </a:solidFill>
              </a:rPr>
              <a:t>Architecture of Kubernetes</a:t>
            </a:r>
            <a:endParaRPr b="1" sz="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</a:rPr>
              <a:t>•</a:t>
            </a:r>
            <a:r>
              <a:rPr b="1" lang="en-GB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GB" sz="900">
                <a:solidFill>
                  <a:schemeClr val="dk1"/>
                </a:solidFill>
              </a:rPr>
              <a:t>Nodes in Kubernetes</a:t>
            </a:r>
            <a:endParaRPr b="1" sz="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</a:rPr>
              <a:t>•</a:t>
            </a:r>
            <a:r>
              <a:rPr b="1" lang="en-GB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GB" sz="900">
                <a:solidFill>
                  <a:schemeClr val="dk1"/>
                </a:solidFill>
              </a:rPr>
              <a:t>PODs in Kubernetes</a:t>
            </a:r>
            <a:endParaRPr b="1" sz="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</a:rPr>
              <a:t>•</a:t>
            </a:r>
            <a:r>
              <a:rPr b="1" lang="en-GB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GB" sz="900">
                <a:solidFill>
                  <a:schemeClr val="dk1"/>
                </a:solidFill>
              </a:rPr>
              <a:t>Replicas in Kubernetes</a:t>
            </a:r>
            <a:endParaRPr b="1" sz="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</a:rPr>
              <a:t>•</a:t>
            </a:r>
            <a:r>
              <a:rPr b="1" lang="en-GB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GB" sz="900">
                <a:solidFill>
                  <a:schemeClr val="dk1"/>
                </a:solidFill>
              </a:rPr>
              <a:t>Services in Kubernetes</a:t>
            </a:r>
            <a:endParaRPr b="1" sz="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</a:rPr>
              <a:t>•</a:t>
            </a:r>
            <a:r>
              <a:rPr b="1" lang="en-GB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GB" sz="900">
                <a:solidFill>
                  <a:schemeClr val="dk1"/>
                </a:solidFill>
              </a:rPr>
              <a:t>Deployment in Kubernetes</a:t>
            </a:r>
            <a:endParaRPr b="1" sz="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8890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2200"/>
              <a:t>Pre-requisites</a:t>
            </a:r>
            <a:endParaRPr sz="3600"/>
          </a:p>
        </p:txBody>
      </p:sp>
      <p:sp>
        <p:nvSpPr>
          <p:cNvPr id="102" name="Google Shape;102;p12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2100"/>
              <a:t>Pre-</a:t>
            </a:r>
            <a:r>
              <a:rPr b="1" lang="en-GB" sz="2100"/>
              <a:t>requisites</a:t>
            </a:r>
            <a:endParaRPr b="1" sz="2100"/>
          </a:p>
        </p:txBody>
      </p:sp>
      <p:pic>
        <p:nvPicPr>
          <p:cNvPr id="103" name="Google Shape;10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250" y="2067735"/>
            <a:ext cx="4482775" cy="31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8890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/>
              <a:t>What</a:t>
            </a:r>
            <a:r>
              <a:rPr lang="en-GB"/>
              <a:t> is Kubernetes ?</a:t>
            </a:r>
            <a:endParaRPr/>
          </a:p>
        </p:txBody>
      </p:sp>
      <p:sp>
        <p:nvSpPr>
          <p:cNvPr id="109" name="Google Shape;109;p13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300"/>
              <a:t>.</a:t>
            </a:r>
            <a:endParaRPr sz="1300"/>
          </a:p>
        </p:txBody>
      </p:sp>
      <p:pic>
        <p:nvPicPr>
          <p:cNvPr id="110" name="Google Shape;11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328200"/>
            <a:ext cx="71628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890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990"/>
              <a:buNone/>
            </a:pPr>
            <a:r>
              <a:rPr lang="en-GB" sz="2000"/>
              <a:t>Why Do we need a Container Orchestration Tool?</a:t>
            </a:r>
            <a:endParaRPr sz="2000"/>
          </a:p>
        </p:txBody>
      </p:sp>
      <p:sp>
        <p:nvSpPr>
          <p:cNvPr id="116" name="Google Shape;116;p14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600"/>
              <a:t>.</a:t>
            </a:r>
            <a:endParaRPr sz="600"/>
          </a:p>
        </p:txBody>
      </p:sp>
      <p:pic>
        <p:nvPicPr>
          <p:cNvPr id="117" name="Google Shape;11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450" y="1809075"/>
            <a:ext cx="6105525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40909"/>
              <a:buNone/>
            </a:pPr>
            <a:r>
              <a:rPr lang="en-GB" sz="2420"/>
              <a:t>What does a container Orchestration Tool Offers ?</a:t>
            </a:r>
            <a:endParaRPr sz="2420"/>
          </a:p>
        </p:txBody>
      </p:sp>
      <p:sp>
        <p:nvSpPr>
          <p:cNvPr id="123" name="Google Shape;123;p15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.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/>
          </a:p>
        </p:txBody>
      </p:sp>
      <p:pic>
        <p:nvPicPr>
          <p:cNvPr id="124" name="Google Shape;12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100" y="2202172"/>
            <a:ext cx="6967801" cy="2919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Kubernetes Architecture</a:t>
            </a:r>
            <a:endParaRPr/>
          </a:p>
        </p:txBody>
      </p:sp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Kubernetes has the following main components: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	– Master nodes</a:t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– Worker nodes</a:t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/>
              <a:t>– Distributed key-value store, like etcd.	</a:t>
            </a:r>
            <a:endParaRPr sz="1100"/>
          </a:p>
        </p:txBody>
      </p:sp>
      <p:pic>
        <p:nvPicPr>
          <p:cNvPr id="131" name="Google Shape;13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226" y="1571588"/>
            <a:ext cx="6003625" cy="42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7620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300"/>
              <a:t>.</a:t>
            </a:r>
            <a:endParaRPr sz="1300"/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913" y="904400"/>
            <a:ext cx="6484175" cy="55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exactly is a playbook ?</a:t>
            </a:r>
            <a:endParaRPr/>
          </a:p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Playbooks</a:t>
            </a:r>
            <a:r>
              <a:rPr lang="en-GB" sz="1300"/>
              <a:t> are the access point to Ansible </a:t>
            </a:r>
            <a:r>
              <a:rPr lang="en-GB" sz="1300"/>
              <a:t>provisioning.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It’s the Ansible’s way of deploying and configuring different remote servers and environments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It is written in YAML(Yet another Mark-up Language)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On an advanced level playbooks can be used to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Handle multi-tier rollouts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Load balancing tasks for the server</a:t>
            </a:r>
            <a:r>
              <a:rPr lang="en-GB" sz="1300"/>
              <a:t>.</a:t>
            </a:r>
            <a:endParaRPr sz="13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638" y="3230725"/>
            <a:ext cx="5645175" cy="23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