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98"/>
    <p:restoredTop sz="94648"/>
  </p:normalViewPr>
  <p:slideViewPr>
    <p:cSldViewPr snapToGrid="0" snapToObjects="1">
      <p:cViewPr varScale="1">
        <p:scale>
          <a:sx n="113" d="100"/>
          <a:sy n="113" d="100"/>
        </p:scale>
        <p:origin x="124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1F9A-3594-6644-A375-1221A83B66E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7D3F-D86E-CA43-9CE3-A8FB61FBC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7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1F9A-3594-6644-A375-1221A83B66E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7D3F-D86E-CA43-9CE3-A8FB61FBC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3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1F9A-3594-6644-A375-1221A83B66E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7D3F-D86E-CA43-9CE3-A8FB61FBC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6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1F9A-3594-6644-A375-1221A83B66E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7D3F-D86E-CA43-9CE3-A8FB61FBC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3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1F9A-3594-6644-A375-1221A83B66E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7D3F-D86E-CA43-9CE3-A8FB61FBC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3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1F9A-3594-6644-A375-1221A83B66E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7D3F-D86E-CA43-9CE3-A8FB61FBC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2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1F9A-3594-6644-A375-1221A83B66E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7D3F-D86E-CA43-9CE3-A8FB61FBC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1F9A-3594-6644-A375-1221A83B66E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7D3F-D86E-CA43-9CE3-A8FB61FBC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3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1F9A-3594-6644-A375-1221A83B66E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7D3F-D86E-CA43-9CE3-A8FB61FBC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3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1F9A-3594-6644-A375-1221A83B66E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7D3F-D86E-CA43-9CE3-A8FB61FBC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1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1F9A-3594-6644-A375-1221A83B66E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7D3F-D86E-CA43-9CE3-A8FB61FBC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71F9A-3594-6644-A375-1221A83B66E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07D3F-D86E-CA43-9CE3-A8FB61FBC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6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10A59E-7169-6C48-AC47-0BDEC55C972E}"/>
              </a:ext>
            </a:extLst>
          </p:cNvPr>
          <p:cNvCxnSpPr>
            <a:cxnSpLocks/>
          </p:cNvCxnSpPr>
          <p:nvPr/>
        </p:nvCxnSpPr>
        <p:spPr>
          <a:xfrm>
            <a:off x="188844" y="924339"/>
            <a:ext cx="8746434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873B94-5A9D-0F4D-BB7C-D49312A136EC}"/>
              </a:ext>
            </a:extLst>
          </p:cNvPr>
          <p:cNvCxnSpPr>
            <a:cxnSpLocks/>
          </p:cNvCxnSpPr>
          <p:nvPr/>
        </p:nvCxnSpPr>
        <p:spPr>
          <a:xfrm>
            <a:off x="188843" y="3623414"/>
            <a:ext cx="8746434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A25AA9AE-A5C0-3240-912B-B46D4B977788}"/>
              </a:ext>
            </a:extLst>
          </p:cNvPr>
          <p:cNvSpPr txBox="1">
            <a:spLocks/>
          </p:cNvSpPr>
          <p:nvPr/>
        </p:nvSpPr>
        <p:spPr>
          <a:xfrm>
            <a:off x="188843" y="112643"/>
            <a:ext cx="3965714" cy="7255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 dirty="0">
                <a:solidFill>
                  <a:srgbClr val="0070C0"/>
                </a:solidFill>
              </a:rPr>
              <a:t>Differential Privacy via a Flask REST API</a:t>
            </a:r>
          </a:p>
          <a:p>
            <a:pPr>
              <a:defRPr/>
            </a:pPr>
            <a:r>
              <a:rPr lang="en-US" sz="1600" dirty="0">
                <a:solidFill>
                  <a:srgbClr val="0070C0"/>
                </a:solidFill>
              </a:rPr>
              <a:t>Jason C. Nucciarone</a:t>
            </a:r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E7E97162-6B43-C54D-9746-F64D9D51097A}"/>
              </a:ext>
            </a:extLst>
          </p:cNvPr>
          <p:cNvSpPr txBox="1">
            <a:spLocks/>
          </p:cNvSpPr>
          <p:nvPr/>
        </p:nvSpPr>
        <p:spPr>
          <a:xfrm>
            <a:off x="1560442" y="924339"/>
            <a:ext cx="2419276" cy="526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</a:rPr>
              <a:t>Introduction/Motivation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21" name="Footer Placeholder 1">
            <a:extLst>
              <a:ext uri="{FF2B5EF4-FFF2-40B4-BE49-F238E27FC236}">
                <a16:creationId xmlns:a16="http://schemas.microsoft.com/office/drawing/2014/main" id="{AC855045-FA8B-4644-B419-9B8B7BEDFB67}"/>
              </a:ext>
            </a:extLst>
          </p:cNvPr>
          <p:cNvSpPr txBox="1">
            <a:spLocks/>
          </p:cNvSpPr>
          <p:nvPr/>
        </p:nvSpPr>
        <p:spPr>
          <a:xfrm>
            <a:off x="467748" y="2008566"/>
            <a:ext cx="3813809" cy="7255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Major supply chain issues as the economy tries to recover from the Coronavirus pandemic.</a:t>
            </a:r>
          </a:p>
          <a:p>
            <a:pPr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Demand is so high now that it seems like 50 million new Americans joined the market.</a:t>
            </a:r>
          </a:p>
          <a:p>
            <a:pPr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Trying to get multiple, small stakeholders to work together (i.e. trucking companies, warehouses). </a:t>
            </a:r>
          </a:p>
        </p:txBody>
      </p:sp>
      <p:sp>
        <p:nvSpPr>
          <p:cNvPr id="23" name="Footer Placeholder 1">
            <a:extLst>
              <a:ext uri="{FF2B5EF4-FFF2-40B4-BE49-F238E27FC236}">
                <a16:creationId xmlns:a16="http://schemas.microsoft.com/office/drawing/2014/main" id="{7923F09A-336C-584A-B570-EBA6AA1582DB}"/>
              </a:ext>
            </a:extLst>
          </p:cNvPr>
          <p:cNvSpPr txBox="1">
            <a:spLocks/>
          </p:cNvSpPr>
          <p:nvPr/>
        </p:nvSpPr>
        <p:spPr>
          <a:xfrm>
            <a:off x="296332" y="4786901"/>
            <a:ext cx="4383157" cy="1113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Could share data via public dataset and could work together to gain insights.</a:t>
            </a:r>
          </a:p>
          <a:p>
            <a:pPr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Public datasets can be used by adversaries to gain auxiliary information on targets.</a:t>
            </a:r>
          </a:p>
          <a:p>
            <a:pPr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No perfect, non-trivial database sanitization algorithm exists!</a:t>
            </a:r>
          </a:p>
        </p:txBody>
      </p: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7EB4B981-AA0D-7F4B-8269-EE00E0388E0F}"/>
              </a:ext>
            </a:extLst>
          </p:cNvPr>
          <p:cNvSpPr txBox="1">
            <a:spLocks/>
          </p:cNvSpPr>
          <p:nvPr/>
        </p:nvSpPr>
        <p:spPr>
          <a:xfrm>
            <a:off x="1387917" y="3799159"/>
            <a:ext cx="7756083" cy="44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</a:rPr>
              <a:t>Major privacy-related issues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AC5311-D72C-460C-8A93-8821B2A1AFA2}"/>
              </a:ext>
            </a:extLst>
          </p:cNvPr>
          <p:cNvSpPr txBox="1"/>
          <p:nvPr/>
        </p:nvSpPr>
        <p:spPr>
          <a:xfrm>
            <a:off x="4679489" y="3049920"/>
            <a:ext cx="4062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Can work together through shared data!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049A3-0DD7-4214-83BE-9D1D4D4C2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073" y="1065046"/>
            <a:ext cx="2102759" cy="1934728"/>
          </a:xfrm>
          <a:prstGeom prst="rect">
            <a:avLst/>
          </a:prstGeom>
        </p:spPr>
      </p:pic>
      <p:pic>
        <p:nvPicPr>
          <p:cNvPr id="1026" name="Picture 2" descr="Empty shelves target coronavirus California">
            <a:extLst>
              <a:ext uri="{FF2B5EF4-FFF2-40B4-BE49-F238E27FC236}">
                <a16:creationId xmlns:a16="http://schemas.microsoft.com/office/drawing/2014/main" id="{03946571-6B4C-4F7B-AA0B-39B1D3AED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675" y="1187726"/>
            <a:ext cx="1937279" cy="14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aging War On Fraud And Identity Theft | Cairine Wilson ...">
            <a:extLst>
              <a:ext uri="{FF2B5EF4-FFF2-40B4-BE49-F238E27FC236}">
                <a16:creationId xmlns:a16="http://schemas.microsoft.com/office/drawing/2014/main" id="{04FD473F-7328-46FC-A35B-3C8EDC190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489" y="3736260"/>
            <a:ext cx="2546811" cy="127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2560x1600 Anonymous Hacker Working 2560x1600 Resolution ...">
            <a:extLst>
              <a:ext uri="{FF2B5EF4-FFF2-40B4-BE49-F238E27FC236}">
                <a16:creationId xmlns:a16="http://schemas.microsoft.com/office/drawing/2014/main" id="{A2E07FF4-9D4F-4B4C-B2CC-CEFCC4116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713" y="5144144"/>
            <a:ext cx="2526453" cy="157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46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10A59E-7169-6C48-AC47-0BDEC55C972E}"/>
              </a:ext>
            </a:extLst>
          </p:cNvPr>
          <p:cNvCxnSpPr>
            <a:cxnSpLocks/>
          </p:cNvCxnSpPr>
          <p:nvPr/>
        </p:nvCxnSpPr>
        <p:spPr>
          <a:xfrm>
            <a:off x="188844" y="924339"/>
            <a:ext cx="8746434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873B94-5A9D-0F4D-BB7C-D49312A136EC}"/>
              </a:ext>
            </a:extLst>
          </p:cNvPr>
          <p:cNvCxnSpPr>
            <a:cxnSpLocks/>
          </p:cNvCxnSpPr>
          <p:nvPr/>
        </p:nvCxnSpPr>
        <p:spPr>
          <a:xfrm>
            <a:off x="198783" y="2459633"/>
            <a:ext cx="8746434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E7E97162-6B43-C54D-9746-F64D9D51097A}"/>
              </a:ext>
            </a:extLst>
          </p:cNvPr>
          <p:cNvSpPr txBox="1">
            <a:spLocks/>
          </p:cNvSpPr>
          <p:nvPr/>
        </p:nvSpPr>
        <p:spPr>
          <a:xfrm>
            <a:off x="773472" y="884492"/>
            <a:ext cx="7756083" cy="44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</a:rPr>
              <a:t>Your dataset and specific privacy concerns 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10FEFC-68F4-7649-9500-63C981245097}"/>
              </a:ext>
            </a:extLst>
          </p:cNvPr>
          <p:cNvSpPr/>
          <p:nvPr/>
        </p:nvSpPr>
        <p:spPr>
          <a:xfrm>
            <a:off x="293203" y="1240784"/>
            <a:ext cx="412639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/>
              <a:t>Payment Protection Program gives valuable insight to economic activity.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Might expose a struggling business. Employees might become target of payday loan companies.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9A6585-4C72-9F45-BE54-FC9804837479}"/>
              </a:ext>
            </a:extLst>
          </p:cNvPr>
          <p:cNvSpPr/>
          <p:nvPr/>
        </p:nvSpPr>
        <p:spPr>
          <a:xfrm>
            <a:off x="188843" y="3100772"/>
            <a:ext cx="4040257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/>
              <a:t>Built a REST API using Flask that communicates with outside parties via HTTP.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User can submit SQL query as a URL which the server will parse.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Server will use SQL query to calculate the sensitivity and the apply noise to query’s results.</a:t>
            </a:r>
          </a:p>
          <a:p>
            <a:pPr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en-US" sz="1400" b="1" dirty="0"/>
              <a:t>Unfortunately,</a:t>
            </a:r>
            <a:r>
              <a:rPr lang="en-US" sz="1400" dirty="0"/>
              <a:t> some queries are not very accurate. COUNT and SUM do great while AVG is very inaccurate from the original value.</a:t>
            </a:r>
          </a:p>
          <a:p>
            <a:pPr>
              <a:defRPr/>
            </a:pPr>
            <a:endParaRPr lang="en-US" sz="1400" b="1" dirty="0"/>
          </a:p>
          <a:p>
            <a:pPr>
              <a:defRPr/>
            </a:pPr>
            <a:r>
              <a:rPr lang="en-US" sz="1400" dirty="0"/>
              <a:t>Since query must be analyzed first to determine sensitivity, only certain SQL queries can be supported.</a:t>
            </a:r>
          </a:p>
          <a:p>
            <a:pPr>
              <a:defRPr/>
            </a:pPr>
            <a:r>
              <a:rPr lang="en-US" sz="14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E5ACE348-4F61-1146-9D13-427E28AAC209}"/>
              </a:ext>
            </a:extLst>
          </p:cNvPr>
          <p:cNvSpPr txBox="1">
            <a:spLocks/>
          </p:cNvSpPr>
          <p:nvPr/>
        </p:nvSpPr>
        <p:spPr>
          <a:xfrm>
            <a:off x="188843" y="112643"/>
            <a:ext cx="3965714" cy="7255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 dirty="0">
                <a:solidFill>
                  <a:srgbClr val="0070C0"/>
                </a:solidFill>
              </a:rPr>
              <a:t>Differential Privacy via a Flask REST API</a:t>
            </a:r>
          </a:p>
          <a:p>
            <a:pPr>
              <a:defRPr/>
            </a:pPr>
            <a:r>
              <a:rPr lang="en-US" sz="1600" dirty="0">
                <a:solidFill>
                  <a:srgbClr val="0070C0"/>
                </a:solidFill>
              </a:rPr>
              <a:t>Jason C. Nucciarone</a:t>
            </a: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53C37A72-6E08-944E-9A8C-86CFF0A886F8}"/>
              </a:ext>
            </a:extLst>
          </p:cNvPr>
          <p:cNvSpPr txBox="1">
            <a:spLocks/>
          </p:cNvSpPr>
          <p:nvPr/>
        </p:nvSpPr>
        <p:spPr>
          <a:xfrm>
            <a:off x="684019" y="2558230"/>
            <a:ext cx="7756083" cy="44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</a:rPr>
              <a:t>Your privacy preserving approach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A735C1-D659-4A1D-9AD2-653F3CD1FDFE}"/>
              </a:ext>
            </a:extLst>
          </p:cNvPr>
          <p:cNvSpPr/>
          <p:nvPr/>
        </p:nvSpPr>
        <p:spPr>
          <a:xfrm>
            <a:off x="4487580" y="1215801"/>
            <a:ext cx="412639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/>
              <a:t>Small businesses might become targets by larger competitors if they are falling behind.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Information might be used to deny a small business an expansion loan.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E68645-4CD3-4E39-979D-1DF40D730EFF}"/>
              </a:ext>
            </a:extLst>
          </p:cNvPr>
          <p:cNvSpPr txBox="1"/>
          <p:nvPr/>
        </p:nvSpPr>
        <p:spPr>
          <a:xfrm>
            <a:off x="4562060" y="5045124"/>
            <a:ext cx="43137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http://localhost:5000/diff/SELECT+COUNT(*)+FROM +PPP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87ABB7-78C6-4CAF-BFEA-713DDDBA8836}"/>
              </a:ext>
            </a:extLst>
          </p:cNvPr>
          <p:cNvSpPr txBox="1"/>
          <p:nvPr/>
        </p:nvSpPr>
        <p:spPr>
          <a:xfrm>
            <a:off x="4487580" y="5719909"/>
            <a:ext cx="42811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http://localhost:5000/diff/SELECT+ SUM(PAYROLL_PROCEED)+FROM +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PPP+WHERE+BusinessType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=‘Corporate’</a:t>
            </a:r>
            <a:endParaRPr lang="en-US" dirty="0"/>
          </a:p>
        </p:txBody>
      </p:sp>
      <p:pic>
        <p:nvPicPr>
          <p:cNvPr id="2052" name="Picture 4" descr="Understanding Network Client Server and its advantages and ...">
            <a:extLst>
              <a:ext uri="{FF2B5EF4-FFF2-40B4-BE49-F238E27FC236}">
                <a16:creationId xmlns:a16="http://schemas.microsoft.com/office/drawing/2014/main" id="{63BA2C8C-21F8-48CF-8919-BEA880719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352" y="2635490"/>
            <a:ext cx="4514850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384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315</Words>
  <Application>Microsoft Office PowerPoint</Application>
  <PresentationFormat>On-screen Show (4:3)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sarah.rajtmajer@gmail.com</dc:creator>
  <cp:lastModifiedBy>Jason Nucciarone</cp:lastModifiedBy>
  <cp:revision>10</cp:revision>
  <dcterms:created xsi:type="dcterms:W3CDTF">2019-10-10T12:43:32Z</dcterms:created>
  <dcterms:modified xsi:type="dcterms:W3CDTF">2021-12-06T19:03:47Z</dcterms:modified>
</cp:coreProperties>
</file>