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dk1">
                <a:alpha val="2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l="19325" r="1438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0" y="0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IBM</a:t>
            </a:r>
            <a:endParaRPr sz="480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QRadar SIEM Threat Management</a:t>
            </a:r>
            <a:endParaRPr sz="2000"/>
          </a:p>
        </p:txBody>
      </p:sp>
      <p:sp>
        <p:nvSpPr>
          <p:cNvPr id="124" name="Google Shape;124;p1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5" descr="A close up of a sign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083" y="771234"/>
            <a:ext cx="2743200" cy="81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</a:pPr>
            <a:r>
              <a:rPr lang="en-US" sz="2800"/>
              <a:t>Components of QRadar</a:t>
            </a:r>
            <a:endParaRPr sz="2800"/>
          </a:p>
        </p:txBody>
      </p:sp>
      <p:sp>
        <p:nvSpPr>
          <p:cNvPr id="317" name="Google Shape;317;p24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4"/>
          <p:cNvGrpSpPr/>
          <p:nvPr/>
        </p:nvGrpSpPr>
        <p:grpSpPr>
          <a:xfrm>
            <a:off x="1216926" y="1738856"/>
            <a:ext cx="9749003" cy="4532431"/>
            <a:chOff x="378726" y="1496"/>
            <a:chExt cx="9749003" cy="4532431"/>
          </a:xfrm>
        </p:grpSpPr>
        <p:sp>
          <p:nvSpPr>
            <p:cNvPr id="320" name="Google Shape;320;p24"/>
            <p:cNvSpPr/>
            <p:nvPr/>
          </p:nvSpPr>
          <p:spPr>
            <a:xfrm>
              <a:off x="712244" y="1496"/>
              <a:ext cx="1043314" cy="10433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934590" y="223841"/>
              <a:ext cx="598623" cy="5986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378726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378726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DASHBOARD</a:t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2721907" y="1496"/>
              <a:ext cx="1043314" cy="1043314"/>
            </a:xfrm>
            <a:prstGeom prst="ellipse">
              <a:avLst/>
            </a:prstGeom>
            <a:solidFill>
              <a:srgbClr val="069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944253" y="223841"/>
              <a:ext cx="598623" cy="59862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388389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2388389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OFFENSES TAB</a:t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4731570" y="1496"/>
              <a:ext cx="1043314" cy="1043314"/>
            </a:xfrm>
            <a:prstGeom prst="ellipse">
              <a:avLst/>
            </a:prstGeom>
            <a:solidFill>
              <a:srgbClr val="E64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4953916" y="223841"/>
              <a:ext cx="598623" cy="5986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4398052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4398052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LOG ACTIVITY</a:t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741233" y="1496"/>
              <a:ext cx="1043314" cy="10433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963579" y="223841"/>
              <a:ext cx="598623" cy="5986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07715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6407715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NETWORK ACTIVITY</a:t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8750896" y="1496"/>
              <a:ext cx="1043314" cy="1043314"/>
            </a:xfrm>
            <a:prstGeom prst="ellipse">
              <a:avLst/>
            </a:prstGeom>
            <a:solidFill>
              <a:srgbClr val="824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8973242" y="223841"/>
              <a:ext cx="598623" cy="5986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8417378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8417378" y="136977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ASSETS</a:t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4731570" y="2481505"/>
              <a:ext cx="1043314" cy="10433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4953916" y="2703851"/>
              <a:ext cx="598623" cy="59862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4398052" y="384978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4398052" y="3849787"/>
              <a:ext cx="1710351" cy="68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ADMIN TAB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1" name="Google Shape;351;p25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5"/>
          <p:cNvSpPr/>
          <p:nvPr/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Dashboard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/>
          <p:nvPr/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3" name="Google Shape;363;p26" descr="A screenshot of a computer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307" b="10000"/>
          <a:stretch/>
        </p:blipFill>
        <p:spPr>
          <a:xfrm>
            <a:off x="20" y="-53259"/>
            <a:ext cx="12191980" cy="685411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/>
          <p:nvPr/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Offenses Tab</a:t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"/>
          <p:cNvSpPr/>
          <p:nvPr/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7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5" name="Google Shape;375;p27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44"/>
          <a:stretch/>
        </p:blipFill>
        <p:spPr>
          <a:xfrm>
            <a:off x="20" y="28585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/>
          <p:nvPr/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Log Activity Tab</a:t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8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7" name="Google Shape;387;p28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8"/>
          <p:cNvSpPr/>
          <p:nvPr/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8"/>
          <p:cNvSpPr txBox="1"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Network Activity Tab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/>
          <p:nvPr/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9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9" name="Google Shape;399;p29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/>
          <p:nvPr/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AssetsTab</a:t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9"/>
          <p:cNvSpPr/>
          <p:nvPr/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0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1" name="Google Shape;411;p30" descr="A screenshot of a social media post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/>
          <p:nvPr/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 txBox="1"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Admin Tab</a:t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"/>
          <p:cNvSpPr/>
          <p:nvPr/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1" name="Google Shape;421;p31" descr="A screenshot of a social media post&#10;&#10;Description generated with very high confidence"/>
          <p:cNvPicPr preferRelativeResize="0"/>
          <p:nvPr/>
        </p:nvPicPr>
        <p:blipFill rotWithShape="1">
          <a:blip r:embed="rId3">
            <a:alphaModFix amt="40000"/>
          </a:blip>
          <a:srcRect l="12458" r="1764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1"/>
          <p:cNvSpPr txBox="1"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venir"/>
              <a:buNone/>
            </a:pPr>
            <a:r>
              <a:rPr lang="en-US" sz="5000"/>
              <a:t>U.S. Census Project Triage</a:t>
            </a:r>
            <a:br>
              <a:rPr lang="en-US" sz="5000"/>
            </a:br>
            <a:r>
              <a:rPr lang="en-US" sz="1800"/>
              <a:t>(State of California)</a:t>
            </a:r>
            <a:endParaRPr sz="5000"/>
          </a:p>
        </p:txBody>
      </p:sp>
      <p:sp>
        <p:nvSpPr>
          <p:cNvPr id="423" name="Google Shape;423;p31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1"/>
          </p:nvPr>
        </p:nvSpPr>
        <p:spPr>
          <a:xfrm>
            <a:off x="841248" y="3530031"/>
            <a:ext cx="10506456" cy="26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Evaluating the previous investigation reports by Wavestrong SOC Analysts.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*Note: Some information has been blacked out due to privacy/security reasons.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3" name="Google Shape;433;p32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666" r="1" b="1"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2"/>
          <p:cNvSpPr/>
          <p:nvPr/>
        </p:nvSpPr>
        <p:spPr>
          <a:xfrm>
            <a:off x="5541264" y="524114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852160" y="718010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Census Offenses Tab</a:t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5486400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2"/>
          <p:cNvSpPr/>
          <p:nvPr/>
        </p:nvSpPr>
        <p:spPr>
          <a:xfrm rot="5400000">
            <a:off x="8723376" y="130611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3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5" name="Google Shape;445;p33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531" r="10135" b="1"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3"/>
          <p:cNvSpPr/>
          <p:nvPr/>
        </p:nvSpPr>
        <p:spPr>
          <a:xfrm>
            <a:off x="5541264" y="524114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title"/>
          </p:nvPr>
        </p:nvSpPr>
        <p:spPr>
          <a:xfrm>
            <a:off x="5852160" y="718010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Login Failure Summary</a:t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5486400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3"/>
          <p:cNvSpPr/>
          <p:nvPr/>
        </p:nvSpPr>
        <p:spPr>
          <a:xfrm rot="5400000">
            <a:off x="8723376" y="130611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6"/>
          <p:cNvGrpSpPr/>
          <p:nvPr/>
        </p:nvGrpSpPr>
        <p:grpSpPr>
          <a:xfrm>
            <a:off x="4599448" y="2031664"/>
            <a:ext cx="6720806" cy="2721519"/>
            <a:chOff x="45736" y="1409872"/>
            <a:chExt cx="6720806" cy="2721519"/>
          </a:xfrm>
        </p:grpSpPr>
        <p:sp>
          <p:nvSpPr>
            <p:cNvPr id="136" name="Google Shape;136;p16"/>
            <p:cNvSpPr/>
            <p:nvPr/>
          </p:nvSpPr>
          <p:spPr>
            <a:xfrm>
              <a:off x="45736" y="1409872"/>
              <a:ext cx="889752" cy="8897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32584" y="1596720"/>
              <a:ext cx="516056" cy="5160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26150" y="1409872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1126150" y="1409872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SOC Analyst</a:t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588856" y="1409872"/>
              <a:ext cx="889752" cy="8897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775704" y="1596720"/>
              <a:ext cx="516056" cy="5160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69270" y="1409872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4669270" y="1409872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Security Information and Event Management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5736" y="3241639"/>
              <a:ext cx="889752" cy="8897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32584" y="3428487"/>
              <a:ext cx="516056" cy="5160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126150" y="3241639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1126150" y="3241639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IBM QRadar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588856" y="3241639"/>
              <a:ext cx="889752" cy="8897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775704" y="3428487"/>
              <a:ext cx="516056" cy="5160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669270" y="3241639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4669270" y="3241639"/>
              <a:ext cx="2097272" cy="88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U.S. Census Project Triage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7" name="Google Shape;457;p34" descr="A screenshot of a social media post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4666" b="1"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/>
          <p:nvPr/>
        </p:nvSpPr>
        <p:spPr>
          <a:xfrm>
            <a:off x="5541264" y="524114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4"/>
          <p:cNvSpPr txBox="1">
            <a:spLocks noGrp="1"/>
          </p:cNvSpPr>
          <p:nvPr>
            <p:ph type="title"/>
          </p:nvPr>
        </p:nvSpPr>
        <p:spPr>
          <a:xfrm>
            <a:off x="5852160" y="718010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Continued...</a:t>
            </a: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5486400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4"/>
          <p:cNvSpPr/>
          <p:nvPr/>
        </p:nvSpPr>
        <p:spPr>
          <a:xfrm rot="5400000">
            <a:off x="8723376" y="130611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5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9" name="Google Shape;469;p35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4523" r="-3" b="16879"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/>
          <p:nvPr/>
        </p:nvSpPr>
        <p:spPr>
          <a:xfrm>
            <a:off x="5541264" y="524114"/>
            <a:ext cx="6288261" cy="157314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5"/>
          <p:cNvSpPr txBox="1">
            <a:spLocks noGrp="1"/>
          </p:cNvSpPr>
          <p:nvPr>
            <p:ph type="title"/>
          </p:nvPr>
        </p:nvSpPr>
        <p:spPr>
          <a:xfrm>
            <a:off x="5852160" y="718010"/>
            <a:ext cx="3212386" cy="118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Rules Triggering the Offense</a:t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5486400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"/>
          <p:cNvSpPr/>
          <p:nvPr/>
        </p:nvSpPr>
        <p:spPr>
          <a:xfrm rot="5400000">
            <a:off x="8723376" y="1306113"/>
            <a:ext cx="1021458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6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"/>
          <p:cNvSpPr txBox="1"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venir"/>
              <a:buNone/>
            </a:pPr>
            <a:r>
              <a:rPr lang="en-US" sz="7200"/>
              <a:t>Thank You !</a:t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SOC Analyst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7"/>
          <p:cNvGrpSpPr/>
          <p:nvPr/>
        </p:nvGrpSpPr>
        <p:grpSpPr>
          <a:xfrm>
            <a:off x="838200" y="2395275"/>
            <a:ext cx="10506456" cy="3094838"/>
            <a:chOff x="0" y="745053"/>
            <a:chExt cx="10506456" cy="3094838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745053"/>
              <a:ext cx="10506456" cy="137548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16083" y="1054537"/>
              <a:ext cx="756516" cy="75651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588683" y="745053"/>
              <a:ext cx="8917772" cy="137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1588683" y="745053"/>
              <a:ext cx="8917772" cy="137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550" tIns="145550" rIns="145550" bIns="14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Security Operations Center (SOC) Analyst is the first line of defense in an organization, and if a SOC analyst fails to identify an adversary, no one else in the organization can find it out.</a:t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0" y="2464408"/>
              <a:ext cx="10506456" cy="1375483"/>
            </a:xfrm>
            <a:prstGeom prst="roundRect">
              <a:avLst>
                <a:gd name="adj" fmla="val 10000"/>
              </a:avLst>
            </a:prstGeom>
            <a:solidFill>
              <a:srgbClr val="069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16083" y="2773892"/>
              <a:ext cx="756516" cy="7565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88683" y="2464408"/>
              <a:ext cx="8917772" cy="137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1588683" y="2464408"/>
              <a:ext cx="8917772" cy="137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550" tIns="145550" rIns="145550" bIns="14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They report threats to the second line of defense and then implement security strategies to protect the organization.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58209" y="260019"/>
            <a:ext cx="11167447" cy="59330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3000"/>
              <a:t>Responsibilities of SOC Analyst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4526280" y="514664"/>
            <a:ext cx="6830568" cy="5435478"/>
            <a:chOff x="0" y="2600"/>
            <a:chExt cx="6830568" cy="5435478"/>
          </a:xfrm>
        </p:grpSpPr>
        <p:sp>
          <p:nvSpPr>
            <p:cNvPr id="178" name="Google Shape;178;p18"/>
            <p:cNvSpPr/>
            <p:nvPr/>
          </p:nvSpPr>
          <p:spPr>
            <a:xfrm>
              <a:off x="0" y="4671655"/>
              <a:ext cx="1707642" cy="76642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0" y="4671655"/>
              <a:ext cx="1707642" cy="76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425" tIns="128000" rIns="121425" bIns="128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Advise and implement</a:t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707642" y="4671655"/>
              <a:ext cx="5122926" cy="766423"/>
            </a:xfrm>
            <a:prstGeom prst="rect">
              <a:avLst/>
            </a:prstGeom>
            <a:solidFill>
              <a:srgbClr val="CAE0E2">
                <a:alpha val="89803"/>
              </a:srgbClr>
            </a:solidFill>
            <a:ln w="12700" cap="flat" cmpd="sng">
              <a:solidFill>
                <a:srgbClr val="CAE0E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707642" y="4671655"/>
              <a:ext cx="5122926" cy="76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3900" tIns="203200" rIns="103900" bIns="203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Advise and implement necessary security protocols</a:t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10800000">
              <a:off x="0" y="3504391"/>
              <a:ext cx="1707642" cy="1178759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solidFill>
              <a:srgbClr val="01A58E"/>
            </a:solidFill>
            <a:ln w="12700" cap="flat" cmpd="sng">
              <a:solidFill>
                <a:srgbClr val="01A58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0" y="3504391"/>
              <a:ext cx="1707642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425" tIns="128000" rIns="121425" bIns="128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Perform</a:t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707642" y="3504391"/>
              <a:ext cx="5122926" cy="766193"/>
            </a:xfrm>
            <a:prstGeom prst="rect">
              <a:avLst/>
            </a:prstGeom>
            <a:solidFill>
              <a:srgbClr val="C9E0DC">
                <a:alpha val="89803"/>
              </a:srgbClr>
            </a:solidFill>
            <a:ln w="12700" cap="flat" cmpd="sng">
              <a:solidFill>
                <a:srgbClr val="C9E0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1707642" y="3504391"/>
              <a:ext cx="5122926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3900" tIns="203200" rIns="103900" bIns="203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Perform internal and external security audits</a:t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10800000">
              <a:off x="0" y="2337128"/>
              <a:ext cx="1707642" cy="1178759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solidFill>
              <a:srgbClr val="03A06F"/>
            </a:solidFill>
            <a:ln w="12700" cap="flat" cmpd="sng">
              <a:solidFill>
                <a:srgbClr val="03A0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0" y="2337128"/>
              <a:ext cx="1707642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425" tIns="128000" rIns="121425" bIns="128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Analyze</a:t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707642" y="2337128"/>
              <a:ext cx="5122926" cy="766193"/>
            </a:xfrm>
            <a:prstGeom prst="rect">
              <a:avLst/>
            </a:prstGeom>
            <a:solidFill>
              <a:srgbClr val="C9DFD5">
                <a:alpha val="89803"/>
              </a:srgbClr>
            </a:solidFill>
            <a:ln w="12700" cap="flat" cmpd="sng">
              <a:solidFill>
                <a:srgbClr val="C9DFD5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1707642" y="2337128"/>
              <a:ext cx="5122926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3900" tIns="203200" rIns="103900" bIns="203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Analyze the breach to reach the root cause</a:t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10800000">
              <a:off x="0" y="1169864"/>
              <a:ext cx="1707642" cy="1178759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solidFill>
              <a:srgbClr val="069A53"/>
            </a:solidFill>
            <a:ln w="12700" cap="flat" cmpd="sng">
              <a:solidFill>
                <a:srgbClr val="069A5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0" y="1169864"/>
              <a:ext cx="1707642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425" tIns="128000" rIns="121425" bIns="128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Conduct</a:t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707642" y="1169864"/>
              <a:ext cx="5122926" cy="766193"/>
            </a:xfrm>
            <a:prstGeom prst="rect">
              <a:avLst/>
            </a:prstGeom>
            <a:solidFill>
              <a:srgbClr val="C9DDD0">
                <a:alpha val="89803"/>
              </a:srgbClr>
            </a:solidFill>
            <a:ln w="12700" cap="flat" cmpd="sng">
              <a:solidFill>
                <a:srgbClr val="C9DD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1707642" y="1169864"/>
              <a:ext cx="5122926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3900" tIns="203200" rIns="103900" bIns="203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Conduct security assessments</a:t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 rot="10800000">
              <a:off x="0" y="2600"/>
              <a:ext cx="1707642" cy="1178759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solidFill>
              <a:srgbClr val="089539"/>
            </a:solidFill>
            <a:ln w="12700" cap="flat" cmpd="sng">
              <a:solidFill>
                <a:srgbClr val="08953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0" y="2600"/>
              <a:ext cx="1707642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425" tIns="128000" rIns="121425" bIns="128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Monitor</a:t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707642" y="2600"/>
              <a:ext cx="5122926" cy="766193"/>
            </a:xfrm>
            <a:prstGeom prst="rect">
              <a:avLst/>
            </a:prstGeom>
            <a:solidFill>
              <a:srgbClr val="C9DBCB">
                <a:alpha val="89803"/>
              </a:srgbClr>
            </a:solidFill>
            <a:ln w="12700" cap="flat" cmpd="sng">
              <a:solidFill>
                <a:srgbClr val="C9DB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1707642" y="2600"/>
              <a:ext cx="5122926" cy="766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3900" tIns="203200" rIns="103900" bIns="203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Monitor security access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0" y="-478023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SIEM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9"/>
          <p:cNvGrpSpPr/>
          <p:nvPr/>
        </p:nvGrpSpPr>
        <p:grpSpPr>
          <a:xfrm>
            <a:off x="4041648" y="431695"/>
            <a:ext cx="7452359" cy="5454374"/>
            <a:chOff x="0" y="2665"/>
            <a:chExt cx="7452359" cy="5454374"/>
          </a:xfrm>
        </p:grpSpPr>
        <p:sp>
          <p:nvSpPr>
            <p:cNvPr id="207" name="Google Shape;207;p19"/>
            <p:cNvSpPr/>
            <p:nvPr/>
          </p:nvSpPr>
          <p:spPr>
            <a:xfrm>
              <a:off x="0" y="2665"/>
              <a:ext cx="2682849" cy="17594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85890" y="88555"/>
              <a:ext cx="2511069" cy="1587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SIEM stands for Security Information and Event Management.</a:t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4363814" y="345097"/>
              <a:ext cx="1407580" cy="476951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AE0E2">
                <a:alpha val="89803"/>
              </a:srgbClr>
            </a:solidFill>
            <a:ln w="12700" cap="flat" cmpd="sng">
              <a:solidFill>
                <a:srgbClr val="CAE0E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2682849" y="2094774"/>
              <a:ext cx="4700798" cy="127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SIM - retrieves and analyzes log data and generates a report.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SEM - which carries out analysis of event and log data in real-time to provide event correlation, threat monitoring an incident response.</a:t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0" y="1850115"/>
              <a:ext cx="2682849" cy="1759475"/>
            </a:xfrm>
            <a:prstGeom prst="roundRect">
              <a:avLst>
                <a:gd name="adj" fmla="val 16667"/>
              </a:avLst>
            </a:prstGeom>
            <a:solidFill>
              <a:srgbClr val="03A06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85890" y="1936005"/>
              <a:ext cx="2511069" cy="1587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It consists of 2 parts:</a:t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0" y="3697564"/>
              <a:ext cx="2682849" cy="1759475"/>
            </a:xfrm>
            <a:prstGeom prst="roundRect">
              <a:avLst>
                <a:gd name="adj" fmla="val 16667"/>
              </a:avLst>
            </a:prstGeom>
            <a:solidFill>
              <a:srgbClr val="08953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85890" y="3783454"/>
              <a:ext cx="2511069" cy="1587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SIEM works by collecting log and event data generated by the assets throughout the network.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Benefits of SIEM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041648" y="1055583"/>
            <a:ext cx="7452360" cy="4206600"/>
            <a:chOff x="0" y="626553"/>
            <a:chExt cx="7452360" cy="4206600"/>
          </a:xfrm>
        </p:grpSpPr>
        <p:sp>
          <p:nvSpPr>
            <p:cNvPr id="224" name="Google Shape;224;p20"/>
            <p:cNvSpPr/>
            <p:nvPr/>
          </p:nvSpPr>
          <p:spPr>
            <a:xfrm>
              <a:off x="0" y="906993"/>
              <a:ext cx="745236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72618" y="626553"/>
              <a:ext cx="5216652" cy="56088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399998" y="653933"/>
              <a:ext cx="5161892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175" tIns="0" rIns="1971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venir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Increased efficiency</a:t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0" y="1768833"/>
              <a:ext cx="745236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C986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72618" y="1488393"/>
              <a:ext cx="5216652" cy="560880"/>
            </a:xfrm>
            <a:prstGeom prst="roundRect">
              <a:avLst>
                <a:gd name="adj" fmla="val 16667"/>
              </a:avLst>
            </a:prstGeom>
            <a:solidFill>
              <a:srgbClr val="8C986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399998" y="1515773"/>
              <a:ext cx="5161892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175" tIns="0" rIns="1971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venir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Preventing potential security threats</a:t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0" y="2630673"/>
              <a:ext cx="745236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B94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72618" y="2350233"/>
              <a:ext cx="5216652" cy="560880"/>
            </a:xfrm>
            <a:prstGeom prst="roundRect">
              <a:avLst>
                <a:gd name="adj" fmla="val 16667"/>
              </a:avLst>
            </a:prstGeom>
            <a:solidFill>
              <a:srgbClr val="5B947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399998" y="2377613"/>
              <a:ext cx="5161892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175" tIns="0" rIns="1971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venir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Reducing the impact of security breaches</a:t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0" y="3492513"/>
              <a:ext cx="745236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469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72618" y="3212073"/>
              <a:ext cx="5216652" cy="560880"/>
            </a:xfrm>
            <a:prstGeom prst="roundRect">
              <a:avLst>
                <a:gd name="adj" fmla="val 16667"/>
              </a:avLst>
            </a:prstGeom>
            <a:solidFill>
              <a:srgbClr val="5469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399998" y="3239453"/>
              <a:ext cx="5161892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175" tIns="0" rIns="1971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venir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Reducing costs</a:t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0" y="4354353"/>
              <a:ext cx="745236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04E8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72618" y="4073913"/>
              <a:ext cx="5216652" cy="560880"/>
            </a:xfrm>
            <a:prstGeom prst="roundRect">
              <a:avLst>
                <a:gd name="adj" fmla="val 16667"/>
              </a:avLst>
            </a:prstGeom>
            <a:solidFill>
              <a:srgbClr val="804E8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399998" y="4101293"/>
              <a:ext cx="5161892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175" tIns="0" rIns="1971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venir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Better reporting, log analysis and retention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</a:pPr>
            <a:r>
              <a:rPr lang="en-US" sz="2800"/>
              <a:t>Companies providing SIEM product</a:t>
            </a:r>
            <a:endParaRPr/>
          </a:p>
        </p:txBody>
      </p:sp>
      <p:pic>
        <p:nvPicPr>
          <p:cNvPr id="244" name="Google Shape;244;p21" descr="A close up of a logo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6242" y="2315802"/>
            <a:ext cx="2425391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 descr="A close up of a logo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9644" y="2113156"/>
            <a:ext cx="2092712" cy="206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 descr="A close up of a sign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19049" y="2647066"/>
            <a:ext cx="1655957" cy="129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 descr="A picture containing flower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4473" y="4185563"/>
            <a:ext cx="3328639" cy="170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 descr="A picture containing drawing&#10;&#10;Description generated with very high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1620" y="4397200"/>
            <a:ext cx="2548054" cy="142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</a:pPr>
            <a:r>
              <a:rPr lang="en-US" sz="2800"/>
              <a:t>IBM QRadar</a:t>
            </a:r>
            <a:endParaRPr sz="2800"/>
          </a:p>
        </p:txBody>
      </p:sp>
      <p:sp>
        <p:nvSpPr>
          <p:cNvPr id="255" name="Google Shape;255;p22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2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4456962" y="475494"/>
            <a:ext cx="6621731" cy="5366777"/>
            <a:chOff x="415314" y="46464"/>
            <a:chExt cx="6621731" cy="5366777"/>
          </a:xfrm>
        </p:grpSpPr>
        <p:sp>
          <p:nvSpPr>
            <p:cNvPr id="258" name="Google Shape;258;p22"/>
            <p:cNvSpPr/>
            <p:nvPr/>
          </p:nvSpPr>
          <p:spPr>
            <a:xfrm>
              <a:off x="800758" y="46464"/>
              <a:ext cx="1205748" cy="12057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057721" y="303427"/>
              <a:ext cx="691822" cy="6918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415314" y="1627773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415314" y="1627773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QRADAR IS A SECURITY INFORMATION AND EVENT MANAGEMENT OR SIEM PRODUCT THAT IS DESIGNED FOR ENTERPRISES.</a:t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3123305" y="46464"/>
              <a:ext cx="1205748" cy="1205748"/>
            </a:xfrm>
            <a:prstGeom prst="ellipse">
              <a:avLst/>
            </a:prstGeom>
            <a:solidFill>
              <a:srgbClr val="069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380268" y="303427"/>
              <a:ext cx="691822" cy="6918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737861" y="1627773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2737861" y="1627773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CORRELATE RELATED ACTIVITIES TO PRIORITIZE INCIDENTS</a:t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445853" y="46464"/>
              <a:ext cx="1205748" cy="1205748"/>
            </a:xfrm>
            <a:prstGeom prst="ellipse">
              <a:avLst/>
            </a:prstGeom>
            <a:solidFill>
              <a:srgbClr val="E64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702816" y="303427"/>
              <a:ext cx="691822" cy="6918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060409" y="1627773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5060409" y="1627773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AUTOMATICALLY PARSES AND NORMALIZES LOGS</a:t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123305" y="2976932"/>
              <a:ext cx="1205748" cy="12057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380268" y="3233895"/>
              <a:ext cx="691822" cy="69182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2737861" y="4558241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2737861" y="4558241"/>
              <a:ext cx="1976636" cy="8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INTEGRATES OUT-OF-THE-BOX WITH 450 SOLUTIONS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</a:pPr>
            <a:r>
              <a:rPr lang="en-US" sz="2800"/>
              <a:t>Questions answered by QRadar</a:t>
            </a:r>
            <a:endParaRPr sz="2800"/>
          </a:p>
        </p:txBody>
      </p:sp>
      <p:sp>
        <p:nvSpPr>
          <p:cNvPr id="280" name="Google Shape;280;p23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803"/>
            </a:srgbClr>
          </a:solidFill>
          <a:ln w="9525" cap="flat" cmpd="sng">
            <a:solidFill>
              <a:srgbClr val="595959">
                <a:alpha val="2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/>
          <p:nvPr/>
        </p:nvSpPr>
        <p:spPr>
          <a:xfrm rot="10800000" flipH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1411869" y="1927318"/>
            <a:ext cx="9368261" cy="4355419"/>
            <a:chOff x="573669" y="1052"/>
            <a:chExt cx="9368261" cy="4355419"/>
          </a:xfrm>
        </p:grpSpPr>
        <p:sp>
          <p:nvSpPr>
            <p:cNvPr id="283" name="Google Shape;283;p23"/>
            <p:cNvSpPr/>
            <p:nvPr/>
          </p:nvSpPr>
          <p:spPr>
            <a:xfrm>
              <a:off x="894162" y="1052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1107824" y="214714"/>
              <a:ext cx="575244" cy="5752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73669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 txBox="1"/>
            <p:nvPr/>
          </p:nvSpPr>
          <p:spPr>
            <a:xfrm>
              <a:off x="573669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WHAT IS BEING ATTACKED?</a:t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825339" y="1052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069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39001" y="214714"/>
              <a:ext cx="575244" cy="5752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504845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 txBox="1"/>
            <p:nvPr/>
          </p:nvSpPr>
          <p:spPr>
            <a:xfrm>
              <a:off x="2504845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WHAT IS THE SECURITY IMPACT?</a:t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4756515" y="1052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E64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970177" y="214714"/>
              <a:ext cx="575244" cy="5752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436022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4436022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WHO IS ATTACKING?</a:t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6687692" y="1052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901354" y="214714"/>
              <a:ext cx="575244" cy="5752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6367199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6367199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WHERE TO INVESTIGATE?</a:t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8618869" y="1052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824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8832531" y="214714"/>
              <a:ext cx="575244" cy="57524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8298376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8298376" y="1315895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WHEN ARE THE ATTACKS TAKING PLACE?</a:t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790927" y="2384206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004589" y="2597868"/>
              <a:ext cx="575244" cy="57524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470434" y="3699050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3470434" y="3699050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HOW IS THE ATTACK PENETRATING THE SYSTEM?</a:t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5722104" y="2384206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069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5935766" y="2597868"/>
              <a:ext cx="575244" cy="57524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5401611" y="3699050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5401611" y="3699050"/>
              <a:ext cx="1643554" cy="65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IS THE SUSPECTED ATTACK OR POLICY BREACH REAL OR A FALSE ALARM?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380</Words>
  <Application>Microsoft Office PowerPoint</Application>
  <PresentationFormat>Widescreen</PresentationFormat>
  <Paragraphs>69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</vt:lpstr>
      <vt:lpstr>Calibri</vt:lpstr>
      <vt:lpstr>AccentBoxVTI</vt:lpstr>
      <vt:lpstr>AccentBoxVTI</vt:lpstr>
      <vt:lpstr>IBM</vt:lpstr>
      <vt:lpstr>Content</vt:lpstr>
      <vt:lpstr>SOC Analyst</vt:lpstr>
      <vt:lpstr>Responsibilities of SOC Analyst</vt:lpstr>
      <vt:lpstr>SIEM</vt:lpstr>
      <vt:lpstr>Benefits of SIEM</vt:lpstr>
      <vt:lpstr>Companies providing SIEM product</vt:lpstr>
      <vt:lpstr>IBM QRadar</vt:lpstr>
      <vt:lpstr>Questions answered by QRadar</vt:lpstr>
      <vt:lpstr>Components of QRadar</vt:lpstr>
      <vt:lpstr>Dashboard</vt:lpstr>
      <vt:lpstr>Offenses Tab</vt:lpstr>
      <vt:lpstr>Log Activity Tab</vt:lpstr>
      <vt:lpstr>Network Activity Tab</vt:lpstr>
      <vt:lpstr>AssetsTab</vt:lpstr>
      <vt:lpstr>Admin Tab</vt:lpstr>
      <vt:lpstr>U.S. Census Project Triage (State of California)</vt:lpstr>
      <vt:lpstr>Census Offenses Tab</vt:lpstr>
      <vt:lpstr>Login Failure Summary</vt:lpstr>
      <vt:lpstr>Continued...</vt:lpstr>
      <vt:lpstr>Rules Triggering the Offense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Himanshu Rattu</dc:creator>
  <cp:lastModifiedBy>Arshdeep Singh</cp:lastModifiedBy>
  <cp:revision>1</cp:revision>
  <dcterms:modified xsi:type="dcterms:W3CDTF">2023-06-12T10:13:02Z</dcterms:modified>
</cp:coreProperties>
</file>