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6" r:id="rId4"/>
  </p:sldMasterIdLst>
  <p:sldIdLst>
    <p:sldId id="256" r:id="rId5"/>
    <p:sldId id="257" r:id="rId6"/>
    <p:sldId id="260"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94671" autoAdjust="0"/>
  </p:normalViewPr>
  <p:slideViewPr>
    <p:cSldViewPr snapToGrid="0">
      <p:cViewPr varScale="1">
        <p:scale>
          <a:sx n="102" d="100"/>
          <a:sy n="102" d="100"/>
        </p:scale>
        <p:origin x="91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4/2/2023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2138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4/2/2023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887638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4/2/2023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4138908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4/2/2023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93251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4/2/2023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5815552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4/2/2023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635702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4/2/2023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096457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4/2/2023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2906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4/2/2023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193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4/2/2023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7395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4/2/2023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947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4/2/2023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9152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4/2/2023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8793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4/2/2023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1739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4/2/2023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535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4/2/2023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04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4/2/2023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0648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BC1C18-307B-4F68-A007-B5B542270E8D}" type="datetimeFigureOut">
              <a:rPr lang="en-US" smtClean="0"/>
              <a:t>4/2/2023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66627557"/>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381250" y="1380068"/>
            <a:ext cx="9121773" cy="2616199"/>
          </a:xfrm>
        </p:spPr>
        <p:txBody>
          <a:bodyPr>
            <a:normAutofit/>
          </a:bodyPr>
          <a:lstStyle/>
          <a:p>
            <a:pPr algn="l"/>
            <a:r>
              <a:rPr lang="en-US" dirty="0"/>
              <a:t>IT 140 Design Presentation:</a:t>
            </a:r>
            <a:br>
              <a:rPr lang="en-US" dirty="0"/>
            </a:br>
            <a:r>
              <a:rPr lang="en-US" dirty="0"/>
              <a:t>			Spaceship Escape!</a:t>
            </a:r>
          </a:p>
        </p:txBody>
      </p:sp>
      <p:sp>
        <p:nvSpPr>
          <p:cNvPr id="3" name="Subtitle 2"/>
          <p:cNvSpPr>
            <a:spLocks noGrp="1"/>
          </p:cNvSpPr>
          <p:nvPr>
            <p:ph type="subTitle" idx="1"/>
          </p:nvPr>
        </p:nvSpPr>
        <p:spPr/>
        <p:txBody>
          <a:bodyPr>
            <a:normAutofit/>
          </a:bodyPr>
          <a:lstStyle/>
          <a:p>
            <a:r>
              <a:rPr lang="en-US" dirty="0"/>
              <a:t> </a:t>
            </a:r>
          </a:p>
          <a:p>
            <a:r>
              <a:rPr lang="en-US" dirty="0"/>
              <a:t>Mark Irwin</a:t>
            </a:r>
          </a:p>
          <a:p>
            <a:endParaRPr lang="en-US" dirty="0"/>
          </a:p>
        </p:txBody>
      </p:sp>
    </p:spTree>
    <p:extLst>
      <p:ext uri="{BB962C8B-B14F-4D97-AF65-F5344CB8AC3E}">
        <p14:creationId xmlns:p14="http://schemas.microsoft.com/office/powerpoint/2010/main" val="24328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214" y="572678"/>
            <a:ext cx="10018713" cy="1752599"/>
          </a:xfrm>
        </p:spPr>
        <p:txBody>
          <a:bodyPr>
            <a:normAutofit/>
          </a:bodyPr>
          <a:lstStyle/>
          <a:p>
            <a:r>
              <a:rPr lang="en-US" sz="4000" dirty="0"/>
              <a:t>Storyboard: Description</a:t>
            </a:r>
          </a:p>
        </p:txBody>
      </p:sp>
      <p:sp>
        <p:nvSpPr>
          <p:cNvPr id="3" name="Content Placeholder 2"/>
          <p:cNvSpPr>
            <a:spLocks noGrp="1"/>
          </p:cNvSpPr>
          <p:nvPr>
            <p:ph idx="1"/>
          </p:nvPr>
        </p:nvSpPr>
        <p:spPr>
          <a:xfrm>
            <a:off x="1333481" y="2438399"/>
            <a:ext cx="10018713" cy="3124201"/>
          </a:xfrm>
        </p:spPr>
        <p:txBody>
          <a:bodyPr>
            <a:normAutofit fontScale="92500" lnSpcReduction="20000"/>
          </a:bodyPr>
          <a:lstStyle/>
          <a:p>
            <a:pPr marL="0" indent="0">
              <a:buNone/>
            </a:pPr>
            <a:r>
              <a:rPr lang="en-US" dirty="0"/>
              <a:t>The spaceship you are on has been damaged by asteroids and more are coming! You need to gather items needed to survive and find the code that will allow you to launch the escape pod. Because the spaceship has been damaged only Nine rooms remain active. The nine rooms are the Starting room which is the Observatory, Your room which contains personal pictures, the Water Facility which you can get water from, the Garden which will have seeds, the Cafeteria which will allow you to grab food for the trip, the Captains Room which has the escape pod launch codes, the Space Suit Locker room to grab a space suit from, the Hallway which has a lost puppy, and finally the final room the Escape Pod. Gather all Seven items and escape to freedom from the burning spaceship. But be careful another cloud of asteroids are coming; You do not have long before the entire ship will be destroyed. </a:t>
            </a:r>
          </a:p>
        </p:txBody>
      </p:sp>
    </p:spTree>
    <p:extLst>
      <p:ext uri="{BB962C8B-B14F-4D97-AF65-F5344CB8AC3E}">
        <p14:creationId xmlns:p14="http://schemas.microsoft.com/office/powerpoint/2010/main" val="305478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6346" y="11247"/>
            <a:ext cx="7958331" cy="1077229"/>
          </a:xfrm>
        </p:spPr>
        <p:txBody>
          <a:bodyPr>
            <a:noAutofit/>
          </a:bodyPr>
          <a:lstStyle/>
          <a:p>
            <a:r>
              <a:rPr lang="en-US" sz="3300" dirty="0"/>
              <a:t>Storyboard: Map</a:t>
            </a:r>
            <a:br>
              <a:rPr lang="en-US" sz="2200" dirty="0"/>
            </a:br>
            <a:r>
              <a:rPr lang="en-US" sz="1100" dirty="0"/>
              <a:t>Here is a map of the spaceship rooms that survived, and the items needed to help navigate your quest:</a:t>
            </a:r>
          </a:p>
        </p:txBody>
      </p:sp>
      <p:grpSp>
        <p:nvGrpSpPr>
          <p:cNvPr id="60" name="Group 3" descr="Alt Text Required"/>
          <p:cNvGrpSpPr/>
          <p:nvPr/>
        </p:nvGrpSpPr>
        <p:grpSpPr>
          <a:xfrm>
            <a:off x="3000150" y="1071144"/>
            <a:ext cx="6369775" cy="5522374"/>
            <a:chOff x="2527136" y="1206357"/>
            <a:chExt cx="6369775" cy="5522374"/>
          </a:xfrm>
        </p:grpSpPr>
        <p:grpSp>
          <p:nvGrpSpPr>
            <p:cNvPr id="44" name="Group 43"/>
            <p:cNvGrpSpPr/>
            <p:nvPr/>
          </p:nvGrpSpPr>
          <p:grpSpPr>
            <a:xfrm>
              <a:off x="4271068" y="1816892"/>
              <a:ext cx="3090222" cy="253014"/>
              <a:chOff x="-1823004" y="76165"/>
              <a:chExt cx="3091566" cy="253278"/>
            </a:xfrm>
          </p:grpSpPr>
          <p:cxnSp>
            <p:nvCxnSpPr>
              <p:cNvPr id="45" name="Straight Arrow Connector 44"/>
              <p:cNvCxnSpPr>
                <a:cxnSpLocks/>
              </p:cNvCxnSpPr>
              <p:nvPr/>
            </p:nvCxnSpPr>
            <p:spPr>
              <a:xfrm flipH="1">
                <a:off x="389355" y="76165"/>
                <a:ext cx="879207"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6" name="Text Box 43"/>
              <p:cNvSpPr txBox="1"/>
              <p:nvPr/>
            </p:nvSpPr>
            <p:spPr>
              <a:xfrm flipH="1">
                <a:off x="-1823004" y="100843"/>
                <a:ext cx="555171" cy="228600"/>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West</a:t>
                </a:r>
              </a:p>
            </p:txBody>
          </p:sp>
        </p:grpSp>
        <p:grpSp>
          <p:nvGrpSpPr>
            <p:cNvPr id="58" name="Group 4"/>
            <p:cNvGrpSpPr/>
            <p:nvPr/>
          </p:nvGrpSpPr>
          <p:grpSpPr>
            <a:xfrm>
              <a:off x="2527136" y="1206357"/>
              <a:ext cx="6369775" cy="5522374"/>
              <a:chOff x="2527136" y="1206357"/>
              <a:chExt cx="6369775" cy="5522374"/>
            </a:xfrm>
          </p:grpSpPr>
          <p:grpSp>
            <p:nvGrpSpPr>
              <p:cNvPr id="35" name="Group 34"/>
              <p:cNvGrpSpPr/>
              <p:nvPr/>
            </p:nvGrpSpPr>
            <p:grpSpPr>
              <a:xfrm>
                <a:off x="6524143" y="5766115"/>
                <a:ext cx="895351" cy="265864"/>
                <a:chOff x="419506" y="1560196"/>
                <a:chExt cx="895507" cy="265965"/>
              </a:xfrm>
            </p:grpSpPr>
            <p:cxnSp>
              <p:nvCxnSpPr>
                <p:cNvPr id="36" name="Straight Arrow Connector 35"/>
                <p:cNvCxnSpPr>
                  <a:cxnSpLocks/>
                </p:cNvCxnSpPr>
                <p:nvPr/>
              </p:nvCxnSpPr>
              <p:spPr>
                <a:xfrm>
                  <a:off x="419506" y="1826161"/>
                  <a:ext cx="895507" cy="0"/>
                </a:xfrm>
                <a:prstGeom prst="straightConnector1">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7" name="Text Box 40"/>
                <p:cNvSpPr txBox="1"/>
                <p:nvPr/>
              </p:nvSpPr>
              <p:spPr>
                <a:xfrm flipH="1">
                  <a:off x="609413" y="1560196"/>
                  <a:ext cx="555171" cy="228600"/>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East</a:t>
                  </a:r>
                </a:p>
              </p:txBody>
            </p:sp>
          </p:grpSp>
          <p:sp>
            <p:nvSpPr>
              <p:cNvPr id="5" name="Text Box 5"/>
              <p:cNvSpPr txBox="1"/>
              <p:nvPr/>
            </p:nvSpPr>
            <p:spPr>
              <a:xfrm>
                <a:off x="4936370" y="1206357"/>
                <a:ext cx="1567180" cy="1367405"/>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Captains Room</a:t>
                </a:r>
              </a:p>
              <a:p>
                <a:pPr marL="0" marR="0" algn="ctr">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Item: Escape Code</a:t>
                </a:r>
              </a:p>
              <a:p>
                <a:pPr marL="0" marR="0" algn="ctr">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Box 6"/>
              <p:cNvSpPr txBox="1"/>
              <p:nvPr/>
            </p:nvSpPr>
            <p:spPr>
              <a:xfrm>
                <a:off x="7317740" y="3189615"/>
                <a:ext cx="1567180" cy="1453048"/>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Hallway</a:t>
                </a:r>
              </a:p>
              <a:p>
                <a:pPr marL="0" marR="0" algn="ctr">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Item: Lost Puppy!</a:t>
                </a:r>
              </a:p>
              <a:p>
                <a:pPr marL="0" marR="0" algn="ctr">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 Box 7"/>
              <p:cNvSpPr txBox="1"/>
              <p:nvPr/>
            </p:nvSpPr>
            <p:spPr>
              <a:xfrm>
                <a:off x="7329731" y="1229583"/>
                <a:ext cx="1567180" cy="914400"/>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Space Suit Locker</a:t>
                </a:r>
              </a:p>
              <a:p>
                <a:pPr marL="0" marR="0" algn="ctr">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Item: Space Suit</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Box 8"/>
              <p:cNvSpPr txBox="1"/>
              <p:nvPr/>
            </p:nvSpPr>
            <p:spPr>
              <a:xfrm>
                <a:off x="7410450" y="5756637"/>
                <a:ext cx="1346583" cy="914400"/>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a:latin typeface="Calibri" panose="020F0502020204030204" pitchFamily="34" charset="0"/>
                    <a:ea typeface="Calibri" panose="020F0502020204030204" pitchFamily="34" charset="0"/>
                    <a:cs typeface="Times New Roman" panose="02020603050405020304" pitchFamily="18" charset="0"/>
                  </a:rPr>
                  <a:t>Observatory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9"/>
              <p:cNvSpPr txBox="1"/>
              <p:nvPr/>
            </p:nvSpPr>
            <p:spPr>
              <a:xfrm>
                <a:off x="5279312" y="5785126"/>
                <a:ext cx="1235787" cy="914400"/>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Personal Room</a:t>
                </a:r>
              </a:p>
              <a:p>
                <a:pPr marL="0" marR="0" algn="ctr">
                  <a:lnSpc>
                    <a:spcPct val="107000"/>
                  </a:lnSpc>
                  <a:spcBef>
                    <a:spcPts val="0"/>
                  </a:spcBef>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Item: Pictures</a:t>
                </a:r>
              </a:p>
              <a:p>
                <a:pPr marL="0" marR="0" algn="ctr">
                  <a:lnSpc>
                    <a:spcPct val="107000"/>
                  </a:lnSpc>
                  <a:spcBef>
                    <a:spcPts val="0"/>
                  </a:spcBef>
                  <a:spcAft>
                    <a:spcPts val="800"/>
                  </a:spcAft>
                </a:pP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Box 10"/>
              <p:cNvSpPr txBox="1"/>
              <p:nvPr/>
            </p:nvSpPr>
            <p:spPr>
              <a:xfrm>
                <a:off x="2810263" y="4075586"/>
                <a:ext cx="1306195" cy="914400"/>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Garden  </a:t>
                </a:r>
                <a:br>
                  <a:rPr lang="en-US" sz="1200" dirty="0">
                    <a:effectLst/>
                    <a:latin typeface="Calibri" panose="020F0502020204030204" pitchFamily="34" charset="0"/>
                    <a:ea typeface="Calibri" panose="020F0502020204030204" pitchFamily="34" charset="0"/>
                    <a:cs typeface="Times New Roman" panose="02020603050405020304" pitchFamily="18" charset="0"/>
                  </a:rPr>
                </a:br>
                <a:br>
                  <a:rPr lang="en-US"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alibri" panose="020F0502020204030204" pitchFamily="34" charset="0"/>
                    <a:ea typeface="Calibri" panose="020F0502020204030204" pitchFamily="34" charset="0"/>
                    <a:cs typeface="Times New Roman" panose="02020603050405020304" pitchFamily="18" charset="0"/>
                  </a:rPr>
                  <a:t>Item: Seeds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Box 11"/>
              <p:cNvSpPr txBox="1"/>
              <p:nvPr/>
            </p:nvSpPr>
            <p:spPr>
              <a:xfrm>
                <a:off x="2655737" y="5814331"/>
                <a:ext cx="1567180" cy="914400"/>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Water Facility</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Item</a:t>
                </a:r>
                <a:r>
                  <a:rPr lang="en-US" sz="1200" dirty="0">
                    <a:latin typeface="Calibri" panose="020F0502020204030204" pitchFamily="34" charset="0"/>
                    <a:ea typeface="Calibri" panose="020F0502020204030204" pitchFamily="34" charset="0"/>
                    <a:cs typeface="Times New Roman" panose="02020603050405020304" pitchFamily="18" charset="0"/>
                  </a:rPr>
                  <a:t>: Water</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 Box 12"/>
              <p:cNvSpPr txBox="1"/>
              <p:nvPr/>
            </p:nvSpPr>
            <p:spPr>
              <a:xfrm>
                <a:off x="2804630" y="1229835"/>
                <a:ext cx="1305560" cy="2024380"/>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Cafeteria</a:t>
                </a:r>
                <a:br>
                  <a:rPr lang="en-US" sz="1200" dirty="0">
                    <a:effectLst/>
                    <a:latin typeface="Calibri" panose="020F0502020204030204" pitchFamily="34" charset="0"/>
                    <a:ea typeface="Calibri" panose="020F0502020204030204" pitchFamily="34" charset="0"/>
                    <a:cs typeface="Times New Roman" panose="02020603050405020304" pitchFamily="18" charset="0"/>
                  </a:rPr>
                </a:br>
                <a:br>
                  <a:rPr lang="en-US"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alibri" panose="020F0502020204030204" pitchFamily="34" charset="0"/>
                    <a:ea typeface="Calibri" panose="020F0502020204030204" pitchFamily="34" charset="0"/>
                    <a:cs typeface="Times New Roman" panose="02020603050405020304" pitchFamily="18" charset="0"/>
                  </a:rPr>
                  <a:t>Item: Food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4" name="Group 13"/>
              <p:cNvGrpSpPr/>
              <p:nvPr/>
            </p:nvGrpSpPr>
            <p:grpSpPr>
              <a:xfrm>
                <a:off x="2527136" y="3254215"/>
                <a:ext cx="618609" cy="821371"/>
                <a:chOff x="-2016131" y="1268299"/>
                <a:chExt cx="618811" cy="821371"/>
              </a:xfrm>
            </p:grpSpPr>
            <p:cxnSp>
              <p:nvCxnSpPr>
                <p:cNvPr id="15" name="Straight Arrow Connector 14"/>
                <p:cNvCxnSpPr>
                  <a:cxnSpLocks/>
                </p:cNvCxnSpPr>
                <p:nvPr/>
              </p:nvCxnSpPr>
              <p:spPr>
                <a:xfrm flipV="1">
                  <a:off x="-1405429" y="1268299"/>
                  <a:ext cx="8109" cy="82137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6" name="Text Box 31"/>
                <p:cNvSpPr txBox="1"/>
                <p:nvPr/>
              </p:nvSpPr>
              <p:spPr>
                <a:xfrm flipH="1">
                  <a:off x="-2016131" y="1547718"/>
                  <a:ext cx="555171" cy="310242"/>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North</a:t>
                  </a:r>
                </a:p>
              </p:txBody>
            </p:sp>
          </p:grpSp>
          <p:grpSp>
            <p:nvGrpSpPr>
              <p:cNvPr id="17" name="Group 16"/>
              <p:cNvGrpSpPr/>
              <p:nvPr/>
            </p:nvGrpSpPr>
            <p:grpSpPr>
              <a:xfrm>
                <a:off x="2537392" y="4989987"/>
                <a:ext cx="608352" cy="832485"/>
                <a:chOff x="-1890917" y="48797"/>
                <a:chExt cx="608352" cy="832757"/>
              </a:xfrm>
            </p:grpSpPr>
            <p:cxnSp>
              <p:nvCxnSpPr>
                <p:cNvPr id="18" name="Straight Arrow Connector 17"/>
                <p:cNvCxnSpPr/>
                <p:nvPr/>
              </p:nvCxnSpPr>
              <p:spPr>
                <a:xfrm flipV="1">
                  <a:off x="-1282565" y="48797"/>
                  <a:ext cx="0" cy="83275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9" name="Text Box 32"/>
                <p:cNvSpPr txBox="1"/>
                <p:nvPr/>
              </p:nvSpPr>
              <p:spPr>
                <a:xfrm flipH="1">
                  <a:off x="-1890917" y="330418"/>
                  <a:ext cx="555171" cy="310242"/>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North</a:t>
                  </a:r>
                </a:p>
              </p:txBody>
            </p:sp>
          </p:grpSp>
          <p:grpSp>
            <p:nvGrpSpPr>
              <p:cNvPr id="20" name="Group 19"/>
              <p:cNvGrpSpPr/>
              <p:nvPr/>
            </p:nvGrpSpPr>
            <p:grpSpPr>
              <a:xfrm>
                <a:off x="7121001" y="2143983"/>
                <a:ext cx="644233" cy="1045632"/>
                <a:chOff x="37145" y="-1540425"/>
                <a:chExt cx="644639" cy="1045973"/>
              </a:xfrm>
            </p:grpSpPr>
            <p:cxnSp>
              <p:nvCxnSpPr>
                <p:cNvPr id="21" name="Straight Arrow Connector 20"/>
                <p:cNvCxnSpPr>
                  <a:cxnSpLocks/>
                </p:cNvCxnSpPr>
                <p:nvPr/>
              </p:nvCxnSpPr>
              <p:spPr>
                <a:xfrm flipV="1">
                  <a:off x="681784" y="-1540425"/>
                  <a:ext cx="0" cy="104597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2" name="Text Box 33"/>
                <p:cNvSpPr txBox="1"/>
                <p:nvPr/>
              </p:nvSpPr>
              <p:spPr>
                <a:xfrm flipH="1">
                  <a:off x="37145" y="-1134674"/>
                  <a:ext cx="555171" cy="310242"/>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North</a:t>
                  </a:r>
                </a:p>
              </p:txBody>
            </p:sp>
          </p:grpSp>
          <p:grpSp>
            <p:nvGrpSpPr>
              <p:cNvPr id="23" name="Group 22"/>
              <p:cNvGrpSpPr/>
              <p:nvPr/>
            </p:nvGrpSpPr>
            <p:grpSpPr>
              <a:xfrm>
                <a:off x="3672659" y="3254215"/>
                <a:ext cx="608304" cy="821371"/>
                <a:chOff x="-2030390" y="1268299"/>
                <a:chExt cx="608773" cy="821371"/>
              </a:xfrm>
            </p:grpSpPr>
            <p:cxnSp>
              <p:nvCxnSpPr>
                <p:cNvPr id="24" name="Straight Arrow Connector 23"/>
                <p:cNvCxnSpPr>
                  <a:cxnSpLocks/>
                </p:cNvCxnSpPr>
                <p:nvPr/>
              </p:nvCxnSpPr>
              <p:spPr>
                <a:xfrm>
                  <a:off x="-2030390" y="1268299"/>
                  <a:ext cx="0" cy="82137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5" name="Text Box 34"/>
                <p:cNvSpPr txBox="1"/>
                <p:nvPr/>
              </p:nvSpPr>
              <p:spPr>
                <a:xfrm flipH="1">
                  <a:off x="-1976788" y="1536047"/>
                  <a:ext cx="555171" cy="310242"/>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South</a:t>
                  </a:r>
                </a:p>
              </p:txBody>
            </p:sp>
          </p:grpSp>
          <p:grpSp>
            <p:nvGrpSpPr>
              <p:cNvPr id="26" name="Group 25"/>
              <p:cNvGrpSpPr/>
              <p:nvPr/>
            </p:nvGrpSpPr>
            <p:grpSpPr>
              <a:xfrm>
                <a:off x="3807278" y="4989987"/>
                <a:ext cx="586551" cy="848995"/>
                <a:chOff x="-1863259" y="64691"/>
                <a:chExt cx="587004" cy="849449"/>
              </a:xfrm>
            </p:grpSpPr>
            <p:cxnSp>
              <p:nvCxnSpPr>
                <p:cNvPr id="27" name="Straight Arrow Connector 26"/>
                <p:cNvCxnSpPr/>
                <p:nvPr/>
              </p:nvCxnSpPr>
              <p:spPr>
                <a:xfrm>
                  <a:off x="-1863259" y="64691"/>
                  <a:ext cx="0" cy="84944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8" name="Text Box 35"/>
                <p:cNvSpPr txBox="1"/>
                <p:nvPr/>
              </p:nvSpPr>
              <p:spPr>
                <a:xfrm flipH="1">
                  <a:off x="-1831426" y="346371"/>
                  <a:ext cx="555171" cy="310242"/>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South</a:t>
                  </a:r>
                </a:p>
              </p:txBody>
            </p:sp>
          </p:grpSp>
          <p:grpSp>
            <p:nvGrpSpPr>
              <p:cNvPr id="29" name="Group 28"/>
              <p:cNvGrpSpPr/>
              <p:nvPr/>
            </p:nvGrpSpPr>
            <p:grpSpPr>
              <a:xfrm>
                <a:off x="8252677" y="2143983"/>
                <a:ext cx="638660" cy="1045632"/>
                <a:chOff x="69031" y="-1540425"/>
                <a:chExt cx="639154" cy="1045973"/>
              </a:xfrm>
            </p:grpSpPr>
            <p:cxnSp>
              <p:nvCxnSpPr>
                <p:cNvPr id="30" name="Straight Arrow Connector 29"/>
                <p:cNvCxnSpPr>
                  <a:cxnSpLocks/>
                </p:cNvCxnSpPr>
                <p:nvPr/>
              </p:nvCxnSpPr>
              <p:spPr>
                <a:xfrm>
                  <a:off x="69031" y="-1540425"/>
                  <a:ext cx="0" cy="104597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1" name="Text Box 36"/>
                <p:cNvSpPr txBox="1"/>
                <p:nvPr/>
              </p:nvSpPr>
              <p:spPr>
                <a:xfrm flipH="1">
                  <a:off x="153014" y="-1147686"/>
                  <a:ext cx="555171" cy="310242"/>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South</a:t>
                  </a:r>
                </a:p>
              </p:txBody>
            </p:sp>
          </p:grpSp>
          <p:grpSp>
            <p:nvGrpSpPr>
              <p:cNvPr id="32" name="Group 31"/>
              <p:cNvGrpSpPr/>
              <p:nvPr/>
            </p:nvGrpSpPr>
            <p:grpSpPr>
              <a:xfrm>
                <a:off x="4297556" y="1230165"/>
                <a:ext cx="3032175" cy="244474"/>
                <a:chOff x="-1796035" y="158944"/>
                <a:chExt cx="3032703" cy="244928"/>
              </a:xfrm>
            </p:grpSpPr>
            <p:cxnSp>
              <p:nvCxnSpPr>
                <p:cNvPr id="33" name="Straight Arrow Connector 32"/>
                <p:cNvCxnSpPr>
                  <a:cxnSpLocks/>
                </p:cNvCxnSpPr>
                <p:nvPr/>
              </p:nvCxnSpPr>
              <p:spPr>
                <a:xfrm>
                  <a:off x="421894" y="403872"/>
                  <a:ext cx="814774" cy="0"/>
                </a:xfrm>
                <a:prstGeom prst="straightConnector1">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4" name="Text Box 37"/>
                <p:cNvSpPr txBox="1"/>
                <p:nvPr/>
              </p:nvSpPr>
              <p:spPr>
                <a:xfrm flipH="1">
                  <a:off x="-1796035" y="158944"/>
                  <a:ext cx="555171" cy="228600"/>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East</a:t>
                  </a:r>
                </a:p>
              </p:txBody>
            </p:sp>
          </p:grpSp>
          <p:grpSp>
            <p:nvGrpSpPr>
              <p:cNvPr id="38" name="Group 37"/>
              <p:cNvGrpSpPr/>
              <p:nvPr/>
            </p:nvGrpSpPr>
            <p:grpSpPr>
              <a:xfrm>
                <a:off x="4234102" y="5803375"/>
                <a:ext cx="1045210" cy="266853"/>
                <a:chOff x="-1909040" y="-68741"/>
                <a:chExt cx="1045392" cy="266853"/>
              </a:xfrm>
            </p:grpSpPr>
            <p:cxnSp>
              <p:nvCxnSpPr>
                <p:cNvPr id="39" name="Straight Arrow Connector 38"/>
                <p:cNvCxnSpPr/>
                <p:nvPr/>
              </p:nvCxnSpPr>
              <p:spPr>
                <a:xfrm>
                  <a:off x="-1909040" y="198112"/>
                  <a:ext cx="1045392" cy="0"/>
                </a:xfrm>
                <a:prstGeom prst="straightConnector1">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0" name="Text Box 41"/>
                <p:cNvSpPr txBox="1"/>
                <p:nvPr/>
              </p:nvSpPr>
              <p:spPr>
                <a:xfrm flipH="1">
                  <a:off x="-1674289" y="-68741"/>
                  <a:ext cx="555171" cy="228600"/>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East</a:t>
                  </a:r>
                </a:p>
              </p:txBody>
            </p:sp>
          </p:grpSp>
          <p:grpSp>
            <p:nvGrpSpPr>
              <p:cNvPr id="41" name="Group 40"/>
              <p:cNvGrpSpPr/>
              <p:nvPr/>
            </p:nvGrpSpPr>
            <p:grpSpPr>
              <a:xfrm>
                <a:off x="4110190" y="1206358"/>
                <a:ext cx="3060392" cy="267748"/>
                <a:chOff x="302911" y="-2248948"/>
                <a:chExt cx="3060392" cy="267748"/>
              </a:xfrm>
            </p:grpSpPr>
            <p:cxnSp>
              <p:nvCxnSpPr>
                <p:cNvPr id="42" name="Straight Arrow Connector 41"/>
                <p:cNvCxnSpPr>
                  <a:cxnSpLocks/>
                </p:cNvCxnSpPr>
                <p:nvPr/>
              </p:nvCxnSpPr>
              <p:spPr>
                <a:xfrm>
                  <a:off x="302911" y="-1981200"/>
                  <a:ext cx="826180"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3" name="Text Box 42"/>
                <p:cNvSpPr txBox="1"/>
                <p:nvPr/>
              </p:nvSpPr>
              <p:spPr>
                <a:xfrm flipH="1">
                  <a:off x="2808132" y="-2248948"/>
                  <a:ext cx="555171" cy="228600"/>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East</a:t>
                  </a:r>
                </a:p>
              </p:txBody>
            </p:sp>
          </p:grpSp>
          <p:grpSp>
            <p:nvGrpSpPr>
              <p:cNvPr id="47" name="Group 46"/>
              <p:cNvGrpSpPr/>
              <p:nvPr/>
            </p:nvGrpSpPr>
            <p:grpSpPr>
              <a:xfrm>
                <a:off x="4224061" y="6452220"/>
                <a:ext cx="1044575" cy="268564"/>
                <a:chOff x="-1903065" y="-23806"/>
                <a:chExt cx="1045029" cy="268845"/>
              </a:xfrm>
            </p:grpSpPr>
            <p:cxnSp>
              <p:nvCxnSpPr>
                <p:cNvPr id="48" name="Straight Arrow Connector 47"/>
                <p:cNvCxnSpPr/>
                <p:nvPr/>
              </p:nvCxnSpPr>
              <p:spPr>
                <a:xfrm flipH="1">
                  <a:off x="-1903065" y="-23806"/>
                  <a:ext cx="1045029"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9" name="Text Box 44"/>
                <p:cNvSpPr txBox="1"/>
                <p:nvPr/>
              </p:nvSpPr>
              <p:spPr>
                <a:xfrm flipH="1">
                  <a:off x="-1627833" y="16439"/>
                  <a:ext cx="555171" cy="228600"/>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West</a:t>
                  </a:r>
                </a:p>
              </p:txBody>
            </p:sp>
          </p:grpSp>
          <p:grpSp>
            <p:nvGrpSpPr>
              <p:cNvPr id="50" name="Group 49"/>
              <p:cNvGrpSpPr/>
              <p:nvPr/>
            </p:nvGrpSpPr>
            <p:grpSpPr>
              <a:xfrm>
                <a:off x="6524142" y="6342902"/>
                <a:ext cx="895351" cy="259671"/>
                <a:chOff x="419615" y="1561260"/>
                <a:chExt cx="895740" cy="260018"/>
              </a:xfrm>
            </p:grpSpPr>
            <p:cxnSp>
              <p:nvCxnSpPr>
                <p:cNvPr id="51" name="Straight Arrow Connector 50"/>
                <p:cNvCxnSpPr>
                  <a:cxnSpLocks/>
                </p:cNvCxnSpPr>
                <p:nvPr/>
              </p:nvCxnSpPr>
              <p:spPr>
                <a:xfrm flipH="1">
                  <a:off x="419615" y="1561260"/>
                  <a:ext cx="895740"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2" name="Text Box 46"/>
                <p:cNvSpPr txBox="1"/>
                <p:nvPr/>
              </p:nvSpPr>
              <p:spPr>
                <a:xfrm flipH="1">
                  <a:off x="580943" y="1592678"/>
                  <a:ext cx="554990" cy="228600"/>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West</a:t>
                  </a:r>
                </a:p>
              </p:txBody>
            </p:sp>
          </p:grpSp>
          <p:grpSp>
            <p:nvGrpSpPr>
              <p:cNvPr id="53" name="Group 52"/>
              <p:cNvGrpSpPr/>
              <p:nvPr/>
            </p:nvGrpSpPr>
            <p:grpSpPr>
              <a:xfrm>
                <a:off x="4113803" y="1816891"/>
                <a:ext cx="3066690" cy="261410"/>
                <a:chOff x="306695" y="-2328518"/>
                <a:chExt cx="3068397" cy="261894"/>
              </a:xfrm>
            </p:grpSpPr>
            <p:cxnSp>
              <p:nvCxnSpPr>
                <p:cNvPr id="54" name="Straight Arrow Connector 53"/>
                <p:cNvCxnSpPr>
                  <a:cxnSpLocks/>
                </p:cNvCxnSpPr>
                <p:nvPr/>
              </p:nvCxnSpPr>
              <p:spPr>
                <a:xfrm flipH="1">
                  <a:off x="306695" y="-2328518"/>
                  <a:ext cx="823025"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5" name="Text Box 47"/>
                <p:cNvSpPr txBox="1"/>
                <p:nvPr/>
              </p:nvSpPr>
              <p:spPr>
                <a:xfrm flipH="1">
                  <a:off x="2819921" y="-2295224"/>
                  <a:ext cx="555171" cy="228600"/>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West</a:t>
                  </a:r>
                </a:p>
              </p:txBody>
            </p:sp>
          </p:grpSp>
        </p:grpSp>
      </p:grpSp>
      <p:sp>
        <p:nvSpPr>
          <p:cNvPr id="64" name="Rectangle 63">
            <a:extLst>
              <a:ext uri="{FF2B5EF4-FFF2-40B4-BE49-F238E27FC236}">
                <a16:creationId xmlns:a16="http://schemas.microsoft.com/office/drawing/2014/main" id="{941B303C-92D7-566F-387C-2CC57EA2B992}"/>
              </a:ext>
            </a:extLst>
          </p:cNvPr>
          <p:cNvSpPr/>
          <p:nvPr/>
        </p:nvSpPr>
        <p:spPr>
          <a:xfrm>
            <a:off x="6803379" y="2495916"/>
            <a:ext cx="1753376" cy="978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B016029E-87EB-6E66-996F-9924D5C581E8}"/>
              </a:ext>
            </a:extLst>
          </p:cNvPr>
          <p:cNvSpPr/>
          <p:nvPr/>
        </p:nvSpPr>
        <p:spPr>
          <a:xfrm>
            <a:off x="5299387" y="2977259"/>
            <a:ext cx="1773497" cy="141051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Escape Pod</a:t>
            </a:r>
          </a:p>
        </p:txBody>
      </p:sp>
      <p:cxnSp>
        <p:nvCxnSpPr>
          <p:cNvPr id="73" name="Straight Arrow Connector 72">
            <a:extLst>
              <a:ext uri="{FF2B5EF4-FFF2-40B4-BE49-F238E27FC236}">
                <a16:creationId xmlns:a16="http://schemas.microsoft.com/office/drawing/2014/main" id="{E627C446-E17A-13C2-AF85-474880183A3C}"/>
              </a:ext>
            </a:extLst>
          </p:cNvPr>
          <p:cNvCxnSpPr>
            <a:cxnSpLocks/>
          </p:cNvCxnSpPr>
          <p:nvPr/>
        </p:nvCxnSpPr>
        <p:spPr>
          <a:xfrm flipH="1">
            <a:off x="7050242" y="3780926"/>
            <a:ext cx="716721"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EE22742E-F995-9B24-CFF5-635B8CEA275F}"/>
              </a:ext>
            </a:extLst>
          </p:cNvPr>
          <p:cNvCxnSpPr>
            <a:cxnSpLocks/>
          </p:cNvCxnSpPr>
          <p:nvPr/>
        </p:nvCxnSpPr>
        <p:spPr>
          <a:xfrm>
            <a:off x="7097108" y="3529687"/>
            <a:ext cx="695445" cy="0"/>
          </a:xfrm>
          <a:prstGeom prst="straightConnector1">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8" name="Text Box 40">
            <a:extLst>
              <a:ext uri="{FF2B5EF4-FFF2-40B4-BE49-F238E27FC236}">
                <a16:creationId xmlns:a16="http://schemas.microsoft.com/office/drawing/2014/main" id="{DA2FAEF0-9682-1783-7507-5FAEFDD1852A}"/>
              </a:ext>
            </a:extLst>
          </p:cNvPr>
          <p:cNvSpPr txBox="1"/>
          <p:nvPr/>
        </p:nvSpPr>
        <p:spPr>
          <a:xfrm flipH="1">
            <a:off x="7131229" y="3272493"/>
            <a:ext cx="555074" cy="228513"/>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East</a:t>
            </a:r>
          </a:p>
        </p:txBody>
      </p:sp>
      <p:sp>
        <p:nvSpPr>
          <p:cNvPr id="79" name="Text Box 46">
            <a:extLst>
              <a:ext uri="{FF2B5EF4-FFF2-40B4-BE49-F238E27FC236}">
                <a16:creationId xmlns:a16="http://schemas.microsoft.com/office/drawing/2014/main" id="{4A386B50-0B59-EC4D-295F-D3E9BA18790C}"/>
              </a:ext>
            </a:extLst>
          </p:cNvPr>
          <p:cNvSpPr txBox="1"/>
          <p:nvPr/>
        </p:nvSpPr>
        <p:spPr>
          <a:xfrm flipH="1">
            <a:off x="7154444" y="3805030"/>
            <a:ext cx="554749" cy="228295"/>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West</a:t>
            </a:r>
          </a:p>
        </p:txBody>
      </p:sp>
      <p:pic>
        <p:nvPicPr>
          <p:cNvPr id="97" name="Picture 96">
            <a:extLst>
              <a:ext uri="{FF2B5EF4-FFF2-40B4-BE49-F238E27FC236}">
                <a16:creationId xmlns:a16="http://schemas.microsoft.com/office/drawing/2014/main" id="{B3B8D06D-5ED6-F3E1-8107-02E87D3DFAA5}"/>
              </a:ext>
            </a:extLst>
          </p:cNvPr>
          <p:cNvPicPr>
            <a:picLocks noChangeAspect="1"/>
          </p:cNvPicPr>
          <p:nvPr/>
        </p:nvPicPr>
        <p:blipFill>
          <a:blip r:embed="rId2"/>
          <a:stretch>
            <a:fillRect/>
          </a:stretch>
        </p:blipFill>
        <p:spPr>
          <a:xfrm>
            <a:off x="8039094" y="3607230"/>
            <a:ext cx="989654" cy="839392"/>
          </a:xfrm>
          <a:prstGeom prst="rect">
            <a:avLst/>
          </a:prstGeom>
        </p:spPr>
      </p:pic>
    </p:spTree>
    <p:extLst>
      <p:ext uri="{BB962C8B-B14F-4D97-AF65-F5344CB8AC3E}">
        <p14:creationId xmlns:p14="http://schemas.microsoft.com/office/powerpoint/2010/main" val="89266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788" y="82485"/>
            <a:ext cx="10018713" cy="1752599"/>
          </a:xfrm>
        </p:spPr>
        <p:txBody>
          <a:bodyPr>
            <a:normAutofit/>
          </a:bodyPr>
          <a:lstStyle/>
          <a:p>
            <a:r>
              <a:rPr lang="en-US" sz="4000" dirty="0"/>
              <a:t>Spaceship Escape! Flowchart: </a:t>
            </a:r>
            <a:br>
              <a:rPr lang="en-US" sz="4000" dirty="0"/>
            </a:br>
            <a:r>
              <a:rPr lang="en-US" sz="4000" dirty="0"/>
              <a:t>Moving Between Spaceship Rooms</a:t>
            </a:r>
          </a:p>
        </p:txBody>
      </p:sp>
      <p:sp>
        <p:nvSpPr>
          <p:cNvPr id="4" name="Rectangle 3">
            <a:extLst>
              <a:ext uri="{FF2B5EF4-FFF2-40B4-BE49-F238E27FC236}">
                <a16:creationId xmlns:a16="http://schemas.microsoft.com/office/drawing/2014/main" id="{6022C6EC-263E-D083-4711-EB10D68B95A1}"/>
              </a:ext>
            </a:extLst>
          </p:cNvPr>
          <p:cNvSpPr/>
          <p:nvPr/>
        </p:nvSpPr>
        <p:spPr>
          <a:xfrm>
            <a:off x="4146098" y="2205831"/>
            <a:ext cx="2039332" cy="942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Introduces user to the game and the Objectives.</a:t>
            </a:r>
          </a:p>
        </p:txBody>
      </p:sp>
      <p:cxnSp>
        <p:nvCxnSpPr>
          <p:cNvPr id="48" name="Straight Arrow Connector 47">
            <a:extLst>
              <a:ext uri="{FF2B5EF4-FFF2-40B4-BE49-F238E27FC236}">
                <a16:creationId xmlns:a16="http://schemas.microsoft.com/office/drawing/2014/main" id="{8ED7029F-D90A-7E51-78C4-D01C45A69743}"/>
              </a:ext>
            </a:extLst>
          </p:cNvPr>
          <p:cNvCxnSpPr>
            <a:cxnSpLocks/>
          </p:cNvCxnSpPr>
          <p:nvPr/>
        </p:nvCxnSpPr>
        <p:spPr>
          <a:xfrm>
            <a:off x="5766062" y="1924715"/>
            <a:ext cx="0" cy="2811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F397E848-252E-A1EC-2ECD-0D252528531A}"/>
              </a:ext>
            </a:extLst>
          </p:cNvPr>
          <p:cNvSpPr/>
          <p:nvPr/>
        </p:nvSpPr>
        <p:spPr>
          <a:xfrm>
            <a:off x="5390738" y="1605564"/>
            <a:ext cx="848406" cy="321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p>
        </p:txBody>
      </p:sp>
      <p:cxnSp>
        <p:nvCxnSpPr>
          <p:cNvPr id="51" name="Straight Arrow Connector 50">
            <a:extLst>
              <a:ext uri="{FF2B5EF4-FFF2-40B4-BE49-F238E27FC236}">
                <a16:creationId xmlns:a16="http://schemas.microsoft.com/office/drawing/2014/main" id="{053C2244-4699-C78E-CB0B-08C03D723436}"/>
              </a:ext>
            </a:extLst>
          </p:cNvPr>
          <p:cNvCxnSpPr>
            <a:cxnSpLocks/>
          </p:cNvCxnSpPr>
          <p:nvPr/>
        </p:nvCxnSpPr>
        <p:spPr>
          <a:xfrm>
            <a:off x="4969497" y="3147884"/>
            <a:ext cx="0" cy="2811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Content Placeholder 51">
            <a:extLst>
              <a:ext uri="{FF2B5EF4-FFF2-40B4-BE49-F238E27FC236}">
                <a16:creationId xmlns:a16="http://schemas.microsoft.com/office/drawing/2014/main" id="{0D4AE4F8-C016-B20C-D7D9-BE7360C3778A}"/>
              </a:ext>
            </a:extLst>
          </p:cNvPr>
          <p:cNvSpPr>
            <a:spLocks noGrp="1"/>
          </p:cNvSpPr>
          <p:nvPr>
            <p:ph idx="1"/>
          </p:nvPr>
        </p:nvSpPr>
        <p:spPr>
          <a:xfrm>
            <a:off x="4371292" y="3420607"/>
            <a:ext cx="2139475" cy="840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marL="0" indent="0" algn="ctr">
              <a:buNone/>
            </a:pPr>
            <a:r>
              <a:rPr lang="en-US" dirty="0"/>
              <a:t>User Input: Direction to move</a:t>
            </a:r>
          </a:p>
        </p:txBody>
      </p:sp>
      <p:cxnSp>
        <p:nvCxnSpPr>
          <p:cNvPr id="53" name="Straight Arrow Connector 52">
            <a:extLst>
              <a:ext uri="{FF2B5EF4-FFF2-40B4-BE49-F238E27FC236}">
                <a16:creationId xmlns:a16="http://schemas.microsoft.com/office/drawing/2014/main" id="{65789443-271B-28DE-D06C-D4B954A6274E}"/>
              </a:ext>
            </a:extLst>
          </p:cNvPr>
          <p:cNvCxnSpPr>
            <a:cxnSpLocks/>
            <a:endCxn id="54" idx="3"/>
          </p:cNvCxnSpPr>
          <p:nvPr/>
        </p:nvCxnSpPr>
        <p:spPr>
          <a:xfrm flipH="1" flipV="1">
            <a:off x="3546728" y="4133613"/>
            <a:ext cx="803229" cy="173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C92D995-9BA0-9632-1B28-D7C25B35A647}"/>
              </a:ext>
            </a:extLst>
          </p:cNvPr>
          <p:cNvSpPr/>
          <p:nvPr/>
        </p:nvSpPr>
        <p:spPr>
          <a:xfrm>
            <a:off x="1045686" y="3596343"/>
            <a:ext cx="2501042" cy="1074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user input is not North, South, East, West.</a:t>
            </a:r>
          </a:p>
        </p:txBody>
      </p:sp>
      <p:cxnSp>
        <p:nvCxnSpPr>
          <p:cNvPr id="55" name="Straight Arrow Connector 54">
            <a:extLst>
              <a:ext uri="{FF2B5EF4-FFF2-40B4-BE49-F238E27FC236}">
                <a16:creationId xmlns:a16="http://schemas.microsoft.com/office/drawing/2014/main" id="{BDD85F92-3513-B1BC-E008-E5BF57700093}"/>
              </a:ext>
            </a:extLst>
          </p:cNvPr>
          <p:cNvCxnSpPr>
            <a:cxnSpLocks/>
          </p:cNvCxnSpPr>
          <p:nvPr/>
        </p:nvCxnSpPr>
        <p:spPr>
          <a:xfrm flipV="1">
            <a:off x="2113176" y="3315227"/>
            <a:ext cx="0" cy="2811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827DF98E-8132-733D-E274-C75C22A7D13F}"/>
              </a:ext>
            </a:extLst>
          </p:cNvPr>
          <p:cNvSpPr/>
          <p:nvPr/>
        </p:nvSpPr>
        <p:spPr>
          <a:xfrm>
            <a:off x="1305246" y="2239666"/>
            <a:ext cx="2139465" cy="1074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Invalid: Please input Direction (North, South, East, West).</a:t>
            </a:r>
          </a:p>
        </p:txBody>
      </p:sp>
      <p:cxnSp>
        <p:nvCxnSpPr>
          <p:cNvPr id="58" name="Straight Arrow Connector 57">
            <a:extLst>
              <a:ext uri="{FF2B5EF4-FFF2-40B4-BE49-F238E27FC236}">
                <a16:creationId xmlns:a16="http://schemas.microsoft.com/office/drawing/2014/main" id="{650AFF85-6624-9666-1CE3-46A0D520FA0C}"/>
              </a:ext>
            </a:extLst>
          </p:cNvPr>
          <p:cNvCxnSpPr>
            <a:cxnSpLocks/>
          </p:cNvCxnSpPr>
          <p:nvPr/>
        </p:nvCxnSpPr>
        <p:spPr>
          <a:xfrm>
            <a:off x="3478393" y="2933974"/>
            <a:ext cx="892899" cy="4935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66FB804-FD86-A7DE-D838-7F36F50151F7}"/>
              </a:ext>
            </a:extLst>
          </p:cNvPr>
          <p:cNvCxnSpPr>
            <a:cxnSpLocks/>
          </p:cNvCxnSpPr>
          <p:nvPr/>
        </p:nvCxnSpPr>
        <p:spPr>
          <a:xfrm flipV="1">
            <a:off x="6510767" y="2860000"/>
            <a:ext cx="287976" cy="560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9A682C5B-944A-95D7-5803-ED8FCF67741A}"/>
              </a:ext>
            </a:extLst>
          </p:cNvPr>
          <p:cNvSpPr/>
          <p:nvPr/>
        </p:nvSpPr>
        <p:spPr>
          <a:xfrm>
            <a:off x="6809885" y="1993322"/>
            <a:ext cx="1395585" cy="1462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input is North, South, East, or West.</a:t>
            </a:r>
          </a:p>
        </p:txBody>
      </p:sp>
      <p:cxnSp>
        <p:nvCxnSpPr>
          <p:cNvPr id="68" name="Straight Arrow Connector 67">
            <a:extLst>
              <a:ext uri="{FF2B5EF4-FFF2-40B4-BE49-F238E27FC236}">
                <a16:creationId xmlns:a16="http://schemas.microsoft.com/office/drawing/2014/main" id="{6664EF4B-566A-DF0F-6C68-0912B73FF3F1}"/>
              </a:ext>
            </a:extLst>
          </p:cNvPr>
          <p:cNvCxnSpPr>
            <a:cxnSpLocks/>
          </p:cNvCxnSpPr>
          <p:nvPr/>
        </p:nvCxnSpPr>
        <p:spPr>
          <a:xfrm>
            <a:off x="7593709" y="3455785"/>
            <a:ext cx="0" cy="1842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49843E19-9594-9E34-30CC-E4E0BB7280C3}"/>
              </a:ext>
            </a:extLst>
          </p:cNvPr>
          <p:cNvSpPr/>
          <p:nvPr/>
        </p:nvSpPr>
        <p:spPr>
          <a:xfrm>
            <a:off x="6749237" y="3647759"/>
            <a:ext cx="1329178" cy="1462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if a room is in the direction of user input.</a:t>
            </a:r>
          </a:p>
        </p:txBody>
      </p:sp>
      <p:cxnSp>
        <p:nvCxnSpPr>
          <p:cNvPr id="73" name="Straight Arrow Connector 72">
            <a:extLst>
              <a:ext uri="{FF2B5EF4-FFF2-40B4-BE49-F238E27FC236}">
                <a16:creationId xmlns:a16="http://schemas.microsoft.com/office/drawing/2014/main" id="{2301C53D-74EF-DC41-C4B6-4A0D26108B95}"/>
              </a:ext>
            </a:extLst>
          </p:cNvPr>
          <p:cNvCxnSpPr>
            <a:cxnSpLocks/>
          </p:cNvCxnSpPr>
          <p:nvPr/>
        </p:nvCxnSpPr>
        <p:spPr>
          <a:xfrm flipH="1">
            <a:off x="5070389" y="4513083"/>
            <a:ext cx="1675704" cy="2934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6C425915-B4FE-16F6-1750-E080F05E077D}"/>
              </a:ext>
            </a:extLst>
          </p:cNvPr>
          <p:cNvSpPr/>
          <p:nvPr/>
        </p:nvSpPr>
        <p:spPr>
          <a:xfrm>
            <a:off x="3196413" y="4806531"/>
            <a:ext cx="1893386" cy="1591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ELSE: No room is in direction you chose. Please enter a different direction.</a:t>
            </a:r>
          </a:p>
        </p:txBody>
      </p:sp>
      <p:cxnSp>
        <p:nvCxnSpPr>
          <p:cNvPr id="76" name="Straight Arrow Connector 75">
            <a:extLst>
              <a:ext uri="{FF2B5EF4-FFF2-40B4-BE49-F238E27FC236}">
                <a16:creationId xmlns:a16="http://schemas.microsoft.com/office/drawing/2014/main" id="{C6CFEFBB-1FF5-59E4-88F2-4EC370C20A07}"/>
              </a:ext>
            </a:extLst>
          </p:cNvPr>
          <p:cNvCxnSpPr>
            <a:cxnSpLocks/>
          </p:cNvCxnSpPr>
          <p:nvPr/>
        </p:nvCxnSpPr>
        <p:spPr>
          <a:xfrm flipV="1">
            <a:off x="4573572" y="4235305"/>
            <a:ext cx="0" cy="555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EF51F97-98F4-2ED5-4B3D-253E0763CD88}"/>
              </a:ext>
            </a:extLst>
          </p:cNvPr>
          <p:cNvCxnSpPr>
            <a:cxnSpLocks/>
          </p:cNvCxnSpPr>
          <p:nvPr/>
        </p:nvCxnSpPr>
        <p:spPr>
          <a:xfrm flipV="1">
            <a:off x="8078415" y="2020478"/>
            <a:ext cx="1002308" cy="18437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93EC411D-DB7A-700B-F0EF-DA9A44D5C0B2}"/>
              </a:ext>
            </a:extLst>
          </p:cNvPr>
          <p:cNvSpPr/>
          <p:nvPr/>
        </p:nvSpPr>
        <p:spPr>
          <a:xfrm>
            <a:off x="9093347" y="1673063"/>
            <a:ext cx="2394075" cy="1022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room is in direction chosen. Output: User is currently in (“Room Name”)</a:t>
            </a:r>
          </a:p>
        </p:txBody>
      </p:sp>
      <p:cxnSp>
        <p:nvCxnSpPr>
          <p:cNvPr id="87" name="Straight Arrow Connector 86">
            <a:extLst>
              <a:ext uri="{FF2B5EF4-FFF2-40B4-BE49-F238E27FC236}">
                <a16:creationId xmlns:a16="http://schemas.microsoft.com/office/drawing/2014/main" id="{E19F61A4-561F-2610-8C1D-165EFF28E43E}"/>
              </a:ext>
            </a:extLst>
          </p:cNvPr>
          <p:cNvCxnSpPr>
            <a:cxnSpLocks/>
          </p:cNvCxnSpPr>
          <p:nvPr/>
        </p:nvCxnSpPr>
        <p:spPr>
          <a:xfrm>
            <a:off x="9442934" y="2610370"/>
            <a:ext cx="0" cy="2496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6202F644-DBC4-5F2B-CEBA-692C101CD0F4}"/>
              </a:ext>
            </a:extLst>
          </p:cNvPr>
          <p:cNvSpPr/>
          <p:nvPr/>
        </p:nvSpPr>
        <p:spPr>
          <a:xfrm>
            <a:off x="8881786" y="2842070"/>
            <a:ext cx="2394076" cy="1022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to see if this is the final Room.(“Escape Pod”)</a:t>
            </a:r>
          </a:p>
        </p:txBody>
      </p:sp>
      <p:cxnSp>
        <p:nvCxnSpPr>
          <p:cNvPr id="89" name="Straight Arrow Connector 88">
            <a:extLst>
              <a:ext uri="{FF2B5EF4-FFF2-40B4-BE49-F238E27FC236}">
                <a16:creationId xmlns:a16="http://schemas.microsoft.com/office/drawing/2014/main" id="{C3FB2D4E-89A2-307A-0AE4-21D681B87347}"/>
              </a:ext>
            </a:extLst>
          </p:cNvPr>
          <p:cNvCxnSpPr>
            <a:cxnSpLocks/>
          </p:cNvCxnSpPr>
          <p:nvPr/>
        </p:nvCxnSpPr>
        <p:spPr>
          <a:xfrm>
            <a:off x="9868711" y="3857251"/>
            <a:ext cx="0" cy="1842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D674472B-FF6D-4D45-8A2C-0BC5BCF06DCE}"/>
              </a:ext>
            </a:extLst>
          </p:cNvPr>
          <p:cNvSpPr/>
          <p:nvPr/>
        </p:nvSpPr>
        <p:spPr>
          <a:xfrm>
            <a:off x="8556084" y="4027325"/>
            <a:ext cx="1564425" cy="1591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this is room (“Escape Pod”). Check to see if user has all items. </a:t>
            </a:r>
          </a:p>
        </p:txBody>
      </p:sp>
      <p:cxnSp>
        <p:nvCxnSpPr>
          <p:cNvPr id="91" name="Straight Arrow Connector 90">
            <a:extLst>
              <a:ext uri="{FF2B5EF4-FFF2-40B4-BE49-F238E27FC236}">
                <a16:creationId xmlns:a16="http://schemas.microsoft.com/office/drawing/2014/main" id="{95DF093A-ABC6-AB3E-3E32-076C37DD654A}"/>
              </a:ext>
            </a:extLst>
          </p:cNvPr>
          <p:cNvCxnSpPr>
            <a:cxnSpLocks/>
          </p:cNvCxnSpPr>
          <p:nvPr/>
        </p:nvCxnSpPr>
        <p:spPr>
          <a:xfrm flipH="1">
            <a:off x="7805394" y="5490516"/>
            <a:ext cx="729615" cy="64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2900A38C-8930-4B75-BEBD-3164A26D668B}"/>
              </a:ext>
            </a:extLst>
          </p:cNvPr>
          <p:cNvSpPr/>
          <p:nvPr/>
        </p:nvSpPr>
        <p:spPr>
          <a:xfrm>
            <a:off x="5567468" y="5287146"/>
            <a:ext cx="2216851" cy="1423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ELSE: user does not have all items. Output: You escaped without the Seven items Game Over!</a:t>
            </a:r>
          </a:p>
        </p:txBody>
      </p:sp>
      <p:cxnSp>
        <p:nvCxnSpPr>
          <p:cNvPr id="96" name="Straight Arrow Connector 95">
            <a:extLst>
              <a:ext uri="{FF2B5EF4-FFF2-40B4-BE49-F238E27FC236}">
                <a16:creationId xmlns:a16="http://schemas.microsoft.com/office/drawing/2014/main" id="{C25DECFE-2152-10BE-6C34-C90170F23308}"/>
              </a:ext>
            </a:extLst>
          </p:cNvPr>
          <p:cNvCxnSpPr>
            <a:cxnSpLocks/>
          </p:cNvCxnSpPr>
          <p:nvPr/>
        </p:nvCxnSpPr>
        <p:spPr>
          <a:xfrm>
            <a:off x="7784319" y="5933971"/>
            <a:ext cx="370165" cy="296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8C9E7CB3-99D3-00D3-524E-855580E732EC}"/>
              </a:ext>
            </a:extLst>
          </p:cNvPr>
          <p:cNvSpPr/>
          <p:nvPr/>
        </p:nvSpPr>
        <p:spPr>
          <a:xfrm>
            <a:off x="7969401" y="6247692"/>
            <a:ext cx="565608" cy="361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50000"/>
                  </a:schemeClr>
                </a:solidFill>
              </a:rPr>
              <a:t>End</a:t>
            </a:r>
            <a:r>
              <a:rPr lang="en-US" dirty="0"/>
              <a:t> </a:t>
            </a:r>
          </a:p>
        </p:txBody>
      </p:sp>
      <p:cxnSp>
        <p:nvCxnSpPr>
          <p:cNvPr id="99" name="Straight Arrow Connector 98">
            <a:extLst>
              <a:ext uri="{FF2B5EF4-FFF2-40B4-BE49-F238E27FC236}">
                <a16:creationId xmlns:a16="http://schemas.microsoft.com/office/drawing/2014/main" id="{8258EDFD-63C2-4A3E-C690-F9F85A461030}"/>
              </a:ext>
            </a:extLst>
          </p:cNvPr>
          <p:cNvCxnSpPr>
            <a:cxnSpLocks/>
          </p:cNvCxnSpPr>
          <p:nvPr/>
        </p:nvCxnSpPr>
        <p:spPr>
          <a:xfrm>
            <a:off x="9691173" y="5632734"/>
            <a:ext cx="0" cy="1842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64D06C30-A58A-1CB8-A861-5CEEF8F2377C}"/>
              </a:ext>
            </a:extLst>
          </p:cNvPr>
          <p:cNvSpPr/>
          <p:nvPr/>
        </p:nvSpPr>
        <p:spPr>
          <a:xfrm>
            <a:off x="8766927" y="5817011"/>
            <a:ext cx="3082564" cy="89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ELSE: user Does have all items Output: You Escaped with all Seven Items. Well Done!!!</a:t>
            </a:r>
          </a:p>
        </p:txBody>
      </p:sp>
      <p:cxnSp>
        <p:nvCxnSpPr>
          <p:cNvPr id="101" name="Straight Arrow Connector 100">
            <a:extLst>
              <a:ext uri="{FF2B5EF4-FFF2-40B4-BE49-F238E27FC236}">
                <a16:creationId xmlns:a16="http://schemas.microsoft.com/office/drawing/2014/main" id="{CEA0877F-6732-8710-E68A-6642C081061E}"/>
              </a:ext>
            </a:extLst>
          </p:cNvPr>
          <p:cNvCxnSpPr>
            <a:cxnSpLocks/>
            <a:endCxn id="103" idx="2"/>
          </p:cNvCxnSpPr>
          <p:nvPr/>
        </p:nvCxnSpPr>
        <p:spPr>
          <a:xfrm flipV="1">
            <a:off x="11428429" y="5653896"/>
            <a:ext cx="0" cy="1631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F7728D72-9D48-865C-F412-9ED76BCDB2C1}"/>
              </a:ext>
            </a:extLst>
          </p:cNvPr>
          <p:cNvSpPr/>
          <p:nvPr/>
        </p:nvSpPr>
        <p:spPr>
          <a:xfrm>
            <a:off x="11145625" y="5344103"/>
            <a:ext cx="565608" cy="309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50000"/>
                  </a:schemeClr>
                </a:solidFill>
              </a:rPr>
              <a:t>End</a:t>
            </a:r>
          </a:p>
        </p:txBody>
      </p:sp>
      <p:cxnSp>
        <p:nvCxnSpPr>
          <p:cNvPr id="111" name="Straight Arrow Connector 110">
            <a:extLst>
              <a:ext uri="{FF2B5EF4-FFF2-40B4-BE49-F238E27FC236}">
                <a16:creationId xmlns:a16="http://schemas.microsoft.com/office/drawing/2014/main" id="{13377673-99EC-23E2-723F-46D3691F0291}"/>
              </a:ext>
            </a:extLst>
          </p:cNvPr>
          <p:cNvCxnSpPr>
            <a:cxnSpLocks/>
          </p:cNvCxnSpPr>
          <p:nvPr/>
        </p:nvCxnSpPr>
        <p:spPr>
          <a:xfrm flipH="1">
            <a:off x="10379330" y="3871350"/>
            <a:ext cx="48611" cy="152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70814832-B004-ACA1-696A-7DDB3ED23634}"/>
              </a:ext>
            </a:extLst>
          </p:cNvPr>
          <p:cNvSpPr/>
          <p:nvPr/>
        </p:nvSpPr>
        <p:spPr>
          <a:xfrm>
            <a:off x="10212378" y="4010071"/>
            <a:ext cx="1921902" cy="130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this room is not the final room. Prompt user to enter another direction.</a:t>
            </a:r>
          </a:p>
        </p:txBody>
      </p:sp>
      <p:cxnSp>
        <p:nvCxnSpPr>
          <p:cNvPr id="114" name="Straight Arrow Connector 113">
            <a:extLst>
              <a:ext uri="{FF2B5EF4-FFF2-40B4-BE49-F238E27FC236}">
                <a16:creationId xmlns:a16="http://schemas.microsoft.com/office/drawing/2014/main" id="{9E44AB8D-04D6-3644-B685-0E6811D13819}"/>
              </a:ext>
            </a:extLst>
          </p:cNvPr>
          <p:cNvCxnSpPr>
            <a:cxnSpLocks/>
          </p:cNvCxnSpPr>
          <p:nvPr/>
        </p:nvCxnSpPr>
        <p:spPr>
          <a:xfrm flipH="1" flipV="1">
            <a:off x="11521276" y="1504863"/>
            <a:ext cx="459091" cy="2498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015057D-3E71-6B20-2E61-DCF596807322}"/>
              </a:ext>
            </a:extLst>
          </p:cNvPr>
          <p:cNvCxnSpPr>
            <a:cxnSpLocks/>
          </p:cNvCxnSpPr>
          <p:nvPr/>
        </p:nvCxnSpPr>
        <p:spPr>
          <a:xfrm flipH="1">
            <a:off x="8713496" y="1524008"/>
            <a:ext cx="2807780" cy="901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591B40CE-6971-2CB2-9FC2-C85A139857D0}"/>
              </a:ext>
            </a:extLst>
          </p:cNvPr>
          <p:cNvCxnSpPr>
            <a:cxnSpLocks/>
          </p:cNvCxnSpPr>
          <p:nvPr/>
        </p:nvCxnSpPr>
        <p:spPr>
          <a:xfrm flipH="1">
            <a:off x="6631621" y="1621888"/>
            <a:ext cx="2081875" cy="3357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054767AF-4EC7-3376-C041-4C9222002536}"/>
              </a:ext>
            </a:extLst>
          </p:cNvPr>
          <p:cNvCxnSpPr>
            <a:cxnSpLocks/>
          </p:cNvCxnSpPr>
          <p:nvPr/>
        </p:nvCxnSpPr>
        <p:spPr>
          <a:xfrm flipH="1">
            <a:off x="6228630" y="1965345"/>
            <a:ext cx="426125" cy="14552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5805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2591" y="0"/>
            <a:ext cx="10018713" cy="1752599"/>
          </a:xfrm>
        </p:spPr>
        <p:txBody>
          <a:bodyPr>
            <a:normAutofit/>
          </a:bodyPr>
          <a:lstStyle/>
          <a:p>
            <a:r>
              <a:rPr lang="en-US" sz="4000" dirty="0"/>
              <a:t>Spaceship Escape! Flowchart: </a:t>
            </a:r>
            <a:br>
              <a:rPr lang="en-US" sz="4000" dirty="0"/>
            </a:br>
            <a:r>
              <a:rPr lang="en-US" sz="4000" dirty="0"/>
              <a:t>Get an Item</a:t>
            </a:r>
          </a:p>
        </p:txBody>
      </p:sp>
      <p:sp>
        <p:nvSpPr>
          <p:cNvPr id="4" name="Rectangle 3">
            <a:extLst>
              <a:ext uri="{FF2B5EF4-FFF2-40B4-BE49-F238E27FC236}">
                <a16:creationId xmlns:a16="http://schemas.microsoft.com/office/drawing/2014/main" id="{4AD8660D-5589-68F4-7DF0-4E2A59565D68}"/>
              </a:ext>
            </a:extLst>
          </p:cNvPr>
          <p:cNvSpPr/>
          <p:nvPr/>
        </p:nvSpPr>
        <p:spPr>
          <a:xfrm>
            <a:off x="5882326" y="1606483"/>
            <a:ext cx="933253" cy="292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p>
        </p:txBody>
      </p:sp>
      <p:cxnSp>
        <p:nvCxnSpPr>
          <p:cNvPr id="6" name="Straight Arrow Connector 5">
            <a:extLst>
              <a:ext uri="{FF2B5EF4-FFF2-40B4-BE49-F238E27FC236}">
                <a16:creationId xmlns:a16="http://schemas.microsoft.com/office/drawing/2014/main" id="{D8AFB112-7998-2E58-1332-68C44781D471}"/>
              </a:ext>
            </a:extLst>
          </p:cNvPr>
          <p:cNvCxnSpPr>
            <a:cxnSpLocks/>
          </p:cNvCxnSpPr>
          <p:nvPr/>
        </p:nvCxnSpPr>
        <p:spPr>
          <a:xfrm flipH="1">
            <a:off x="5670393" y="1753774"/>
            <a:ext cx="188536" cy="1374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D7BF87F-86FF-28E6-0B0A-CDF4F45AB8E6}"/>
              </a:ext>
            </a:extLst>
          </p:cNvPr>
          <p:cNvCxnSpPr>
            <a:cxnSpLocks/>
          </p:cNvCxnSpPr>
          <p:nvPr/>
        </p:nvCxnSpPr>
        <p:spPr>
          <a:xfrm>
            <a:off x="4501298" y="2695279"/>
            <a:ext cx="0" cy="1319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AE7DF7A-AFA7-FA85-3101-4DDD65FEF7E6}"/>
              </a:ext>
            </a:extLst>
          </p:cNvPr>
          <p:cNvSpPr/>
          <p:nvPr/>
        </p:nvSpPr>
        <p:spPr>
          <a:xfrm>
            <a:off x="3619363" y="1752598"/>
            <a:ext cx="2039332" cy="942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Introduces user to the game and the Objectives.</a:t>
            </a:r>
          </a:p>
        </p:txBody>
      </p:sp>
      <p:sp>
        <p:nvSpPr>
          <p:cNvPr id="14" name="Rectangle 13">
            <a:extLst>
              <a:ext uri="{FF2B5EF4-FFF2-40B4-BE49-F238E27FC236}">
                <a16:creationId xmlns:a16="http://schemas.microsoft.com/office/drawing/2014/main" id="{5E2A9ED3-AA89-723E-B5B9-DFDE81ED8300}"/>
              </a:ext>
            </a:extLst>
          </p:cNvPr>
          <p:cNvSpPr/>
          <p:nvPr/>
        </p:nvSpPr>
        <p:spPr>
          <a:xfrm>
            <a:off x="1442305" y="2827254"/>
            <a:ext cx="3393646" cy="1197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Display (“Room name”) and display: An Item is currently in the room. Please enter  Collect Item “(Name of item)” </a:t>
            </a:r>
          </a:p>
        </p:txBody>
      </p:sp>
      <p:cxnSp>
        <p:nvCxnSpPr>
          <p:cNvPr id="16" name="Straight Arrow Connector 15">
            <a:extLst>
              <a:ext uri="{FF2B5EF4-FFF2-40B4-BE49-F238E27FC236}">
                <a16:creationId xmlns:a16="http://schemas.microsoft.com/office/drawing/2014/main" id="{6CCC8EE4-08E9-6DE1-42FD-3F17985C973B}"/>
              </a:ext>
            </a:extLst>
          </p:cNvPr>
          <p:cNvCxnSpPr>
            <a:cxnSpLocks/>
          </p:cNvCxnSpPr>
          <p:nvPr/>
        </p:nvCxnSpPr>
        <p:spPr>
          <a:xfrm>
            <a:off x="2553263" y="4024458"/>
            <a:ext cx="0" cy="156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D1867EA-2E15-02F0-9989-3202483FF1CD}"/>
              </a:ext>
            </a:extLst>
          </p:cNvPr>
          <p:cNvSpPr/>
          <p:nvPr/>
        </p:nvSpPr>
        <p:spPr>
          <a:xfrm>
            <a:off x="1916255" y="4180787"/>
            <a:ext cx="1703108" cy="886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input required to collect item. </a:t>
            </a:r>
          </a:p>
        </p:txBody>
      </p:sp>
      <p:cxnSp>
        <p:nvCxnSpPr>
          <p:cNvPr id="19" name="Straight Arrow Connector 18">
            <a:extLst>
              <a:ext uri="{FF2B5EF4-FFF2-40B4-BE49-F238E27FC236}">
                <a16:creationId xmlns:a16="http://schemas.microsoft.com/office/drawing/2014/main" id="{E3ECC71C-114B-6240-58B8-9D25B53C6305}"/>
              </a:ext>
            </a:extLst>
          </p:cNvPr>
          <p:cNvCxnSpPr>
            <a:cxnSpLocks/>
          </p:cNvCxnSpPr>
          <p:nvPr/>
        </p:nvCxnSpPr>
        <p:spPr>
          <a:xfrm>
            <a:off x="3619363" y="4384248"/>
            <a:ext cx="436776" cy="3385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E54885F-13C7-C11B-BEF7-02FBB7025F2F}"/>
              </a:ext>
            </a:extLst>
          </p:cNvPr>
          <p:cNvSpPr/>
          <p:nvPr/>
        </p:nvSpPr>
        <p:spPr>
          <a:xfrm>
            <a:off x="4069937" y="4511117"/>
            <a:ext cx="1532026" cy="110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User entered correct Item “name”.</a:t>
            </a:r>
          </a:p>
        </p:txBody>
      </p:sp>
      <p:cxnSp>
        <p:nvCxnSpPr>
          <p:cNvPr id="22" name="Straight Arrow Connector 21">
            <a:extLst>
              <a:ext uri="{FF2B5EF4-FFF2-40B4-BE49-F238E27FC236}">
                <a16:creationId xmlns:a16="http://schemas.microsoft.com/office/drawing/2014/main" id="{429D15B5-ACCB-E525-DD1E-B0518A55B255}"/>
              </a:ext>
            </a:extLst>
          </p:cNvPr>
          <p:cNvCxnSpPr>
            <a:cxnSpLocks/>
          </p:cNvCxnSpPr>
          <p:nvPr/>
        </p:nvCxnSpPr>
        <p:spPr>
          <a:xfrm flipV="1">
            <a:off x="5221919" y="4024458"/>
            <a:ext cx="436776" cy="4772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A7BC906-D6A1-F6F0-309A-0300CC706E2F}"/>
              </a:ext>
            </a:extLst>
          </p:cNvPr>
          <p:cNvSpPr/>
          <p:nvPr/>
        </p:nvSpPr>
        <p:spPr>
          <a:xfrm>
            <a:off x="5670393" y="3364583"/>
            <a:ext cx="1857953" cy="816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User input is same as item within the room.</a:t>
            </a:r>
          </a:p>
        </p:txBody>
      </p:sp>
      <p:sp>
        <p:nvSpPr>
          <p:cNvPr id="25" name="Rectangle 24">
            <a:extLst>
              <a:ext uri="{FF2B5EF4-FFF2-40B4-BE49-F238E27FC236}">
                <a16:creationId xmlns:a16="http://schemas.microsoft.com/office/drawing/2014/main" id="{2B96AEBB-D915-0E46-53FF-C40C7F0A62C6}"/>
              </a:ext>
            </a:extLst>
          </p:cNvPr>
          <p:cNvSpPr/>
          <p:nvPr/>
        </p:nvSpPr>
        <p:spPr>
          <a:xfrm>
            <a:off x="2271860" y="5618767"/>
            <a:ext cx="1431847" cy="110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ELSE: Output that Item is not in the room. </a:t>
            </a:r>
          </a:p>
        </p:txBody>
      </p:sp>
      <p:sp>
        <p:nvSpPr>
          <p:cNvPr id="26" name="Rectangle 25">
            <a:extLst>
              <a:ext uri="{FF2B5EF4-FFF2-40B4-BE49-F238E27FC236}">
                <a16:creationId xmlns:a16="http://schemas.microsoft.com/office/drawing/2014/main" id="{73831CC4-C575-2E1F-6C2A-44C852431890}"/>
              </a:ext>
            </a:extLst>
          </p:cNvPr>
          <p:cNvSpPr/>
          <p:nvPr/>
        </p:nvSpPr>
        <p:spPr>
          <a:xfrm>
            <a:off x="6740335" y="2119654"/>
            <a:ext cx="1467607" cy="942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Item was found in the room. </a:t>
            </a:r>
          </a:p>
        </p:txBody>
      </p:sp>
      <p:sp>
        <p:nvSpPr>
          <p:cNvPr id="27" name="Rectangle 26">
            <a:extLst>
              <a:ext uri="{FF2B5EF4-FFF2-40B4-BE49-F238E27FC236}">
                <a16:creationId xmlns:a16="http://schemas.microsoft.com/office/drawing/2014/main" id="{2FE36060-42DC-F659-F497-C940F457A537}"/>
              </a:ext>
            </a:extLst>
          </p:cNvPr>
          <p:cNvSpPr/>
          <p:nvPr/>
        </p:nvSpPr>
        <p:spPr>
          <a:xfrm>
            <a:off x="9644660" y="2790526"/>
            <a:ext cx="1604636" cy="1169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Item Stored in User Inventory.</a:t>
            </a:r>
          </a:p>
        </p:txBody>
      </p:sp>
      <p:cxnSp>
        <p:nvCxnSpPr>
          <p:cNvPr id="28" name="Straight Arrow Connector 27">
            <a:extLst>
              <a:ext uri="{FF2B5EF4-FFF2-40B4-BE49-F238E27FC236}">
                <a16:creationId xmlns:a16="http://schemas.microsoft.com/office/drawing/2014/main" id="{84F746E7-3DD0-18FF-994C-8E4B50F1B617}"/>
              </a:ext>
            </a:extLst>
          </p:cNvPr>
          <p:cNvCxnSpPr>
            <a:cxnSpLocks/>
          </p:cNvCxnSpPr>
          <p:nvPr/>
        </p:nvCxnSpPr>
        <p:spPr>
          <a:xfrm flipH="1">
            <a:off x="3710606" y="5301300"/>
            <a:ext cx="345533" cy="3174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4EBF649-7E90-DE46-253C-B3C0485A3767}"/>
              </a:ext>
            </a:extLst>
          </p:cNvPr>
          <p:cNvCxnSpPr>
            <a:cxnSpLocks/>
          </p:cNvCxnSpPr>
          <p:nvPr/>
        </p:nvCxnSpPr>
        <p:spPr>
          <a:xfrm flipV="1">
            <a:off x="3204584" y="5064942"/>
            <a:ext cx="0" cy="528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D282183-9D4C-F48C-EB7A-81B7E9EB7051}"/>
              </a:ext>
            </a:extLst>
          </p:cNvPr>
          <p:cNvCxnSpPr>
            <a:cxnSpLocks/>
          </p:cNvCxnSpPr>
          <p:nvPr/>
        </p:nvCxnSpPr>
        <p:spPr>
          <a:xfrm flipV="1">
            <a:off x="6303559" y="2881066"/>
            <a:ext cx="436776" cy="4772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CF53FFB-E68D-5672-5C71-6CF26BF280FD}"/>
              </a:ext>
            </a:extLst>
          </p:cNvPr>
          <p:cNvCxnSpPr>
            <a:cxnSpLocks/>
          </p:cNvCxnSpPr>
          <p:nvPr/>
        </p:nvCxnSpPr>
        <p:spPr>
          <a:xfrm flipV="1">
            <a:off x="8207942" y="2280992"/>
            <a:ext cx="298483" cy="89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B651FFE-C021-15BA-B294-B61109F0037C}"/>
              </a:ext>
            </a:extLst>
          </p:cNvPr>
          <p:cNvCxnSpPr>
            <a:cxnSpLocks/>
          </p:cNvCxnSpPr>
          <p:nvPr/>
        </p:nvCxnSpPr>
        <p:spPr>
          <a:xfrm>
            <a:off x="9757415" y="3960040"/>
            <a:ext cx="0" cy="6060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7DD8445-C5D6-1F2D-E31C-7E92C81ACA80}"/>
              </a:ext>
            </a:extLst>
          </p:cNvPr>
          <p:cNvSpPr/>
          <p:nvPr/>
        </p:nvSpPr>
        <p:spPr>
          <a:xfrm>
            <a:off x="8308662" y="4577008"/>
            <a:ext cx="1467607" cy="1641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No item is currently in this room. You have collected it.</a:t>
            </a:r>
          </a:p>
        </p:txBody>
      </p:sp>
      <p:cxnSp>
        <p:nvCxnSpPr>
          <p:cNvPr id="42" name="Straight Arrow Connector 41">
            <a:extLst>
              <a:ext uri="{FF2B5EF4-FFF2-40B4-BE49-F238E27FC236}">
                <a16:creationId xmlns:a16="http://schemas.microsoft.com/office/drawing/2014/main" id="{D5B8B93B-9518-CB46-D795-30D693643494}"/>
              </a:ext>
            </a:extLst>
          </p:cNvPr>
          <p:cNvCxnSpPr>
            <a:cxnSpLocks/>
            <a:stCxn id="40" idx="1"/>
          </p:cNvCxnSpPr>
          <p:nvPr/>
        </p:nvCxnSpPr>
        <p:spPr>
          <a:xfrm flipH="1">
            <a:off x="7910490" y="5397534"/>
            <a:ext cx="398172" cy="2212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10EEBF90-A643-B3CF-3510-6708157A7BE7}"/>
              </a:ext>
            </a:extLst>
          </p:cNvPr>
          <p:cNvSpPr/>
          <p:nvPr/>
        </p:nvSpPr>
        <p:spPr>
          <a:xfrm>
            <a:off x="6052537" y="5164713"/>
            <a:ext cx="1857953" cy="816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Time to move to a different Room. </a:t>
            </a:r>
          </a:p>
        </p:txBody>
      </p:sp>
      <p:sp>
        <p:nvSpPr>
          <p:cNvPr id="47" name="Rectangle 46">
            <a:extLst>
              <a:ext uri="{FF2B5EF4-FFF2-40B4-BE49-F238E27FC236}">
                <a16:creationId xmlns:a16="http://schemas.microsoft.com/office/drawing/2014/main" id="{0721A9C2-8AA8-C3F9-DCC8-7A74947DA66A}"/>
              </a:ext>
            </a:extLst>
          </p:cNvPr>
          <p:cNvSpPr/>
          <p:nvPr/>
        </p:nvSpPr>
        <p:spPr>
          <a:xfrm>
            <a:off x="8506425" y="1525765"/>
            <a:ext cx="1604636" cy="1169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 in user inventory.</a:t>
            </a:r>
          </a:p>
        </p:txBody>
      </p:sp>
      <p:cxnSp>
        <p:nvCxnSpPr>
          <p:cNvPr id="49" name="Straight Arrow Connector 48">
            <a:extLst>
              <a:ext uri="{FF2B5EF4-FFF2-40B4-BE49-F238E27FC236}">
                <a16:creationId xmlns:a16="http://schemas.microsoft.com/office/drawing/2014/main" id="{69AE108C-325F-5828-2969-0EB0CCB7E3A9}"/>
              </a:ext>
            </a:extLst>
          </p:cNvPr>
          <p:cNvCxnSpPr>
            <a:cxnSpLocks/>
            <a:endCxn id="27" idx="0"/>
          </p:cNvCxnSpPr>
          <p:nvPr/>
        </p:nvCxnSpPr>
        <p:spPr>
          <a:xfrm>
            <a:off x="10128546" y="2421016"/>
            <a:ext cx="318432" cy="3695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73889265-E026-24FE-A047-E58BF4D3F7AA}"/>
              </a:ext>
            </a:extLst>
          </p:cNvPr>
          <p:cNvSpPr/>
          <p:nvPr/>
        </p:nvSpPr>
        <p:spPr>
          <a:xfrm>
            <a:off x="1617772" y="1485653"/>
            <a:ext cx="1703108" cy="886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entering a new room.</a:t>
            </a:r>
          </a:p>
        </p:txBody>
      </p:sp>
      <p:sp>
        <p:nvSpPr>
          <p:cNvPr id="54" name="Rectangle 53">
            <a:extLst>
              <a:ext uri="{FF2B5EF4-FFF2-40B4-BE49-F238E27FC236}">
                <a16:creationId xmlns:a16="http://schemas.microsoft.com/office/drawing/2014/main" id="{248E4C74-95B6-6C93-3A6E-7B4CD61C4715}"/>
              </a:ext>
            </a:extLst>
          </p:cNvPr>
          <p:cNvSpPr/>
          <p:nvPr/>
        </p:nvSpPr>
        <p:spPr>
          <a:xfrm>
            <a:off x="1512591" y="928539"/>
            <a:ext cx="933253" cy="292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p>
        </p:txBody>
      </p:sp>
      <p:cxnSp>
        <p:nvCxnSpPr>
          <p:cNvPr id="55" name="Straight Arrow Connector 54">
            <a:extLst>
              <a:ext uri="{FF2B5EF4-FFF2-40B4-BE49-F238E27FC236}">
                <a16:creationId xmlns:a16="http://schemas.microsoft.com/office/drawing/2014/main" id="{DEFA5245-F5F7-D020-9420-DD4BC355040E}"/>
              </a:ext>
            </a:extLst>
          </p:cNvPr>
          <p:cNvCxnSpPr>
            <a:cxnSpLocks/>
            <a:stCxn id="54" idx="2"/>
          </p:cNvCxnSpPr>
          <p:nvPr/>
        </p:nvCxnSpPr>
        <p:spPr>
          <a:xfrm flipH="1">
            <a:off x="1979217" y="1220770"/>
            <a:ext cx="1" cy="2759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7E1FA18-F71B-815A-2748-220085100BCE}"/>
              </a:ext>
            </a:extLst>
          </p:cNvPr>
          <p:cNvCxnSpPr>
            <a:cxnSpLocks/>
          </p:cNvCxnSpPr>
          <p:nvPr/>
        </p:nvCxnSpPr>
        <p:spPr>
          <a:xfrm>
            <a:off x="2357862" y="2377023"/>
            <a:ext cx="0" cy="4502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3484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Notes xmlns="ff8a4b2e-b0c8-4039-a689-d1a7f36f438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FC679AA94041F4BA4494D199A3447AF" ma:contentTypeVersion="13" ma:contentTypeDescription="Create a new document." ma:contentTypeScope="" ma:versionID="97abb28671660b3923b59ef28914b0fa">
  <xsd:schema xmlns:xsd="http://www.w3.org/2001/XMLSchema" xmlns:xs="http://www.w3.org/2001/XMLSchema" xmlns:p="http://schemas.microsoft.com/office/2006/metadata/properties" xmlns:ns2="ff8a4b2e-b0c8-4039-a689-d1a7f36f4382" xmlns:ns3="f716dd8a-49a0-4c40-b209-038e1651b548" targetNamespace="http://schemas.microsoft.com/office/2006/metadata/properties" ma:root="true" ma:fieldsID="4e295b7a5f2f4e3b5edda2fb01eec268" ns2:_="" ns3:_="">
    <xsd:import namespace="ff8a4b2e-b0c8-4039-a689-d1a7f36f4382"/>
    <xsd:import namespace="f716dd8a-49a0-4c40-b209-038e1651b54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8a4b2e-b0c8-4039-a689-d1a7f36f43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Notes" ma:index="19" nillable="true" ma:displayName="Notes" ma:format="Dropdown" ma:internalName="Note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716dd8a-49a0-4c40-b209-038e1651b54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E51B33-765F-48BE-BF7D-D076854422A4}">
  <ds:schemaRefs>
    <ds:schemaRef ds:uri="http://schemas.microsoft.com/sharepoint/v3/contenttype/forms"/>
  </ds:schemaRefs>
</ds:datastoreItem>
</file>

<file path=customXml/itemProps2.xml><?xml version="1.0" encoding="utf-8"?>
<ds:datastoreItem xmlns:ds="http://schemas.openxmlformats.org/officeDocument/2006/customXml" ds:itemID="{C2ED95EB-3526-4CE7-8060-15AB3204068D}">
  <ds:schemaRefs>
    <ds:schemaRef ds:uri="http://purl.org/dc/terms/"/>
    <ds:schemaRef ds:uri="http://purl.org/dc/elements/1.1/"/>
    <ds:schemaRef ds:uri="http://schemas.microsoft.com/office/2006/documentManagement/types"/>
    <ds:schemaRef ds:uri="ff8a4b2e-b0c8-4039-a689-d1a7f36f4382"/>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f716dd8a-49a0-4c40-b209-038e1651b548"/>
    <ds:schemaRef ds:uri="http://purl.org/dc/dcmitype/"/>
  </ds:schemaRefs>
</ds:datastoreItem>
</file>

<file path=customXml/itemProps3.xml><?xml version="1.0" encoding="utf-8"?>
<ds:datastoreItem xmlns:ds="http://schemas.openxmlformats.org/officeDocument/2006/customXml" ds:itemID="{1405DF41-9D96-498B-9EEC-9609697BB2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8a4b2e-b0c8-4039-a689-d1a7f36f4382"/>
    <ds:schemaRef ds:uri="f716dd8a-49a0-4c40-b209-038e1651b5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1475</TotalTime>
  <Words>630</Words>
  <Application>Microsoft Office PowerPoint</Application>
  <PresentationFormat>Widescreen</PresentationFormat>
  <Paragraphs>71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Corbel</vt:lpstr>
      <vt:lpstr>Parallax</vt:lpstr>
      <vt:lpstr>IT 140 Design Presentation:    Spaceship Escape!</vt:lpstr>
      <vt:lpstr>Storyboard: Description</vt:lpstr>
      <vt:lpstr>Storyboard: Map Here is a map of the spaceship rooms that survived, and the items needed to help navigate your quest:</vt:lpstr>
      <vt:lpstr>Spaceship Escape! Flowchart:  Moving Between Spaceship Rooms</vt:lpstr>
      <vt:lpstr>Spaceship Escape! Flowchart:  Get an Item</vt:lpstr>
    </vt:vector>
  </TitlesOfParts>
  <Company>SNHU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140 Design Presentation Template</dc:title>
  <dc:creator>Gentile, Amy</dc:creator>
  <cp:lastModifiedBy>Irwin, Mark</cp:lastModifiedBy>
  <cp:revision>11</cp:revision>
  <dcterms:created xsi:type="dcterms:W3CDTF">2020-07-28T16:50:56Z</dcterms:created>
  <dcterms:modified xsi:type="dcterms:W3CDTF">2023-04-03T01:19:41Z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0x0101003FC679AA94041F4BA4494D199A3447AF</vt:lpwstr>
  </property>
  <property fmtid="{D5CDD505-2E9C-101B-9397-08002B2CF9AE}" pid="3" name="Order">
    <vt:r8>7268800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