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8" r:id="rId6"/>
    <p:sldId id="267" r:id="rId7"/>
    <p:sldId id="266" r:id="rId8"/>
    <p:sldId id="27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68"/>
    <a:srgbClr val="F5F6F0"/>
    <a:srgbClr val="23DD9F"/>
    <a:srgbClr val="0186FF"/>
    <a:srgbClr val="005AAC"/>
    <a:srgbClr val="FAFAE6"/>
    <a:srgbClr val="C5E5F3"/>
    <a:srgbClr val="AAD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0" autoAdjust="0"/>
    <p:restoredTop sz="94580" autoAdjust="0"/>
  </p:normalViewPr>
  <p:slideViewPr>
    <p:cSldViewPr>
      <p:cViewPr>
        <p:scale>
          <a:sx n="100" d="100"/>
          <a:sy n="100" d="100"/>
        </p:scale>
        <p:origin x="-6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3612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0186FF">
                <a:alpha val="80000"/>
              </a:srgbClr>
            </a:solidFill>
          </c:spPr>
          <c:invertIfNegative val="0"/>
          <c:cat>
            <c:strRef>
              <c:f>Лист1!$A$2:$A$3</c:f>
              <c:strCache>
                <c:ptCount val="2"/>
                <c:pt idx="0">
                  <c:v>Категория 1</c:v>
                </c:pt>
                <c:pt idx="1">
                  <c:v>Категория 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rgbClr val="23DD9F">
                <a:alpha val="73000"/>
              </a:srgbClr>
            </a:solidFill>
            <a:ln>
              <a:noFill/>
            </a:ln>
          </c:spPr>
          <c:invertIfNegative val="0"/>
          <c:cat>
            <c:strRef>
              <c:f>Лист1!$A$2:$A$3</c:f>
              <c:strCache>
                <c:ptCount val="2"/>
                <c:pt idx="0">
                  <c:v>Категория 1</c:v>
                </c:pt>
                <c:pt idx="1">
                  <c:v>Категория 2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19616"/>
        <c:axId val="1930752"/>
      </c:barChart>
      <c:catAx>
        <c:axId val="1919616"/>
        <c:scaling>
          <c:orientation val="minMax"/>
        </c:scaling>
        <c:delete val="1"/>
        <c:axPos val="b"/>
        <c:majorTickMark val="out"/>
        <c:minorTickMark val="none"/>
        <c:tickLblPos val="nextTo"/>
        <c:crossAx val="1930752"/>
        <c:crosses val="autoZero"/>
        <c:auto val="1"/>
        <c:lblAlgn val="ctr"/>
        <c:lblOffset val="100"/>
        <c:noMultiLvlLbl val="0"/>
      </c:catAx>
      <c:valAx>
        <c:axId val="1930752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alpha val="2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19196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42794-FA8C-440F-911F-BFB202942A4A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7326E-BB15-4AC2-BA9B-35CF1AB0D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53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4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2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46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3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3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3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42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57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61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58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42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8.png"/><Relationship Id="rId7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D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5105400"/>
            <a:ext cx="6400800" cy="1059904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PF Din Text Comp Pro Light" pitchFamily="2" charset="0"/>
                <a:cs typeface="Gotham Pro Narrow Medium" pitchFamily="50" charset="0"/>
              </a:rPr>
              <a:t>Выполнил:  Батырев А.С.</a:t>
            </a:r>
          </a:p>
          <a:p>
            <a:pPr algn="l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PF Din Text Comp Pro Light" pitchFamily="2" charset="0"/>
                <a:cs typeface="Gotham Pro Narrow Medium" pitchFamily="50" charset="0"/>
              </a:rPr>
              <a:t>Дипломный руководитель:  Шварц А.Ю.</a:t>
            </a:r>
            <a:endParaRPr lang="ru-RU" sz="2800" dirty="0">
              <a:solidFill>
                <a:schemeClr val="tx2">
                  <a:lumMod val="75000"/>
                </a:schemeClr>
              </a:solidFill>
              <a:latin typeface="PF Din Text Comp Pro Light" pitchFamily="2" charset="0"/>
              <a:cs typeface="Gotham Pro Narrow Medium" pitchFamily="50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792088" y="2740487"/>
            <a:ext cx="8460432" cy="645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400" b="1" dirty="0" smtClean="0">
                <a:ln w="0">
                  <a:noFill/>
                </a:ln>
                <a:solidFill>
                  <a:schemeClr val="bg1"/>
                </a:solidFill>
                <a:latin typeface="Bebas Neue Bold" pitchFamily="34" charset="-52"/>
                <a:cs typeface="Gotham Pro Light" pitchFamily="50" charset="0"/>
              </a:rPr>
              <a:t>ДЛЯ СОЗДАНИЯ ИНТЕРАКТИВНЫХ</a:t>
            </a:r>
            <a:endParaRPr lang="ru-RU" sz="5400" dirty="0">
              <a:ln w="0">
                <a:noFill/>
              </a:ln>
              <a:solidFill>
                <a:schemeClr val="bg1"/>
              </a:solidFill>
              <a:latin typeface="Bebas Neue Bold" pitchFamily="34" charset="-52"/>
              <a:cs typeface="Gotham Pro Light" pitchFamily="50" charset="0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792088" y="1838105"/>
            <a:ext cx="8460432" cy="645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400" b="1" dirty="0" smtClean="0">
                <a:ln w="0">
                  <a:noFill/>
                </a:ln>
                <a:solidFill>
                  <a:schemeClr val="bg1"/>
                </a:solidFill>
                <a:latin typeface="Bebas Neue Bold" pitchFamily="34" charset="-52"/>
                <a:cs typeface="Gotham Pro Light" pitchFamily="50" charset="0"/>
              </a:rPr>
              <a:t>Разработка Веб-приложения</a:t>
            </a:r>
            <a:endParaRPr lang="ru-RU" sz="5400" dirty="0">
              <a:ln w="0">
                <a:noFill/>
              </a:ln>
              <a:solidFill>
                <a:schemeClr val="bg1"/>
              </a:solidFill>
              <a:latin typeface="Bebas Neue Bold" pitchFamily="34" charset="-52"/>
              <a:cs typeface="Gotham Pro Light" pitchFamily="50" charset="0"/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792088" y="3636023"/>
            <a:ext cx="8460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400" b="1" dirty="0" smtClean="0">
                <a:ln w="0">
                  <a:noFill/>
                </a:ln>
                <a:solidFill>
                  <a:schemeClr val="bg1"/>
                </a:solidFill>
                <a:latin typeface="Bebas Neue Bold" pitchFamily="34" charset="-52"/>
                <a:cs typeface="Gotham Pro Light" pitchFamily="50" charset="0"/>
              </a:rPr>
              <a:t>презентаций</a:t>
            </a:r>
            <a:endParaRPr lang="ru-RU" sz="5400" dirty="0">
              <a:ln w="0">
                <a:noFill/>
              </a:ln>
              <a:solidFill>
                <a:schemeClr val="bg1"/>
              </a:solidFill>
              <a:latin typeface="Bebas Neue Bold" pitchFamily="34" charset="-52"/>
              <a:cs typeface="Gotham Pro Light" pitchFamily="50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-4924055" y="683695"/>
            <a:ext cx="5531297" cy="488290"/>
            <a:chOff x="-4791916" y="315238"/>
            <a:chExt cx="5531297" cy="488290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81059"/>
              <a:ext cx="5516191" cy="4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lum brigh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15238"/>
              <a:ext cx="5531297" cy="449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Заголовок 1"/>
          <p:cNvSpPr txBox="1">
            <a:spLocks/>
          </p:cNvSpPr>
          <p:nvPr/>
        </p:nvSpPr>
        <p:spPr>
          <a:xfrm>
            <a:off x="791580" y="683695"/>
            <a:ext cx="8244408" cy="55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rgbClr val="003668"/>
                </a:solidFill>
                <a:latin typeface="PF Din Text Comp Pro Light" pitchFamily="2" charset="0"/>
              </a:rPr>
              <a:t>Тема дипломной работы </a:t>
            </a:r>
            <a:endParaRPr lang="ru-RU" sz="3200" dirty="0">
              <a:solidFill>
                <a:srgbClr val="003668"/>
              </a:solidFill>
              <a:latin typeface="PF Din Text Comp Pr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27526"/>
            <a:ext cx="8244408" cy="75320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rgbClr val="0186FF"/>
                </a:solidFill>
              </a:rPr>
              <a:t>Существующая проблема</a:t>
            </a:r>
            <a:endParaRPr lang="ru-RU" sz="3600" dirty="0">
              <a:solidFill>
                <a:srgbClr val="0186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196752"/>
            <a:ext cx="741682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  <a:cs typeface="Gotham Pro Narrow Medium" pitchFamily="50" charset="0"/>
              </a:rPr>
              <a:t>На этапе становления бизнеса и в условиях конкуренции необходимо  захватить внимание клиента при первом его контакте с Вашим контентом в сети интернет. Для привлечения клиента, следует наглядно и быстро показать преимущества продукта, услуги или компании в целом. Наиболее эффективно это позволяет сделать интерактивная презентация.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  <a:cs typeface="Gotham Pro Narrow Medium" pitchFamily="50" charset="0"/>
              </a:rPr>
              <a:t>Однако, изготовление качественной интерактивной презентации в студии дизайна требует вложения больших средств и времени и наличия людей с соответствующими навыками. Что касается обычных презентаций, то они не позволяют взаимодействовать с пользователем.</a:t>
            </a:r>
            <a:r>
              <a:rPr lang="ru-RU" sz="2400" dirty="0" smtClean="0">
                <a:solidFill>
                  <a:srgbClr val="003668"/>
                </a:solidFill>
                <a:latin typeface="PF Din Text Comp Pro Light" pitchFamily="2" charset="0"/>
                <a:cs typeface="Gotham Pro Narrow Medium" pitchFamily="50" charset="0"/>
              </a:rPr>
              <a:t/>
            </a:r>
            <a:br>
              <a:rPr lang="ru-RU" sz="2400" dirty="0" smtClean="0">
                <a:solidFill>
                  <a:srgbClr val="003668"/>
                </a:solidFill>
                <a:latin typeface="PF Din Text Comp Pro Light" pitchFamily="2" charset="0"/>
                <a:cs typeface="Gotham Pro Narrow Medium" pitchFamily="50" charset="0"/>
              </a:rPr>
            </a:br>
            <a:endParaRPr lang="ru-RU" sz="2400" dirty="0">
              <a:solidFill>
                <a:srgbClr val="003668"/>
              </a:solidFill>
              <a:latin typeface="PF Din Text Comp Pro Light" pitchFamily="2" charset="0"/>
              <a:cs typeface="Gotham Pro Narrow Medium" pitchFamily="50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-4791916" y="315238"/>
            <a:ext cx="5531297" cy="488290"/>
            <a:chOff x="-4791916" y="315238"/>
            <a:chExt cx="5531297" cy="48829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81059"/>
              <a:ext cx="5516191" cy="4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15238"/>
              <a:ext cx="5531297" cy="449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475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3924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rgbClr val="0186FF"/>
                </a:solidFill>
              </a:rPr>
              <a:t>возможности</a:t>
            </a:r>
            <a:endParaRPr lang="ru-RU" sz="3600" dirty="0">
              <a:solidFill>
                <a:srgbClr val="0186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8136904" cy="5256584"/>
          </a:xfrm>
        </p:spPr>
        <p:txBody>
          <a:bodyPr>
            <a:noAutofit/>
          </a:bodyPr>
          <a:lstStyle/>
          <a:p>
            <a:pPr marL="0" indent="0">
              <a:buClr>
                <a:srgbClr val="23DD9F"/>
              </a:buClr>
              <a:buNone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Эти проблемы решает сервис для создания интерактивных </a:t>
            </a: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презентаций.</a:t>
            </a:r>
            <a:r>
              <a:rPr lang="ru-RU" sz="2500" dirty="0">
                <a:solidFill>
                  <a:srgbClr val="003668"/>
                </a:solidFill>
                <a:latin typeface="PF Din Text Comp Pro Light" pitchFamily="2" charset="0"/>
              </a:rPr>
              <a:t> </a:t>
            </a: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 </a:t>
            </a: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Сервис </a:t>
            </a: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позволит вам: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Быстро создать презентацию вашего продукта и разместить в сети интернет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Интегрировать презентацию с вашим сайтом или социальными сетями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Встроить в презентацию форму обратной связи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Отследить сценарий поведения пользователя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Произвести </a:t>
            </a:r>
            <a:r>
              <a:rPr lang="en-US" sz="2500" dirty="0" smtClean="0">
                <a:solidFill>
                  <a:srgbClr val="003668"/>
                </a:solidFill>
                <a:latin typeface="PF Din Text Comp Pro Light" pitchFamily="2" charset="0"/>
              </a:rPr>
              <a:t>A/B </a:t>
            </a: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тестирование для увеличения эффективности презентации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>
                <a:solidFill>
                  <a:srgbClr val="003668"/>
                </a:solidFill>
                <a:latin typeface="PF Din Text Comp Pro Light" pitchFamily="2" charset="0"/>
              </a:rPr>
              <a:t>Преобразовать  презентацию в рекламные баннеры для проведения рекламный кампаний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Собирать данные пользователей для оптимизации рекламной кампании и увеличения конверсии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endParaRPr lang="ru-RU" sz="2500" dirty="0" smtClean="0">
              <a:solidFill>
                <a:srgbClr val="003668"/>
              </a:solidFill>
              <a:latin typeface="PF Din Text Comp Pro Light" pitchFamily="2" charset="0"/>
            </a:endParaRP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endParaRPr lang="en-US" sz="2500" dirty="0" smtClean="0">
              <a:solidFill>
                <a:srgbClr val="003668"/>
              </a:solidFill>
              <a:latin typeface="PF Din Text Comp Pro Light" pitchFamily="2" charset="0"/>
            </a:endParaRP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/>
            </a:r>
            <a:b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endParaRPr lang="ru-RU" sz="2500" dirty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-4791916" y="315238"/>
            <a:ext cx="5531297" cy="488290"/>
            <a:chOff x="-4791916" y="315238"/>
            <a:chExt cx="5531297" cy="4882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81059"/>
              <a:ext cx="5516191" cy="4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15238"/>
              <a:ext cx="5531297" cy="449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57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39552" y="938932"/>
            <a:ext cx="7791376" cy="67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23DD9F"/>
              </a:buClr>
              <a:buFont typeface="PF Din Text Comp Pro Light" pitchFamily="2" charset="0"/>
              <a:buChar char="×"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  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12650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rgbClr val="0186FF"/>
                </a:solidFill>
              </a:rPr>
              <a:t>Обзор аналогов</a:t>
            </a:r>
            <a:endParaRPr lang="ru-RU" sz="3600" dirty="0">
              <a:solidFill>
                <a:srgbClr val="0186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700808"/>
            <a:ext cx="7795444" cy="573325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Clr>
                <a:srgbClr val="23DD9F"/>
              </a:buClr>
              <a:buNone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Фиксированный </a:t>
            </a: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размер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сбора данных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взаимодействия с пользователем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проведения рекламных кампаний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Работает на </a:t>
            </a:r>
            <a:r>
              <a:rPr lang="en-US" sz="2800" dirty="0" smtClean="0">
                <a:solidFill>
                  <a:srgbClr val="003668"/>
                </a:solidFill>
                <a:latin typeface="PF Din Text Comp Pro Light" pitchFamily="2" charset="0"/>
              </a:rPr>
              <a:t>Flash</a:t>
            </a:r>
            <a:endParaRPr lang="ru-RU" sz="2800" dirty="0">
              <a:solidFill>
                <a:srgbClr val="003668"/>
              </a:solidFill>
              <a:latin typeface="PF Din Text Comp Pro Light" pitchFamily="2" charset="0"/>
            </a:endParaRPr>
          </a:p>
          <a:p>
            <a:pPr>
              <a:lnSpc>
                <a:spcPct val="110000"/>
              </a:lnSpc>
              <a:buClr>
                <a:srgbClr val="23DD9F"/>
              </a:buClr>
              <a:buFontTx/>
              <a:buChar char="-"/>
            </a:pP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  <a:p>
            <a:pPr marL="0" indent="0">
              <a:lnSpc>
                <a:spcPct val="110000"/>
              </a:lnSpc>
              <a:buClr>
                <a:srgbClr val="23DD9F"/>
              </a:buClr>
              <a:buNone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</a:t>
            </a: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Нет возможности сбора данных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взаимодействия с пользователем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проведения рекламных </a:t>
            </a: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кампаний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-4791916" y="260648"/>
            <a:ext cx="5531297" cy="488290"/>
            <a:chOff x="-4791916" y="315238"/>
            <a:chExt cx="5531297" cy="4882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81059"/>
              <a:ext cx="5516191" cy="4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15238"/>
              <a:ext cx="5531297" cy="449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38932"/>
            <a:ext cx="1708260" cy="61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533128" y="4149080"/>
            <a:ext cx="7791376" cy="67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23DD9F"/>
              </a:buClr>
              <a:buFont typeface="PF Din Text Comp Pro Light" pitchFamily="2" charset="0"/>
              <a:buChar char="×"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  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1472569" cy="42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57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39552" y="938932"/>
            <a:ext cx="7791376" cy="67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23DD9F"/>
              </a:buClr>
              <a:buFont typeface="PF Din Text Comp Pro Light" pitchFamily="2" charset="0"/>
              <a:buChar char="×"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  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12650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rgbClr val="0186FF"/>
                </a:solidFill>
              </a:rPr>
              <a:t>Обзор аналогов</a:t>
            </a:r>
            <a:endParaRPr lang="ru-RU" sz="3600" dirty="0">
              <a:solidFill>
                <a:srgbClr val="0186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700808"/>
            <a:ext cx="7795444" cy="573325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Clr>
                <a:srgbClr val="23DD9F"/>
              </a:buClr>
              <a:buNone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Фиксированный </a:t>
            </a: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размер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сбора данных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взаимодействия с пользователем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проведения рекламных кампаний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Работает на </a:t>
            </a:r>
            <a:r>
              <a:rPr lang="en-US" sz="2800" dirty="0" smtClean="0">
                <a:solidFill>
                  <a:srgbClr val="003668"/>
                </a:solidFill>
                <a:latin typeface="PF Din Text Comp Pro Light" pitchFamily="2" charset="0"/>
              </a:rPr>
              <a:t>Flash</a:t>
            </a:r>
            <a:endParaRPr lang="ru-RU" sz="2800" dirty="0">
              <a:solidFill>
                <a:srgbClr val="003668"/>
              </a:solidFill>
              <a:latin typeface="PF Din Text Comp Pro Light" pitchFamily="2" charset="0"/>
            </a:endParaRPr>
          </a:p>
          <a:p>
            <a:pPr>
              <a:lnSpc>
                <a:spcPct val="110000"/>
              </a:lnSpc>
              <a:buClr>
                <a:srgbClr val="23DD9F"/>
              </a:buClr>
              <a:buFontTx/>
              <a:buChar char="-"/>
            </a:pP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  <a:p>
            <a:pPr marL="0" indent="0">
              <a:lnSpc>
                <a:spcPct val="110000"/>
              </a:lnSpc>
              <a:buClr>
                <a:srgbClr val="23DD9F"/>
              </a:buClr>
              <a:buNone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</a:t>
            </a: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Нет возможности сбора данных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взаимодействия с пользователем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проведения рекламных </a:t>
            </a: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кампаний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-4791916" y="260648"/>
            <a:ext cx="5531297" cy="488290"/>
            <a:chOff x="-4791916" y="315238"/>
            <a:chExt cx="5531297" cy="4882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81059"/>
              <a:ext cx="5516191" cy="4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15238"/>
              <a:ext cx="5531297" cy="449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533128" y="4149080"/>
            <a:ext cx="7791376" cy="67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23DD9F"/>
              </a:buClr>
              <a:buFont typeface="PF Din Text Comp Pro Light" pitchFamily="2" charset="0"/>
              <a:buChar char="×"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  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43325"/>
            <a:ext cx="1781051" cy="6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68660"/>
            <a:ext cx="2403524" cy="47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60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53" y="1718810"/>
            <a:ext cx="713523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13" y="1718810"/>
            <a:ext cx="7112873" cy="39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539552" y="938932"/>
            <a:ext cx="7791376" cy="67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23DD9F"/>
              </a:buClr>
              <a:buFont typeface="PF Din Text Comp Pro Light" pitchFamily="2" charset="0"/>
              <a:buChar char="×"/>
            </a:pPr>
            <a:r>
              <a:rPr lang="ru-RU" sz="2800" dirty="0" smtClean="0">
                <a:solidFill>
                  <a:srgbClr val="003668"/>
                </a:solidFill>
                <a:latin typeface="Bebas Neue Regular" pitchFamily="50" charset="-52"/>
              </a:rPr>
              <a:t>Добавление  НА рабочую область </a:t>
            </a: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 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12650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rgbClr val="0186FF"/>
                </a:solidFill>
              </a:rPr>
              <a:t>Функции Веб-редактора</a:t>
            </a:r>
            <a:endParaRPr lang="ru-RU" sz="3600" dirty="0">
              <a:solidFill>
                <a:srgbClr val="0186FF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-4791916" y="260648"/>
            <a:ext cx="5531297" cy="488290"/>
            <a:chOff x="-4791916" y="315238"/>
            <a:chExt cx="5531297" cy="4882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81059"/>
              <a:ext cx="5516191" cy="4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15238"/>
              <a:ext cx="5531297" cy="449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Объект 2"/>
          <p:cNvSpPr txBox="1">
            <a:spLocks/>
          </p:cNvSpPr>
          <p:nvPr/>
        </p:nvSpPr>
        <p:spPr>
          <a:xfrm>
            <a:off x="1032153" y="2056901"/>
            <a:ext cx="7112873" cy="673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Clr>
                <a:srgbClr val="23DD9F"/>
              </a:buClr>
              <a:buNone/>
            </a:pPr>
            <a:r>
              <a:rPr lang="en-US" sz="4800" dirty="0" smtClean="0">
                <a:solidFill>
                  <a:schemeClr val="bg1"/>
                </a:solidFill>
                <a:latin typeface="+mj-lt"/>
              </a:rPr>
              <a:t>YOUR TEXT</a:t>
            </a:r>
            <a:endParaRPr lang="ru-RU" sz="4800" dirty="0" smtClean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7" name="Диаграмма 16"/>
          <p:cNvGraphicFramePr/>
          <p:nvPr>
            <p:extLst>
              <p:ext uri="{D42A27DB-BD31-4B8C-83A1-F6EECF244321}">
                <p14:modId xmlns:p14="http://schemas.microsoft.com/office/powerpoint/2010/main" val="874032511"/>
              </p:ext>
            </p:extLst>
          </p:nvPr>
        </p:nvGraphicFramePr>
        <p:xfrm>
          <a:off x="3283444" y="3068960"/>
          <a:ext cx="2610289" cy="2287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14" y="5795384"/>
            <a:ext cx="7146152" cy="78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1121617" y="6039290"/>
            <a:ext cx="1020113" cy="180020"/>
          </a:xfrm>
          <a:prstGeom prst="rect">
            <a:avLst/>
          </a:prstGeom>
          <a:solidFill>
            <a:srgbClr val="23D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256632" y="6309320"/>
            <a:ext cx="1020113" cy="180020"/>
          </a:xfrm>
          <a:prstGeom prst="rect">
            <a:avLst/>
          </a:prstGeom>
          <a:solidFill>
            <a:srgbClr val="23D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2231741" y="6039290"/>
            <a:ext cx="630070" cy="180020"/>
          </a:xfrm>
          <a:prstGeom prst="rect">
            <a:avLst/>
          </a:prstGeom>
          <a:solidFill>
            <a:srgbClr val="23D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2636785" y="6309320"/>
            <a:ext cx="1020113" cy="180020"/>
          </a:xfrm>
          <a:prstGeom prst="rect">
            <a:avLst/>
          </a:prstGeom>
          <a:solidFill>
            <a:srgbClr val="23D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055" y="2404830"/>
            <a:ext cx="2618078" cy="261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Объект 2"/>
          <p:cNvSpPr txBox="1">
            <a:spLocks/>
          </p:cNvSpPr>
          <p:nvPr/>
        </p:nvSpPr>
        <p:spPr>
          <a:xfrm>
            <a:off x="539552" y="938932"/>
            <a:ext cx="7791376" cy="67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23DD9F"/>
              </a:buClr>
              <a:buFont typeface="PF Din Text Comp Pro Light" pitchFamily="2" charset="0"/>
              <a:buChar char="×"/>
            </a:pPr>
            <a:r>
              <a:rPr lang="ru-RU" sz="2800" dirty="0" smtClean="0">
                <a:solidFill>
                  <a:srgbClr val="003668"/>
                </a:solidFill>
                <a:latin typeface="Bebas Neue Regular" pitchFamily="50" charset="-52"/>
              </a:rPr>
              <a:t>Анимация элементов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sp>
        <p:nvSpPr>
          <p:cNvPr id="42" name="Объект 2"/>
          <p:cNvSpPr txBox="1">
            <a:spLocks/>
          </p:cNvSpPr>
          <p:nvPr/>
        </p:nvSpPr>
        <p:spPr>
          <a:xfrm>
            <a:off x="539552" y="938932"/>
            <a:ext cx="7791376" cy="67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23DD9F"/>
              </a:buClr>
              <a:buFont typeface="PF Din Text Comp Pro Light" pitchFamily="2" charset="0"/>
              <a:buChar char="×"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РАБОТА С ВРЕМЕННОЙ ШКАЛОЙ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sp>
        <p:nvSpPr>
          <p:cNvPr id="43" name="Объект 2"/>
          <p:cNvSpPr txBox="1">
            <a:spLocks/>
          </p:cNvSpPr>
          <p:nvPr/>
        </p:nvSpPr>
        <p:spPr>
          <a:xfrm>
            <a:off x="539552" y="938932"/>
            <a:ext cx="7791376" cy="67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23DD9F"/>
              </a:buClr>
              <a:buFont typeface="PF Din Text Comp Pro Light" pitchFamily="2" charset="0"/>
              <a:buChar char="×"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ДОБАВЛЕНИЕ КНОПОК И ФОРМ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sp>
        <p:nvSpPr>
          <p:cNvPr id="44" name="Объект 2"/>
          <p:cNvSpPr txBox="1">
            <a:spLocks/>
          </p:cNvSpPr>
          <p:nvPr/>
        </p:nvSpPr>
        <p:spPr>
          <a:xfrm>
            <a:off x="539552" y="938932"/>
            <a:ext cx="7791376" cy="67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23DD9F"/>
              </a:buClr>
              <a:buFont typeface="PF Din Text Comp Pro Light" pitchFamily="2" charset="0"/>
              <a:buChar char="×"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СОХРАНЕНИЕ СОСТОЯНИЯ И ОТПРАВКА НА СЕРВЕР В ФОРМАТЕ </a:t>
            </a:r>
            <a:r>
              <a:rPr lang="en-US" sz="2800" dirty="0" smtClean="0">
                <a:solidFill>
                  <a:srgbClr val="003668"/>
                </a:solidFill>
                <a:latin typeface="PF Din Text Comp Pro Light" pitchFamily="2" charset="0"/>
              </a:rPr>
              <a:t>XML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121950" y="3709975"/>
            <a:ext cx="855095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3DD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668"/>
                </a:solidFill>
                <a:latin typeface="+mj-lt"/>
              </a:rPr>
              <a:t>&lt;xml&gt;</a:t>
            </a:r>
            <a:endParaRPr lang="ru-RU" dirty="0">
              <a:solidFill>
                <a:srgbClr val="00366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29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-0.20851 -4.07407E-6 " pathEditMode="relative" rAng="0" ptsTypes="AA">
                                      <p:cBhvr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-0.20851 -0.00255 " pathEditMode="relative" rAng="0" ptsTypes="AA"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3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"/>
                            </p:stCondLst>
                            <p:childTnLst>
                              <p:par>
                                <p:cTn id="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750"/>
                            </p:stCondLst>
                            <p:childTnLst>
                              <p:par>
                                <p:cTn id="108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0.18507 -0.25579 C 0.22396 -0.31458 0.28212 -0.34398 0.34253 -0.34398 C 0.41181 -0.34398 0.46701 -0.31458 0.5059 -0.25579 L 0.69149 -1.11111E-6 " pathEditMode="relative" rAng="0" ptsTypes="FffFF">
                                      <p:cBhvr>
                                        <p:cTn id="109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66" y="-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6" grpId="0"/>
      <p:bldP spid="16" grpId="1"/>
      <p:bldP spid="16" grpId="2"/>
      <p:bldGraphic spid="17" grpId="0">
        <p:bldAsOne/>
      </p:bldGraphic>
      <p:bldGraphic spid="17" grpId="1">
        <p:bldAsOne/>
      </p:bldGraphic>
      <p:bldP spid="20" grpId="0" animBg="1"/>
      <p:bldP spid="28" grpId="0" animBg="1"/>
      <p:bldP spid="29" grpId="0" animBg="1"/>
      <p:bldP spid="30" grpId="0" animBg="1"/>
      <p:bldP spid="40" grpId="0"/>
      <p:bldP spid="40" grpId="1"/>
      <p:bldP spid="42" grpId="0"/>
      <p:bldP spid="42" grpId="1"/>
      <p:bldP spid="43" grpId="0"/>
      <p:bldP spid="43" grpId="1"/>
      <p:bldP spid="44" grpId="0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12650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rgbClr val="0186FF"/>
                </a:solidFill>
              </a:rPr>
              <a:t>Технологии</a:t>
            </a:r>
            <a:endParaRPr lang="ru-RU" sz="3600" dirty="0">
              <a:solidFill>
                <a:srgbClr val="0186FF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-4791916" y="260648"/>
            <a:ext cx="5531297" cy="488290"/>
            <a:chOff x="-4791916" y="315238"/>
            <a:chExt cx="5531297" cy="4882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81059"/>
              <a:ext cx="5516191" cy="4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15238"/>
              <a:ext cx="5531297" cy="449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Прямоугольник 14"/>
          <p:cNvSpPr/>
          <p:nvPr/>
        </p:nvSpPr>
        <p:spPr>
          <a:xfrm>
            <a:off x="6547451" y="4383106"/>
            <a:ext cx="2196752" cy="576064"/>
          </a:xfrm>
          <a:prstGeom prst="rect">
            <a:avLst/>
          </a:prstGeom>
          <a:solidFill>
            <a:srgbClr val="23DD9F"/>
          </a:solidFill>
          <a:ln>
            <a:solidFill>
              <a:srgbClr val="018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CoffeeScript</a:t>
            </a:r>
            <a:endParaRPr lang="ru-RU" dirty="0"/>
          </a:p>
        </p:txBody>
      </p:sp>
      <p:sp>
        <p:nvSpPr>
          <p:cNvPr id="16" name="Прямоугольник с двумя вырезанными соседними углами 15"/>
          <p:cNvSpPr/>
          <p:nvPr/>
        </p:nvSpPr>
        <p:spPr>
          <a:xfrm>
            <a:off x="1227888" y="5964432"/>
            <a:ext cx="6624736" cy="504056"/>
          </a:xfrm>
          <a:prstGeom prst="snip2SameRect">
            <a:avLst/>
          </a:prstGeom>
          <a:solidFill>
            <a:srgbClr val="23DD9F"/>
          </a:solidFill>
          <a:ln>
            <a:solidFill>
              <a:srgbClr val="018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Сервер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ASP.NET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48068" y="3176972"/>
            <a:ext cx="3384376" cy="504056"/>
          </a:xfrm>
          <a:prstGeom prst="rect">
            <a:avLst/>
          </a:prstGeom>
          <a:solidFill>
            <a:srgbClr val="23DD9F"/>
          </a:solidFill>
          <a:ln>
            <a:solidFill>
              <a:srgbClr val="018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Knockout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5" idx="1"/>
          </p:cNvCxnSpPr>
          <p:nvPr/>
        </p:nvCxnSpPr>
        <p:spPr>
          <a:xfrm flipH="1" flipV="1">
            <a:off x="5562110" y="3681028"/>
            <a:ext cx="985341" cy="990110"/>
          </a:xfrm>
          <a:prstGeom prst="straightConnector1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8"/>
          <p:cNvSpPr txBox="1"/>
          <p:nvPr/>
        </p:nvSpPr>
        <p:spPr>
          <a:xfrm>
            <a:off x="6124432" y="371587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Преобразование в </a:t>
            </a:r>
            <a:r>
              <a:rPr lang="en-US" sz="1400" dirty="0" smtClean="0"/>
              <a:t>JavaScript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195736" y="998730"/>
            <a:ext cx="4752528" cy="792088"/>
          </a:xfrm>
          <a:prstGeom prst="rect">
            <a:avLst/>
          </a:prstGeom>
          <a:solidFill>
            <a:srgbClr val="23DD9F"/>
          </a:solidFill>
          <a:ln>
            <a:solidFill>
              <a:srgbClr val="018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HTML5 </a:t>
            </a:r>
            <a:r>
              <a:rPr lang="ru-RU" dirty="0" smtClean="0"/>
              <a:t>страница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4247964" y="1790818"/>
            <a:ext cx="648072" cy="1386154"/>
            <a:chOff x="4036200" y="1790818"/>
            <a:chExt cx="648072" cy="1044116"/>
          </a:xfrm>
        </p:grpSpPr>
        <p:cxnSp>
          <p:nvCxnSpPr>
            <p:cNvPr id="21" name="Прямая со стрелкой 20"/>
            <p:cNvCxnSpPr/>
            <p:nvPr/>
          </p:nvCxnSpPr>
          <p:spPr>
            <a:xfrm flipV="1">
              <a:off x="4684272" y="1790818"/>
              <a:ext cx="0" cy="1044116"/>
            </a:xfrm>
            <a:prstGeom prst="straightConnector1">
              <a:avLst/>
            </a:prstGeom>
            <a:ln>
              <a:solidFill>
                <a:srgbClr val="018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4036200" y="1790818"/>
              <a:ext cx="0" cy="1044116"/>
            </a:xfrm>
            <a:prstGeom prst="straightConnector1">
              <a:avLst/>
            </a:prstGeom>
            <a:ln>
              <a:solidFill>
                <a:srgbClr val="018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4"/>
            <p:cNvSpPr txBox="1"/>
            <p:nvPr/>
          </p:nvSpPr>
          <p:spPr>
            <a:xfrm>
              <a:off x="4121950" y="2206731"/>
              <a:ext cx="474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/>
                <a:t>AJAX</a:t>
              </a:r>
              <a:endParaRPr lang="ru-RU" sz="140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319972" y="3681028"/>
            <a:ext cx="504056" cy="2283404"/>
            <a:chOff x="3532144" y="3338990"/>
            <a:chExt cx="504056" cy="2625442"/>
          </a:xfrm>
        </p:grpSpPr>
        <p:cxnSp>
          <p:nvCxnSpPr>
            <p:cNvPr id="24" name="Прямая со стрелкой 23"/>
            <p:cNvCxnSpPr/>
            <p:nvPr/>
          </p:nvCxnSpPr>
          <p:spPr>
            <a:xfrm flipV="1">
              <a:off x="3532144" y="3338990"/>
              <a:ext cx="0" cy="2625442"/>
            </a:xfrm>
            <a:prstGeom prst="straightConnector1">
              <a:avLst/>
            </a:prstGeom>
            <a:ln>
              <a:solidFill>
                <a:srgbClr val="018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4036200" y="3338990"/>
              <a:ext cx="0" cy="2625442"/>
            </a:xfrm>
            <a:prstGeom prst="straightConnector1">
              <a:avLst/>
            </a:prstGeom>
            <a:ln>
              <a:solidFill>
                <a:srgbClr val="018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Прямая соединительная линия 26"/>
          <p:cNvCxnSpPr>
            <a:stCxn id="26" idx="3"/>
          </p:cNvCxnSpPr>
          <p:nvPr/>
        </p:nvCxnSpPr>
        <p:spPr>
          <a:xfrm>
            <a:off x="2055980" y="2826588"/>
            <a:ext cx="792088" cy="350384"/>
          </a:xfrm>
          <a:prstGeom prst="line">
            <a:avLst/>
          </a:prstGeom>
          <a:ln>
            <a:solidFill>
              <a:srgbClr val="018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8" idx="3"/>
            <a:endCxn id="17" idx="1"/>
          </p:cNvCxnSpPr>
          <p:nvPr/>
        </p:nvCxnSpPr>
        <p:spPr>
          <a:xfrm flipV="1">
            <a:off x="2055980" y="3429000"/>
            <a:ext cx="792088" cy="1177"/>
          </a:xfrm>
          <a:prstGeom prst="line">
            <a:avLst/>
          </a:prstGeom>
          <a:ln>
            <a:solidFill>
              <a:srgbClr val="018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399796" y="2646568"/>
            <a:ext cx="1656184" cy="1564864"/>
            <a:chOff x="399796" y="2420366"/>
            <a:chExt cx="1656184" cy="1564864"/>
          </a:xfrm>
        </p:grpSpPr>
        <p:sp>
          <p:nvSpPr>
            <p:cNvPr id="26" name="Блок-схема: знак завершения 25"/>
            <p:cNvSpPr/>
            <p:nvPr/>
          </p:nvSpPr>
          <p:spPr>
            <a:xfrm>
              <a:off x="399796" y="2420366"/>
              <a:ext cx="1656184" cy="360040"/>
            </a:xfrm>
            <a:prstGeom prst="flowChartTerminator">
              <a:avLst/>
            </a:prstGeom>
            <a:solidFill>
              <a:srgbClr val="23DD9F"/>
            </a:solidFill>
            <a:ln>
              <a:solidFill>
                <a:srgbClr val="018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Underscore </a:t>
              </a:r>
              <a:r>
                <a:rPr lang="en-US" dirty="0"/>
                <a:t>J</a:t>
              </a:r>
              <a:r>
                <a:rPr lang="en-US" dirty="0" smtClean="0"/>
                <a:t>S</a:t>
              </a:r>
              <a:endParaRPr lang="ru-RU" dirty="0"/>
            </a:p>
          </p:txBody>
        </p:sp>
        <p:sp>
          <p:nvSpPr>
            <p:cNvPr id="28" name="Блок-схема: знак завершения 27"/>
            <p:cNvSpPr/>
            <p:nvPr/>
          </p:nvSpPr>
          <p:spPr>
            <a:xfrm>
              <a:off x="399796" y="3023955"/>
              <a:ext cx="1656184" cy="360040"/>
            </a:xfrm>
            <a:prstGeom prst="flowChartTerminator">
              <a:avLst/>
            </a:prstGeom>
            <a:solidFill>
              <a:srgbClr val="23DD9F"/>
            </a:solidFill>
            <a:ln>
              <a:solidFill>
                <a:srgbClr val="018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Kinetic JS</a:t>
              </a:r>
              <a:endParaRPr lang="ru-RU" dirty="0"/>
            </a:p>
          </p:txBody>
        </p:sp>
        <p:sp>
          <p:nvSpPr>
            <p:cNvPr id="30" name="Блок-схема: знак завершения 29"/>
            <p:cNvSpPr/>
            <p:nvPr/>
          </p:nvSpPr>
          <p:spPr>
            <a:xfrm>
              <a:off x="399796" y="3625190"/>
              <a:ext cx="1656184" cy="360040"/>
            </a:xfrm>
            <a:prstGeom prst="flowChartTerminator">
              <a:avLst/>
            </a:prstGeom>
            <a:solidFill>
              <a:srgbClr val="23DD9F"/>
            </a:solidFill>
            <a:ln>
              <a:solidFill>
                <a:srgbClr val="018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JQuery</a:t>
              </a:r>
              <a:endParaRPr lang="ru-RU" dirty="0"/>
            </a:p>
          </p:txBody>
        </p:sp>
      </p:grpSp>
      <p:cxnSp>
        <p:nvCxnSpPr>
          <p:cNvPr id="31" name="Прямая соединительная линия 30"/>
          <p:cNvCxnSpPr>
            <a:stCxn id="30" idx="3"/>
          </p:cNvCxnSpPr>
          <p:nvPr/>
        </p:nvCxnSpPr>
        <p:spPr>
          <a:xfrm flipV="1">
            <a:off x="2055980" y="3681028"/>
            <a:ext cx="792088" cy="350384"/>
          </a:xfrm>
          <a:prstGeom prst="line">
            <a:avLst/>
          </a:prstGeom>
          <a:ln>
            <a:solidFill>
              <a:srgbClr val="018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2"/>
          <p:cNvSpPr txBox="1"/>
          <p:nvPr/>
        </p:nvSpPr>
        <p:spPr>
          <a:xfrm>
            <a:off x="3626895" y="4599130"/>
            <a:ext cx="1872208" cy="523220"/>
          </a:xfrm>
          <a:prstGeom prst="rect">
            <a:avLst/>
          </a:prstGeom>
          <a:solidFill>
            <a:srgbClr val="F5F6F0"/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JSON\XML </a:t>
            </a:r>
            <a:r>
              <a:rPr lang="ru-RU" sz="1400" dirty="0"/>
              <a:t>с</a:t>
            </a:r>
            <a:r>
              <a:rPr lang="ru-RU" sz="1400" dirty="0" smtClean="0"/>
              <a:t>ообщение</a:t>
            </a:r>
            <a:r>
              <a:rPr lang="en-US" sz="1400" dirty="0" smtClean="0"/>
              <a:t> </a:t>
            </a:r>
            <a:r>
              <a:rPr lang="ru-RU" sz="1400" dirty="0" smtClean="0"/>
              <a:t>или </a:t>
            </a:r>
            <a:r>
              <a:rPr lang="en-US" sz="1400" dirty="0" smtClean="0"/>
              <a:t>POST\GET </a:t>
            </a:r>
            <a:r>
              <a:rPr lang="ru-RU" sz="1400" dirty="0" smtClean="0"/>
              <a:t>запрос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455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D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51520" y="2708920"/>
            <a:ext cx="8460432" cy="645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dirty="0" smtClean="0">
                <a:ln w="0">
                  <a:noFill/>
                </a:ln>
                <a:solidFill>
                  <a:schemeClr val="bg1"/>
                </a:solidFill>
                <a:latin typeface="Bebas Neue Bold" pitchFamily="34" charset="-52"/>
                <a:cs typeface="Gotham Pro Light" pitchFamily="50" charset="0"/>
              </a:rPr>
              <a:t>Спасибо за ВНИМАНИЕ</a:t>
            </a:r>
            <a:r>
              <a:rPr lang="ru-RU" sz="8800" b="1" dirty="0" smtClean="0">
                <a:ln w="0">
                  <a:noFill/>
                </a:ln>
                <a:solidFill>
                  <a:schemeClr val="bg1"/>
                </a:solidFill>
                <a:latin typeface="Bebas Neue Bold" pitchFamily="34" charset="-52"/>
                <a:cs typeface="Gotham Pro Light" pitchFamily="50" charset="0"/>
              </a:rPr>
              <a:t> </a:t>
            </a:r>
            <a:endParaRPr lang="ru-RU" sz="8800" dirty="0">
              <a:ln w="0">
                <a:noFill/>
              </a:ln>
              <a:solidFill>
                <a:schemeClr val="bg1"/>
              </a:solidFill>
              <a:latin typeface="Bebas Neue Bold" pitchFamily="34" charset="-52"/>
              <a:cs typeface="Gotham Pro Light" pitchFamily="50" charset="0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0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4">
      <a:majorFont>
        <a:latin typeface="Bebas Neue Bold"/>
        <a:ea typeface=""/>
        <a:cs typeface=""/>
      </a:majorFont>
      <a:minorFont>
        <a:latin typeface="PF Din Text Comp Pro 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243</Words>
  <Application>Microsoft Office PowerPoint</Application>
  <PresentationFormat>Экран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Существующая проблема</vt:lpstr>
      <vt:lpstr>возможности</vt:lpstr>
      <vt:lpstr>Обзор аналогов</vt:lpstr>
      <vt:lpstr>Обзор аналогов</vt:lpstr>
      <vt:lpstr>Функции Веб-редактора</vt:lpstr>
      <vt:lpstr>Технологии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Batyrev</dc:creator>
  <cp:lastModifiedBy>Batyrev</cp:lastModifiedBy>
  <cp:revision>57</cp:revision>
  <dcterms:created xsi:type="dcterms:W3CDTF">2014-05-31T13:11:09Z</dcterms:created>
  <dcterms:modified xsi:type="dcterms:W3CDTF">2014-06-01T21:37:26Z</dcterms:modified>
</cp:coreProperties>
</file>