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8" r:id="rId6"/>
    <p:sldId id="267" r:id="rId7"/>
    <p:sldId id="266" r:id="rId8"/>
    <p:sldId id="27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68"/>
    <a:srgbClr val="0186FF"/>
    <a:srgbClr val="23DD9F"/>
    <a:srgbClr val="F5F6F0"/>
    <a:srgbClr val="005AAC"/>
    <a:srgbClr val="FAFAE6"/>
    <a:srgbClr val="C5E5F3"/>
    <a:srgbClr val="AAD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0" autoAdjust="0"/>
    <p:restoredTop sz="94580" autoAdjust="0"/>
  </p:normalViewPr>
  <p:slideViewPr>
    <p:cSldViewPr>
      <p:cViewPr>
        <p:scale>
          <a:sx n="100" d="100"/>
          <a:sy n="100" d="100"/>
        </p:scale>
        <p:origin x="-67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612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42794-FA8C-440F-911F-BFB202942A4A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7326E-BB15-4AC2-BA9B-35CF1AB0D7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53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4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2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46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3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3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42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57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58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2188-CC03-4425-B648-5ABF92AC9A00}" type="datetimeFigureOut">
              <a:rPr lang="ru-RU" smtClean="0"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EE6F-4095-4AAE-827E-64E0AC118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2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2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D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5105400"/>
            <a:ext cx="6400800" cy="1059904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PF Din Text Comp Pro Light" pitchFamily="2" charset="0"/>
                <a:cs typeface="Gotham Pro Narrow Medium" pitchFamily="50" charset="0"/>
              </a:rPr>
              <a:t>Выполнил: 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PF Din Text Comp Pro Light" pitchFamily="2" charset="0"/>
                <a:cs typeface="Gotham Pro Narrow Medium" pitchFamily="50" charset="0"/>
              </a:rPr>
              <a:t>Игнатченко Т.С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PF Din Text Comp Pro Light" pitchFamily="2" charset="0"/>
                <a:cs typeface="Gotham Pro Narrow Medium" pitchFamily="50" charset="0"/>
              </a:rPr>
              <a:t>.</a:t>
            </a:r>
          </a:p>
          <a:p>
            <a:pPr algn="l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PF Din Text Comp Pro Light" pitchFamily="2" charset="0"/>
                <a:cs typeface="Gotham Pro Narrow Medium" pitchFamily="50" charset="0"/>
              </a:rPr>
              <a:t>Дипломный руководитель:  Шварц А.Ю.</a:t>
            </a:r>
            <a:endParaRPr lang="ru-RU" sz="2800" dirty="0">
              <a:solidFill>
                <a:schemeClr val="tx2">
                  <a:lumMod val="75000"/>
                </a:schemeClr>
              </a:solidFill>
              <a:latin typeface="PF Din Text Comp Pro Light" pitchFamily="2" charset="0"/>
              <a:cs typeface="Gotham Pro Narrow Medium" pitchFamily="50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792088" y="3341272"/>
            <a:ext cx="8460432" cy="645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b="1" dirty="0" smtClean="0">
                <a:ln w="0">
                  <a:noFill/>
                </a:ln>
                <a:solidFill>
                  <a:schemeClr val="bg1"/>
                </a:solidFill>
                <a:latin typeface="Bebas Neue Bold" pitchFamily="34" charset="-52"/>
                <a:cs typeface="Gotham Pro Light" pitchFamily="50" charset="0"/>
              </a:rPr>
              <a:t>ДЛЯ интернет-маркетинга</a:t>
            </a:r>
            <a:endParaRPr lang="ru-RU" sz="5400" dirty="0">
              <a:ln w="0">
                <a:noFill/>
              </a:ln>
              <a:solidFill>
                <a:schemeClr val="bg1"/>
              </a:solidFill>
              <a:latin typeface="Bebas Neue Bold" pitchFamily="34" charset="-52"/>
              <a:cs typeface="Gotham Pro Light" pitchFamily="50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792088" y="2438890"/>
            <a:ext cx="8460432" cy="645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b="1" dirty="0" smtClean="0">
                <a:ln w="0">
                  <a:noFill/>
                </a:ln>
                <a:solidFill>
                  <a:schemeClr val="bg1"/>
                </a:solidFill>
                <a:latin typeface="Bebas Neue Bold" pitchFamily="34" charset="-52"/>
                <a:cs typeface="Gotham Pro Light" pitchFamily="50" charset="0"/>
              </a:rPr>
              <a:t>Разработка Инструмента</a:t>
            </a:r>
            <a:endParaRPr lang="ru-RU" sz="5400" dirty="0">
              <a:ln w="0">
                <a:noFill/>
              </a:ln>
              <a:solidFill>
                <a:schemeClr val="bg1"/>
              </a:solidFill>
              <a:latin typeface="Bebas Neue Bold" pitchFamily="34" charset="-52"/>
              <a:cs typeface="Gotham Pro Light" pitchFamily="50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-4924055" y="988642"/>
            <a:ext cx="5531297" cy="488290"/>
            <a:chOff x="-4791916" y="315238"/>
            <a:chExt cx="5531297" cy="488290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lum brigh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Заголовок 1"/>
          <p:cNvSpPr txBox="1">
            <a:spLocks/>
          </p:cNvSpPr>
          <p:nvPr/>
        </p:nvSpPr>
        <p:spPr>
          <a:xfrm>
            <a:off x="791580" y="988642"/>
            <a:ext cx="8244408" cy="55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rgbClr val="003668"/>
                </a:solidFill>
                <a:latin typeface="PF Din Text Comp Pro Light" pitchFamily="2" charset="0"/>
              </a:rPr>
              <a:t>Тема дипломной работы </a:t>
            </a:r>
            <a:endParaRPr lang="ru-RU" sz="3200" dirty="0">
              <a:solidFill>
                <a:srgbClr val="003668"/>
              </a:solidFill>
              <a:latin typeface="PF Din Text Comp Pr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27526"/>
            <a:ext cx="8244408" cy="75320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rgbClr val="0186FF"/>
                </a:solidFill>
              </a:rPr>
              <a:t>Существующая проблема</a:t>
            </a:r>
            <a:endParaRPr lang="ru-RU" sz="3600" dirty="0">
              <a:solidFill>
                <a:srgbClr val="0186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96752"/>
            <a:ext cx="74168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  <a:cs typeface="Gotham Pro Narrow Medium" pitchFamily="50" charset="0"/>
              </a:rPr>
              <a:t>На этапе становления бизнеса и в условиях конкуренции необходимо  захватить внимание клиента при первом его контакте с Вашим контентом в сети интернет. Для привлечения клиента, следует наглядно и быстро показать преимущества продукта, услуги или компании в целом. Наиболее эффективно это позволяет сделать интерактивная презентация.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  <a:cs typeface="Gotham Pro Narrow Medium" pitchFamily="50" charset="0"/>
              </a:rPr>
              <a:t>Однако, изготовление качественной интерактивной презентации в студии дизайна требует вложения больших средств и времени и наличия людей с соответствующими навыками. Что касается обычных презентаций, то они не позволяют взаимодействовать с пользователем.</a:t>
            </a:r>
            <a:r>
              <a:rPr lang="ru-RU" sz="2400" dirty="0" smtClean="0">
                <a:solidFill>
                  <a:srgbClr val="003668"/>
                </a:solidFill>
                <a:latin typeface="PF Din Text Comp Pro Light" pitchFamily="2" charset="0"/>
                <a:cs typeface="Gotham Pro Narrow Medium" pitchFamily="50" charset="0"/>
              </a:rPr>
              <a:t/>
            </a:r>
            <a:br>
              <a:rPr lang="ru-RU" sz="2400" dirty="0" smtClean="0">
                <a:solidFill>
                  <a:srgbClr val="003668"/>
                </a:solidFill>
                <a:latin typeface="PF Din Text Comp Pro Light" pitchFamily="2" charset="0"/>
                <a:cs typeface="Gotham Pro Narrow Medium" pitchFamily="50" charset="0"/>
              </a:rPr>
            </a:br>
            <a:endParaRPr lang="ru-RU" sz="2400" dirty="0">
              <a:solidFill>
                <a:srgbClr val="003668"/>
              </a:solidFill>
              <a:latin typeface="PF Din Text Comp Pro Light" pitchFamily="2" charset="0"/>
              <a:cs typeface="Gotham Pro Narrow Medium" pitchFamily="50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-4791916" y="315238"/>
            <a:ext cx="5531297" cy="488290"/>
            <a:chOff x="-4791916" y="315238"/>
            <a:chExt cx="5531297" cy="48829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475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3924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rgbClr val="0186FF"/>
                </a:solidFill>
              </a:rPr>
              <a:t>возможности</a:t>
            </a:r>
            <a:endParaRPr lang="ru-RU" sz="3600" dirty="0">
              <a:solidFill>
                <a:srgbClr val="0186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8136904" cy="5256584"/>
          </a:xfrm>
        </p:spPr>
        <p:txBody>
          <a:bodyPr>
            <a:noAutofit/>
          </a:bodyPr>
          <a:lstStyle/>
          <a:p>
            <a:pPr marL="0" indent="0">
              <a:buClr>
                <a:srgbClr val="23DD9F"/>
              </a:buClr>
              <a:buNone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Эти проблемы решает сервис для создания интерактивных </a:t>
            </a: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презентаций.</a:t>
            </a:r>
            <a:r>
              <a:rPr lang="ru-RU" sz="2500" dirty="0">
                <a:solidFill>
                  <a:srgbClr val="003668"/>
                </a:solidFill>
                <a:latin typeface="PF Din Text Comp Pro Light" pitchFamily="2" charset="0"/>
              </a:rPr>
              <a:t> </a:t>
            </a: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 </a:t>
            </a: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Сервис </a:t>
            </a: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позволит вам: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Быстро создать презентацию вашего продукта и разместить в сети интернет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Интегрировать презентацию с вашим сайтом или социальными сетями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Встроить в презентацию форму обратной связи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Отследить сценарий поведения пользователя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Произвести </a:t>
            </a:r>
            <a:r>
              <a:rPr lang="en-US" sz="2500" dirty="0" smtClean="0">
                <a:solidFill>
                  <a:srgbClr val="003668"/>
                </a:solidFill>
                <a:latin typeface="PF Din Text Comp Pro Light" pitchFamily="2" charset="0"/>
              </a:rPr>
              <a:t>A/B </a:t>
            </a: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тестирование для увеличения эффективности презентации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>
                <a:solidFill>
                  <a:srgbClr val="003668"/>
                </a:solidFill>
                <a:latin typeface="PF Din Text Comp Pro Light" pitchFamily="2" charset="0"/>
              </a:rPr>
              <a:t>Преобразовать  презентацию в рекламные баннеры для проведения рекламный кампаний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>Собирать данные пользователей для оптимизации рекламной кампании и увеличения конверсии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endParaRPr lang="ru-RU" sz="2500" dirty="0" smtClean="0">
              <a:solidFill>
                <a:srgbClr val="003668"/>
              </a:solidFill>
              <a:latin typeface="PF Din Text Comp Pro Light" pitchFamily="2" charset="0"/>
            </a:endParaRP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endParaRPr lang="en-US" sz="2500" dirty="0" smtClean="0">
              <a:solidFill>
                <a:srgbClr val="003668"/>
              </a:solidFill>
              <a:latin typeface="PF Din Text Comp Pro Light" pitchFamily="2" charset="0"/>
            </a:endParaRP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  <a:t/>
            </a:r>
            <a:br>
              <a:rPr lang="ru-RU" sz="25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endParaRPr lang="ru-RU" sz="2500" dirty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4791916" y="315238"/>
            <a:ext cx="5531297" cy="488290"/>
            <a:chOff x="-4791916" y="315238"/>
            <a:chExt cx="5531297" cy="4882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57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39552" y="938932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  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12650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rgbClr val="0186FF"/>
                </a:solidFill>
              </a:rPr>
              <a:t>Обзор аналогов</a:t>
            </a:r>
            <a:endParaRPr lang="ru-RU" sz="3600" dirty="0">
              <a:solidFill>
                <a:srgbClr val="0186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700808"/>
            <a:ext cx="7795444" cy="57332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rgbClr val="23DD9F"/>
              </a:buClr>
              <a:buNone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Фиксированный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размер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сбора данных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взаимодействия с пользователем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проведения рекламных кампаний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Работает на </a:t>
            </a:r>
            <a:r>
              <a:rPr lang="en-US" sz="2800" dirty="0" smtClean="0">
                <a:solidFill>
                  <a:srgbClr val="003668"/>
                </a:solidFill>
                <a:latin typeface="PF Din Text Comp Pro Light" pitchFamily="2" charset="0"/>
              </a:rPr>
              <a:t>Flash</a:t>
            </a:r>
            <a:endParaRPr lang="ru-RU" sz="2800" dirty="0">
              <a:solidFill>
                <a:srgbClr val="003668"/>
              </a:solidFill>
              <a:latin typeface="PF Din Text Comp Pro Light" pitchFamily="2" charset="0"/>
            </a:endParaRPr>
          </a:p>
          <a:p>
            <a:pPr>
              <a:lnSpc>
                <a:spcPct val="110000"/>
              </a:lnSpc>
              <a:buClr>
                <a:srgbClr val="23DD9F"/>
              </a:buClr>
              <a:buFontTx/>
              <a:buChar char="-"/>
            </a:pP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  <a:p>
            <a:pPr marL="0" indent="0">
              <a:lnSpc>
                <a:spcPct val="110000"/>
              </a:lnSpc>
              <a:buClr>
                <a:srgbClr val="23DD9F"/>
              </a:buClr>
              <a:buNone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Нет возможности сбора данных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взаимодействия с пользователем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проведения рекламных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кампаний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4791916" y="260648"/>
            <a:ext cx="5531297" cy="488290"/>
            <a:chOff x="-4791916" y="315238"/>
            <a:chExt cx="5531297" cy="4882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38932"/>
            <a:ext cx="1708260" cy="61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533128" y="4149080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  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1472569" cy="42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57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39552" y="938932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  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12650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rgbClr val="0186FF"/>
                </a:solidFill>
              </a:rPr>
              <a:t>Обзор аналогов</a:t>
            </a:r>
            <a:endParaRPr lang="ru-RU" sz="3600" dirty="0">
              <a:solidFill>
                <a:srgbClr val="0186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700808"/>
            <a:ext cx="7795444" cy="57332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rgbClr val="23DD9F"/>
              </a:buClr>
              <a:buNone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Фиксированный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размер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сбора данных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взаимодействия с пользователем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проведения рекламных кампаний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Работает на </a:t>
            </a:r>
            <a:r>
              <a:rPr lang="en-US" sz="2800" dirty="0" smtClean="0">
                <a:solidFill>
                  <a:srgbClr val="003668"/>
                </a:solidFill>
                <a:latin typeface="PF Din Text Comp Pro Light" pitchFamily="2" charset="0"/>
              </a:rPr>
              <a:t>Flash</a:t>
            </a:r>
            <a:endParaRPr lang="ru-RU" sz="2800" dirty="0">
              <a:solidFill>
                <a:srgbClr val="003668"/>
              </a:solidFill>
              <a:latin typeface="PF Din Text Comp Pro Light" pitchFamily="2" charset="0"/>
            </a:endParaRPr>
          </a:p>
          <a:p>
            <a:pPr>
              <a:lnSpc>
                <a:spcPct val="110000"/>
              </a:lnSpc>
              <a:buClr>
                <a:srgbClr val="23DD9F"/>
              </a:buClr>
              <a:buFontTx/>
              <a:buChar char="-"/>
            </a:pP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  <a:p>
            <a:pPr marL="0" indent="0">
              <a:lnSpc>
                <a:spcPct val="110000"/>
              </a:lnSpc>
              <a:buClr>
                <a:srgbClr val="23DD9F"/>
              </a:buClr>
              <a:buNone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Нет возможности сбора данных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взаимодействия с пользователем</a:t>
            </a:r>
            <a:b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</a:b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- Нет возможности проведения рекламных </a:t>
            </a: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кампаний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4791916" y="260648"/>
            <a:ext cx="5531297" cy="488290"/>
            <a:chOff x="-4791916" y="315238"/>
            <a:chExt cx="5531297" cy="4882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533128" y="4149080"/>
            <a:ext cx="7791376" cy="67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23DD9F"/>
              </a:buClr>
              <a:buFont typeface="PF Din Text Comp Pro Light" pitchFamily="2" charset="0"/>
              <a:buChar char="×"/>
            </a:pPr>
            <a:r>
              <a:rPr lang="ru-RU" sz="2800" dirty="0" smtClean="0">
                <a:solidFill>
                  <a:srgbClr val="003668"/>
                </a:solidFill>
                <a:latin typeface="PF Din Text Comp Pro Light" pitchFamily="2" charset="0"/>
              </a:rPr>
              <a:t>  </a:t>
            </a:r>
            <a:endParaRPr lang="ru-RU" sz="2800" dirty="0" smtClean="0">
              <a:solidFill>
                <a:srgbClr val="003668"/>
              </a:solidFill>
              <a:latin typeface="PF Din Text Comp Pro Light" pitchFamily="2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43325"/>
            <a:ext cx="1781051" cy="6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68660"/>
            <a:ext cx="2403524" cy="47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0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12650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rgbClr val="0186FF"/>
                </a:solidFill>
              </a:rPr>
              <a:t>Функции сервиса интернет-маркетинга</a:t>
            </a:r>
            <a:endParaRPr lang="ru-RU" sz="3600" dirty="0">
              <a:solidFill>
                <a:srgbClr val="0186FF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4791916" y="260648"/>
            <a:ext cx="5531297" cy="488290"/>
            <a:chOff x="-4791916" y="315238"/>
            <a:chExt cx="5531297" cy="4882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95" name="Группа 7194"/>
          <p:cNvGrpSpPr/>
          <p:nvPr/>
        </p:nvGrpSpPr>
        <p:grpSpPr>
          <a:xfrm>
            <a:off x="3830136" y="1088740"/>
            <a:ext cx="1440160" cy="1620180"/>
            <a:chOff x="3830136" y="1088740"/>
            <a:chExt cx="1440160" cy="1620180"/>
          </a:xfrm>
        </p:grpSpPr>
        <p:sp>
          <p:nvSpPr>
            <p:cNvPr id="52" name="Объект 2"/>
            <p:cNvSpPr txBox="1">
              <a:spLocks/>
            </p:cNvSpPr>
            <p:nvPr/>
          </p:nvSpPr>
          <p:spPr>
            <a:xfrm>
              <a:off x="3830136" y="2150858"/>
              <a:ext cx="1440160" cy="5580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Адаптивный </a:t>
              </a:r>
              <a:r>
                <a:rPr lang="ru-RU" sz="1600" b="1" dirty="0" smtClean="0">
                  <a:solidFill>
                    <a:srgbClr val="003668"/>
                  </a:solidFill>
                  <a:latin typeface="+mj-lt"/>
                </a:rPr>
                <a:t>дизайн</a:t>
              </a:r>
              <a:endParaRPr lang="ru-RU" sz="1600" b="1" dirty="0" smtClean="0">
                <a:solidFill>
                  <a:srgbClr val="003668"/>
                </a:solidFill>
                <a:latin typeface="+mj-lt"/>
              </a:endParaRPr>
            </a:p>
          </p:txBody>
        </p:sp>
        <p:pic>
          <p:nvPicPr>
            <p:cNvPr id="7184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592" y="1088740"/>
              <a:ext cx="1181249" cy="814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96" name="Группа 7195"/>
          <p:cNvGrpSpPr/>
          <p:nvPr/>
        </p:nvGrpSpPr>
        <p:grpSpPr>
          <a:xfrm>
            <a:off x="6483342" y="1088740"/>
            <a:ext cx="1440160" cy="1593177"/>
            <a:chOff x="6483342" y="1088740"/>
            <a:chExt cx="1440160" cy="1593177"/>
          </a:xfrm>
        </p:grpSpPr>
        <p:pic>
          <p:nvPicPr>
            <p:cNvPr id="7185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281" y="1088740"/>
              <a:ext cx="842283" cy="814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Объект 2"/>
            <p:cNvSpPr txBox="1">
              <a:spLocks/>
            </p:cNvSpPr>
            <p:nvPr/>
          </p:nvSpPr>
          <p:spPr>
            <a:xfrm>
              <a:off x="6483342" y="2123855"/>
              <a:ext cx="1440160" cy="5580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ВСТРАИВАНИЕ  в сайт</a:t>
              </a:r>
              <a:endParaRPr lang="ru-RU" sz="1600" dirty="0" smtClean="0">
                <a:solidFill>
                  <a:srgbClr val="003668"/>
                </a:solidFill>
                <a:latin typeface="+mj-lt"/>
              </a:endParaRP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876486" y="3179610"/>
            <a:ext cx="1757936" cy="1374515"/>
            <a:chOff x="876486" y="3179610"/>
            <a:chExt cx="1757936" cy="1374515"/>
          </a:xfrm>
        </p:grpSpPr>
        <p:pic>
          <p:nvPicPr>
            <p:cNvPr id="7186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356" y="3179610"/>
              <a:ext cx="838196" cy="564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Объект 2"/>
            <p:cNvSpPr txBox="1">
              <a:spLocks/>
            </p:cNvSpPr>
            <p:nvPr/>
          </p:nvSpPr>
          <p:spPr>
            <a:xfrm>
              <a:off x="876486" y="3996063"/>
              <a:ext cx="1757936" cy="5580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Интеграция с социальными сетями</a:t>
              </a:r>
              <a:endParaRPr lang="ru-RU" sz="1600" dirty="0" smtClean="0">
                <a:solidFill>
                  <a:srgbClr val="003668"/>
                </a:solidFill>
                <a:latin typeface="+mj-lt"/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3470097" y="3231736"/>
            <a:ext cx="2160239" cy="1322389"/>
            <a:chOff x="3470097" y="3231736"/>
            <a:chExt cx="2160239" cy="1322389"/>
          </a:xfrm>
        </p:grpSpPr>
        <p:pic>
          <p:nvPicPr>
            <p:cNvPr id="7187" name="Picture 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326" y="3231736"/>
              <a:ext cx="1063780" cy="490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Объект 2"/>
            <p:cNvSpPr txBox="1">
              <a:spLocks/>
            </p:cNvSpPr>
            <p:nvPr/>
          </p:nvSpPr>
          <p:spPr>
            <a:xfrm>
              <a:off x="3470097" y="3996063"/>
              <a:ext cx="2160239" cy="5580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Интеграция с </a:t>
              </a:r>
            </a:p>
            <a:p>
              <a:pPr marL="0" indent="0"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рекламными платформами</a:t>
              </a:r>
              <a:endParaRPr lang="ru-RU" sz="1600" dirty="0" smtClean="0">
                <a:solidFill>
                  <a:srgbClr val="003668"/>
                </a:solidFill>
                <a:latin typeface="+mj-lt"/>
              </a:endParaRPr>
            </a:p>
          </p:txBody>
        </p:sp>
      </p:grpSp>
      <p:grpSp>
        <p:nvGrpSpPr>
          <p:cNvPr id="7199" name="Группа 7198"/>
          <p:cNvGrpSpPr/>
          <p:nvPr/>
        </p:nvGrpSpPr>
        <p:grpSpPr>
          <a:xfrm>
            <a:off x="3322100" y="4904085"/>
            <a:ext cx="2456233" cy="1531249"/>
            <a:chOff x="3322100" y="4904085"/>
            <a:chExt cx="2456233" cy="1531249"/>
          </a:xfrm>
        </p:grpSpPr>
        <p:pic>
          <p:nvPicPr>
            <p:cNvPr id="7188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4420" y="4904085"/>
              <a:ext cx="1291592" cy="865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Объект 2"/>
            <p:cNvSpPr txBox="1">
              <a:spLocks/>
            </p:cNvSpPr>
            <p:nvPr/>
          </p:nvSpPr>
          <p:spPr>
            <a:xfrm>
              <a:off x="3322100" y="5949280"/>
              <a:ext cx="2456233" cy="4860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Отслеживание поведения</a:t>
              </a:r>
            </a:p>
            <a:p>
              <a:pPr marL="0" indent="0" algn="ctr">
                <a:lnSpc>
                  <a:spcPct val="50000"/>
                </a:lnSpc>
                <a:buClr>
                  <a:srgbClr val="23DD9F"/>
                </a:buClr>
                <a:buFont typeface="Arial" pitchFamily="34" charset="0"/>
                <a:buNone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пользователя</a:t>
              </a:r>
              <a:endParaRPr lang="ru-RU" sz="1600" dirty="0" smtClean="0">
                <a:solidFill>
                  <a:srgbClr val="003668"/>
                </a:solidFill>
                <a:latin typeface="+mj-lt"/>
              </a:endParaRP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857066" y="4914165"/>
            <a:ext cx="1757936" cy="1593177"/>
            <a:chOff x="857066" y="4914165"/>
            <a:chExt cx="1757936" cy="1593177"/>
          </a:xfrm>
        </p:grpSpPr>
        <p:pic>
          <p:nvPicPr>
            <p:cNvPr id="7190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333" y="4914165"/>
              <a:ext cx="1111402" cy="99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Объект 2"/>
            <p:cNvSpPr txBox="1">
              <a:spLocks/>
            </p:cNvSpPr>
            <p:nvPr/>
          </p:nvSpPr>
          <p:spPr>
            <a:xfrm>
              <a:off x="857066" y="5949280"/>
              <a:ext cx="1757936" cy="5580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Сбор и анализ данных</a:t>
              </a:r>
              <a:endParaRPr lang="ru-RU" sz="1600" dirty="0">
                <a:solidFill>
                  <a:srgbClr val="003668"/>
                </a:solidFill>
                <a:latin typeface="+mj-lt"/>
              </a:endParaRPr>
            </a:p>
            <a:p>
              <a:pPr marL="0" indent="0"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посетителей</a:t>
              </a:r>
              <a:endParaRPr lang="ru-RU" sz="1600" dirty="0" smtClean="0">
                <a:solidFill>
                  <a:srgbClr val="003668"/>
                </a:solidFill>
                <a:latin typeface="+mj-lt"/>
              </a:endParaRPr>
            </a:p>
          </p:txBody>
        </p:sp>
      </p:grpSp>
      <p:grpSp>
        <p:nvGrpSpPr>
          <p:cNvPr id="7197" name="Группа 7196"/>
          <p:cNvGrpSpPr/>
          <p:nvPr/>
        </p:nvGrpSpPr>
        <p:grpSpPr>
          <a:xfrm>
            <a:off x="6324454" y="3023955"/>
            <a:ext cx="1757936" cy="1800200"/>
            <a:chOff x="6324454" y="3023955"/>
            <a:chExt cx="1757936" cy="1800200"/>
          </a:xfrm>
        </p:grpSpPr>
        <p:pic>
          <p:nvPicPr>
            <p:cNvPr id="7192" name="Picture 2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860" y="3023955"/>
              <a:ext cx="1125125" cy="1184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Объект 2"/>
            <p:cNvSpPr txBox="1">
              <a:spLocks/>
            </p:cNvSpPr>
            <p:nvPr/>
          </p:nvSpPr>
          <p:spPr>
            <a:xfrm>
              <a:off x="6324454" y="4266093"/>
              <a:ext cx="1757936" cy="5580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</a:pPr>
              <a:r>
                <a:rPr lang="en-US" sz="1600" dirty="0" smtClean="0">
                  <a:solidFill>
                    <a:srgbClr val="003668"/>
                  </a:solidFill>
                  <a:latin typeface="+mj-lt"/>
                </a:rPr>
                <a:t>A/b </a:t>
              </a: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Тестирование</a:t>
              </a:r>
              <a:endParaRPr lang="ru-RU" sz="1600" dirty="0" smtClean="0">
                <a:solidFill>
                  <a:srgbClr val="003668"/>
                </a:solidFill>
                <a:latin typeface="+mj-lt"/>
              </a:endParaRPr>
            </a:p>
          </p:txBody>
        </p:sp>
      </p:grpSp>
      <p:grpSp>
        <p:nvGrpSpPr>
          <p:cNvPr id="7198" name="Группа 7197"/>
          <p:cNvGrpSpPr/>
          <p:nvPr/>
        </p:nvGrpSpPr>
        <p:grpSpPr>
          <a:xfrm>
            <a:off x="6324454" y="4914165"/>
            <a:ext cx="1757936" cy="1575175"/>
            <a:chOff x="6324454" y="4914165"/>
            <a:chExt cx="1757936" cy="1575175"/>
          </a:xfrm>
        </p:grpSpPr>
        <p:pic>
          <p:nvPicPr>
            <p:cNvPr id="7194" name="Picture 2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282" y="4914165"/>
              <a:ext cx="842281" cy="814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Объект 2"/>
            <p:cNvSpPr txBox="1">
              <a:spLocks/>
            </p:cNvSpPr>
            <p:nvPr/>
          </p:nvSpPr>
          <p:spPr>
            <a:xfrm>
              <a:off x="6324454" y="5931278"/>
              <a:ext cx="1757936" cy="5580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</a:pPr>
              <a:r>
                <a:rPr lang="en-US" sz="1600" dirty="0" smtClean="0">
                  <a:solidFill>
                    <a:srgbClr val="003668"/>
                  </a:solidFill>
                  <a:latin typeface="+mj-lt"/>
                </a:rPr>
                <a:t>API </a:t>
              </a: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Для Сложного взаимодействия</a:t>
              </a:r>
              <a:endParaRPr lang="ru-RU" sz="1600" dirty="0" smtClean="0">
                <a:solidFill>
                  <a:srgbClr val="003668"/>
                </a:solidFill>
                <a:latin typeface="+mj-lt"/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015954" y="1208332"/>
            <a:ext cx="1440160" cy="1455583"/>
            <a:chOff x="1015954" y="1208332"/>
            <a:chExt cx="1440160" cy="1455583"/>
          </a:xfrm>
        </p:grpSpPr>
        <p:pic>
          <p:nvPicPr>
            <p:cNvPr id="7182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39" y="1208332"/>
              <a:ext cx="995591" cy="575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Объект 2"/>
            <p:cNvSpPr txBox="1">
              <a:spLocks/>
            </p:cNvSpPr>
            <p:nvPr/>
          </p:nvSpPr>
          <p:spPr>
            <a:xfrm>
              <a:off x="1015954" y="2105853"/>
              <a:ext cx="1440160" cy="5580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Сохранение состояния в БД</a:t>
              </a:r>
              <a:endParaRPr lang="ru-RU" sz="1600" dirty="0" smtClean="0">
                <a:solidFill>
                  <a:srgbClr val="003668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9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25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 tmFilter="0, 0; .2, .5; .8, .5; 1, 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25" autoRev="1" fill="hold"/>
                                        <p:tgtEl>
                                          <p:spTgt spid="7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7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2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 tmFilter="0, 0; .2, .5; .8, .5; 1, 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25" autoRev="1" fill="hold"/>
                                        <p:tgtEl>
                                          <p:spTgt spid="7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12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 tmFilter="0, 0; .2, .5; .8, .5; 1, 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125" autoRev="1" fill="hold"/>
                                        <p:tgtEl>
                                          <p:spTgt spid="71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 tmFilter="0, 0; .2, .5; .8, .5; 1, 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125" autoRev="1" fill="hold"/>
                                        <p:tgtEl>
                                          <p:spTgt spid="71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12650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solidFill>
                  <a:srgbClr val="0186FF"/>
                </a:solidFill>
              </a:rPr>
              <a:t>Технологии</a:t>
            </a:r>
            <a:endParaRPr lang="ru-RU" sz="3600" dirty="0">
              <a:solidFill>
                <a:srgbClr val="0186FF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-4791916" y="260648"/>
            <a:ext cx="5531297" cy="488290"/>
            <a:chOff x="-4791916" y="315238"/>
            <a:chExt cx="5531297" cy="4882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81059"/>
              <a:ext cx="5516191" cy="42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4791916" y="315238"/>
              <a:ext cx="5531297" cy="449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Цилиндр 42"/>
          <p:cNvSpPr/>
          <p:nvPr/>
        </p:nvSpPr>
        <p:spPr>
          <a:xfrm>
            <a:off x="4067944" y="5472227"/>
            <a:ext cx="1008112" cy="792088"/>
          </a:xfrm>
          <a:prstGeom prst="can">
            <a:avLst/>
          </a:prstGeom>
          <a:solidFill>
            <a:srgbClr val="23DD9F"/>
          </a:solidFill>
          <a:ln>
            <a:solidFill>
              <a:srgbClr val="018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БД</a:t>
            </a:r>
            <a:endParaRPr lang="ru-RU" dirty="0"/>
          </a:p>
        </p:txBody>
      </p:sp>
      <p:cxnSp>
        <p:nvCxnSpPr>
          <p:cNvPr id="45" name="Прямая со стрелкой 44"/>
          <p:cNvCxnSpPr/>
          <p:nvPr/>
        </p:nvCxnSpPr>
        <p:spPr>
          <a:xfrm flipV="1">
            <a:off x="4261022" y="4663319"/>
            <a:ext cx="0" cy="808908"/>
          </a:xfrm>
          <a:prstGeom prst="straightConnector1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4816077" y="4692085"/>
            <a:ext cx="0" cy="790743"/>
          </a:xfrm>
          <a:prstGeom prst="straightConnector1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Блок-схема: решение 46"/>
          <p:cNvSpPr/>
          <p:nvPr/>
        </p:nvSpPr>
        <p:spPr>
          <a:xfrm>
            <a:off x="319072" y="2432659"/>
            <a:ext cx="1655998" cy="516208"/>
          </a:xfrm>
          <a:prstGeom prst="flowChartDecision">
            <a:avLst/>
          </a:prstGeom>
          <a:solidFill>
            <a:srgbClr val="23DD9F"/>
          </a:solidFill>
          <a:ln>
            <a:solidFill>
              <a:srgbClr val="018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WCF</a:t>
            </a:r>
            <a:endParaRPr lang="ru-RU" dirty="0"/>
          </a:p>
        </p:txBody>
      </p:sp>
      <p:sp>
        <p:nvSpPr>
          <p:cNvPr id="48" name="Блок-схема: процесс 47"/>
          <p:cNvSpPr/>
          <p:nvPr/>
        </p:nvSpPr>
        <p:spPr>
          <a:xfrm>
            <a:off x="1691680" y="908720"/>
            <a:ext cx="5760640" cy="360040"/>
          </a:xfrm>
          <a:prstGeom prst="flowChartProcess">
            <a:avLst/>
          </a:prstGeom>
          <a:solidFill>
            <a:srgbClr val="23DD9F"/>
          </a:solidFill>
          <a:ln>
            <a:solidFill>
              <a:srgbClr val="018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Клиент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4707015" y="1268760"/>
            <a:ext cx="0" cy="1575175"/>
          </a:xfrm>
          <a:prstGeom prst="straightConnector1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0"/>
          <p:cNvSpPr txBox="1"/>
          <p:nvPr/>
        </p:nvSpPr>
        <p:spPr>
          <a:xfrm>
            <a:off x="3041830" y="4959170"/>
            <a:ext cx="3055069" cy="276999"/>
          </a:xfrm>
          <a:prstGeom prst="rect">
            <a:avLst/>
          </a:prstGeom>
          <a:solidFill>
            <a:srgbClr val="F5F6F0"/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 smtClean="0">
                <a:solidFill>
                  <a:srgbClr val="003668"/>
                </a:solidFill>
              </a:rPr>
              <a:t>Преобразование </a:t>
            </a:r>
            <a:r>
              <a:rPr lang="ru-RU" sz="1200" dirty="0" smtClean="0">
                <a:solidFill>
                  <a:srgbClr val="003668"/>
                </a:solidFill>
              </a:rPr>
              <a:t>классов </a:t>
            </a:r>
            <a:r>
              <a:rPr lang="ru-RU" sz="1200" dirty="0" smtClean="0">
                <a:solidFill>
                  <a:srgbClr val="003668"/>
                </a:solidFill>
              </a:rPr>
              <a:t>в реляционную модель</a:t>
            </a:r>
            <a:endParaRPr lang="ru-RU" sz="1200" dirty="0">
              <a:solidFill>
                <a:srgbClr val="003668"/>
              </a:solidFill>
            </a:endParaRPr>
          </a:p>
        </p:txBody>
      </p:sp>
      <p:cxnSp>
        <p:nvCxnSpPr>
          <p:cNvPr id="52" name="Соединительная линия уступом 51"/>
          <p:cNvCxnSpPr>
            <a:stCxn id="47" idx="3"/>
            <a:endCxn id="51" idx="1"/>
          </p:cNvCxnSpPr>
          <p:nvPr/>
        </p:nvCxnSpPr>
        <p:spPr>
          <a:xfrm>
            <a:off x="1975070" y="2690763"/>
            <a:ext cx="1277841" cy="477208"/>
          </a:xfrm>
          <a:prstGeom prst="bentConnector3">
            <a:avLst>
              <a:gd name="adj1" fmla="val 90997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5"/>
          <p:cNvSpPr txBox="1"/>
          <p:nvPr/>
        </p:nvSpPr>
        <p:spPr>
          <a:xfrm>
            <a:off x="1691680" y="2770765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200" dirty="0" smtClean="0">
                <a:solidFill>
                  <a:srgbClr val="003668"/>
                </a:solidFill>
              </a:rPr>
              <a:t>Аутентификация и авторизация</a:t>
            </a:r>
            <a:endParaRPr lang="ru-RU" sz="1200" dirty="0">
              <a:solidFill>
                <a:srgbClr val="003668"/>
              </a:solidFill>
            </a:endParaRPr>
          </a:p>
        </p:txBody>
      </p:sp>
      <p:cxnSp>
        <p:nvCxnSpPr>
          <p:cNvPr id="54" name="Соединительная линия уступом 53"/>
          <p:cNvCxnSpPr>
            <a:stCxn id="47" idx="2"/>
          </p:cNvCxnSpPr>
          <p:nvPr/>
        </p:nvCxnSpPr>
        <p:spPr>
          <a:xfrm rot="16200000" flipH="1">
            <a:off x="1514376" y="2581562"/>
            <a:ext cx="1371234" cy="2105844"/>
          </a:xfrm>
          <a:prstGeom prst="bentConnector2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41"/>
          <p:cNvSpPr txBox="1"/>
          <p:nvPr/>
        </p:nvSpPr>
        <p:spPr>
          <a:xfrm>
            <a:off x="1556665" y="381289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3668"/>
                </a:solidFill>
              </a:rPr>
              <a:t>XML </a:t>
            </a:r>
            <a:r>
              <a:rPr lang="ru-RU" sz="1200" dirty="0" smtClean="0">
                <a:solidFill>
                  <a:srgbClr val="003668"/>
                </a:solidFill>
              </a:rPr>
              <a:t>Сообщение (ответ)</a:t>
            </a:r>
            <a:endParaRPr lang="ru-RU" sz="1200" dirty="0">
              <a:solidFill>
                <a:srgbClr val="003668"/>
              </a:solidFill>
            </a:endParaRPr>
          </a:p>
        </p:txBody>
      </p:sp>
      <p:cxnSp>
        <p:nvCxnSpPr>
          <p:cNvPr id="56" name="Соединительная линия уступом 55"/>
          <p:cNvCxnSpPr>
            <a:endCxn id="47" idx="2"/>
          </p:cNvCxnSpPr>
          <p:nvPr/>
        </p:nvCxnSpPr>
        <p:spPr>
          <a:xfrm rot="10800000">
            <a:off x="1147071" y="2948867"/>
            <a:ext cx="2105842" cy="864026"/>
          </a:xfrm>
          <a:prstGeom prst="bentConnector2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46"/>
          <p:cNvSpPr txBox="1"/>
          <p:nvPr/>
        </p:nvSpPr>
        <p:spPr>
          <a:xfrm>
            <a:off x="1575004" y="4386320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3668"/>
                </a:solidFill>
              </a:rPr>
              <a:t>XML </a:t>
            </a:r>
            <a:r>
              <a:rPr lang="ru-RU" sz="1200" dirty="0" smtClean="0">
                <a:solidFill>
                  <a:srgbClr val="003668"/>
                </a:solidFill>
              </a:rPr>
              <a:t>Сообщение (запрос)</a:t>
            </a:r>
            <a:endParaRPr lang="ru-RU" sz="1200" dirty="0">
              <a:solidFill>
                <a:srgbClr val="003668"/>
              </a:solidFill>
            </a:endParaRPr>
          </a:p>
        </p:txBody>
      </p:sp>
      <p:cxnSp>
        <p:nvCxnSpPr>
          <p:cNvPr id="58" name="Прямая со стрелкой 48"/>
          <p:cNvCxnSpPr>
            <a:stCxn id="47" idx="0"/>
            <a:endCxn id="48" idx="1"/>
          </p:cNvCxnSpPr>
          <p:nvPr/>
        </p:nvCxnSpPr>
        <p:spPr>
          <a:xfrm rot="5400000" flipH="1" flipV="1">
            <a:off x="747416" y="1488396"/>
            <a:ext cx="1343919" cy="544609"/>
          </a:xfrm>
          <a:prstGeom prst="bentConnector2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49"/>
          <p:cNvSpPr txBox="1"/>
          <p:nvPr/>
        </p:nvSpPr>
        <p:spPr>
          <a:xfrm>
            <a:off x="1331640" y="1353953"/>
            <a:ext cx="153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003668"/>
                </a:solidFill>
              </a:rPr>
              <a:t>Взаимодействие посредством сообщений </a:t>
            </a:r>
            <a:r>
              <a:rPr lang="ru-RU" sz="1200" dirty="0" smtClean="0">
                <a:solidFill>
                  <a:srgbClr val="003668"/>
                </a:solidFill>
              </a:rPr>
              <a:t/>
            </a:r>
            <a:br>
              <a:rPr lang="ru-RU" sz="1200" dirty="0" smtClean="0">
                <a:solidFill>
                  <a:srgbClr val="003668"/>
                </a:solidFill>
              </a:rPr>
            </a:br>
            <a:r>
              <a:rPr lang="en-US" sz="1200" dirty="0" smtClean="0">
                <a:solidFill>
                  <a:srgbClr val="003668"/>
                </a:solidFill>
              </a:rPr>
              <a:t>(</a:t>
            </a:r>
            <a:r>
              <a:rPr lang="en-US" sz="1200" dirty="0" smtClean="0">
                <a:solidFill>
                  <a:srgbClr val="003668"/>
                </a:solidFill>
              </a:rPr>
              <a:t>XML </a:t>
            </a:r>
            <a:r>
              <a:rPr lang="ru-RU" sz="1200" dirty="0" smtClean="0">
                <a:solidFill>
                  <a:srgbClr val="003668"/>
                </a:solidFill>
              </a:rPr>
              <a:t>или </a:t>
            </a:r>
            <a:r>
              <a:rPr lang="en-US" sz="1200" dirty="0" smtClean="0">
                <a:solidFill>
                  <a:srgbClr val="003668"/>
                </a:solidFill>
              </a:rPr>
              <a:t>JSON)</a:t>
            </a:r>
            <a:endParaRPr lang="ru-RU" sz="1200" dirty="0">
              <a:solidFill>
                <a:srgbClr val="003668"/>
              </a:solidFill>
            </a:endParaRPr>
          </a:p>
        </p:txBody>
      </p:sp>
      <p:cxnSp>
        <p:nvCxnSpPr>
          <p:cNvPr id="60" name="Прямая со стрелкой 59"/>
          <p:cNvCxnSpPr/>
          <p:nvPr/>
        </p:nvCxnSpPr>
        <p:spPr>
          <a:xfrm>
            <a:off x="4436985" y="1268760"/>
            <a:ext cx="0" cy="1575175"/>
          </a:xfrm>
          <a:prstGeom prst="straightConnector1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3"/>
          <p:cNvSpPr txBox="1"/>
          <p:nvPr/>
        </p:nvSpPr>
        <p:spPr>
          <a:xfrm>
            <a:off x="3786456" y="1820212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Запрос</a:t>
            </a:r>
            <a:endParaRPr lang="ru-RU" sz="1400" dirty="0"/>
          </a:p>
        </p:txBody>
      </p:sp>
      <p:sp>
        <p:nvSpPr>
          <p:cNvPr id="63" name="TextBox 55"/>
          <p:cNvSpPr txBox="1"/>
          <p:nvPr/>
        </p:nvSpPr>
        <p:spPr>
          <a:xfrm>
            <a:off x="4816077" y="182021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03668"/>
                </a:solidFill>
              </a:rPr>
              <a:t>Ответ</a:t>
            </a:r>
            <a:endParaRPr lang="ru-RU" sz="1400" dirty="0">
              <a:solidFill>
                <a:srgbClr val="003668"/>
              </a:solidFill>
            </a:endParaRPr>
          </a:p>
        </p:txBody>
      </p:sp>
      <p:sp>
        <p:nvSpPr>
          <p:cNvPr id="64" name="Левая фигурная скобка 63"/>
          <p:cNvSpPr/>
          <p:nvPr/>
        </p:nvSpPr>
        <p:spPr>
          <a:xfrm rot="10800000">
            <a:off x="7020272" y="1880223"/>
            <a:ext cx="864096" cy="2700664"/>
          </a:xfrm>
          <a:prstGeom prst="leftBrace">
            <a:avLst/>
          </a:prstGeom>
          <a:ln>
            <a:solidFill>
              <a:srgbClr val="018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65" name="TextBox 59"/>
          <p:cNvSpPr txBox="1"/>
          <p:nvPr/>
        </p:nvSpPr>
        <p:spPr>
          <a:xfrm rot="10800000">
            <a:off x="7947375" y="2907470"/>
            <a:ext cx="461665" cy="8681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3668"/>
                </a:solidFill>
              </a:rPr>
              <a:t>IIS </a:t>
            </a:r>
            <a:r>
              <a:rPr lang="ru-RU" dirty="0" smtClean="0">
                <a:solidFill>
                  <a:srgbClr val="003668"/>
                </a:solidFill>
              </a:rPr>
              <a:t>Сервер</a:t>
            </a:r>
            <a:endParaRPr lang="ru-RU" dirty="0">
              <a:solidFill>
                <a:srgbClr val="003668"/>
              </a:solidFill>
            </a:endParaRPr>
          </a:p>
        </p:txBody>
      </p:sp>
      <p:sp>
        <p:nvSpPr>
          <p:cNvPr id="66" name="Левая круглая скобка 65"/>
          <p:cNvSpPr/>
          <p:nvPr/>
        </p:nvSpPr>
        <p:spPr>
          <a:xfrm rot="10800000">
            <a:off x="7186002" y="5218538"/>
            <a:ext cx="288032" cy="1064350"/>
          </a:xfrm>
          <a:prstGeom prst="leftBracket">
            <a:avLst/>
          </a:prstGeom>
          <a:ln>
            <a:solidFill>
              <a:srgbClr val="018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67" name="TextBox 62"/>
          <p:cNvSpPr txBox="1"/>
          <p:nvPr/>
        </p:nvSpPr>
        <p:spPr>
          <a:xfrm rot="10800000">
            <a:off x="7947374" y="5184195"/>
            <a:ext cx="461665" cy="11775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3668"/>
                </a:solidFill>
              </a:rPr>
              <a:t>MS SQL Server</a:t>
            </a:r>
            <a:endParaRPr lang="ru-RU" dirty="0">
              <a:solidFill>
                <a:srgbClr val="003668"/>
              </a:solidFill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3252911" y="2843935"/>
            <a:ext cx="2638178" cy="1800200"/>
            <a:chOff x="4425508" y="2912792"/>
            <a:chExt cx="2638178" cy="1800200"/>
          </a:xfrm>
        </p:grpSpPr>
        <p:sp>
          <p:nvSpPr>
            <p:cNvPr id="42" name="Блок-схема: процесс 41"/>
            <p:cNvSpPr/>
            <p:nvPr/>
          </p:nvSpPr>
          <p:spPr>
            <a:xfrm>
              <a:off x="4425508" y="2912792"/>
              <a:ext cx="2638178" cy="1800200"/>
            </a:xfrm>
            <a:prstGeom prst="flowChartProcess">
              <a:avLst/>
            </a:prstGeom>
            <a:solidFill>
              <a:srgbClr val="23DD9F"/>
            </a:solidFill>
            <a:ln>
              <a:solidFill>
                <a:srgbClr val="018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ASP.NET</a:t>
              </a:r>
              <a:endParaRPr lang="ru-RU" dirty="0"/>
            </a:p>
          </p:txBody>
        </p:sp>
        <p:sp>
          <p:nvSpPr>
            <p:cNvPr id="44" name="Блок-схема: процесс 43"/>
            <p:cNvSpPr/>
            <p:nvPr/>
          </p:nvSpPr>
          <p:spPr>
            <a:xfrm>
              <a:off x="5145587" y="4064920"/>
              <a:ext cx="1296144" cy="648072"/>
            </a:xfrm>
            <a:prstGeom prst="flowChartProcess">
              <a:avLst/>
            </a:prstGeom>
            <a:solidFill>
              <a:srgbClr val="23DD9F"/>
            </a:solidFill>
            <a:ln>
              <a:solidFill>
                <a:srgbClr val="018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Entity Framework</a:t>
              </a:r>
              <a:endParaRPr lang="ru-RU" dirty="0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425508" y="2912792"/>
              <a:ext cx="1008111" cy="648072"/>
            </a:xfrm>
            <a:prstGeom prst="rect">
              <a:avLst/>
            </a:prstGeom>
            <a:solidFill>
              <a:srgbClr val="23DD9F"/>
            </a:solidFill>
            <a:ln>
              <a:solidFill>
                <a:srgbClr val="018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ASP.NET Identity</a:t>
              </a:r>
              <a:endParaRPr lang="ru-RU" dirty="0"/>
            </a:p>
          </p:txBody>
        </p:sp>
        <p:sp>
          <p:nvSpPr>
            <p:cNvPr id="62" name="Блок-схема: решение 61"/>
            <p:cNvSpPr/>
            <p:nvPr/>
          </p:nvSpPr>
          <p:spPr>
            <a:xfrm>
              <a:off x="5568842" y="3017724"/>
              <a:ext cx="1494844" cy="394012"/>
            </a:xfrm>
            <a:prstGeom prst="flowChartDecision">
              <a:avLst/>
            </a:prstGeom>
            <a:solidFill>
              <a:srgbClr val="23DD9F"/>
            </a:solidFill>
            <a:ln>
              <a:solidFill>
                <a:srgbClr val="018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Unity</a:t>
              </a:r>
              <a:endParaRPr lang="ru-RU" dirty="0"/>
            </a:p>
          </p:txBody>
        </p:sp>
        <p:cxnSp>
          <p:nvCxnSpPr>
            <p:cNvPr id="68" name="Прямая со стрелкой 67"/>
            <p:cNvCxnSpPr>
              <a:stCxn id="62" idx="2"/>
            </p:cNvCxnSpPr>
            <p:nvPr/>
          </p:nvCxnSpPr>
          <p:spPr>
            <a:xfrm>
              <a:off x="6316264" y="3411736"/>
              <a:ext cx="0" cy="653185"/>
            </a:xfrm>
            <a:prstGeom prst="straightConnector1">
              <a:avLst/>
            </a:prstGeom>
            <a:ln>
              <a:solidFill>
                <a:srgbClr val="0186FF"/>
              </a:solidFill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5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D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51520" y="2708920"/>
            <a:ext cx="8460432" cy="645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 smtClean="0">
                <a:ln w="0">
                  <a:noFill/>
                </a:ln>
                <a:solidFill>
                  <a:schemeClr val="bg1"/>
                </a:solidFill>
                <a:latin typeface="Bebas Neue Bold" pitchFamily="34" charset="-52"/>
                <a:cs typeface="Gotham Pro Light" pitchFamily="50" charset="0"/>
              </a:rPr>
              <a:t>Спасибо за ВНИМАНИЕ</a:t>
            </a:r>
            <a:r>
              <a:rPr lang="ru-RU" sz="8800" b="1" dirty="0" smtClean="0">
                <a:ln w="0">
                  <a:noFill/>
                </a:ln>
                <a:solidFill>
                  <a:schemeClr val="bg1"/>
                </a:solidFill>
                <a:latin typeface="Bebas Neue Bold" pitchFamily="34" charset="-52"/>
                <a:cs typeface="Gotham Pro Light" pitchFamily="50" charset="0"/>
              </a:rPr>
              <a:t> </a:t>
            </a:r>
            <a:endParaRPr lang="ru-RU" sz="8800" dirty="0">
              <a:ln w="0">
                <a:noFill/>
              </a:ln>
              <a:solidFill>
                <a:schemeClr val="bg1"/>
              </a:solidFill>
              <a:latin typeface="Bebas Neue Bold" pitchFamily="34" charset="-52"/>
              <a:cs typeface="Gotham Pro Light" pitchFamily="50" charset="0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0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4">
      <a:majorFont>
        <a:latin typeface="Bebas Neue Bold"/>
        <a:ea typeface=""/>
        <a:cs typeface=""/>
      </a:majorFont>
      <a:minorFont>
        <a:latin typeface="PF Din Text Comp Pro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261</Words>
  <Application>Microsoft Office PowerPoint</Application>
  <PresentationFormat>Экран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Существующая проблема</vt:lpstr>
      <vt:lpstr>возможности</vt:lpstr>
      <vt:lpstr>Обзор аналогов</vt:lpstr>
      <vt:lpstr>Обзор аналогов</vt:lpstr>
      <vt:lpstr>Функции сервиса интернет-маркетинга</vt:lpstr>
      <vt:lpstr>Технологии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Batyrev</dc:creator>
  <cp:lastModifiedBy>Batyrev</cp:lastModifiedBy>
  <cp:revision>69</cp:revision>
  <dcterms:created xsi:type="dcterms:W3CDTF">2014-05-31T13:11:09Z</dcterms:created>
  <dcterms:modified xsi:type="dcterms:W3CDTF">2014-06-01T23:43:11Z</dcterms:modified>
</cp:coreProperties>
</file>