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 id="2147483766" r:id="rId2"/>
  </p:sldMasterIdLst>
  <p:notesMasterIdLst>
    <p:notesMasterId r:id="rId30"/>
  </p:notesMasterIdLst>
  <p:sldIdLst>
    <p:sldId id="600" r:id="rId3"/>
    <p:sldId id="616" r:id="rId4"/>
    <p:sldId id="621" r:id="rId5"/>
    <p:sldId id="624" r:id="rId6"/>
    <p:sldId id="625" r:id="rId7"/>
    <p:sldId id="626" r:id="rId8"/>
    <p:sldId id="627" r:id="rId9"/>
    <p:sldId id="628" r:id="rId10"/>
    <p:sldId id="629"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5" r:id="rId26"/>
    <p:sldId id="644" r:id="rId27"/>
    <p:sldId id="646" r:id="rId28"/>
    <p:sldId id="601"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33333"/>
    <a:srgbClr val="0556CD"/>
    <a:srgbClr val="7F7F7F"/>
    <a:srgbClr val="000000"/>
    <a:srgbClr val="FFFFFF"/>
    <a:srgbClr val="00B0F0"/>
    <a:srgbClr val="058EFF"/>
    <a:srgbClr val="0894DA"/>
    <a:srgbClr val="00A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3" autoAdjust="0"/>
    <p:restoredTop sz="94008" autoAdjust="0"/>
  </p:normalViewPr>
  <p:slideViewPr>
    <p:cSldViewPr snapToGrid="0">
      <p:cViewPr>
        <p:scale>
          <a:sx n="89" d="100"/>
          <a:sy n="89" d="100"/>
        </p:scale>
        <p:origin x="-600"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EFDFF-52FB-4AA1-8619-FE2EB8C25240}" type="datetimeFigureOut">
              <a:rPr lang="en-IN" smtClean="0"/>
              <a:pPr/>
              <a:t>01-08-2017</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5A8A1-DC91-404B-B6EF-9243D3169412}" type="slidenum">
              <a:rPr lang="en-IN" smtClean="0"/>
              <a:pPr/>
              <a:t>‹#›</a:t>
            </a:fld>
            <a:endParaRPr lang="en-IN" dirty="0"/>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256" name="Group 255"/>
          <p:cNvGrpSpPr/>
          <p:nvPr userDrawn="1"/>
        </p:nvGrpSpPr>
        <p:grpSpPr>
          <a:xfrm>
            <a:off x="-1" y="0"/>
            <a:ext cx="9137515" cy="4914900"/>
            <a:chOff x="-1" y="0"/>
            <a:chExt cx="9137515" cy="4914900"/>
          </a:xfrm>
        </p:grpSpPr>
        <p:grpSp>
          <p:nvGrpSpPr>
            <p:cNvPr id="29"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4000" bIns="0" anchor="ctr">
            <a:noAutofit/>
          </a:bodyPr>
          <a:lstStyle>
            <a:lvl1pPr marL="0" indent="0" algn="r">
              <a:buFont typeface="Arial" panose="020B0604020202020204" pitchFamily="34" charset="0"/>
              <a:buNone/>
              <a:defRPr lang="en-IN" sz="1000" baseline="0" dirty="0"/>
            </a:lvl1pPr>
          </a:lstStyle>
          <a:p>
            <a:r>
              <a:rPr lang="en-IN" sz="1400" dirty="0"/>
              <a:t>Click icon to add image</a:t>
            </a:r>
            <a:endParaRPr lang="en-IN" dirty="0"/>
          </a:p>
        </p:txBody>
      </p:sp>
    </p:spTree>
    <p:extLst>
      <p:ext uri="{BB962C8B-B14F-4D97-AF65-F5344CB8AC3E}">
        <p14:creationId xmlns:p14="http://schemas.microsoft.com/office/powerpoint/2010/main" val="37610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1" y="596900"/>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24197137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95839557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1" y="596900"/>
            <a:ext cx="9137515" cy="434475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4171737169"/>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1" y="596900"/>
            <a:ext cx="9137515" cy="434475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136393378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1" y="596900"/>
            <a:ext cx="9137515" cy="434475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99387498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1" y="596900"/>
            <a:ext cx="9137515" cy="434475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82412728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1" y="596900"/>
            <a:ext cx="9137515" cy="434475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56269181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1" y="596900"/>
            <a:ext cx="9137515" cy="434475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52603885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76586697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35" name="Group 34"/>
          <p:cNvGrpSpPr/>
          <p:nvPr userDrawn="1"/>
        </p:nvGrpSpPr>
        <p:grpSpPr>
          <a:xfrm>
            <a:off x="-1" y="0"/>
            <a:ext cx="9137515" cy="49149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Tree>
    <p:extLst>
      <p:ext uri="{BB962C8B-B14F-4D97-AF65-F5344CB8AC3E}">
        <p14:creationId xmlns:p14="http://schemas.microsoft.com/office/powerpoint/2010/main" val="328062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1" y="596900"/>
            <a:ext cx="9137515" cy="434475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197235619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23" name="Group 22"/>
          <p:cNvGrpSpPr/>
          <p:nvPr userDrawn="1"/>
        </p:nvGrpSpPr>
        <p:grpSpPr>
          <a:xfrm>
            <a:off x="-1" y="0"/>
            <a:ext cx="9137515" cy="4914900"/>
            <a:chOff x="-1" y="0"/>
            <a:chExt cx="9137515" cy="4914900"/>
          </a:xfrm>
        </p:grpSpPr>
        <p:grpSp>
          <p:nvGrpSpPr>
            <p:cNvPr id="24"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78417"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 name="Group 10"/>
          <p:cNvGrpSpPr/>
          <p:nvPr userDrawn="1"/>
        </p:nvGrpSpPr>
        <p:grpSpPr>
          <a:xfrm>
            <a:off x="4726572" y="1861069"/>
            <a:ext cx="781904" cy="846442"/>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16" name="Parallelogram 5"/>
          <p:cNvSpPr/>
          <p:nvPr userDrawn="1"/>
        </p:nvSpPr>
        <p:spPr>
          <a:xfrm rot="10800000">
            <a:off x="5576388" y="-1"/>
            <a:ext cx="3573555" cy="4992404"/>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2"/>
            <a:endParaRPr lang="en-US" sz="1348" dirty="0">
              <a:solidFill>
                <a:prstClr val="white"/>
              </a:solidFill>
            </a:endParaRPr>
          </a:p>
        </p:txBody>
      </p:sp>
      <p:sp>
        <p:nvSpPr>
          <p:cNvPr id="17" name="Rectangle 2"/>
          <p:cNvSpPr/>
          <p:nvPr userDrawn="1"/>
        </p:nvSpPr>
        <p:spPr>
          <a:xfrm rot="1617703">
            <a:off x="6524902" y="-384806"/>
            <a:ext cx="307882" cy="5750306"/>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8" name="Text Placeholder 5"/>
          <p:cNvSpPr>
            <a:spLocks noGrp="1"/>
          </p:cNvSpPr>
          <p:nvPr>
            <p:ph type="body" sz="quarter" idx="10" hasCustomPrompt="1"/>
          </p:nvPr>
        </p:nvSpPr>
        <p:spPr>
          <a:xfrm>
            <a:off x="381235" y="3654517"/>
            <a:ext cx="3643967" cy="347682"/>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381235" y="4109471"/>
            <a:ext cx="3643967" cy="347682"/>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a:stretch/>
        </p:blipFill>
        <p:spPr>
          <a:xfrm>
            <a:off x="4691" y="2870909"/>
            <a:ext cx="2404958" cy="575481"/>
          </a:xfrm>
          <a:prstGeom prst="rect">
            <a:avLst/>
          </a:prstGeom>
        </p:spPr>
      </p:pic>
    </p:spTree>
    <p:extLst>
      <p:ext uri="{BB962C8B-B14F-4D97-AF65-F5344CB8AC3E}">
        <p14:creationId xmlns:p14="http://schemas.microsoft.com/office/powerpoint/2010/main" val="1756980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1" y="596900"/>
            <a:ext cx="9137515" cy="434475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240295513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_1">
    <p:spTree>
      <p:nvGrpSpPr>
        <p:cNvPr id="1" name=""/>
        <p:cNvGrpSpPr/>
        <p:nvPr/>
      </p:nvGrpSpPr>
      <p:grpSpPr>
        <a:xfrm>
          <a:off x="0" y="0"/>
          <a:ext cx="0" cy="0"/>
          <a:chOff x="0" y="0"/>
          <a:chExt cx="0" cy="0"/>
        </a:xfrm>
      </p:grpSpPr>
      <p:grpSp>
        <p:nvGrpSpPr>
          <p:cNvPr id="9" name="Group 8"/>
          <p:cNvGrpSpPr/>
          <p:nvPr userDrawn="1"/>
        </p:nvGrpSpPr>
        <p:grpSpPr>
          <a:xfrm>
            <a:off x="-1" y="596900"/>
            <a:ext cx="9137515" cy="4344751"/>
            <a:chOff x="0" y="596900"/>
            <a:chExt cx="9144000" cy="4344751"/>
          </a:xfrm>
        </p:grpSpPr>
        <p:grpSp>
          <p:nvGrpSpPr>
            <p:cNvPr id="10" name="Group 87"/>
            <p:cNvGrpSpPr/>
            <p:nvPr userDrawn="1"/>
          </p:nvGrpSpPr>
          <p:grpSpPr>
            <a:xfrm>
              <a:off x="142672" y="603115"/>
              <a:ext cx="8864600" cy="4338536"/>
              <a:chOff x="142672" y="603115"/>
              <a:chExt cx="8864600" cy="4338536"/>
            </a:xfrm>
          </p:grpSpPr>
          <p:cxnSp>
            <p:nvCxnSpPr>
              <p:cNvPr id="42" name="Straight Connector 4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50750313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14" name="Group 13"/>
          <p:cNvGrpSpPr/>
          <p:nvPr userDrawn="1"/>
        </p:nvGrpSpPr>
        <p:grpSpPr>
          <a:xfrm>
            <a:off x="-1" y="596900"/>
            <a:ext cx="9137515" cy="4344751"/>
            <a:chOff x="0" y="596900"/>
            <a:chExt cx="9144000" cy="4344751"/>
          </a:xfrm>
        </p:grpSpPr>
        <p:grpSp>
          <p:nvGrpSpPr>
            <p:cNvPr id="15"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userDrawn="1"/>
        </p:nvSpPr>
        <p:spPr>
          <a:xfrm>
            <a:off x="0" y="4937763"/>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66"/>
            <a:endParaRPr lang="en-US" sz="1400" dirty="0">
              <a:solidFill>
                <a:prstClr val="white"/>
              </a:solidFill>
            </a:endParaRPr>
          </a:p>
        </p:txBody>
      </p:sp>
      <p:sp>
        <p:nvSpPr>
          <p:cNvPr id="12" name="TextBox 11"/>
          <p:cNvSpPr txBox="1"/>
          <p:nvPr userDrawn="1"/>
        </p:nvSpPr>
        <p:spPr>
          <a:xfrm>
            <a:off x="8578121" y="4936034"/>
            <a:ext cx="460947" cy="207747"/>
          </a:xfrm>
          <a:prstGeom prst="rect">
            <a:avLst/>
          </a:prstGeom>
          <a:noFill/>
        </p:spPr>
        <p:txBody>
          <a:bodyPr wrap="square" lIns="68579" tIns="34289" rIns="68579" bIns="34289" rtlCol="0">
            <a:spAutoFit/>
          </a:bodyPr>
          <a:lstStyle/>
          <a:p>
            <a:pPr algn="r" defTabSz="685766"/>
            <a:fld id="{D1AD548E-8EA6-684F-9B89-4E9F5DC57BB8}" type="slidenum">
              <a:rPr lang="en-US" sz="900" smtClean="0">
                <a:solidFill>
                  <a:srgbClr val="A5A5A5">
                    <a:lumMod val="75000"/>
                  </a:srgbClr>
                </a:solidFill>
              </a:rPr>
              <a:pPr algn="r" defTabSz="685766"/>
              <a:t>‹#›</a:t>
            </a:fld>
            <a:endParaRPr lang="en-US" sz="900" dirty="0">
              <a:solidFill>
                <a:srgbClr val="A5A5A5">
                  <a:lumMod val="75000"/>
                </a:srgbClr>
              </a:solidFill>
            </a:endParaRPr>
          </a:p>
        </p:txBody>
      </p:sp>
      <p:sp>
        <p:nvSpPr>
          <p:cNvPr id="6" name="Title 1"/>
          <p:cNvSpPr>
            <a:spLocks noGrp="1"/>
          </p:cNvSpPr>
          <p:nvPr>
            <p:ph type="title"/>
          </p:nvPr>
        </p:nvSpPr>
        <p:spPr>
          <a:xfrm>
            <a:off x="304800" y="1"/>
            <a:ext cx="8534400" cy="505365"/>
          </a:xfrm>
        </p:spPr>
        <p:txBody>
          <a:bodyPr anchor="b">
            <a:normAutofit/>
          </a:bodyPr>
          <a:lstStyle>
            <a:lvl1pPr>
              <a:defRPr sz="2400">
                <a:latin typeface="Calibri" charset="0"/>
                <a:ea typeface="Calibri" charset="0"/>
                <a:cs typeface="Calibri" charset="0"/>
              </a:defRPr>
            </a:lvl1pPr>
          </a:lstStyle>
          <a:p>
            <a:r>
              <a:rPr lang="en-US" dirty="0"/>
              <a:t>Click to edit Master title style</a:t>
            </a:r>
          </a:p>
        </p:txBody>
      </p:sp>
      <p:sp>
        <p:nvSpPr>
          <p:cNvPr id="7" name="Content Placeholder 2"/>
          <p:cNvSpPr>
            <a:spLocks noGrp="1"/>
          </p:cNvSpPr>
          <p:nvPr>
            <p:ph idx="1"/>
          </p:nvPr>
        </p:nvSpPr>
        <p:spPr>
          <a:xfrm>
            <a:off x="304800" y="666750"/>
            <a:ext cx="8534400" cy="4191000"/>
          </a:xfrm>
        </p:spPr>
        <p:txBody>
          <a:bodyPr>
            <a:normAutofit/>
          </a:bodyPr>
          <a:lstStyle>
            <a:lvl1pPr>
              <a:defRPr sz="24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9"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white"/>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white"/>
                </a:solidFill>
              </a:endParaRPr>
            </a:p>
          </p:txBody>
        </p:sp>
      </p:grpSp>
      <p:cxnSp>
        <p:nvCxnSpPr>
          <p:cNvPr id="13" name="Straight Connector 12"/>
          <p:cNvCxnSpPr/>
          <p:nvPr userDrawn="1"/>
        </p:nvCxnSpPr>
        <p:spPr>
          <a:xfrm>
            <a:off x="308782" y="4957217"/>
            <a:ext cx="85264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3110808" y="4935753"/>
            <a:ext cx="2863602" cy="207747"/>
          </a:xfrm>
          <a:prstGeom prst="rect">
            <a:avLst/>
          </a:prstGeom>
          <a:noFill/>
        </p:spPr>
        <p:txBody>
          <a:bodyPr wrap="none" lIns="68579" tIns="34289" rIns="68579" bIns="34289" rtlCol="0">
            <a:spAutoFit/>
          </a:bodyPr>
          <a:lstStyle/>
          <a:p>
            <a:pPr algn="ctr" defTabSz="685783">
              <a:defRPr/>
            </a:pPr>
            <a:r>
              <a:rPr lang="en-US" sz="900" dirty="0">
                <a:solidFill>
                  <a:srgbClr val="000000">
                    <a:lumMod val="75000"/>
                    <a:lumOff val="25000"/>
                  </a:srgbClr>
                </a:solidFill>
              </a:rPr>
              <a:t>Restricted Circulation | L&amp;T Technology Services | © 2016</a:t>
            </a:r>
          </a:p>
        </p:txBody>
      </p:sp>
    </p:spTree>
    <p:extLst>
      <p:ext uri="{BB962C8B-B14F-4D97-AF65-F5344CB8AC3E}">
        <p14:creationId xmlns:p14="http://schemas.microsoft.com/office/powerpoint/2010/main" val="298002585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25041"/>
            <a:ext cx="8001000" cy="434578"/>
          </a:xfrm>
          <a:prstGeom prst="rect">
            <a:avLst/>
          </a:prstGeo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3713" y="1040606"/>
            <a:ext cx="7954962" cy="3143250"/>
          </a:xfrm>
          <a:prstGeom prst="rect">
            <a:avLst/>
          </a:prstGeo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2583532"/>
      </p:ext>
    </p:extLst>
  </p:cSld>
  <p:clrMapOvr>
    <a:masterClrMapping/>
  </p:clrMapOvr>
  <p:transition spd="med">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with_Grid_BG">
    <p:spTree>
      <p:nvGrpSpPr>
        <p:cNvPr id="1" name=""/>
        <p:cNvGrpSpPr/>
        <p:nvPr/>
      </p:nvGrpSpPr>
      <p:grpSpPr>
        <a:xfrm>
          <a:off x="0" y="0"/>
          <a:ext cx="0" cy="0"/>
          <a:chOff x="0" y="0"/>
          <a:chExt cx="0" cy="0"/>
        </a:xfrm>
      </p:grpSpPr>
      <p:grpSp>
        <p:nvGrpSpPr>
          <p:cNvPr id="14" name="Group 13"/>
          <p:cNvGrpSpPr/>
          <p:nvPr userDrawn="1"/>
        </p:nvGrpSpPr>
        <p:grpSpPr>
          <a:xfrm>
            <a:off x="-1" y="596900"/>
            <a:ext cx="9137515" cy="4344751"/>
            <a:chOff x="0" y="596900"/>
            <a:chExt cx="9144000" cy="4344751"/>
          </a:xfrm>
        </p:grpSpPr>
        <p:grpSp>
          <p:nvGrpSpPr>
            <p:cNvPr id="15"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userDrawn="1"/>
        </p:nvSpPr>
        <p:spPr>
          <a:xfrm>
            <a:off x="0" y="4937763"/>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09" tIns="34254" rIns="68509" bIns="34254" rtlCol="0" anchor="ctr"/>
          <a:lstStyle/>
          <a:p>
            <a:pPr algn="ctr" defTabSz="685046"/>
            <a:endParaRPr lang="en-US" sz="1399" dirty="0">
              <a:solidFill>
                <a:srgbClr val="FFFFFF"/>
              </a:solidFill>
            </a:endParaRPr>
          </a:p>
        </p:txBody>
      </p:sp>
      <p:sp>
        <p:nvSpPr>
          <p:cNvPr id="12" name="TextBox 11"/>
          <p:cNvSpPr txBox="1"/>
          <p:nvPr userDrawn="1"/>
        </p:nvSpPr>
        <p:spPr>
          <a:xfrm>
            <a:off x="8578121" y="4936034"/>
            <a:ext cx="460947" cy="207548"/>
          </a:xfrm>
          <a:prstGeom prst="rect">
            <a:avLst/>
          </a:prstGeom>
          <a:noFill/>
        </p:spPr>
        <p:txBody>
          <a:bodyPr wrap="square" lIns="68509" tIns="34254" rIns="68509" bIns="34254" rtlCol="0">
            <a:spAutoFit/>
          </a:bodyPr>
          <a:lstStyle/>
          <a:p>
            <a:pPr algn="r" defTabSz="685046"/>
            <a:fld id="{D1AD548E-8EA6-684F-9B89-4E9F5DC57BB8}" type="slidenum">
              <a:rPr lang="en-US" sz="899" smtClean="0">
                <a:solidFill>
                  <a:srgbClr val="FFCC29">
                    <a:lumMod val="75000"/>
                  </a:srgbClr>
                </a:solidFill>
              </a:rPr>
              <a:pPr algn="r" defTabSz="685046"/>
              <a:t>‹#›</a:t>
            </a:fld>
            <a:endParaRPr lang="en-US" sz="899" dirty="0">
              <a:solidFill>
                <a:srgbClr val="FFCC29">
                  <a:lumMod val="75000"/>
                </a:srgbClr>
              </a:solidFill>
            </a:endParaRPr>
          </a:p>
        </p:txBody>
      </p:sp>
      <p:sp>
        <p:nvSpPr>
          <p:cNvPr id="6" name="Title 1"/>
          <p:cNvSpPr>
            <a:spLocks noGrp="1"/>
          </p:cNvSpPr>
          <p:nvPr>
            <p:ph type="title"/>
          </p:nvPr>
        </p:nvSpPr>
        <p:spPr>
          <a:xfrm>
            <a:off x="304800" y="1"/>
            <a:ext cx="8534400" cy="505365"/>
          </a:xfrm>
        </p:spPr>
        <p:txBody>
          <a:bodyPr anchor="b">
            <a:normAutofit/>
          </a:bodyPr>
          <a:lstStyle>
            <a:lvl1pPr>
              <a:defRPr sz="2397">
                <a:latin typeface="Calibri" charset="0"/>
                <a:ea typeface="Calibri" charset="0"/>
                <a:cs typeface="Calibri" charset="0"/>
              </a:defRPr>
            </a:lvl1pPr>
          </a:lstStyle>
          <a:p>
            <a:r>
              <a:rPr lang="en-US" dirty="0"/>
              <a:t>Click to edit Master title style</a:t>
            </a:r>
          </a:p>
        </p:txBody>
      </p:sp>
      <p:sp>
        <p:nvSpPr>
          <p:cNvPr id="7" name="Content Placeholder 2"/>
          <p:cNvSpPr>
            <a:spLocks noGrp="1"/>
          </p:cNvSpPr>
          <p:nvPr>
            <p:ph idx="1"/>
          </p:nvPr>
        </p:nvSpPr>
        <p:spPr>
          <a:xfrm>
            <a:off x="304800" y="666750"/>
            <a:ext cx="8534400" cy="4191000"/>
          </a:xfrm>
        </p:spPr>
        <p:txBody>
          <a:bodyPr>
            <a:normAutofit/>
          </a:bodyPr>
          <a:lstStyle>
            <a:lvl1pPr>
              <a:defRPr sz="2397">
                <a:solidFill>
                  <a:schemeClr val="tx1">
                    <a:lumMod val="75000"/>
                    <a:lumOff val="25000"/>
                  </a:schemeClr>
                </a:solidFill>
              </a:defRPr>
            </a:lvl1pPr>
            <a:lvl2pPr>
              <a:defRPr sz="1798">
                <a:solidFill>
                  <a:schemeClr val="tx1">
                    <a:lumMod val="75000"/>
                    <a:lumOff val="25000"/>
                  </a:schemeClr>
                </a:solidFill>
              </a:defRPr>
            </a:lvl2pPr>
            <a:lvl3pPr>
              <a:defRPr sz="1599">
                <a:solidFill>
                  <a:schemeClr val="tx1">
                    <a:lumMod val="75000"/>
                    <a:lumOff val="25000"/>
                  </a:schemeClr>
                </a:solidFill>
              </a:defRPr>
            </a:lvl3pPr>
            <a:lvl4pPr>
              <a:defRPr sz="1399">
                <a:solidFill>
                  <a:schemeClr val="tx1">
                    <a:lumMod val="75000"/>
                    <a:lumOff val="25000"/>
                  </a:schemeClr>
                </a:solidFill>
              </a:defRPr>
            </a:lvl4pPr>
            <a:lvl5pPr>
              <a:defRPr sz="1399">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solidFill>
                  <a:srgbClr val="FFFFFF"/>
                </a:solidFill>
              </a:endParaRPr>
            </a:p>
          </p:txBody>
        </p:sp>
      </p:grpSp>
      <p:sp>
        <p:nvSpPr>
          <p:cNvPr id="13" name="TextBox 12"/>
          <p:cNvSpPr txBox="1"/>
          <p:nvPr userDrawn="1"/>
        </p:nvSpPr>
        <p:spPr>
          <a:xfrm>
            <a:off x="3151449" y="4936035"/>
            <a:ext cx="2863602" cy="207747"/>
          </a:xfrm>
          <a:prstGeom prst="rect">
            <a:avLst/>
          </a:prstGeom>
          <a:noFill/>
        </p:spPr>
        <p:txBody>
          <a:bodyPr wrap="none" lIns="68579" tIns="34289" rIns="68579" bIns="34289" rtlCol="0">
            <a:spAutoFit/>
          </a:bodyPr>
          <a:lstStyle/>
          <a:p>
            <a:pPr algn="ctr" defTabSz="685783">
              <a:defRPr/>
            </a:pPr>
            <a:r>
              <a:rPr lang="en-US" sz="900" dirty="0">
                <a:solidFill>
                  <a:srgbClr val="000000">
                    <a:lumMod val="75000"/>
                    <a:lumOff val="25000"/>
                  </a:srgbClr>
                </a:solidFill>
              </a:rPr>
              <a:t>Restricted Circulation | L&amp;T Technology Services | © 2016</a:t>
            </a:r>
          </a:p>
        </p:txBody>
      </p:sp>
    </p:spTree>
    <p:extLst>
      <p:ext uri="{BB962C8B-B14F-4D97-AF65-F5344CB8AC3E}">
        <p14:creationId xmlns:p14="http://schemas.microsoft.com/office/powerpoint/2010/main" val="91091159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1"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22" name="Rectangle 21"/>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r">
              <a:buFont typeface="Arial" panose="020B0604020202020204" pitchFamily="34" charset="0"/>
              <a:buNone/>
              <a:defRPr lang="en-IN" dirty="0"/>
            </a:lvl1pPr>
          </a:lstStyle>
          <a:p>
            <a:endParaRPr lang="en-IN" dirty="0"/>
          </a:p>
        </p:txBody>
      </p:sp>
    </p:spTree>
    <p:extLst>
      <p:ext uri="{BB962C8B-B14F-4D97-AF65-F5344CB8AC3E}">
        <p14:creationId xmlns:p14="http://schemas.microsoft.com/office/powerpoint/2010/main" val="1591578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10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266985022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solidFill>
            <a:srgbClr val="000000">
              <a:alpha val="0"/>
            </a:srgbClr>
          </a:solidFill>
          <a:ln>
            <a:noFill/>
          </a:ln>
          <a:extLst/>
        </p:spPr>
      </p:pic>
      <p:sp>
        <p:nvSpPr>
          <p:cNvPr id="11" name="Rectangle 10"/>
          <p:cNvSpPr/>
          <p:nvPr userDrawn="1"/>
        </p:nvSpPr>
        <p:spPr>
          <a:xfrm>
            <a:off x="0" y="583327"/>
            <a:ext cx="9144000" cy="4352708"/>
          </a:xfrm>
          <a:prstGeom prst="rect">
            <a:avLst/>
          </a:prstGeom>
          <a:solidFill>
            <a:srgbClr val="0556CD">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3"/>
              </a:buBlip>
              <a:defRPr lang="en-US" smtClean="0">
                <a:solidFill>
                  <a:schemeClr val="bg1"/>
                </a:solidFill>
              </a:defRPr>
            </a:lvl1pPr>
            <a:lvl2pPr marL="514337" indent="-171446">
              <a:buFontTx/>
              <a:buBlip>
                <a:blip r:embed="rId3"/>
              </a:buBlip>
              <a:defRPr lang="en-US" smtClean="0">
                <a:solidFill>
                  <a:schemeClr val="bg1"/>
                </a:solidFill>
              </a:defRPr>
            </a:lvl2pPr>
            <a:lvl3pPr marL="857228" indent="-171446">
              <a:buFontTx/>
              <a:buBlip>
                <a:blip r:embed="rId3"/>
              </a:buBlip>
              <a:defRPr lang="en-US" smtClean="0">
                <a:solidFill>
                  <a:schemeClr val="bg1"/>
                </a:solidFill>
              </a:defRPr>
            </a:lvl3pPr>
            <a:lvl4pPr marL="1200120" indent="-171446">
              <a:buFontTx/>
              <a:buBlip>
                <a:blip r:embed="rId3"/>
              </a:buBlip>
              <a:defRPr lang="en-US" smtClean="0">
                <a:solidFill>
                  <a:schemeClr val="bg1"/>
                </a:solidFill>
              </a:defRPr>
            </a:lvl4pPr>
            <a:lvl5pPr marL="1543012" indent="-171446">
              <a:buFontTx/>
              <a:buBlip>
                <a:blip r:embed="rId3"/>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78800636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solidFill>
            <a:srgbClr val="000000">
              <a:alpha val="0"/>
            </a:srgbClr>
          </a:solidFill>
          <a:ln>
            <a:noFill/>
          </a:ln>
          <a:extLst/>
        </p:spPr>
      </p:pic>
      <p:sp>
        <p:nvSpPr>
          <p:cNvPr id="11" name="Rectangle 10"/>
          <p:cNvSpPr/>
          <p:nvPr userDrawn="1"/>
        </p:nvSpPr>
        <p:spPr>
          <a:xfrm>
            <a:off x="0" y="583327"/>
            <a:ext cx="9144000" cy="4352708"/>
          </a:xfrm>
          <a:prstGeom prst="rect">
            <a:avLst/>
          </a:prstGeom>
          <a:solidFill>
            <a:srgbClr val="7F7F7F">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3"/>
              </a:buBlip>
              <a:defRPr lang="en-US" smtClean="0">
                <a:solidFill>
                  <a:schemeClr val="bg1"/>
                </a:solidFill>
              </a:defRPr>
            </a:lvl1pPr>
            <a:lvl2pPr marL="514337" indent="-171446">
              <a:buFontTx/>
              <a:buBlip>
                <a:blip r:embed="rId3"/>
              </a:buBlip>
              <a:defRPr lang="en-US" smtClean="0">
                <a:solidFill>
                  <a:schemeClr val="bg1"/>
                </a:solidFill>
              </a:defRPr>
            </a:lvl2pPr>
            <a:lvl3pPr marL="857228" indent="-171446">
              <a:buFontTx/>
              <a:buBlip>
                <a:blip r:embed="rId3"/>
              </a:buBlip>
              <a:defRPr lang="en-US" smtClean="0">
                <a:solidFill>
                  <a:schemeClr val="bg1"/>
                </a:solidFill>
              </a:defRPr>
            </a:lvl3pPr>
            <a:lvl4pPr marL="1200120" indent="-171446">
              <a:buFontTx/>
              <a:buBlip>
                <a:blip r:embed="rId3"/>
              </a:buBlip>
              <a:defRPr lang="en-US" smtClean="0">
                <a:solidFill>
                  <a:schemeClr val="bg1"/>
                </a:solidFill>
              </a:defRPr>
            </a:lvl4pPr>
            <a:lvl5pPr marL="1543012" indent="-171446">
              <a:buFontTx/>
              <a:buBlip>
                <a:blip r:embed="rId3"/>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759926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0" name="Group 9"/>
          <p:cNvGrpSpPr/>
          <p:nvPr userDrawn="1"/>
        </p:nvGrpSpPr>
        <p:grpSpPr>
          <a:xfrm>
            <a:off x="-1" y="596900"/>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398176749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pic>
        <p:nvPicPr>
          <p:cNvPr id="21"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26" name="Rectangle 25"/>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45129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pic>
        <p:nvPicPr>
          <p:cNvPr id="12"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13" name="Rectangle 12"/>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rgbClr val="FFFFFF"/>
              </a:solidFill>
            </a:endParaRPr>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Tree>
    <p:extLst>
      <p:ext uri="{BB962C8B-B14F-4D97-AF65-F5344CB8AC3E}">
        <p14:creationId xmlns:p14="http://schemas.microsoft.com/office/powerpoint/2010/main" val="12320431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noProof="0" dirty="0"/>
            </a:lvl1pPr>
          </a:lstStyle>
          <a:p>
            <a:pPr marL="0" lvl="0" indent="0" algn="ct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Text Placeholder 7"/>
          <p:cNvSpPr>
            <a:spLocks noGrp="1"/>
          </p:cNvSpPr>
          <p:nvPr>
            <p:ph type="body" sz="quarter" idx="12" hasCustomPrompt="1"/>
          </p:nvPr>
        </p:nvSpPr>
        <p:spPr>
          <a:xfrm>
            <a:off x="3718560" y="62928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718579" y="937260"/>
            <a:ext cx="5199044" cy="715963"/>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718560" y="1867832"/>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718579" y="2175807"/>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a:xfrm>
            <a:off x="3718560" y="3508766"/>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3718579" y="3816741"/>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255878302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3"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1" name="Text Placeholder 7"/>
          <p:cNvSpPr>
            <a:spLocks noGrp="1"/>
          </p:cNvSpPr>
          <p:nvPr>
            <p:ph type="body" sz="quarter" idx="12" hasCustomPrompt="1"/>
          </p:nvPr>
        </p:nvSpPr>
        <p:spPr>
          <a:xfrm>
            <a:off x="216812" y="64225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16831" y="911321"/>
            <a:ext cx="5199044" cy="560800"/>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216812" y="159545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16831" y="1864523"/>
            <a:ext cx="5199044" cy="820312"/>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a:xfrm>
            <a:off x="216812" y="280168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16831" y="3070752"/>
            <a:ext cx="5199044" cy="72952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8" hasCustomPrompt="1"/>
          </p:nvPr>
        </p:nvSpPr>
        <p:spPr>
          <a:xfrm>
            <a:off x="216812" y="3911509"/>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16831" y="4180574"/>
            <a:ext cx="5199044" cy="75546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333574343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13"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2388884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12"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190852162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85389719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38"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72396622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4"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316498756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100203921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2" name="Group 11"/>
          <p:cNvGrpSpPr/>
          <p:nvPr userDrawn="1"/>
        </p:nvGrpSpPr>
        <p:grpSpPr>
          <a:xfrm>
            <a:off x="-1" y="596900"/>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254451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380880449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180753031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6575158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5053996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73088168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8302620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1"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22" name="Rectangle 21"/>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Tree>
    <p:extLst>
      <p:ext uri="{BB962C8B-B14F-4D97-AF65-F5344CB8AC3E}">
        <p14:creationId xmlns:p14="http://schemas.microsoft.com/office/powerpoint/2010/main" val="2262446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329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5" name="Group 4"/>
          <p:cNvGrpSpPr/>
          <p:nvPr userDrawn="1"/>
        </p:nvGrpSpPr>
        <p:grpSpPr>
          <a:xfrm>
            <a:off x="-1" y="0"/>
            <a:ext cx="9137515" cy="49149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0491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5" name="Group 14"/>
          <p:cNvGrpSpPr/>
          <p:nvPr userDrawn="1"/>
        </p:nvGrpSpPr>
        <p:grpSpPr>
          <a:xfrm>
            <a:off x="-1" y="0"/>
            <a:ext cx="9137515" cy="49149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rgbClr val="FFFFFF"/>
              </a:solidFill>
            </a:endParaRPr>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Tree>
    <p:extLst>
      <p:ext uri="{BB962C8B-B14F-4D97-AF65-F5344CB8AC3E}">
        <p14:creationId xmlns:p14="http://schemas.microsoft.com/office/powerpoint/2010/main" val="337827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1" y="596900"/>
            <a:ext cx="9137515" cy="434475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noProof="0" dirty="0"/>
            </a:lvl1pPr>
          </a:lstStyle>
          <a:p>
            <a:pPr marL="0" lvl="0" indent="0" algn="ct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Text Placeholder 7"/>
          <p:cNvSpPr>
            <a:spLocks noGrp="1"/>
          </p:cNvSpPr>
          <p:nvPr>
            <p:ph type="body" sz="quarter" idx="12" hasCustomPrompt="1"/>
          </p:nvPr>
        </p:nvSpPr>
        <p:spPr>
          <a:xfrm>
            <a:off x="3718560" y="62928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718579" y="937260"/>
            <a:ext cx="5199044" cy="715963"/>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718560" y="1867832"/>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718579" y="2175807"/>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a:xfrm>
            <a:off x="3718560" y="3508766"/>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3718579" y="3816741"/>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32819887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1" y="596900"/>
            <a:ext cx="9137515" cy="434475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1" name="Text Placeholder 7"/>
          <p:cNvSpPr>
            <a:spLocks noGrp="1"/>
          </p:cNvSpPr>
          <p:nvPr>
            <p:ph type="body" sz="quarter" idx="12" hasCustomPrompt="1"/>
          </p:nvPr>
        </p:nvSpPr>
        <p:spPr>
          <a:xfrm>
            <a:off x="216812" y="64225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16831" y="911321"/>
            <a:ext cx="5199044" cy="560800"/>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216812" y="159545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16831" y="1864523"/>
            <a:ext cx="5199044" cy="820312"/>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a:xfrm>
            <a:off x="216812" y="280168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16831" y="3070752"/>
            <a:ext cx="5199044" cy="72952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8" hasCustomPrompt="1"/>
          </p:nvPr>
        </p:nvSpPr>
        <p:spPr>
          <a:xfrm>
            <a:off x="216812" y="3911509"/>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16831" y="4180574"/>
            <a:ext cx="5199044" cy="75546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13313809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1" y="596900"/>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5912482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image" Target="../media/image1.png"/><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theme" Target="../theme/theme2.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dirty="0">
              <a:solidFill>
                <a:srgbClr val="FFFFFF"/>
              </a:solidFill>
            </a:endParaRPr>
          </a:p>
        </p:txBody>
      </p:sp>
      <p:sp>
        <p:nvSpPr>
          <p:cNvPr id="9" name="TextBox 8"/>
          <p:cNvSpPr txBox="1"/>
          <p:nvPr userDrawn="1"/>
        </p:nvSpPr>
        <p:spPr>
          <a:xfrm>
            <a:off x="3151449" y="4936035"/>
            <a:ext cx="2863602" cy="207747"/>
          </a:xfrm>
          <a:prstGeom prst="rect">
            <a:avLst/>
          </a:prstGeom>
          <a:noFill/>
        </p:spPr>
        <p:txBody>
          <a:bodyPr wrap="none" lIns="68579" tIns="34289" rIns="68579" bIns="34289" rtlCol="0">
            <a:spAutoFit/>
          </a:bodyPr>
          <a:lstStyle/>
          <a:p>
            <a:pPr algn="ctr" defTabSz="685783">
              <a:defRPr/>
            </a:pPr>
            <a:r>
              <a:rPr lang="en-US" sz="900" dirty="0">
                <a:solidFill>
                  <a:srgbClr val="000000">
                    <a:lumMod val="75000"/>
                    <a:lumOff val="25000"/>
                  </a:srgbClr>
                </a:solidFill>
              </a:rPr>
              <a:t>Restricted Circulation | L&amp;T Technology Services | © 2016</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rgbClr val="000000">
                    <a:lumMod val="75000"/>
                    <a:lumOff val="25000"/>
                  </a:srgbClr>
                </a:solidFill>
              </a:rPr>
              <a:pPr algn="r" defTabSz="685783"/>
              <a:t>‹#›</a:t>
            </a:fld>
            <a:endParaRPr lang="en-US" sz="900" dirty="0">
              <a:solidFill>
                <a:srgbClr val="000000">
                  <a:lumMod val="75000"/>
                  <a:lumOff val="25000"/>
                </a:srgbClr>
              </a:solidFill>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288450348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dirty="0">
              <a:solidFill>
                <a:srgbClr val="FFFFFF"/>
              </a:solidFill>
            </a:endParaRPr>
          </a:p>
        </p:txBody>
      </p:sp>
      <p:sp>
        <p:nvSpPr>
          <p:cNvPr id="9" name="TextBox 8"/>
          <p:cNvSpPr txBox="1"/>
          <p:nvPr userDrawn="1"/>
        </p:nvSpPr>
        <p:spPr>
          <a:xfrm>
            <a:off x="3039244" y="4936035"/>
            <a:ext cx="3088023" cy="207747"/>
          </a:xfrm>
          <a:prstGeom prst="rect">
            <a:avLst/>
          </a:prstGeom>
          <a:noFill/>
        </p:spPr>
        <p:txBody>
          <a:bodyPr wrap="none" lIns="68579" tIns="34289" rIns="68579" bIns="34289" rtlCol="0">
            <a:spAutoFit/>
          </a:bodyPr>
          <a:lstStyle/>
          <a:p>
            <a:pPr algn="ctr" defTabSz="685783">
              <a:defRPr/>
            </a:pPr>
            <a:r>
              <a:rPr lang="en-US" sz="900" dirty="0" smtClean="0">
                <a:solidFill>
                  <a:srgbClr val="000000">
                    <a:lumMod val="75000"/>
                    <a:lumOff val="25000"/>
                  </a:srgbClr>
                </a:solidFill>
              </a:rPr>
              <a:t>Circulation subject to NDA | </a:t>
            </a:r>
            <a:r>
              <a:rPr lang="en-US" sz="900" dirty="0">
                <a:solidFill>
                  <a:srgbClr val="000000">
                    <a:lumMod val="75000"/>
                    <a:lumOff val="25000"/>
                  </a:srgbClr>
                </a:solidFill>
              </a:rPr>
              <a:t>L&amp;T Technology Services | © 2016</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rgbClr val="000000">
                    <a:lumMod val="75000"/>
                    <a:lumOff val="25000"/>
                  </a:srgbClr>
                </a:solidFill>
              </a:rPr>
              <a:pPr algn="r" defTabSz="685783"/>
              <a:t>‹#›</a:t>
            </a:fld>
            <a:endParaRPr lang="en-US" sz="900" dirty="0">
              <a:solidFill>
                <a:srgbClr val="000000">
                  <a:lumMod val="75000"/>
                  <a:lumOff val="25000"/>
                </a:srgbClr>
              </a:solidFill>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4"/>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199726170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4"/>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3" Type="http://schemas.openxmlformats.org/officeDocument/2006/relationships/hyperlink" Target="http://chatterbot.readthedocs.io/en/latest/index.html" TargetMode="External"/><Relationship Id="rId2" Type="http://schemas.openxmlformats.org/officeDocument/2006/relationships/hyperlink" Target="https://docs.python.org/3/library/index.html" TargetMode="External"/><Relationship Id="rId1" Type="http://schemas.openxmlformats.org/officeDocument/2006/relationships/slideLayout" Target="../slideLayouts/slideLayout47.xml"/><Relationship Id="rId6" Type="http://schemas.openxmlformats.org/officeDocument/2006/relationships/hyperlink" Target="https://www.wikipedia.org/" TargetMode="External"/><Relationship Id="rId5" Type="http://schemas.openxmlformats.org/officeDocument/2006/relationships/hyperlink" Target="http://www.nltk.org/" TargetMode="External"/><Relationship Id="rId4" Type="http://schemas.openxmlformats.org/officeDocument/2006/relationships/hyperlink" Target="https://core.telegram.org/bo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190" y="1273089"/>
            <a:ext cx="5119512" cy="769441"/>
          </a:xfrm>
          <a:prstGeom prst="rect">
            <a:avLst/>
          </a:prstGeom>
        </p:spPr>
        <p:txBody>
          <a:bodyPr wrap="square">
            <a:spAutoFit/>
          </a:bodyPr>
          <a:lstStyle/>
          <a:p>
            <a:pPr algn="ctr"/>
            <a:r>
              <a:rPr lang="en-IN" sz="4400" b="1" dirty="0">
                <a:latin typeface="Comic Sans MS" pitchFamily="66" charset="0"/>
              </a:rPr>
              <a:t>AI Chat Bot</a:t>
            </a:r>
            <a:endParaRPr lang="en-IN" sz="4400" dirty="0">
              <a:solidFill>
                <a:srgbClr val="000000"/>
              </a:solidFill>
              <a:latin typeface="Comic Sans MS" pitchFamily="66" charset="0"/>
            </a:endParaRPr>
          </a:p>
        </p:txBody>
      </p:sp>
    </p:spTree>
    <p:extLst>
      <p:ext uri="{BB962C8B-B14F-4D97-AF65-F5344CB8AC3E}">
        <p14:creationId xmlns:p14="http://schemas.microsoft.com/office/powerpoint/2010/main" val="10622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Baskerville Old Face" pitchFamily="18" charset="0"/>
              </a:rPr>
              <a:t>Mathematical Evaluation Adapter</a:t>
            </a:r>
            <a:endParaRPr lang="en-GB" sz="2400" kern="0" dirty="0">
              <a:solidFill>
                <a:schemeClr val="tx1"/>
              </a:solidFill>
              <a:latin typeface="Baskerville Old Face" pitchFamily="18" charset="0"/>
            </a:endParaRPr>
          </a:p>
        </p:txBody>
      </p:sp>
      <p:sp>
        <p:nvSpPr>
          <p:cNvPr id="6" name="Rectangle 5"/>
          <p:cNvSpPr/>
          <p:nvPr/>
        </p:nvSpPr>
        <p:spPr>
          <a:xfrm>
            <a:off x="210174" y="634690"/>
            <a:ext cx="8659506" cy="4093428"/>
          </a:xfrm>
          <a:prstGeom prst="rect">
            <a:avLst/>
          </a:prstGeom>
        </p:spPr>
        <p:txBody>
          <a:bodyPr wrap="square">
            <a:spAutoFit/>
          </a:bodyPr>
          <a:lstStyle/>
          <a:p>
            <a:pPr marL="285750" indent="-285750">
              <a:buFont typeface="Arial" pitchFamily="34" charset="0"/>
              <a:buChar char="•"/>
            </a:pPr>
            <a:r>
              <a:rPr lang="en-IN" sz="2000" dirty="0">
                <a:latin typeface="Baskerville Old Face" pitchFamily="18" charset="0"/>
              </a:rPr>
              <a:t>The Mathematical Evaluation logic adapter parses input to determine whether the user is asking a question that requires math to be done.</a:t>
            </a:r>
          </a:p>
          <a:p>
            <a:pPr marL="285750" indent="-285750">
              <a:buFont typeface="Arial" pitchFamily="34" charset="0"/>
              <a:buChar char="•"/>
            </a:pPr>
            <a:r>
              <a:rPr lang="en-IN" sz="2000" dirty="0">
                <a:latin typeface="Baskerville Old Face" pitchFamily="18" charset="0"/>
              </a:rPr>
              <a:t>The Mathematical Evaluation logic adapter checks a given statement to see if it contains a mathematical expression that can be evaluated. If one exists, then it returns a response containing the result. This adapter is able to handle any combination of word and numeric operators</a:t>
            </a:r>
            <a:r>
              <a:rPr lang="en-IN" sz="2000" dirty="0" smtClean="0">
                <a:latin typeface="Baskerville Old Face" pitchFamily="18" charset="0"/>
              </a:rPr>
              <a:t>.</a:t>
            </a:r>
          </a:p>
          <a:p>
            <a:pPr marL="285750" indent="-285750">
              <a:buFont typeface="Arial" pitchFamily="34" charset="0"/>
              <a:buChar char="•"/>
            </a:pPr>
            <a:r>
              <a:rPr lang="en-IN" sz="2000" dirty="0">
                <a:latin typeface="Baskerville Old Face" pitchFamily="18" charset="0"/>
              </a:rPr>
              <a:t>Mathematical Evaluation goes through a set of steps to parse the input and extract the equation that must be solved. The steps, in order, are:</a:t>
            </a:r>
          </a:p>
          <a:p>
            <a:pPr marL="514350" indent="-514350">
              <a:buFont typeface="+mj-lt"/>
              <a:buAutoNum type="arabicPeriod"/>
            </a:pPr>
            <a:r>
              <a:rPr lang="en-IN" sz="2000" dirty="0">
                <a:latin typeface="Baskerville Old Face" pitchFamily="18" charset="0"/>
              </a:rPr>
              <a:t>Normalize input: Remove punctuation and other irrelevant data</a:t>
            </a:r>
          </a:p>
          <a:p>
            <a:pPr marL="514350" indent="-514350">
              <a:buFont typeface="+mj-lt"/>
              <a:buAutoNum type="arabicPeriod"/>
            </a:pPr>
            <a:r>
              <a:rPr lang="en-IN" sz="2000" dirty="0">
                <a:latin typeface="Baskerville Old Face" pitchFamily="18" charset="0"/>
              </a:rPr>
              <a:t>Convert words to numbers</a:t>
            </a:r>
          </a:p>
          <a:p>
            <a:pPr marL="514350" indent="-514350">
              <a:buFont typeface="+mj-lt"/>
              <a:buAutoNum type="arabicPeriod"/>
            </a:pPr>
            <a:r>
              <a:rPr lang="en-IN" sz="2000" dirty="0">
                <a:latin typeface="Baskerville Old Face" pitchFamily="18" charset="0"/>
              </a:rPr>
              <a:t>Extract the equation</a:t>
            </a:r>
          </a:p>
          <a:p>
            <a:pPr marL="514350" indent="-514350">
              <a:buFont typeface="+mj-lt"/>
              <a:buAutoNum type="arabicPeriod"/>
            </a:pPr>
            <a:r>
              <a:rPr lang="en-IN" sz="2000" dirty="0">
                <a:latin typeface="Baskerville Old Face" pitchFamily="18" charset="0"/>
              </a:rPr>
              <a:t>Simplify the equation</a:t>
            </a:r>
          </a:p>
          <a:p>
            <a:pPr marL="514350" indent="-514350">
              <a:buFont typeface="+mj-lt"/>
              <a:buAutoNum type="arabicPeriod"/>
            </a:pPr>
            <a:r>
              <a:rPr lang="en-IN" sz="2000" dirty="0">
                <a:latin typeface="Baskerville Old Face" pitchFamily="18" charset="0"/>
              </a:rPr>
              <a:t>Solve the equation &amp; return </a:t>
            </a:r>
            <a:r>
              <a:rPr lang="en-IN" sz="2000" dirty="0" smtClean="0">
                <a:latin typeface="Baskerville Old Face" pitchFamily="18" charset="0"/>
              </a:rPr>
              <a:t>result</a:t>
            </a:r>
            <a:endParaRPr lang="en-IN" sz="2000" dirty="0">
              <a:latin typeface="Baskerville Old Face" pitchFamily="18" charset="0"/>
            </a:endParaRPr>
          </a:p>
        </p:txBody>
      </p:sp>
    </p:spTree>
    <p:extLst>
      <p:ext uri="{BB962C8B-B14F-4D97-AF65-F5344CB8AC3E}">
        <p14:creationId xmlns:p14="http://schemas.microsoft.com/office/powerpoint/2010/main" val="2609810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Low Confidence Response Adapter</a:t>
            </a:r>
            <a:br>
              <a:rPr lang="en-IN" sz="2400" b="1" dirty="0">
                <a:latin typeface="Comic Sans MS" pitchFamily="66" charset="0"/>
              </a:rPr>
            </a:br>
            <a:endParaRPr lang="en-GB" sz="2400" kern="0" dirty="0">
              <a:solidFill>
                <a:schemeClr val="tx1"/>
              </a:solidFill>
              <a:latin typeface="Comic Sans MS" pitchFamily="66" charset="0"/>
            </a:endParaRPr>
          </a:p>
        </p:txBody>
      </p:sp>
      <p:sp>
        <p:nvSpPr>
          <p:cNvPr id="6" name="Rectangle 5"/>
          <p:cNvSpPr/>
          <p:nvPr/>
        </p:nvSpPr>
        <p:spPr>
          <a:xfrm>
            <a:off x="210174" y="634690"/>
            <a:ext cx="8659506" cy="2246769"/>
          </a:xfrm>
          <a:prstGeom prst="rect">
            <a:avLst/>
          </a:prstGeom>
        </p:spPr>
        <p:txBody>
          <a:bodyPr wrap="square">
            <a:spAutoFit/>
          </a:bodyPr>
          <a:lstStyle/>
          <a:p>
            <a:pPr marL="285750" indent="-285750">
              <a:buFont typeface="Arial" pitchFamily="34" charset="0"/>
              <a:buChar char="•"/>
            </a:pPr>
            <a:r>
              <a:rPr lang="en-IN" sz="2800" dirty="0">
                <a:latin typeface="Baskerville Old Face" pitchFamily="18" charset="0"/>
              </a:rPr>
              <a:t>This adapter returns a specified default response if a response can not be determined with a high amount of confidence.</a:t>
            </a:r>
          </a:p>
          <a:p>
            <a:pPr marL="285750" indent="-285750">
              <a:buFont typeface="Arial" pitchFamily="34" charset="0"/>
              <a:buChar char="•"/>
            </a:pPr>
            <a:r>
              <a:rPr lang="en-IN" sz="2800" dirty="0">
                <a:latin typeface="Baskerville Old Face" pitchFamily="18" charset="0"/>
              </a:rPr>
              <a:t>The default response used in our chat bot is "I am sorry, but I do not understand”.</a:t>
            </a:r>
          </a:p>
        </p:txBody>
      </p:sp>
    </p:spTree>
    <p:extLst>
      <p:ext uri="{BB962C8B-B14F-4D97-AF65-F5344CB8AC3E}">
        <p14:creationId xmlns:p14="http://schemas.microsoft.com/office/powerpoint/2010/main" val="1440792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Specific Response Adapter</a:t>
            </a:r>
            <a:br>
              <a:rPr lang="en-IN" sz="2400" b="1" dirty="0">
                <a:latin typeface="Comic Sans MS" pitchFamily="66" charset="0"/>
              </a:rPr>
            </a:br>
            <a:endParaRPr lang="en-GB" sz="2400" kern="0" dirty="0">
              <a:solidFill>
                <a:schemeClr val="tx1"/>
              </a:solidFill>
              <a:latin typeface="Comic Sans MS" pitchFamily="66" charset="0"/>
            </a:endParaRPr>
          </a:p>
        </p:txBody>
      </p:sp>
      <p:sp>
        <p:nvSpPr>
          <p:cNvPr id="6" name="Rectangle 5"/>
          <p:cNvSpPr/>
          <p:nvPr/>
        </p:nvSpPr>
        <p:spPr>
          <a:xfrm>
            <a:off x="210174" y="634690"/>
            <a:ext cx="8659506" cy="1384995"/>
          </a:xfrm>
          <a:prstGeom prst="rect">
            <a:avLst/>
          </a:prstGeom>
        </p:spPr>
        <p:txBody>
          <a:bodyPr wrap="square">
            <a:spAutoFit/>
          </a:bodyPr>
          <a:lstStyle/>
          <a:p>
            <a:pPr marL="285750" indent="-285750">
              <a:buFont typeface="Arial" pitchFamily="34" charset="0"/>
              <a:buChar char="•"/>
            </a:pPr>
            <a:r>
              <a:rPr lang="en-IN" sz="2800" dirty="0">
                <a:latin typeface="Baskerville Old Face" pitchFamily="18" charset="0"/>
              </a:rPr>
              <a:t>If the input that the chat bot receives, matches the input text specified for this adapter, the specified response will be returned.</a:t>
            </a:r>
          </a:p>
        </p:txBody>
      </p:sp>
    </p:spTree>
    <p:extLst>
      <p:ext uri="{BB962C8B-B14F-4D97-AF65-F5344CB8AC3E}">
        <p14:creationId xmlns:p14="http://schemas.microsoft.com/office/powerpoint/2010/main" val="25902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Multi logic Adapter</a:t>
            </a:r>
            <a:endParaRPr lang="en-GB" sz="2400" kern="0" dirty="0">
              <a:solidFill>
                <a:schemeClr val="tx1"/>
              </a:solidFill>
              <a:latin typeface="Comic Sans MS" pitchFamily="66" charset="0"/>
            </a:endParaRPr>
          </a:p>
        </p:txBody>
      </p:sp>
      <p:sp>
        <p:nvSpPr>
          <p:cNvPr id="6" name="Rectangle 5"/>
          <p:cNvSpPr/>
          <p:nvPr/>
        </p:nvSpPr>
        <p:spPr>
          <a:xfrm>
            <a:off x="210174" y="634690"/>
            <a:ext cx="8659506" cy="3970318"/>
          </a:xfrm>
          <a:prstGeom prst="rect">
            <a:avLst/>
          </a:prstGeom>
        </p:spPr>
        <p:txBody>
          <a:bodyPr wrap="square">
            <a:spAutoFit/>
          </a:bodyPr>
          <a:lstStyle/>
          <a:p>
            <a:pPr marL="285750" indent="-285750">
              <a:buFont typeface="Arial" pitchFamily="34" charset="0"/>
              <a:buChar char="•"/>
            </a:pPr>
            <a:r>
              <a:rPr lang="en-IN" sz="2800" dirty="0">
                <a:latin typeface="Baskerville Old Face" pitchFamily="18" charset="0"/>
              </a:rPr>
              <a:t>The logic adapter that the chat bot uses can be specified by setting the logic adapters parameter to the import path of the logic adapter you want to use.</a:t>
            </a:r>
          </a:p>
          <a:p>
            <a:pPr marL="285750" indent="-285750">
              <a:buFont typeface="Arial" pitchFamily="34" charset="0"/>
              <a:buChar char="•"/>
            </a:pPr>
            <a:r>
              <a:rPr lang="en-IN" sz="2800" dirty="0">
                <a:latin typeface="Baskerville Old Face" pitchFamily="18" charset="0"/>
              </a:rPr>
              <a:t>It is possible to enter any number of logic adapters for your bot to use. If multiple adapters are used, then the bot will return the response with the highest calculated confidence value using </a:t>
            </a:r>
            <a:r>
              <a:rPr lang="en-IN" sz="2800" b="1" dirty="0">
                <a:latin typeface="Baskerville Old Face" pitchFamily="18" charset="0"/>
              </a:rPr>
              <a:t>Multi logic Adapter</a:t>
            </a:r>
            <a:r>
              <a:rPr lang="en-IN" sz="2800" dirty="0">
                <a:latin typeface="Baskerville Old Face" pitchFamily="18" charset="0"/>
              </a:rPr>
              <a:t>. If multiple adapters return the same confidence, then the adapter that is entered into </a:t>
            </a:r>
            <a:r>
              <a:rPr lang="en-IN" sz="2800" dirty="0" smtClean="0">
                <a:latin typeface="Baskerville Old Face" pitchFamily="18" charset="0"/>
              </a:rPr>
              <a:t>the </a:t>
            </a:r>
            <a:r>
              <a:rPr lang="en-IN" sz="2800" dirty="0">
                <a:latin typeface="Baskerville Old Face" pitchFamily="18" charset="0"/>
              </a:rPr>
              <a:t>list first will take priority.</a:t>
            </a:r>
          </a:p>
        </p:txBody>
      </p:sp>
    </p:spTree>
    <p:extLst>
      <p:ext uri="{BB962C8B-B14F-4D97-AF65-F5344CB8AC3E}">
        <p14:creationId xmlns:p14="http://schemas.microsoft.com/office/powerpoint/2010/main" val="3001308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Statement comparison</a:t>
            </a:r>
            <a:endParaRPr lang="en-GB" sz="2400" kern="0" dirty="0">
              <a:solidFill>
                <a:schemeClr val="tx1"/>
              </a:solidFill>
              <a:latin typeface="Comic Sans MS" pitchFamily="66" charset="0"/>
            </a:endParaRPr>
          </a:p>
        </p:txBody>
      </p:sp>
      <p:sp>
        <p:nvSpPr>
          <p:cNvPr id="6" name="Rectangle 5"/>
          <p:cNvSpPr/>
          <p:nvPr/>
        </p:nvSpPr>
        <p:spPr>
          <a:xfrm>
            <a:off x="210174" y="634690"/>
            <a:ext cx="8659506" cy="3382144"/>
          </a:xfrm>
          <a:prstGeom prst="rect">
            <a:avLst/>
          </a:prstGeom>
        </p:spPr>
        <p:txBody>
          <a:bodyPr wrap="square">
            <a:spAutoFit/>
          </a:bodyPr>
          <a:lstStyle/>
          <a:p>
            <a:pPr marL="457200" indent="-457200">
              <a:lnSpc>
                <a:spcPct val="90000"/>
              </a:lnSpc>
              <a:buFont typeface="Arial" pitchFamily="34" charset="0"/>
              <a:buChar char="•"/>
            </a:pPr>
            <a:r>
              <a:rPr lang="en-IN" sz="2800" dirty="0">
                <a:latin typeface="Baskerville Old Face" pitchFamily="18" charset="0"/>
              </a:rPr>
              <a:t>Chat Bot uses Statement objects to hold information about things that can be said. An important part of how a chat bot selects a response is based on its ability to compare two statements to each other.</a:t>
            </a:r>
          </a:p>
          <a:p>
            <a:pPr marL="457200" indent="-457200">
              <a:lnSpc>
                <a:spcPct val="90000"/>
              </a:lnSpc>
              <a:buFont typeface="Arial" pitchFamily="34" charset="0"/>
              <a:buChar char="•"/>
            </a:pPr>
            <a:r>
              <a:rPr lang="en-IN" sz="2800" dirty="0">
                <a:latin typeface="Baskerville Old Face" pitchFamily="18" charset="0"/>
              </a:rPr>
              <a:t>This Chat bot contains various text-comparison algorithms designed to compare one statement to another to reply with a perfect response.</a:t>
            </a:r>
          </a:p>
          <a:p>
            <a:pPr>
              <a:lnSpc>
                <a:spcPct val="90000"/>
              </a:lnSpc>
            </a:pPr>
            <a:endParaRPr lang="en-IN" sz="2800" dirty="0">
              <a:latin typeface="Baskerville Old Face" pitchFamily="18" charset="0"/>
            </a:endParaRPr>
          </a:p>
          <a:p>
            <a:pPr marL="628650" lvl="1" indent="-285750">
              <a:lnSpc>
                <a:spcPct val="90000"/>
              </a:lnSpc>
              <a:buFont typeface="Arial" pitchFamily="34" charset="0"/>
              <a:buChar char="•"/>
            </a:pPr>
            <a:endParaRPr lang="en-IN" dirty="0">
              <a:latin typeface="Baskerville Old Face" pitchFamily="18" charset="0"/>
            </a:endParaRPr>
          </a:p>
        </p:txBody>
      </p:sp>
    </p:spTree>
    <p:extLst>
      <p:ext uri="{BB962C8B-B14F-4D97-AF65-F5344CB8AC3E}">
        <p14:creationId xmlns:p14="http://schemas.microsoft.com/office/powerpoint/2010/main" val="4132704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Algorithms Used</a:t>
            </a:r>
            <a:endParaRPr lang="en-GB" sz="2400" kern="0" dirty="0">
              <a:solidFill>
                <a:schemeClr val="tx1"/>
              </a:solidFill>
              <a:latin typeface="Comic Sans MS" pitchFamily="66" charset="0"/>
            </a:endParaRPr>
          </a:p>
        </p:txBody>
      </p:sp>
      <p:sp>
        <p:nvSpPr>
          <p:cNvPr id="6" name="Rectangle 5"/>
          <p:cNvSpPr/>
          <p:nvPr/>
        </p:nvSpPr>
        <p:spPr>
          <a:xfrm>
            <a:off x="210174" y="634690"/>
            <a:ext cx="8659506" cy="3046988"/>
          </a:xfrm>
          <a:prstGeom prst="rect">
            <a:avLst/>
          </a:prstGeom>
        </p:spPr>
        <p:txBody>
          <a:bodyPr wrap="square">
            <a:spAutoFit/>
          </a:bodyPr>
          <a:lstStyle/>
          <a:p>
            <a:pPr marL="514350" indent="-514350">
              <a:buFont typeface="+mj-lt"/>
              <a:buAutoNum type="arabicPeriod"/>
            </a:pPr>
            <a:r>
              <a:rPr lang="en-IN" sz="3200" b="1" dirty="0">
                <a:latin typeface="Baskerville Old Face" pitchFamily="18" charset="0"/>
              </a:rPr>
              <a:t>Jaccard Similarity</a:t>
            </a:r>
          </a:p>
          <a:p>
            <a:pPr marL="514350" indent="-514350">
              <a:buFont typeface="+mj-lt"/>
              <a:buAutoNum type="arabicPeriod"/>
            </a:pPr>
            <a:r>
              <a:rPr lang="en-IN" sz="3200" b="1" dirty="0">
                <a:latin typeface="Baskerville Old Face" pitchFamily="18" charset="0"/>
              </a:rPr>
              <a:t>Levenshtein distance</a:t>
            </a:r>
          </a:p>
          <a:p>
            <a:pPr marL="514350" indent="-514350">
              <a:buFont typeface="+mj-lt"/>
              <a:buAutoNum type="arabicPeriod"/>
            </a:pPr>
            <a:r>
              <a:rPr lang="en-IN" sz="3200" b="1" dirty="0">
                <a:latin typeface="Baskerville Old Face" pitchFamily="18" charset="0"/>
              </a:rPr>
              <a:t>Sentiment Comparison</a:t>
            </a:r>
          </a:p>
          <a:p>
            <a:pPr marL="514350" indent="-514350">
              <a:buFont typeface="+mj-lt"/>
              <a:buAutoNum type="arabicPeriod"/>
            </a:pPr>
            <a:r>
              <a:rPr lang="en-IN" sz="3200" b="1" dirty="0">
                <a:latin typeface="Baskerville Old Face" pitchFamily="18" charset="0"/>
              </a:rPr>
              <a:t>Synset Distance</a:t>
            </a:r>
          </a:p>
          <a:p>
            <a:pPr marL="514350" indent="-514350">
              <a:buFont typeface="+mj-lt"/>
              <a:buAutoNum type="arabicPeriod"/>
            </a:pPr>
            <a:endParaRPr lang="en-IN" sz="3200" dirty="0">
              <a:latin typeface="Baskerville Old Face" pitchFamily="18" charset="0"/>
            </a:endParaRPr>
          </a:p>
          <a:p>
            <a:endParaRPr lang="en-IN" sz="3200" dirty="0">
              <a:latin typeface="Baskerville Old Face" pitchFamily="18" charset="0"/>
            </a:endParaRPr>
          </a:p>
        </p:txBody>
      </p:sp>
    </p:spTree>
    <p:extLst>
      <p:ext uri="{BB962C8B-B14F-4D97-AF65-F5344CB8AC3E}">
        <p14:creationId xmlns:p14="http://schemas.microsoft.com/office/powerpoint/2010/main" val="2204046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Jaccard Similarity</a:t>
            </a:r>
            <a:endParaRPr lang="en-GB" sz="2400" kern="0" dirty="0">
              <a:solidFill>
                <a:schemeClr val="tx1"/>
              </a:solidFill>
              <a:latin typeface="Comic Sans MS" pitchFamily="66" charset="0"/>
            </a:endParaRPr>
          </a:p>
        </p:txBody>
      </p:sp>
      <p:sp>
        <p:nvSpPr>
          <p:cNvPr id="6" name="Rectangle 5"/>
          <p:cNvSpPr/>
          <p:nvPr/>
        </p:nvSpPr>
        <p:spPr>
          <a:xfrm>
            <a:off x="210174" y="634690"/>
            <a:ext cx="8365935" cy="3206455"/>
          </a:xfrm>
          <a:prstGeom prst="rect">
            <a:avLst/>
          </a:prstGeom>
        </p:spPr>
        <p:txBody>
          <a:bodyPr wrap="square">
            <a:spAutoFit/>
          </a:bodyPr>
          <a:lstStyle/>
          <a:p>
            <a:pPr marL="457200" indent="-457200">
              <a:lnSpc>
                <a:spcPct val="80000"/>
              </a:lnSpc>
              <a:buFont typeface="Arial" pitchFamily="34" charset="0"/>
              <a:buChar char="•"/>
            </a:pPr>
            <a:r>
              <a:rPr lang="en-IN" sz="2800" dirty="0">
                <a:latin typeface="Baskerville Old Face" pitchFamily="18" charset="0"/>
              </a:rPr>
              <a:t>Calculates the similarity of two statements based on the Jaccard index.</a:t>
            </a:r>
          </a:p>
          <a:p>
            <a:pPr marL="457200" indent="-457200">
              <a:lnSpc>
                <a:spcPct val="80000"/>
              </a:lnSpc>
              <a:buFont typeface="Arial" pitchFamily="34" charset="0"/>
              <a:buChar char="•"/>
            </a:pPr>
            <a:r>
              <a:rPr lang="en-IN" sz="2800" dirty="0">
                <a:latin typeface="Baskerville Old Face" pitchFamily="18" charset="0"/>
              </a:rPr>
              <a:t>The Jaccard index is composed of a numerator and denominator. In the numerator, we count the number of items that are shared between the sets. In the denominator, we count the total number of items across both sets.</a:t>
            </a:r>
          </a:p>
          <a:p>
            <a:pPr marL="457200" indent="-457200">
              <a:lnSpc>
                <a:spcPct val="80000"/>
              </a:lnSpc>
              <a:buFont typeface="Arial" pitchFamily="34" charset="0"/>
              <a:buChar char="•"/>
            </a:pPr>
            <a:r>
              <a:rPr lang="en-IN" sz="2800" dirty="0">
                <a:latin typeface="Baskerville Old Face" pitchFamily="18" charset="0"/>
              </a:rPr>
              <a:t> Let’s say we define sentences to be equivalent if 50% or more of their tokens are equivalent. </a:t>
            </a:r>
          </a:p>
        </p:txBody>
      </p:sp>
    </p:spTree>
    <p:extLst>
      <p:ext uri="{BB962C8B-B14F-4D97-AF65-F5344CB8AC3E}">
        <p14:creationId xmlns:p14="http://schemas.microsoft.com/office/powerpoint/2010/main" val="3478565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Examples for Jaccard</a:t>
            </a:r>
            <a:endParaRPr lang="en-GB" sz="2400" kern="0" dirty="0">
              <a:solidFill>
                <a:schemeClr val="tx1"/>
              </a:solidFill>
              <a:latin typeface="Comic Sans MS" pitchFamily="66" charset="0"/>
            </a:endParaRPr>
          </a:p>
        </p:txBody>
      </p:sp>
      <p:sp>
        <p:nvSpPr>
          <p:cNvPr id="6" name="Rectangle 5"/>
          <p:cNvSpPr/>
          <p:nvPr/>
        </p:nvSpPr>
        <p:spPr>
          <a:xfrm>
            <a:off x="210174" y="634690"/>
            <a:ext cx="8659506" cy="3785652"/>
          </a:xfrm>
          <a:prstGeom prst="rect">
            <a:avLst/>
          </a:prstGeom>
        </p:spPr>
        <p:txBody>
          <a:bodyPr wrap="square">
            <a:spAutoFit/>
          </a:bodyPr>
          <a:lstStyle/>
          <a:p>
            <a:pPr marL="457200" indent="-457200">
              <a:buFont typeface="Arial" pitchFamily="34" charset="0"/>
              <a:buChar char="•"/>
            </a:pPr>
            <a:r>
              <a:rPr lang="en-IN" sz="2400" dirty="0">
                <a:latin typeface="Baskerville Old Face" pitchFamily="18" charset="0"/>
              </a:rPr>
              <a:t>Here are two sample sentences:</a:t>
            </a:r>
          </a:p>
          <a:p>
            <a:pPr marL="457200" indent="-457200">
              <a:buFont typeface="Arial" pitchFamily="34" charset="0"/>
              <a:buChar char="•"/>
            </a:pPr>
            <a:r>
              <a:rPr lang="en-IN" sz="2400" dirty="0">
                <a:latin typeface="Baskerville Old Face" pitchFamily="18" charset="0"/>
              </a:rPr>
              <a:t>The young cat is hungry. The cat is very hungry.</a:t>
            </a:r>
          </a:p>
          <a:p>
            <a:pPr marL="457200" indent="-457200">
              <a:buFont typeface="Arial" pitchFamily="34" charset="0"/>
              <a:buChar char="•"/>
            </a:pPr>
            <a:r>
              <a:rPr lang="en-IN" sz="2400" dirty="0">
                <a:latin typeface="Baskerville Old Face" pitchFamily="18" charset="0"/>
              </a:rPr>
              <a:t>When we parse these sentences to remove stopwords, we end up with the following two sets:</a:t>
            </a:r>
          </a:p>
          <a:p>
            <a:pPr marL="457200" indent="-457200">
              <a:buFont typeface="Arial" pitchFamily="34" charset="0"/>
              <a:buChar char="•"/>
            </a:pPr>
            <a:r>
              <a:rPr lang="en-IN" sz="2400" dirty="0">
                <a:latin typeface="Baskerville Old Face" pitchFamily="18" charset="0"/>
              </a:rPr>
              <a:t>{young, cat, hungry} {cat, very, hungry}</a:t>
            </a:r>
          </a:p>
          <a:p>
            <a:pPr marL="457200" indent="-457200">
              <a:buFont typeface="Arial" pitchFamily="34" charset="0"/>
              <a:buChar char="•"/>
            </a:pPr>
            <a:r>
              <a:rPr lang="en-IN" sz="2400" dirty="0">
                <a:latin typeface="Baskerville Old Face" pitchFamily="18" charset="0"/>
              </a:rPr>
              <a:t>In our example above, our intersection is {cat, hungry}, which has count of two. The union of the sets is {young, cat, very, hungry}, which has a count of four. Therefore, our </a:t>
            </a:r>
            <a:r>
              <a:rPr lang="en-IN" sz="2400" b="1" dirty="0">
                <a:latin typeface="Baskerville Old Face" pitchFamily="18" charset="0"/>
              </a:rPr>
              <a:t>Jaccard similarity index</a:t>
            </a:r>
            <a:r>
              <a:rPr lang="en-IN" sz="2400" dirty="0">
                <a:latin typeface="Baskerville Old Face" pitchFamily="18" charset="0"/>
              </a:rPr>
              <a:t> is two divided by four, or 50%. Given our similarity threshold above, we would consider this to be a match</a:t>
            </a:r>
            <a:r>
              <a:rPr lang="en-IN" sz="2400" dirty="0" smtClean="0">
                <a:latin typeface="Baskerville Old Face" pitchFamily="18" charset="0"/>
              </a:rPr>
              <a:t>.</a:t>
            </a:r>
            <a:endParaRPr lang="en-IN" sz="2400" dirty="0">
              <a:latin typeface="Baskerville Old Face" pitchFamily="18" charset="0"/>
            </a:endParaRPr>
          </a:p>
        </p:txBody>
      </p:sp>
    </p:spTree>
    <p:extLst>
      <p:ext uri="{BB962C8B-B14F-4D97-AF65-F5344CB8AC3E}">
        <p14:creationId xmlns:p14="http://schemas.microsoft.com/office/powerpoint/2010/main" val="59782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Levenshtein distance</a:t>
            </a:r>
            <a:endParaRPr lang="en-GB" sz="2400" kern="0" dirty="0">
              <a:solidFill>
                <a:schemeClr val="tx1"/>
              </a:solidFill>
              <a:latin typeface="Comic Sans MS" pitchFamily="66" charset="0"/>
            </a:endParaRPr>
          </a:p>
        </p:txBody>
      </p:sp>
      <p:sp>
        <p:nvSpPr>
          <p:cNvPr id="6" name="Rectangle 5"/>
          <p:cNvSpPr/>
          <p:nvPr/>
        </p:nvSpPr>
        <p:spPr>
          <a:xfrm>
            <a:off x="210174" y="634690"/>
            <a:ext cx="8298559" cy="2677656"/>
          </a:xfrm>
          <a:prstGeom prst="rect">
            <a:avLst/>
          </a:prstGeom>
        </p:spPr>
        <p:txBody>
          <a:bodyPr wrap="square">
            <a:spAutoFit/>
          </a:bodyPr>
          <a:lstStyle/>
          <a:p>
            <a:pPr marL="342900" indent="-342900">
              <a:buFont typeface="Arial" pitchFamily="34" charset="0"/>
              <a:buChar char="•"/>
            </a:pPr>
            <a:r>
              <a:rPr lang="en-IN" sz="2800" dirty="0">
                <a:latin typeface="Baskerville Old Face" pitchFamily="18" charset="0"/>
              </a:rPr>
              <a:t>Compare two statements based on the Levenshtein distance of each statement’s text.</a:t>
            </a:r>
          </a:p>
          <a:p>
            <a:pPr marL="342900" indent="-342900">
              <a:buFont typeface="Arial" pitchFamily="34" charset="0"/>
              <a:buChar char="•"/>
            </a:pPr>
            <a:r>
              <a:rPr lang="en-IN" sz="2800" dirty="0">
                <a:latin typeface="Baskerville Old Face" pitchFamily="18" charset="0"/>
              </a:rPr>
              <a:t>For example, there is a 65% similarity between the statements “where is the post office?” and “looking for the post office” based on the Levenshtein distance algorithm.</a:t>
            </a:r>
          </a:p>
        </p:txBody>
      </p:sp>
    </p:spTree>
    <p:extLst>
      <p:ext uri="{BB962C8B-B14F-4D97-AF65-F5344CB8AC3E}">
        <p14:creationId xmlns:p14="http://schemas.microsoft.com/office/powerpoint/2010/main" val="1412230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Sentiment Comparison</a:t>
            </a:r>
            <a:endParaRPr lang="en-GB" sz="2400" kern="0" dirty="0">
              <a:solidFill>
                <a:schemeClr val="tx1"/>
              </a:solidFill>
              <a:latin typeface="Comic Sans MS" pitchFamily="66" charset="0"/>
            </a:endParaRPr>
          </a:p>
        </p:txBody>
      </p:sp>
      <p:sp>
        <p:nvSpPr>
          <p:cNvPr id="6" name="Rectangle 5"/>
          <p:cNvSpPr/>
          <p:nvPr/>
        </p:nvSpPr>
        <p:spPr>
          <a:xfrm>
            <a:off x="210174" y="634690"/>
            <a:ext cx="8659506" cy="4401205"/>
          </a:xfrm>
          <a:prstGeom prst="rect">
            <a:avLst/>
          </a:prstGeom>
        </p:spPr>
        <p:txBody>
          <a:bodyPr wrap="square">
            <a:spAutoFit/>
          </a:bodyPr>
          <a:lstStyle/>
          <a:p>
            <a:pPr marL="342900" indent="-342900">
              <a:buFont typeface="Arial" pitchFamily="34" charset="0"/>
              <a:buChar char="•"/>
            </a:pPr>
            <a:r>
              <a:rPr lang="en-IN" sz="2800" dirty="0">
                <a:latin typeface="Baskerville Old Face" pitchFamily="18" charset="0"/>
              </a:rPr>
              <a:t>Calculate the similarity of two statements based on the closeness of the sentiment value calculated for each statement.</a:t>
            </a:r>
          </a:p>
          <a:p>
            <a:pPr marL="342900" indent="-342900">
              <a:buFont typeface="Arial" pitchFamily="34" charset="0"/>
              <a:buChar char="•"/>
            </a:pPr>
            <a:r>
              <a:rPr lang="en-IN" sz="2800" dirty="0">
                <a:latin typeface="Baskerville Old Face" pitchFamily="18" charset="0"/>
              </a:rPr>
              <a:t>A basic task in sentiment analysis is classifying the polarity of a given text at the document, sentence, or feature/aspect level—whether the expressed opinion in a document, a sentence or an entity feature/aspect is </a:t>
            </a:r>
            <a:r>
              <a:rPr lang="en-IN" sz="2800" b="1" dirty="0">
                <a:latin typeface="Baskerville Old Face" pitchFamily="18" charset="0"/>
              </a:rPr>
              <a:t>positive</a:t>
            </a:r>
            <a:r>
              <a:rPr lang="en-IN" sz="2800" dirty="0">
                <a:latin typeface="Baskerville Old Face" pitchFamily="18" charset="0"/>
              </a:rPr>
              <a:t>, </a:t>
            </a:r>
            <a:r>
              <a:rPr lang="en-IN" sz="2800" b="1" dirty="0">
                <a:latin typeface="Baskerville Old Face" pitchFamily="18" charset="0"/>
              </a:rPr>
              <a:t>negative</a:t>
            </a:r>
            <a:r>
              <a:rPr lang="en-IN" sz="2800" dirty="0">
                <a:latin typeface="Baskerville Old Face" pitchFamily="18" charset="0"/>
              </a:rPr>
              <a:t>, or </a:t>
            </a:r>
            <a:r>
              <a:rPr lang="en-IN" sz="2800" b="1" dirty="0">
                <a:latin typeface="Baskerville Old Face" pitchFamily="18" charset="0"/>
              </a:rPr>
              <a:t>neutral</a:t>
            </a:r>
            <a:r>
              <a:rPr lang="en-IN" sz="2800" dirty="0">
                <a:latin typeface="Baskerville Old Face" pitchFamily="18" charset="0"/>
              </a:rPr>
              <a:t>. Advanced, "beyond polarity" sentiment classification looks, for instance, at emotional states such as "</a:t>
            </a:r>
            <a:r>
              <a:rPr lang="en-IN" sz="2800" b="1" dirty="0">
                <a:latin typeface="Baskerville Old Face" pitchFamily="18" charset="0"/>
              </a:rPr>
              <a:t>angry</a:t>
            </a:r>
            <a:r>
              <a:rPr lang="en-IN" sz="2800" dirty="0">
                <a:latin typeface="Baskerville Old Face" pitchFamily="18" charset="0"/>
              </a:rPr>
              <a:t>", "</a:t>
            </a:r>
            <a:r>
              <a:rPr lang="en-IN" sz="2800" b="1" dirty="0">
                <a:latin typeface="Baskerville Old Face" pitchFamily="18" charset="0"/>
              </a:rPr>
              <a:t>sad</a:t>
            </a:r>
            <a:r>
              <a:rPr lang="en-IN" sz="2800" dirty="0">
                <a:latin typeface="Baskerville Old Face" pitchFamily="18" charset="0"/>
              </a:rPr>
              <a:t>", and "</a:t>
            </a:r>
            <a:r>
              <a:rPr lang="en-IN" sz="2800" b="1" dirty="0">
                <a:latin typeface="Baskerville Old Face" pitchFamily="18" charset="0"/>
              </a:rPr>
              <a:t>happy</a:t>
            </a:r>
            <a:r>
              <a:rPr lang="en-IN" sz="2800" dirty="0">
                <a:latin typeface="Baskerville Old Face" pitchFamily="18" charset="0"/>
              </a:rPr>
              <a:t>".</a:t>
            </a:r>
          </a:p>
        </p:txBody>
      </p:sp>
    </p:spTree>
    <p:extLst>
      <p:ext uri="{BB962C8B-B14F-4D97-AF65-F5344CB8AC3E}">
        <p14:creationId xmlns:p14="http://schemas.microsoft.com/office/powerpoint/2010/main" val="1059099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What is AI Chat Bot?</a:t>
            </a:r>
            <a:endParaRPr lang="en-GB" sz="2400" kern="0" dirty="0">
              <a:solidFill>
                <a:schemeClr val="tx1"/>
              </a:solidFill>
              <a:latin typeface="Comic Sans MS" pitchFamily="66" charset="0"/>
            </a:endParaRPr>
          </a:p>
        </p:txBody>
      </p:sp>
      <p:sp>
        <p:nvSpPr>
          <p:cNvPr id="2" name="Rectangle 1"/>
          <p:cNvSpPr/>
          <p:nvPr/>
        </p:nvSpPr>
        <p:spPr>
          <a:xfrm>
            <a:off x="287177" y="972151"/>
            <a:ext cx="4621707" cy="2246769"/>
          </a:xfrm>
          <a:prstGeom prst="rect">
            <a:avLst/>
          </a:prstGeom>
        </p:spPr>
        <p:txBody>
          <a:bodyPr wrap="square">
            <a:spAutoFit/>
          </a:bodyPr>
          <a:lstStyle/>
          <a:p>
            <a:r>
              <a:rPr lang="en-IN" sz="2800" dirty="0">
                <a:latin typeface="Baskerville Old Face" pitchFamily="18" charset="0"/>
              </a:rPr>
              <a:t>In short, AI Chat Bot is a computer program that simulates human conversation or chat, through artificial intelligence</a:t>
            </a:r>
            <a:r>
              <a:rPr lang="en-IN" sz="2800" dirty="0" smtClean="0">
                <a:latin typeface="Baskerville Old Face" pitchFamily="18" charset="0"/>
              </a:rPr>
              <a:t>.</a:t>
            </a:r>
            <a:endParaRPr lang="en-IN" sz="2800" dirty="0">
              <a:latin typeface="Baskerville Old Face"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16" y="972152"/>
            <a:ext cx="3415198" cy="2974206"/>
          </a:xfrm>
          <a:prstGeom prst="rect">
            <a:avLst/>
          </a:prstGeom>
        </p:spPr>
      </p:pic>
    </p:spTree>
    <p:extLst>
      <p:ext uri="{BB962C8B-B14F-4D97-AF65-F5344CB8AC3E}">
        <p14:creationId xmlns:p14="http://schemas.microsoft.com/office/powerpoint/2010/main" val="69049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Sentiment Comparison</a:t>
            </a:r>
            <a:endParaRPr lang="en-GB" sz="2400" kern="0" dirty="0">
              <a:solidFill>
                <a:schemeClr val="tx1"/>
              </a:solidFill>
              <a:latin typeface="Comic Sans MS" pitchFamily="66"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641" y="865522"/>
            <a:ext cx="8268346" cy="366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571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Synset Distance</a:t>
            </a:r>
            <a:endParaRPr lang="en-GB" sz="2400" kern="0" dirty="0">
              <a:solidFill>
                <a:schemeClr val="tx1"/>
              </a:solidFill>
              <a:latin typeface="Comic Sans MS" pitchFamily="66" charset="0"/>
            </a:endParaRPr>
          </a:p>
        </p:txBody>
      </p:sp>
      <p:sp>
        <p:nvSpPr>
          <p:cNvPr id="6" name="Rectangle 5"/>
          <p:cNvSpPr/>
          <p:nvPr/>
        </p:nvSpPr>
        <p:spPr>
          <a:xfrm>
            <a:off x="210174" y="634690"/>
            <a:ext cx="8659506" cy="3582519"/>
          </a:xfrm>
          <a:prstGeom prst="rect">
            <a:avLst/>
          </a:prstGeom>
        </p:spPr>
        <p:txBody>
          <a:bodyPr wrap="square">
            <a:spAutoFit/>
          </a:bodyPr>
          <a:lstStyle/>
          <a:p>
            <a:pPr marL="342900" indent="-342900">
              <a:lnSpc>
                <a:spcPct val="90000"/>
              </a:lnSpc>
              <a:buFont typeface="Arial" pitchFamily="34" charset="0"/>
              <a:buChar char="•"/>
            </a:pPr>
            <a:r>
              <a:rPr lang="en-IN" sz="2800" dirty="0">
                <a:latin typeface="Baskerville Old Face" pitchFamily="18" charset="0"/>
              </a:rPr>
              <a:t>Calculate the similarity of two statements. This is based on the total maximum synset similarity between each word in each sentence.</a:t>
            </a:r>
          </a:p>
          <a:p>
            <a:pPr marL="342900" indent="-342900">
              <a:lnSpc>
                <a:spcPct val="90000"/>
              </a:lnSpc>
              <a:buFont typeface="Arial" pitchFamily="34" charset="0"/>
              <a:buChar char="•"/>
            </a:pPr>
            <a:r>
              <a:rPr lang="en-IN" sz="2800" dirty="0">
                <a:latin typeface="Baskerville Old Face" pitchFamily="18" charset="0"/>
              </a:rPr>
              <a:t>This algorithm uses the wordnet functionality of NLTK to determine the similarity of two statements based on the path similarity between each token of each statement.</a:t>
            </a:r>
          </a:p>
          <a:p>
            <a:pPr marL="342900" indent="-342900">
              <a:lnSpc>
                <a:spcPct val="90000"/>
              </a:lnSpc>
              <a:buFont typeface="Arial" pitchFamily="34" charset="0"/>
              <a:buChar char="•"/>
            </a:pPr>
            <a:r>
              <a:rPr lang="en-IN" sz="2800" dirty="0">
                <a:latin typeface="Baskerville Old Face" pitchFamily="18" charset="0"/>
              </a:rPr>
              <a:t>This is essentially an evaluation of the closeness of synonyms.</a:t>
            </a:r>
          </a:p>
        </p:txBody>
      </p:sp>
    </p:spTree>
    <p:extLst>
      <p:ext uri="{BB962C8B-B14F-4D97-AF65-F5344CB8AC3E}">
        <p14:creationId xmlns:p14="http://schemas.microsoft.com/office/powerpoint/2010/main" val="4078693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Few Examples</a:t>
            </a:r>
            <a:endParaRPr lang="en-GB" sz="2400" kern="0" dirty="0">
              <a:solidFill>
                <a:schemeClr val="tx1"/>
              </a:solidFill>
              <a:latin typeface="Comic Sans MS" pitchFamily="66" charset="0"/>
            </a:endParaRPr>
          </a:p>
        </p:txBody>
      </p:sp>
      <p:sp>
        <p:nvSpPr>
          <p:cNvPr id="6" name="Rectangle 5"/>
          <p:cNvSpPr/>
          <p:nvPr/>
        </p:nvSpPr>
        <p:spPr>
          <a:xfrm>
            <a:off x="321276" y="730943"/>
            <a:ext cx="3755434" cy="3970318"/>
          </a:xfrm>
          <a:prstGeom prst="rect">
            <a:avLst/>
          </a:prstGeom>
        </p:spPr>
        <p:txBody>
          <a:bodyPr wrap="square">
            <a:spAutoFit/>
          </a:bodyPr>
          <a:lstStyle/>
          <a:p>
            <a:r>
              <a:rPr lang="en-IN" sz="2800" dirty="0">
                <a:latin typeface="Baskerville Old Face" pitchFamily="18" charset="0"/>
              </a:rPr>
              <a:t>In the adjacent figure, we can see how the chat bot responds to different  inputs with same answer and also its intelligence to respond differently to the inputs that are same in meaning.</a:t>
            </a:r>
          </a:p>
          <a:p>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6330" y="721895"/>
            <a:ext cx="2946408" cy="417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831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Telegram</a:t>
            </a:r>
            <a:endParaRPr lang="en-GB" sz="2400" kern="0" dirty="0">
              <a:solidFill>
                <a:schemeClr val="tx1"/>
              </a:solidFill>
              <a:latin typeface="Comic Sans MS" pitchFamily="66" charset="0"/>
            </a:endParaRPr>
          </a:p>
        </p:txBody>
      </p:sp>
      <p:sp>
        <p:nvSpPr>
          <p:cNvPr id="6" name="Rectangle 5"/>
          <p:cNvSpPr/>
          <p:nvPr/>
        </p:nvSpPr>
        <p:spPr>
          <a:xfrm>
            <a:off x="210174" y="634690"/>
            <a:ext cx="8659506" cy="3539430"/>
          </a:xfrm>
          <a:prstGeom prst="rect">
            <a:avLst/>
          </a:prstGeom>
        </p:spPr>
        <p:txBody>
          <a:bodyPr wrap="square">
            <a:spAutoFit/>
          </a:bodyPr>
          <a:lstStyle/>
          <a:p>
            <a:pPr marL="342900" indent="-342900">
              <a:buFont typeface="Arial" pitchFamily="34" charset="0"/>
              <a:buChar char="•"/>
            </a:pPr>
            <a:r>
              <a:rPr lang="en-IN" sz="2800" dirty="0">
                <a:latin typeface="Baskerville Old Face" pitchFamily="18" charset="0"/>
              </a:rPr>
              <a:t>Telegram is a messaging app with a focus on speed and security, it’s super-fast, simple and free.</a:t>
            </a:r>
          </a:p>
          <a:p>
            <a:pPr marL="342900" indent="-342900">
              <a:buFont typeface="Arial" pitchFamily="34" charset="0"/>
              <a:buChar char="•"/>
            </a:pPr>
            <a:r>
              <a:rPr lang="en-IN" sz="2800" dirty="0">
                <a:latin typeface="Baskerville Old Face" pitchFamily="18" charset="0"/>
              </a:rPr>
              <a:t>Here we have used Telegram as the User Interface part of our chat bot.</a:t>
            </a:r>
          </a:p>
          <a:p>
            <a:pPr marL="342900" indent="-342900">
              <a:buFont typeface="Arial" pitchFamily="34" charset="0"/>
              <a:buChar char="•"/>
            </a:pPr>
            <a:r>
              <a:rPr lang="en-IN" sz="2800" dirty="0">
                <a:latin typeface="Baskerville Old Face" pitchFamily="18" charset="0"/>
              </a:rPr>
              <a:t>You can use Telegram to run this chat bot on smartphones, tablets, and even computers.</a:t>
            </a:r>
          </a:p>
          <a:p>
            <a:pPr marL="342900" indent="-342900">
              <a:buFont typeface="Arial" pitchFamily="34" charset="0"/>
              <a:buChar char="•"/>
            </a:pPr>
            <a:r>
              <a:rPr lang="en-IN" sz="2800" dirty="0">
                <a:latin typeface="Baskerville Old Face" pitchFamily="18" charset="0"/>
              </a:rPr>
              <a:t>This chat bot is accessible to any persons from anywhere around the globe over Telegram.</a:t>
            </a:r>
          </a:p>
        </p:txBody>
      </p:sp>
    </p:spTree>
    <p:extLst>
      <p:ext uri="{BB962C8B-B14F-4D97-AF65-F5344CB8AC3E}">
        <p14:creationId xmlns:p14="http://schemas.microsoft.com/office/powerpoint/2010/main" val="222373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smtClean="0">
                <a:latin typeface="Comic Sans MS" pitchFamily="66" charset="0"/>
              </a:rPr>
              <a:t>Telegram Bot Architecture</a:t>
            </a:r>
            <a:endParaRPr lang="en-GB" sz="2400" b="1" kern="0" dirty="0">
              <a:solidFill>
                <a:schemeClr val="tx1"/>
              </a:solidFill>
              <a:latin typeface="Comic Sans MS" pitchFamily="66"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793" y="834744"/>
            <a:ext cx="7745505" cy="387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919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smtClean="0">
                <a:latin typeface="Comic Sans MS" pitchFamily="66" charset="0"/>
              </a:rPr>
              <a:t>Tools / Software's Used</a:t>
            </a:r>
            <a:endParaRPr lang="en-GB" sz="2400" kern="0" dirty="0">
              <a:solidFill>
                <a:schemeClr val="tx1"/>
              </a:solidFill>
              <a:latin typeface="Comic Sans MS" pitchFamily="66" charset="0"/>
            </a:endParaRPr>
          </a:p>
        </p:txBody>
      </p:sp>
      <p:sp>
        <p:nvSpPr>
          <p:cNvPr id="2" name="TextBox 1"/>
          <p:cNvSpPr txBox="1"/>
          <p:nvPr/>
        </p:nvSpPr>
        <p:spPr>
          <a:xfrm>
            <a:off x="321276" y="774551"/>
            <a:ext cx="8080446" cy="2677656"/>
          </a:xfrm>
          <a:prstGeom prst="rect">
            <a:avLst/>
          </a:prstGeom>
          <a:noFill/>
        </p:spPr>
        <p:txBody>
          <a:bodyPr wrap="square" rtlCol="0">
            <a:spAutoFit/>
          </a:bodyPr>
          <a:lstStyle/>
          <a:p>
            <a:pPr marL="342900" indent="-342900">
              <a:buFont typeface="+mj-lt"/>
              <a:buAutoNum type="arabicPeriod"/>
            </a:pPr>
            <a:r>
              <a:rPr lang="en-IN" sz="2800" dirty="0" smtClean="0">
                <a:latin typeface="Baskerville Old Face" pitchFamily="18" charset="0"/>
              </a:rPr>
              <a:t>Visual Studio 2017 as IDE &amp; Code Editor for Python</a:t>
            </a:r>
          </a:p>
          <a:p>
            <a:pPr marL="342900" indent="-342900">
              <a:buFont typeface="+mj-lt"/>
              <a:buAutoNum type="arabicPeriod"/>
            </a:pPr>
            <a:r>
              <a:rPr lang="en-IN" sz="2800" dirty="0" smtClean="0">
                <a:latin typeface="Baskerville Old Face" pitchFamily="18" charset="0"/>
              </a:rPr>
              <a:t>ChatterBot Python Library.</a:t>
            </a:r>
          </a:p>
          <a:p>
            <a:pPr marL="342900" indent="-342900">
              <a:buFont typeface="+mj-lt"/>
              <a:buAutoNum type="arabicPeriod"/>
            </a:pPr>
            <a:r>
              <a:rPr lang="en-IN" sz="2800" dirty="0" smtClean="0">
                <a:latin typeface="Baskerville Old Face" pitchFamily="18" charset="0"/>
              </a:rPr>
              <a:t>Telebot Python Library for connecting Python code with Telegram.</a:t>
            </a:r>
          </a:p>
          <a:p>
            <a:pPr marL="342900" indent="-342900">
              <a:buFont typeface="+mj-lt"/>
              <a:buAutoNum type="arabicPeriod"/>
            </a:pPr>
            <a:r>
              <a:rPr lang="en-IN" sz="2800" dirty="0" smtClean="0">
                <a:latin typeface="Baskerville Old Face" pitchFamily="18" charset="0"/>
              </a:rPr>
              <a:t>Telegram Bot API (mainly BotFather).</a:t>
            </a:r>
          </a:p>
          <a:p>
            <a:pPr marL="342900" indent="-342900">
              <a:buFont typeface="+mj-lt"/>
              <a:buAutoNum type="arabicPeriod"/>
            </a:pPr>
            <a:r>
              <a:rPr lang="en-IN" sz="2800" dirty="0" smtClean="0">
                <a:latin typeface="Baskerville Old Face" pitchFamily="18" charset="0"/>
              </a:rPr>
              <a:t>NLTK Python Library.</a:t>
            </a:r>
            <a:endParaRPr lang="en-IN" sz="2800" dirty="0">
              <a:latin typeface="Baskerville Old Face" pitchFamily="18" charset="0"/>
            </a:endParaRPr>
          </a:p>
        </p:txBody>
      </p:sp>
    </p:spTree>
    <p:extLst>
      <p:ext uri="{BB962C8B-B14F-4D97-AF65-F5344CB8AC3E}">
        <p14:creationId xmlns:p14="http://schemas.microsoft.com/office/powerpoint/2010/main" val="336754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Reference</a:t>
            </a:r>
            <a:endParaRPr lang="en-GB" sz="2400" kern="0" dirty="0">
              <a:solidFill>
                <a:schemeClr val="tx1"/>
              </a:solidFill>
              <a:latin typeface="Comic Sans MS" pitchFamily="66" charset="0"/>
            </a:endParaRPr>
          </a:p>
        </p:txBody>
      </p:sp>
      <p:sp>
        <p:nvSpPr>
          <p:cNvPr id="6" name="Rectangle 5"/>
          <p:cNvSpPr/>
          <p:nvPr/>
        </p:nvSpPr>
        <p:spPr>
          <a:xfrm>
            <a:off x="210174" y="634690"/>
            <a:ext cx="8659506" cy="2677656"/>
          </a:xfrm>
          <a:prstGeom prst="rect">
            <a:avLst/>
          </a:prstGeom>
        </p:spPr>
        <p:txBody>
          <a:bodyPr wrap="square">
            <a:spAutoFit/>
          </a:bodyPr>
          <a:lstStyle/>
          <a:p>
            <a:pPr marL="342900" indent="-342900">
              <a:buFont typeface="Arial" pitchFamily="34" charset="0"/>
              <a:buChar char="•"/>
            </a:pPr>
            <a:r>
              <a:rPr lang="en-IN" sz="2800" dirty="0">
                <a:latin typeface="Baskerville Old Face" pitchFamily="18" charset="0"/>
                <a:hlinkClick r:id="rId2"/>
              </a:rPr>
              <a:t>https://docs.python.org/3/library/index.html</a:t>
            </a:r>
            <a:endParaRPr lang="en-IN" sz="2800" dirty="0">
              <a:latin typeface="Baskerville Old Face" pitchFamily="18" charset="0"/>
            </a:endParaRPr>
          </a:p>
          <a:p>
            <a:pPr marL="342900" indent="-342900">
              <a:buFont typeface="Arial" pitchFamily="34" charset="0"/>
              <a:buChar char="•"/>
            </a:pPr>
            <a:r>
              <a:rPr lang="en-IN" sz="2800" dirty="0">
                <a:latin typeface="Baskerville Old Face" pitchFamily="18" charset="0"/>
                <a:hlinkClick r:id="rId3"/>
              </a:rPr>
              <a:t>http://chatterbot.readthedocs.io/en/latest/index.html</a:t>
            </a:r>
            <a:endParaRPr lang="en-IN" sz="2800" dirty="0">
              <a:latin typeface="Baskerville Old Face" pitchFamily="18" charset="0"/>
            </a:endParaRPr>
          </a:p>
          <a:p>
            <a:pPr marL="342900" indent="-342900">
              <a:buFont typeface="Arial" pitchFamily="34" charset="0"/>
              <a:buChar char="•"/>
            </a:pPr>
            <a:r>
              <a:rPr lang="en-IN" sz="2800" dirty="0">
                <a:latin typeface="Baskerville Old Face" pitchFamily="18" charset="0"/>
                <a:hlinkClick r:id="rId4"/>
              </a:rPr>
              <a:t>https://core.telegram.org/bots</a:t>
            </a:r>
            <a:endParaRPr lang="en-IN" sz="2800" dirty="0">
              <a:latin typeface="Baskerville Old Face" pitchFamily="18" charset="0"/>
            </a:endParaRPr>
          </a:p>
          <a:p>
            <a:pPr marL="342900" indent="-342900">
              <a:buFont typeface="Arial" pitchFamily="34" charset="0"/>
              <a:buChar char="•"/>
            </a:pPr>
            <a:r>
              <a:rPr lang="en-IN" sz="2800" dirty="0">
                <a:latin typeface="Baskerville Old Face" pitchFamily="18" charset="0"/>
                <a:hlinkClick r:id="rId5"/>
              </a:rPr>
              <a:t>http://www.nltk.org/</a:t>
            </a:r>
            <a:endParaRPr lang="en-IN" sz="2800" dirty="0">
              <a:latin typeface="Baskerville Old Face" pitchFamily="18" charset="0"/>
            </a:endParaRPr>
          </a:p>
          <a:p>
            <a:pPr marL="342900" indent="-342900">
              <a:buFont typeface="Arial" pitchFamily="34" charset="0"/>
              <a:buChar char="•"/>
            </a:pPr>
            <a:r>
              <a:rPr lang="en-IN" sz="2800" dirty="0">
                <a:latin typeface="Baskerville Old Face" pitchFamily="18" charset="0"/>
                <a:hlinkClick r:id="rId6"/>
              </a:rPr>
              <a:t>https://www.wikipedia.org/</a:t>
            </a:r>
            <a:endParaRPr lang="en-IN" sz="2800" dirty="0">
              <a:latin typeface="Baskerville Old Face" pitchFamily="18" charset="0"/>
            </a:endParaRPr>
          </a:p>
          <a:p>
            <a:pPr marL="342900" indent="-342900">
              <a:buFont typeface="Arial" pitchFamily="34" charset="0"/>
              <a:buChar char="•"/>
            </a:pPr>
            <a:endParaRPr lang="en-IN" sz="2800" dirty="0">
              <a:latin typeface="Baskerville Old Face" pitchFamily="18" charset="0"/>
            </a:endParaRPr>
          </a:p>
        </p:txBody>
      </p:sp>
    </p:spTree>
    <p:extLst>
      <p:ext uri="{BB962C8B-B14F-4D97-AF65-F5344CB8AC3E}">
        <p14:creationId xmlns:p14="http://schemas.microsoft.com/office/powerpoint/2010/main" val="1711697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0668" y="1542375"/>
            <a:ext cx="5119512" cy="646331"/>
          </a:xfrm>
          <a:prstGeom prst="rect">
            <a:avLst/>
          </a:prstGeom>
        </p:spPr>
        <p:txBody>
          <a:bodyPr wrap="square">
            <a:spAutoFit/>
          </a:bodyPr>
          <a:lstStyle/>
          <a:p>
            <a:r>
              <a:rPr lang="en-IN" sz="3600" cap="all" dirty="0">
                <a:solidFill>
                  <a:srgbClr val="000000">
                    <a:lumMod val="75000"/>
                    <a:lumOff val="25000"/>
                  </a:srgbClr>
                </a:solidFill>
                <a:latin typeface="Comic Sans MS" pitchFamily="66" charset="0"/>
              </a:rPr>
              <a:t>Thank You</a:t>
            </a:r>
            <a:endParaRPr lang="en-IN" sz="3600" dirty="0">
              <a:solidFill>
                <a:srgbClr val="000000"/>
              </a:solidFill>
              <a:latin typeface="Comic Sans MS" pitchFamily="66" charset="0"/>
            </a:endParaRPr>
          </a:p>
        </p:txBody>
      </p:sp>
    </p:spTree>
    <p:extLst>
      <p:ext uri="{BB962C8B-B14F-4D97-AF65-F5344CB8AC3E}">
        <p14:creationId xmlns:p14="http://schemas.microsoft.com/office/powerpoint/2010/main" val="1381503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About the Bot</a:t>
            </a:r>
            <a:endParaRPr lang="en-GB" sz="2400" kern="0" dirty="0">
              <a:solidFill>
                <a:schemeClr val="tx1"/>
              </a:solidFill>
              <a:latin typeface="Comic Sans MS" pitchFamily="66" charset="0"/>
            </a:endParaRPr>
          </a:p>
        </p:txBody>
      </p:sp>
      <p:sp>
        <p:nvSpPr>
          <p:cNvPr id="16" name="Rectangle 15"/>
          <p:cNvSpPr/>
          <p:nvPr/>
        </p:nvSpPr>
        <p:spPr>
          <a:xfrm>
            <a:off x="498931" y="721317"/>
            <a:ext cx="7855797" cy="3539430"/>
          </a:xfrm>
          <a:prstGeom prst="rect">
            <a:avLst/>
          </a:prstGeom>
        </p:spPr>
        <p:txBody>
          <a:bodyPr wrap="square">
            <a:spAutoFit/>
          </a:bodyPr>
          <a:lstStyle/>
          <a:p>
            <a:pPr marL="285750" indent="-285750">
              <a:lnSpc>
                <a:spcPct val="80000"/>
              </a:lnSpc>
              <a:buFont typeface="Arial" pitchFamily="34" charset="0"/>
              <a:buChar char="•"/>
            </a:pPr>
            <a:r>
              <a:rPr lang="en-IN" sz="2800" dirty="0">
                <a:latin typeface="Baskerville Old Face" pitchFamily="18" charset="0"/>
              </a:rPr>
              <a:t>This is a Chat bot that is designed using </a:t>
            </a:r>
            <a:r>
              <a:rPr lang="en-IN" sz="2800" b="1" dirty="0">
                <a:latin typeface="Baskerville Old Face" pitchFamily="18" charset="0"/>
              </a:rPr>
              <a:t>Python</a:t>
            </a:r>
            <a:r>
              <a:rPr lang="en-IN" sz="2800" dirty="0">
                <a:latin typeface="Baskerville Old Face" pitchFamily="18" charset="0"/>
              </a:rPr>
              <a:t> as the programming language.</a:t>
            </a:r>
          </a:p>
          <a:p>
            <a:pPr marL="285750" indent="-285750">
              <a:lnSpc>
                <a:spcPct val="80000"/>
              </a:lnSpc>
              <a:buFont typeface="Arial" pitchFamily="34" charset="0"/>
              <a:buChar char="•"/>
            </a:pPr>
            <a:r>
              <a:rPr lang="en-IN" sz="2800" dirty="0">
                <a:latin typeface="Baskerville Old Face" pitchFamily="18" charset="0"/>
              </a:rPr>
              <a:t>It  makes use of “</a:t>
            </a:r>
            <a:r>
              <a:rPr lang="en-IN" sz="2800" b="1" dirty="0">
                <a:latin typeface="Baskerville Old Face" pitchFamily="18" charset="0"/>
              </a:rPr>
              <a:t>ChatterBot</a:t>
            </a:r>
            <a:r>
              <a:rPr lang="en-IN" sz="2800" dirty="0">
                <a:latin typeface="Baskerville Old Face" pitchFamily="18" charset="0"/>
              </a:rPr>
              <a:t>” package, which  is a machine-learning based conversational dialog engine build in Python which makes it possible to generate responses based on collections of</a:t>
            </a:r>
            <a:br>
              <a:rPr lang="en-IN" sz="2800" dirty="0">
                <a:latin typeface="Baskerville Old Face" pitchFamily="18" charset="0"/>
              </a:rPr>
            </a:br>
            <a:r>
              <a:rPr lang="en-IN" sz="2800" dirty="0">
                <a:latin typeface="Baskerville Old Face" pitchFamily="18" charset="0"/>
              </a:rPr>
              <a:t>known conversations.</a:t>
            </a:r>
          </a:p>
          <a:p>
            <a:pPr marL="285750" indent="-285750">
              <a:lnSpc>
                <a:spcPct val="80000"/>
              </a:lnSpc>
              <a:buFont typeface="Arial" pitchFamily="34" charset="0"/>
              <a:buChar char="•"/>
            </a:pPr>
            <a:r>
              <a:rPr lang="en-IN" sz="2800" dirty="0">
                <a:latin typeface="Baskerville Old Face" pitchFamily="18" charset="0"/>
              </a:rPr>
              <a:t>It can presently understand &amp; chat in </a:t>
            </a:r>
            <a:r>
              <a:rPr lang="en-IN" sz="2800" b="1" dirty="0">
                <a:latin typeface="Baskerville Old Face" pitchFamily="18" charset="0"/>
              </a:rPr>
              <a:t>English</a:t>
            </a:r>
            <a:r>
              <a:rPr lang="en-IN" sz="2800" dirty="0">
                <a:latin typeface="Baskerville Old Face" pitchFamily="18" charset="0"/>
              </a:rPr>
              <a:t> language only.</a:t>
            </a:r>
          </a:p>
          <a:p>
            <a:pPr marL="285750" indent="-285750">
              <a:lnSpc>
                <a:spcPct val="80000"/>
              </a:lnSpc>
              <a:buFont typeface="Arial" pitchFamily="34" charset="0"/>
              <a:buChar char="•"/>
            </a:pPr>
            <a:endParaRPr lang="en-IN" sz="2800" dirty="0">
              <a:latin typeface="Baskerville Old Face" pitchFamily="18" charset="0"/>
            </a:endParaRPr>
          </a:p>
        </p:txBody>
      </p:sp>
    </p:spTree>
    <p:extLst>
      <p:ext uri="{BB962C8B-B14F-4D97-AF65-F5344CB8AC3E}">
        <p14:creationId xmlns:p14="http://schemas.microsoft.com/office/powerpoint/2010/main" val="148606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Concepts Used</a:t>
            </a:r>
            <a:endParaRPr lang="en-GB" sz="2400" kern="0" dirty="0">
              <a:solidFill>
                <a:schemeClr val="tx1"/>
              </a:solidFill>
              <a:latin typeface="Comic Sans MS" pitchFamily="66" charset="0"/>
            </a:endParaRPr>
          </a:p>
        </p:txBody>
      </p:sp>
      <p:sp>
        <p:nvSpPr>
          <p:cNvPr id="6" name="Rectangle 5"/>
          <p:cNvSpPr/>
          <p:nvPr/>
        </p:nvSpPr>
        <p:spPr>
          <a:xfrm>
            <a:off x="210174" y="634690"/>
            <a:ext cx="8659506" cy="3970318"/>
          </a:xfrm>
          <a:prstGeom prst="rect">
            <a:avLst/>
          </a:prstGeom>
        </p:spPr>
        <p:txBody>
          <a:bodyPr wrap="square">
            <a:spAutoFit/>
          </a:bodyPr>
          <a:lstStyle/>
          <a:p>
            <a:pPr marL="285750" indent="-285750">
              <a:buFont typeface="Arial" pitchFamily="34" charset="0"/>
              <a:buChar char="•"/>
            </a:pPr>
            <a:r>
              <a:rPr lang="en-IN" sz="2800" b="1" dirty="0">
                <a:latin typeface="Baskerville Old Face" pitchFamily="18" charset="0"/>
              </a:rPr>
              <a:t>Artificial Intelligence</a:t>
            </a:r>
            <a:r>
              <a:rPr lang="en-IN" sz="2800" dirty="0">
                <a:latin typeface="Baskerville Old Face" pitchFamily="18" charset="0"/>
              </a:rPr>
              <a:t>: Intelligence exhibited by machines for "learning" and "problem solving“.</a:t>
            </a:r>
          </a:p>
          <a:p>
            <a:pPr marL="285750" indent="-285750">
              <a:buFont typeface="Arial" pitchFamily="34" charset="0"/>
              <a:buChar char="•"/>
            </a:pPr>
            <a:r>
              <a:rPr lang="en-IN" sz="2800" b="1" dirty="0">
                <a:latin typeface="Baskerville Old Face" pitchFamily="18" charset="0"/>
              </a:rPr>
              <a:t>Machine Learning </a:t>
            </a:r>
            <a:r>
              <a:rPr lang="en-IN" sz="2800" dirty="0">
                <a:latin typeface="Baskerville Old Face" pitchFamily="18" charset="0"/>
              </a:rPr>
              <a:t>: Computers the ability to learn without being explicitly programmed.</a:t>
            </a:r>
          </a:p>
          <a:p>
            <a:pPr marL="285750" indent="-285750">
              <a:buFont typeface="Arial" pitchFamily="34" charset="0"/>
              <a:buChar char="•"/>
            </a:pPr>
            <a:r>
              <a:rPr lang="en-IN" sz="2800" b="1" dirty="0">
                <a:latin typeface="Baskerville Old Face" pitchFamily="18" charset="0"/>
              </a:rPr>
              <a:t>Natural Language Toolkit (NLTK)</a:t>
            </a:r>
            <a:r>
              <a:rPr lang="en-IN" sz="2800" dirty="0">
                <a:latin typeface="Baskerville Old Face" pitchFamily="18" charset="0"/>
              </a:rPr>
              <a:t>:  Leading open source platform for building Python programs to work with human language data.</a:t>
            </a:r>
          </a:p>
          <a:p>
            <a:pPr marL="285750" indent="-285750">
              <a:buFont typeface="Arial" pitchFamily="34" charset="0"/>
              <a:buChar char="•"/>
            </a:pPr>
            <a:r>
              <a:rPr lang="en-IN" sz="2800" b="1" dirty="0">
                <a:latin typeface="Baskerville Old Face" pitchFamily="18" charset="0"/>
              </a:rPr>
              <a:t>Telebot </a:t>
            </a:r>
            <a:r>
              <a:rPr lang="en-IN" sz="2800" dirty="0">
                <a:latin typeface="Baskerville Old Face" pitchFamily="18" charset="0"/>
              </a:rPr>
              <a:t>: A Telegram bot library, with simple route decorators.</a:t>
            </a:r>
          </a:p>
        </p:txBody>
      </p:sp>
    </p:spTree>
    <p:extLst>
      <p:ext uri="{BB962C8B-B14F-4D97-AF65-F5344CB8AC3E}">
        <p14:creationId xmlns:p14="http://schemas.microsoft.com/office/powerpoint/2010/main" val="115326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How Bot is trained?</a:t>
            </a:r>
            <a:endParaRPr lang="en-GB" sz="2400" kern="0" dirty="0">
              <a:solidFill>
                <a:schemeClr val="tx1"/>
              </a:solidFill>
              <a:latin typeface="Comic Sans MS" pitchFamily="66" charset="0"/>
            </a:endParaRPr>
          </a:p>
        </p:txBody>
      </p:sp>
      <p:sp>
        <p:nvSpPr>
          <p:cNvPr id="6" name="Rectangle 5"/>
          <p:cNvSpPr/>
          <p:nvPr/>
        </p:nvSpPr>
        <p:spPr>
          <a:xfrm>
            <a:off x="210174" y="634690"/>
            <a:ext cx="8659506" cy="3582519"/>
          </a:xfrm>
          <a:prstGeom prst="rect">
            <a:avLst/>
          </a:prstGeom>
        </p:spPr>
        <p:txBody>
          <a:bodyPr wrap="square">
            <a:spAutoFit/>
          </a:bodyPr>
          <a:lstStyle/>
          <a:p>
            <a:pPr marL="285750" indent="-285750">
              <a:lnSpc>
                <a:spcPct val="90000"/>
              </a:lnSpc>
              <a:buFont typeface="Arial" pitchFamily="34" charset="0"/>
              <a:buChar char="•"/>
            </a:pPr>
            <a:r>
              <a:rPr lang="en-IN" sz="2800" dirty="0">
                <a:latin typeface="Baskerville Old Face" pitchFamily="18" charset="0"/>
              </a:rPr>
              <a:t>Training process involves loading example dialog into the chat bot’s database. This either creates or builds upon the graph data structure that represents the sets of known statements and responses. </a:t>
            </a:r>
          </a:p>
          <a:p>
            <a:pPr marL="285750" indent="-285750">
              <a:lnSpc>
                <a:spcPct val="90000"/>
              </a:lnSpc>
              <a:buFont typeface="Arial" pitchFamily="34" charset="0"/>
              <a:buChar char="•"/>
            </a:pPr>
            <a:r>
              <a:rPr lang="en-IN" sz="2800" dirty="0">
                <a:latin typeface="Baskerville Old Face" pitchFamily="18" charset="0"/>
              </a:rPr>
              <a:t>It makes use of artificial intelligence, computational linguistics and Natural Language Processing (NLP) in which a machine understands natural language (i.e, concerned with the interactions between computers and human).</a:t>
            </a:r>
          </a:p>
        </p:txBody>
      </p:sp>
    </p:spTree>
    <p:extLst>
      <p:ext uri="{BB962C8B-B14F-4D97-AF65-F5344CB8AC3E}">
        <p14:creationId xmlns:p14="http://schemas.microsoft.com/office/powerpoint/2010/main" val="3904960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Statement-response relationship</a:t>
            </a:r>
            <a:endParaRPr lang="en-GB" sz="2400" kern="0" dirty="0">
              <a:solidFill>
                <a:schemeClr val="tx1"/>
              </a:solidFill>
              <a:latin typeface="Comic Sans MS" pitchFamily="66" charset="0"/>
            </a:endParaRPr>
          </a:p>
        </p:txBody>
      </p:sp>
      <p:sp>
        <p:nvSpPr>
          <p:cNvPr id="6" name="Rectangle 5"/>
          <p:cNvSpPr/>
          <p:nvPr/>
        </p:nvSpPr>
        <p:spPr>
          <a:xfrm>
            <a:off x="210174" y="634690"/>
            <a:ext cx="8659506" cy="342273"/>
          </a:xfrm>
          <a:prstGeom prst="rect">
            <a:avLst/>
          </a:prstGeom>
        </p:spPr>
        <p:txBody>
          <a:bodyPr wrap="square">
            <a:spAutoFit/>
          </a:bodyPr>
          <a:lstStyle/>
          <a:p>
            <a:pPr marL="285750" indent="-285750">
              <a:lnSpc>
                <a:spcPct val="90000"/>
              </a:lnSpc>
              <a:buFont typeface="Arial" pitchFamily="34" charset="0"/>
              <a:buChar char="•"/>
            </a:pPr>
            <a:endParaRPr lang="en-IN" sz="1800" dirty="0">
              <a:latin typeface="Baskerville Old Face"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5" y="1068404"/>
            <a:ext cx="7421078" cy="332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58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Features</a:t>
            </a:r>
            <a:endParaRPr lang="en-GB" sz="2400" kern="0" dirty="0">
              <a:solidFill>
                <a:schemeClr val="tx1"/>
              </a:solidFill>
              <a:latin typeface="Comic Sans MS" pitchFamily="66" charset="0"/>
            </a:endParaRPr>
          </a:p>
        </p:txBody>
      </p:sp>
      <p:sp>
        <p:nvSpPr>
          <p:cNvPr id="6" name="Rectangle 5"/>
          <p:cNvSpPr/>
          <p:nvPr/>
        </p:nvSpPr>
        <p:spPr>
          <a:xfrm>
            <a:off x="210174" y="634690"/>
            <a:ext cx="8519940" cy="3539430"/>
          </a:xfrm>
          <a:prstGeom prst="rect">
            <a:avLst/>
          </a:prstGeom>
        </p:spPr>
        <p:txBody>
          <a:bodyPr wrap="square">
            <a:spAutoFit/>
          </a:bodyPr>
          <a:lstStyle/>
          <a:p>
            <a:pPr marL="285750" indent="-285750">
              <a:buFont typeface="Arial" pitchFamily="34" charset="0"/>
              <a:buChar char="•"/>
            </a:pPr>
            <a:r>
              <a:rPr lang="en-IN" sz="2800" dirty="0">
                <a:latin typeface="Baskerville Old Face" pitchFamily="18" charset="0"/>
              </a:rPr>
              <a:t>Chat Bot supports the ability to have multiple concurrent chat sessions.</a:t>
            </a:r>
          </a:p>
          <a:p>
            <a:pPr marL="285750" indent="-285750">
              <a:buFont typeface="Arial" pitchFamily="34" charset="0"/>
              <a:buChar char="•"/>
            </a:pPr>
            <a:r>
              <a:rPr lang="en-IN" sz="2800" dirty="0">
                <a:latin typeface="Baskerville Old Face" pitchFamily="18" charset="0"/>
              </a:rPr>
              <a:t>Chat Bot stores knowledge of conversations as statements. Each statement can have any number of possible responses.</a:t>
            </a:r>
          </a:p>
          <a:p>
            <a:pPr marL="285750" indent="-285750">
              <a:buFont typeface="Arial" pitchFamily="34" charset="0"/>
              <a:buChar char="•"/>
            </a:pPr>
            <a:r>
              <a:rPr lang="en-IN" sz="2800" dirty="0">
                <a:latin typeface="Baskerville Old Face" pitchFamily="18" charset="0"/>
              </a:rPr>
              <a:t> This makes it possible for the chat bot to determine if a particular response is more commonly used than another.</a:t>
            </a:r>
          </a:p>
        </p:txBody>
      </p:sp>
    </p:spTree>
    <p:extLst>
      <p:ext uri="{BB962C8B-B14F-4D97-AF65-F5344CB8AC3E}">
        <p14:creationId xmlns:p14="http://schemas.microsoft.com/office/powerpoint/2010/main" val="1522083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Logic Adapters</a:t>
            </a:r>
            <a:endParaRPr lang="en-GB" sz="2400" kern="0" dirty="0">
              <a:solidFill>
                <a:schemeClr val="tx1"/>
              </a:solidFill>
              <a:latin typeface="Comic Sans MS" pitchFamily="66" charset="0"/>
            </a:endParaRPr>
          </a:p>
        </p:txBody>
      </p:sp>
      <p:sp>
        <p:nvSpPr>
          <p:cNvPr id="6" name="Rectangle 5"/>
          <p:cNvSpPr/>
          <p:nvPr/>
        </p:nvSpPr>
        <p:spPr>
          <a:xfrm>
            <a:off x="210174" y="634690"/>
            <a:ext cx="8529565" cy="3970318"/>
          </a:xfrm>
          <a:prstGeom prst="rect">
            <a:avLst/>
          </a:prstGeom>
        </p:spPr>
        <p:txBody>
          <a:bodyPr wrap="square">
            <a:spAutoFit/>
          </a:bodyPr>
          <a:lstStyle/>
          <a:p>
            <a:pPr marL="285750" indent="-285750">
              <a:buFont typeface="Arial" pitchFamily="34" charset="0"/>
              <a:buChar char="•"/>
            </a:pPr>
            <a:r>
              <a:rPr lang="en-IN" sz="2800" dirty="0">
                <a:latin typeface="Baskerville Old Face" pitchFamily="18" charset="0"/>
              </a:rPr>
              <a:t>Logic adapters determine the logic for how Chat Bot selects a response to a given input statement.</a:t>
            </a:r>
          </a:p>
          <a:p>
            <a:pPr marL="285750" indent="-285750">
              <a:buFont typeface="Arial" pitchFamily="34" charset="0"/>
              <a:buChar char="•"/>
            </a:pPr>
            <a:r>
              <a:rPr lang="en-IN" sz="2800" dirty="0">
                <a:latin typeface="Baskerville Old Face" pitchFamily="18" charset="0"/>
              </a:rPr>
              <a:t>The Adapters that are used in this chat bot are:</a:t>
            </a:r>
          </a:p>
          <a:p>
            <a:pPr marL="457200" indent="-457200">
              <a:buFont typeface="+mj-lt"/>
              <a:buAutoNum type="arabicPeriod"/>
            </a:pPr>
            <a:r>
              <a:rPr lang="en-IN" sz="2800" b="1" dirty="0">
                <a:latin typeface="Baskerville Old Face" pitchFamily="18" charset="0"/>
              </a:rPr>
              <a:t>Best Match Adapter</a:t>
            </a:r>
          </a:p>
          <a:p>
            <a:pPr marL="457200" indent="-457200">
              <a:buFont typeface="+mj-lt"/>
              <a:buAutoNum type="arabicPeriod"/>
            </a:pPr>
            <a:r>
              <a:rPr lang="en-IN" sz="2800" b="1" dirty="0">
                <a:latin typeface="Baskerville Old Face" pitchFamily="18" charset="0"/>
              </a:rPr>
              <a:t>Mathematical Evaluation Adapter</a:t>
            </a:r>
          </a:p>
          <a:p>
            <a:pPr marL="457200" indent="-457200">
              <a:buFont typeface="+mj-lt"/>
              <a:buAutoNum type="arabicPeriod"/>
            </a:pPr>
            <a:r>
              <a:rPr lang="en-IN" sz="2800" b="1" dirty="0">
                <a:latin typeface="Baskerville Old Face" pitchFamily="18" charset="0"/>
              </a:rPr>
              <a:t>Low Confidence Response Adapter</a:t>
            </a:r>
          </a:p>
          <a:p>
            <a:pPr marL="457200" indent="-457200">
              <a:buFont typeface="+mj-lt"/>
              <a:buAutoNum type="arabicPeriod"/>
            </a:pPr>
            <a:r>
              <a:rPr lang="en-IN" sz="2800" b="1" dirty="0">
                <a:latin typeface="Baskerville Old Face" pitchFamily="18" charset="0"/>
              </a:rPr>
              <a:t>Specific Response Adapter</a:t>
            </a:r>
          </a:p>
          <a:p>
            <a:pPr marL="457200" indent="-457200">
              <a:buFont typeface="+mj-lt"/>
              <a:buAutoNum type="arabicPeriod"/>
            </a:pPr>
            <a:r>
              <a:rPr lang="en-IN" sz="2800" b="1" dirty="0">
                <a:latin typeface="Baskerville Old Face" pitchFamily="18" charset="0"/>
              </a:rPr>
              <a:t>Multi logic Adapter</a:t>
            </a:r>
            <a:r>
              <a:rPr lang="en-IN" sz="2800" dirty="0">
                <a:latin typeface="Baskerville Old Face" pitchFamily="18" charset="0"/>
              </a:rPr>
              <a:t/>
            </a:r>
            <a:br>
              <a:rPr lang="en-IN" sz="2800" dirty="0">
                <a:latin typeface="Baskerville Old Face" pitchFamily="18" charset="0"/>
              </a:rPr>
            </a:br>
            <a:endParaRPr lang="en-IN" sz="2800" dirty="0">
              <a:latin typeface="Baskerville Old Face" pitchFamily="18" charset="0"/>
            </a:endParaRPr>
          </a:p>
        </p:txBody>
      </p:sp>
    </p:spTree>
    <p:extLst>
      <p:ext uri="{BB962C8B-B14F-4D97-AF65-F5344CB8AC3E}">
        <p14:creationId xmlns:p14="http://schemas.microsoft.com/office/powerpoint/2010/main" val="3741938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b="1" dirty="0">
                <a:latin typeface="Comic Sans MS" pitchFamily="66" charset="0"/>
              </a:rPr>
              <a:t>Best Match Adapter</a:t>
            </a:r>
            <a:endParaRPr lang="en-GB" sz="2400" kern="0" dirty="0">
              <a:solidFill>
                <a:schemeClr val="tx1"/>
              </a:solidFill>
              <a:latin typeface="Comic Sans MS" pitchFamily="66" charset="0"/>
            </a:endParaRPr>
          </a:p>
        </p:txBody>
      </p:sp>
      <p:sp>
        <p:nvSpPr>
          <p:cNvPr id="6" name="Rectangle 5"/>
          <p:cNvSpPr/>
          <p:nvPr/>
        </p:nvSpPr>
        <p:spPr>
          <a:xfrm>
            <a:off x="210174" y="634690"/>
            <a:ext cx="8659506" cy="3108543"/>
          </a:xfrm>
          <a:prstGeom prst="rect">
            <a:avLst/>
          </a:prstGeom>
        </p:spPr>
        <p:txBody>
          <a:bodyPr wrap="square">
            <a:spAutoFit/>
          </a:bodyPr>
          <a:lstStyle/>
          <a:p>
            <a:pPr marL="285750" indent="-285750">
              <a:buFont typeface="Arial" pitchFamily="34" charset="0"/>
              <a:buChar char="•"/>
            </a:pPr>
            <a:r>
              <a:rPr lang="en-IN" sz="2800" dirty="0">
                <a:latin typeface="Baskerville Old Face" pitchFamily="18" charset="0"/>
              </a:rPr>
              <a:t>A logic adapter that returns a response based on known responses to the closest matches to the input statement.</a:t>
            </a:r>
          </a:p>
          <a:p>
            <a:pPr marL="285750" indent="-285750">
              <a:buFont typeface="Arial" pitchFamily="34" charset="0"/>
              <a:buChar char="•"/>
            </a:pPr>
            <a:r>
              <a:rPr lang="en-IN" sz="2800" dirty="0">
                <a:latin typeface="Baskerville Old Face" pitchFamily="18" charset="0"/>
              </a:rPr>
              <a:t>The best match adapter uses a function to compare the input statement to known statements. Once it finds the closest match to the input statement, it uses another function to select one of the known responses to that statement.</a:t>
            </a:r>
          </a:p>
        </p:txBody>
      </p:sp>
    </p:spTree>
    <p:extLst>
      <p:ext uri="{BB962C8B-B14F-4D97-AF65-F5344CB8AC3E}">
        <p14:creationId xmlns:p14="http://schemas.microsoft.com/office/powerpoint/2010/main" val="3861315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6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L&amp;T Theme 2</Template>
  <TotalTime>7880</TotalTime>
  <Words>809</Words>
  <Application>Microsoft Office PowerPoint</Application>
  <PresentationFormat>On-screen Show (16:9)</PresentationFormat>
  <Paragraphs>98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6_L&amp;T Theme 2</vt:lpstr>
      <vt:lpstr>1_L&amp;T Theme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zs</dc:creator>
  <cp:lastModifiedBy>User</cp:lastModifiedBy>
  <cp:revision>1029</cp:revision>
  <dcterms:created xsi:type="dcterms:W3CDTF">2016-04-28T10:20:29Z</dcterms:created>
  <dcterms:modified xsi:type="dcterms:W3CDTF">2017-08-01T07:18:40Z</dcterms:modified>
</cp:coreProperties>
</file>