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media/image6.gif" ContentType="image/gif"/>
  <Override PartName="/ppt/media/image3.png" ContentType="image/png"/>
  <Override PartName="/ppt/media/image1.jpeg" ContentType="image/jpeg"/>
  <Override PartName="/ppt/media/image2.jpeg" ContentType="image/jpe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3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3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3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3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3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3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3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4000" y="1046160"/>
            <a:ext cx="822492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br/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Asynchronous Methods for Deep Reinforcement Learning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57200" y="3461760"/>
            <a:ext cx="8225280" cy="26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Under the guidance of </a:t>
            </a:r>
            <a:br/>
            <a:r>
              <a:rPr b="0" lang="en-I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Prof. Ashritha R Murthy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By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Nithin Prabhu G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Shwetha U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Yathish G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 schedule (Gantt chart)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86" name="Content Placeholder 3" descr=""/>
          <p:cNvPicPr/>
          <p:nvPr/>
        </p:nvPicPr>
        <p:blipFill>
          <a:blip r:embed="rId1"/>
          <a:stretch/>
        </p:blipFill>
        <p:spPr>
          <a:xfrm>
            <a:off x="685800" y="1593000"/>
            <a:ext cx="7844040" cy="458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Literature Survey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57200" y="1800000"/>
            <a:ext cx="8224920" cy="43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Gorila, each process contains an actor that acts in its own copy of the environment, a separate replay memory[1].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actor learner learns separately and periodically sends updates to weights[2].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Convergence properties of Q learning in the asynchronous optimization setting[3].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57200" y="274680"/>
            <a:ext cx="8224920" cy="10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Continued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57200" y="1600200"/>
            <a:ext cx="8224920" cy="47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8400" algn="just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use reinforcement learning successfully in situations approaching real-world complexity, however, agents are confronted with a difficult task.</a:t>
            </a: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660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Reinforcement learning agents have achieved some successes in a variety of domains, their applicability has previously been limited to domains.</a:t>
            </a: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660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Advances in training deep neural networks to develop a artificial agent, termed a deep Q-network, that can learn successful policies directly.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57200" y="274680"/>
            <a:ext cx="82249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 Requirements and</a:t>
            </a:r>
            <a:br/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Analysis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457200" y="1752480"/>
            <a:ext cx="8224920" cy="51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8400">
              <a:lnSpc>
                <a:spcPct val="100000"/>
              </a:lnSpc>
              <a:spcBef>
                <a:spcPts val="64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Software Requirements</a:t>
            </a:r>
            <a:endParaRPr b="0" lang="en-IN" sz="2400" spc="-1" strike="noStrike"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Operating system            :  Windows 10</a:t>
            </a:r>
            <a:endParaRPr b="0" lang="en-IN" sz="2400" spc="-1" strike="noStrike"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Programming language   :  Python</a:t>
            </a:r>
            <a:endParaRPr b="0" lang="en-IN" sz="2400" spc="-1" strike="noStrike"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Text Editor                      :  Sublime Text Editor</a:t>
            </a:r>
            <a:endParaRPr b="0" lang="en-IN" sz="2400" spc="-1" strike="noStrike"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64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Hardware requirements</a:t>
            </a:r>
            <a:endParaRPr b="0" lang="en-IN" sz="2400" spc="-1" strike="noStrike"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Processor 64 bit, 4 core, 2.00 GHZ</a:t>
            </a:r>
            <a:endParaRPr b="0" lang="en-IN" sz="2400" spc="-1" strike="noStrike"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RAM 8 GB</a:t>
            </a:r>
            <a:endParaRPr b="0" lang="en-IN" sz="2400" spc="-1" strike="noStrike"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Hard disk 14 GB for installation.</a:t>
            </a:r>
            <a:endParaRPr b="0" lang="en-IN" sz="2400" spc="-1" strike="noStrike"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Input Device: Standard keyboard and mouse</a:t>
            </a:r>
            <a:endParaRPr b="0" lang="en-IN" sz="2400" spc="-1" strike="noStrike"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Output Device: Monitors with decent resolution</a:t>
            </a:r>
            <a:endParaRPr b="0" lang="en-IN" sz="2400" spc="-1" strike="noStrike"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641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570960"/>
            <a:ext cx="822564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Tools and Technology Used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457200" y="1872000"/>
            <a:ext cx="8225640" cy="37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TensorFlow is an open source software library for numerical computation using data flow graphs.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6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OpenCV (Open source computer vision) is a library of programming functions mainly aimed at real-time computer vision.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6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Pygame is a cross-platform set of Python modules designed for writing video games.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152280"/>
            <a:ext cx="8224920" cy="9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 design: Deep Q-Network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57200" y="1371600"/>
            <a:ext cx="8224920" cy="51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8400">
              <a:lnSpc>
                <a:spcPct val="100000"/>
              </a:lnSpc>
              <a:spcBef>
                <a:spcPts val="1159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102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Deep Q-Network is a convolutional neural network, trained with a variant of Q-learning.</a:t>
            </a: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1020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102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Q-function with a neural network, that takes the state and action as input and outputs the corresponding Q-value.</a:t>
            </a: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1020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102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forward pass through the network and having all Q-values for all actions available is made use of.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4" descr=""/>
          <p:cNvPicPr/>
          <p:nvPr/>
        </p:nvPicPr>
        <p:blipFill>
          <a:blip r:embed="rId1"/>
          <a:stretch/>
        </p:blipFill>
        <p:spPr>
          <a:xfrm>
            <a:off x="990720" y="457200"/>
            <a:ext cx="7358400" cy="4186440"/>
          </a:xfrm>
          <a:prstGeom prst="rect">
            <a:avLst/>
          </a:prstGeom>
          <a:ln w="9360">
            <a:noFill/>
          </a:ln>
        </p:spPr>
      </p:pic>
      <p:sp>
        <p:nvSpPr>
          <p:cNvPr id="298" name="CustomShape 1"/>
          <p:cNvSpPr/>
          <p:nvPr/>
        </p:nvSpPr>
        <p:spPr>
          <a:xfrm>
            <a:off x="990720" y="4987440"/>
            <a:ext cx="7386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Left: Naive formulation of deep Q-network.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Right: More optimized architecture of deep Q-network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7200" y="570960"/>
            <a:ext cx="8226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 design: Environment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00" name="Picture 2" descr=""/>
          <p:cNvPicPr/>
          <p:nvPr/>
        </p:nvPicPr>
        <p:blipFill>
          <a:blip r:embed="rId1"/>
          <a:stretch/>
        </p:blipFill>
        <p:spPr>
          <a:xfrm>
            <a:off x="720000" y="1656000"/>
            <a:ext cx="7691400" cy="48211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57200" y="570960"/>
            <a:ext cx="8226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 design: Architecture of the network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02" name="Picture 2" descr=""/>
          <p:cNvPicPr/>
          <p:nvPr/>
        </p:nvPicPr>
        <p:blipFill>
          <a:blip r:embed="rId1"/>
          <a:stretch/>
        </p:blipFill>
        <p:spPr>
          <a:xfrm>
            <a:off x="838080" y="1541520"/>
            <a:ext cx="7462800" cy="49356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 Implementation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457200" y="1828800"/>
            <a:ext cx="8224920" cy="42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algorithm computes n-step return which is more of a ‘forward view’ algorithm rather than conventional ‘backward view’ programming.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a single update, it uses exploration policy for each state-action and then computes gradients for n-step Q-learning updates for every state-action.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3600" spc="-1" strike="noStrike">
                <a:latin typeface="Times New Roman"/>
              </a:rPr>
              <a:t>Contents</a:t>
            </a:r>
            <a:endParaRPr b="0" lang="en-IN" sz="3600" spc="-1" strike="noStrike">
              <a:latin typeface="Times New Roman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 to the problem domain</a:t>
            </a:r>
            <a:endParaRPr b="0" lang="en-IN" sz="22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Statement of the problem</a:t>
            </a:r>
            <a:endParaRPr b="0" lang="en-IN" sz="22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Objectives of the project</a:t>
            </a:r>
            <a:endParaRPr b="0" lang="en-IN" sz="22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Applications</a:t>
            </a:r>
            <a:endParaRPr b="0" lang="en-IN" sz="22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Existing solution methods</a:t>
            </a:r>
            <a:endParaRPr b="0" lang="en-IN" sz="22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Proposed solution methods</a:t>
            </a:r>
            <a:endParaRPr b="0" lang="en-IN" sz="22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 schedule</a:t>
            </a:r>
            <a:endParaRPr b="0" lang="en-IN" sz="22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Literature Survey</a:t>
            </a:r>
            <a:endParaRPr b="0" lang="en-IN" sz="2200" spc="-1" strike="noStrike">
              <a:latin typeface="Times New Roman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 Requirements and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Analysis</a:t>
            </a:r>
            <a:endParaRPr b="0" lang="en-IN" sz="22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Tools and Technology Used</a:t>
            </a:r>
            <a:endParaRPr b="0" lang="en-IN" sz="22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 design</a:t>
            </a:r>
            <a:endParaRPr b="0" lang="en-IN" sz="22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 Implementation</a:t>
            </a:r>
            <a:endParaRPr b="0" lang="en-IN" sz="22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 testing and results analysis</a:t>
            </a:r>
            <a:endParaRPr b="0" lang="en-IN" sz="22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 and future work </a:t>
            </a:r>
            <a:endParaRPr b="0" lang="en-IN" sz="22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References</a:t>
            </a:r>
            <a:endParaRPr b="0" lang="en-IN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228600"/>
            <a:ext cx="8224920" cy="12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br/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 testing and results analysis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06" name="Picture 2" descr=""/>
          <p:cNvPicPr/>
          <p:nvPr/>
        </p:nvPicPr>
        <p:blipFill>
          <a:blip r:embed="rId1"/>
          <a:stretch/>
        </p:blipFill>
        <p:spPr>
          <a:xfrm>
            <a:off x="1295280" y="2057400"/>
            <a:ext cx="6319800" cy="411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57200" y="274680"/>
            <a:ext cx="822492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 testing and results analysis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457200" y="1584000"/>
            <a:ext cx="8224920" cy="47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84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have presented asynchronous versions of reinforcement learning algorithm and shown that they are able to train neural network controllers on a variety of domains in a stable manner. </a:t>
            </a: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Our results would show that in our proposed framework stable training of neural networks through reinforcement learning </a:t>
            </a: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Possible with both value-based and policy-based methods, off policy as well as on policy methods and in discrete as well as continuous domains.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80880" y="152280"/>
            <a:ext cx="822492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 and future work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57200" y="1600200"/>
            <a:ext cx="8224920" cy="47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have presented asynchronous versions of three standard reinforcement learning algorithms and also showed that they are able to train neural network controllers on a variety of domains in a stable manner.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Combining other existing reinforcement learning methods or recent advances in deep reinforcement learning with our asynchronous framework presents many possibilities for immediate improvements to the methods we presented.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57200" y="152280"/>
            <a:ext cx="8224920" cy="9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References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469800" y="1268280"/>
            <a:ext cx="8224920" cy="55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Mnih, Volodymyr, Kavukcuoglu, Koray, Silver, etc. Human-level control through deep reinforcement learning, Nature, 2015.</a:t>
            </a:r>
            <a:endParaRPr b="0" lang="en-IN" sz="22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Grounds, Matthew and Kudenko, Daniel. Parallel reinforcement learning with linear function approximation, 2008.</a:t>
            </a:r>
            <a:endParaRPr b="0" lang="en-IN" sz="22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Tsitsiklis, John N. Asynchronous stochastic approximation and q-learning. Machine Learning, 1994.</a:t>
            </a:r>
            <a:endParaRPr b="0" lang="en-IN" sz="22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Nair, Arun, Srinivasan, Praveen, etc. Massively parallel methods for deep reinforcement learning, 2015.</a:t>
            </a:r>
            <a:endParaRPr b="0" lang="en-IN" sz="22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Kevin Chen. Deep Reinforcement Learning for Flappy Bird.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10760" y="2651400"/>
            <a:ext cx="822636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5400" spc="-1" strike="noStrike">
                <a:solidFill>
                  <a:srgbClr val="000000"/>
                </a:solidFill>
                <a:latin typeface="Lucida Calligraphy"/>
                <a:ea typeface="DejaVu Sans"/>
              </a:rPr>
              <a:t>Thank You!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74680"/>
            <a:ext cx="8224920" cy="166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 to the problem domain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57200" y="1872000"/>
            <a:ext cx="8224920" cy="42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20000"/>
              </a:lnSpc>
              <a:spcBef>
                <a:spcPts val="56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38400" algn="just">
              <a:lnSpc>
                <a:spcPct val="12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Deep neural networks provide rich representations that can enable reinforcement learning (RL) algorithms to perform effectively.</a:t>
            </a: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20000"/>
              </a:lnSpc>
              <a:spcBef>
                <a:spcPts val="60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2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 storing the agent’s data in an experience replay memory, the data can be batched  or randomly sampled from different time-steps.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" y="274680"/>
            <a:ext cx="8224920" cy="15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Statement of the problem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57200" y="2362320"/>
            <a:ext cx="8224920" cy="37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8400" algn="just">
              <a:lnSpc>
                <a:spcPct val="100000"/>
              </a:lnSpc>
              <a:spcBef>
                <a:spcPts val="56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propose a conceptually simple and lightweight framework for deep reinforcement learning that uses asynchronous gradient descent for optimization of deep neural network controllers.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Objectives of the project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57200" y="1905120"/>
            <a:ext cx="8224920" cy="43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present asynchronous variants of three standard reinforcement learning algorithms:</a:t>
            </a:r>
            <a:endParaRPr b="0" lang="en-IN" sz="2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One-step method</a:t>
            </a:r>
            <a:endParaRPr b="0" lang="en-IN" sz="2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Actor critic method</a:t>
            </a:r>
            <a:endParaRPr b="0" lang="en-IN" sz="2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 steps Q-learning method.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also show that parallel actor-learners have a stabilizing  effect on training allowing all three methods to successfully  train neural network controllers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4920" cy="13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Applications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870560"/>
            <a:ext cx="8224920" cy="39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Natural Language Processing.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Optical Character Recognition.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Artificial Intelligence induction.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Speech Recognition applications.</a:t>
            </a: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CRM needs for companies are growing day by day.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Existing solution methods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1752480"/>
            <a:ext cx="822492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General Reinforcement Learning Architecture (Gorila) out performs asynchronous training of reinforcement learning agents in a distributed setting[4].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Gorila, each process contains an actor that acts in its own copy of the environment.</a:t>
            </a: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updated policy parameters are sent to the actor-learners at fixed intervals.</a:t>
            </a: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400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Proposed solution methods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1676520"/>
            <a:ext cx="8224920" cy="48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now present multi-threaded asynchronous n-step Q-learning and advantage actor-critic.</a:t>
            </a: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First, we use asynchronous actor-learners, similarly to the Gorila framework , but instead of using separate machines and a parameter server, we use multiple CPU threads on a single machine.</a:t>
            </a: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Second, we make the observation that multiple actors-learners running in parallel</a:t>
            </a: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38400"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570960"/>
            <a:ext cx="82249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Asynchronous actor critic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84" name="Content Placeholder 3" descr=""/>
          <p:cNvPicPr/>
          <p:nvPr/>
        </p:nvPicPr>
        <p:blipFill>
          <a:blip r:embed="rId1"/>
          <a:stretch/>
        </p:blipFill>
        <p:spPr>
          <a:xfrm>
            <a:off x="686160" y="1905120"/>
            <a:ext cx="7767720" cy="441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Application>LibreOffice/6.1.5.2$Windows_X86_64 LibreOffice_project/90f8dcf33c87b3705e78202e3df5142b201bd805</Application>
  <Words>1116</Words>
  <Paragraphs>147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Shwetha Naik</dc:creator>
  <dc:description/>
  <dc:language>en-IN</dc:language>
  <cp:lastModifiedBy/>
  <dcterms:modified xsi:type="dcterms:W3CDTF">2019-05-20T19:08:16Z</dcterms:modified>
  <cp:revision>233</cp:revision>
  <dc:subject/>
  <dc:title>Asynchronous Methods for Deep Reinforcement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