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 id="2147483766" r:id="rId2"/>
  </p:sldMasterIdLst>
  <p:notesMasterIdLst>
    <p:notesMasterId r:id="rId18"/>
  </p:notesMasterIdLst>
  <p:sldIdLst>
    <p:sldId id="600" r:id="rId3"/>
    <p:sldId id="616" r:id="rId4"/>
    <p:sldId id="647" r:id="rId5"/>
    <p:sldId id="621" r:id="rId6"/>
    <p:sldId id="624" r:id="rId7"/>
    <p:sldId id="625" r:id="rId8"/>
    <p:sldId id="627" r:id="rId9"/>
    <p:sldId id="628" r:id="rId10"/>
    <p:sldId id="629" r:id="rId11"/>
    <p:sldId id="630" r:id="rId12"/>
    <p:sldId id="631" r:id="rId13"/>
    <p:sldId id="632" r:id="rId14"/>
    <p:sldId id="644" r:id="rId15"/>
    <p:sldId id="648" r:id="rId16"/>
    <p:sldId id="601" r:id="rId1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33333"/>
    <a:srgbClr val="0556CD"/>
    <a:srgbClr val="7F7F7F"/>
    <a:srgbClr val="000000"/>
    <a:srgbClr val="FFFFFF"/>
    <a:srgbClr val="00B0F0"/>
    <a:srgbClr val="058EFF"/>
    <a:srgbClr val="0894DA"/>
    <a:srgbClr val="00A7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13" autoAdjust="0"/>
    <p:restoredTop sz="94008" autoAdjust="0"/>
  </p:normalViewPr>
  <p:slideViewPr>
    <p:cSldViewPr snapToGrid="0">
      <p:cViewPr>
        <p:scale>
          <a:sx n="89" d="100"/>
          <a:sy n="89" d="100"/>
        </p:scale>
        <p:origin x="-612" y="-15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4EFDFF-52FB-4AA1-8619-FE2EB8C25240}" type="datetimeFigureOut">
              <a:rPr lang="en-IN" smtClean="0"/>
              <a:pPr/>
              <a:t>06-05-2018</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5A8A1-DC91-404B-B6EF-9243D3169412}" type="slidenum">
              <a:rPr lang="en-IN" smtClean="0"/>
              <a:pPr/>
              <a:t>‹#›</a:t>
            </a:fld>
            <a:endParaRPr lang="en-IN" dirty="0"/>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0A5A8A1-DC91-404B-B6EF-9243D3169412}" type="slidenum">
              <a:rPr lang="en-IN" smtClean="0"/>
              <a:pPr/>
              <a:t>3</a:t>
            </a:fld>
            <a:endParaRPr lang="en-IN" dirty="0"/>
          </a:p>
        </p:txBody>
      </p:sp>
    </p:spTree>
    <p:extLst>
      <p:ext uri="{BB962C8B-B14F-4D97-AF65-F5344CB8AC3E}">
        <p14:creationId xmlns:p14="http://schemas.microsoft.com/office/powerpoint/2010/main" val="196811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Rectangle 24"/>
          <p:cNvSpPr/>
          <p:nvPr userDrawn="1"/>
        </p:nvSpPr>
        <p:spPr>
          <a:xfrm>
            <a:off x="0" y="0"/>
            <a:ext cx="9144000" cy="4915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256" name="Group 255"/>
          <p:cNvGrpSpPr/>
          <p:nvPr userDrawn="1"/>
        </p:nvGrpSpPr>
        <p:grpSpPr>
          <a:xfrm>
            <a:off x="-1" y="0"/>
            <a:ext cx="9137515" cy="4914900"/>
            <a:chOff x="-1" y="0"/>
            <a:chExt cx="9137515" cy="4914900"/>
          </a:xfrm>
        </p:grpSpPr>
        <p:grpSp>
          <p:nvGrpSpPr>
            <p:cNvPr id="29"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55" name="Group 254"/>
            <p:cNvGrpSpPr/>
            <p:nvPr userDrawn="1"/>
          </p:nvGrpSpPr>
          <p:grpSpPr>
            <a:xfrm>
              <a:off x="-1" y="0"/>
              <a:ext cx="9137515" cy="4896684"/>
              <a:chOff x="-4568761" y="0"/>
              <a:chExt cx="13706276" cy="4896684"/>
            </a:xfrm>
          </p:grpSpPr>
          <p:cxnSp>
            <p:nvCxnSpPr>
              <p:cNvPr id="30" name="Straight Connector 29"/>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userDrawn="1"/>
        </p:nvGrpSpPr>
        <p:grpSpPr>
          <a:xfrm>
            <a:off x="200226" y="755329"/>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11" name="Group 10"/>
          <p:cNvGrpSpPr/>
          <p:nvPr userDrawn="1"/>
        </p:nvGrpSpPr>
        <p:grpSpPr>
          <a:xfrm>
            <a:off x="4981240" y="1861069"/>
            <a:ext cx="747544" cy="809246"/>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 name="Title 1"/>
          <p:cNvSpPr>
            <a:spLocks noGrp="1"/>
          </p:cNvSpPr>
          <p:nvPr>
            <p:ph type="title" hasCustomPrompt="1"/>
          </p:nvPr>
        </p:nvSpPr>
        <p:spPr>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nvGrpSpPr>
          <p:cNvPr id="18" name="Group 5"/>
          <p:cNvGrpSpPr>
            <a:grpSpLocks noChangeAspect="1"/>
          </p:cNvGrpSpPr>
          <p:nvPr userDrawn="1"/>
        </p:nvGrpSpPr>
        <p:grpSpPr bwMode="auto">
          <a:xfrm>
            <a:off x="299349" y="2798386"/>
            <a:ext cx="1680364" cy="252286"/>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324000" bIns="0" anchor="ctr">
            <a:noAutofit/>
          </a:bodyPr>
          <a:lstStyle>
            <a:lvl1pPr marL="0" indent="0" algn="r">
              <a:buFont typeface="Arial" panose="020B0604020202020204" pitchFamily="34" charset="0"/>
              <a:buNone/>
              <a:defRPr lang="en-IN" sz="1000" baseline="0" dirty="0"/>
            </a:lvl1pPr>
          </a:lstStyle>
          <a:p>
            <a:r>
              <a:rPr lang="en-IN" sz="1400" dirty="0"/>
              <a:t>Click icon to add image</a:t>
            </a:r>
            <a:endParaRPr lang="en-IN" dirty="0"/>
          </a:p>
        </p:txBody>
      </p:sp>
    </p:spTree>
    <p:extLst>
      <p:ext uri="{BB962C8B-B14F-4D97-AF65-F5344CB8AC3E}">
        <p14:creationId xmlns:p14="http://schemas.microsoft.com/office/powerpoint/2010/main" val="376106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1" name="Group 10"/>
          <p:cNvGrpSpPr/>
          <p:nvPr userDrawn="1"/>
        </p:nvGrpSpPr>
        <p:grpSpPr>
          <a:xfrm>
            <a:off x="-1" y="596900"/>
            <a:ext cx="9137515" cy="434475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8" name="Straight Connector 4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a:xfrm>
            <a:off x="632460" y="692058"/>
            <a:ext cx="8069580" cy="2822667"/>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a:off x="584836" y="644432"/>
            <a:ext cx="8069580" cy="2822667"/>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0" name="Text Placeholder 20"/>
          <p:cNvSpPr>
            <a:spLocks noGrp="1"/>
          </p:cNvSpPr>
          <p:nvPr>
            <p:ph type="body" sz="quarter" idx="13" hasCustomPrompt="1"/>
          </p:nvPr>
        </p:nvSpPr>
        <p:spPr>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241971378"/>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958395576"/>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39" name="Group 38"/>
          <p:cNvGrpSpPr/>
          <p:nvPr userDrawn="1"/>
        </p:nvGrpSpPr>
        <p:grpSpPr>
          <a:xfrm>
            <a:off x="-1" y="596900"/>
            <a:ext cx="9137515" cy="4344751"/>
            <a:chOff x="0" y="596900"/>
            <a:chExt cx="9144000" cy="4344751"/>
          </a:xfrm>
        </p:grpSpPr>
        <p:grpSp>
          <p:nvGrpSpPr>
            <p:cNvPr id="40" name="Group 87"/>
            <p:cNvGrpSpPr/>
            <p:nvPr userDrawn="1"/>
          </p:nvGrpSpPr>
          <p:grpSpPr>
            <a:xfrm>
              <a:off x="142672" y="603115"/>
              <a:ext cx="8864600" cy="433853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4171737169"/>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5" name="Group 14"/>
          <p:cNvGrpSpPr/>
          <p:nvPr userDrawn="1"/>
        </p:nvGrpSpPr>
        <p:grpSpPr>
          <a:xfrm>
            <a:off x="-1" y="596900"/>
            <a:ext cx="9137515" cy="4344751"/>
            <a:chOff x="0" y="596900"/>
            <a:chExt cx="9144000" cy="4344751"/>
          </a:xfrm>
        </p:grpSpPr>
        <p:grpSp>
          <p:nvGrpSpPr>
            <p:cNvPr id="16" name="Group 87"/>
            <p:cNvGrpSpPr/>
            <p:nvPr userDrawn="1"/>
          </p:nvGrpSpPr>
          <p:grpSpPr>
            <a:xfrm>
              <a:off x="142672" y="603115"/>
              <a:ext cx="8864600" cy="4338536"/>
              <a:chOff x="142672" y="603115"/>
              <a:chExt cx="8864600" cy="4338536"/>
            </a:xfrm>
          </p:grpSpPr>
          <p:cxnSp>
            <p:nvCxnSpPr>
              <p:cNvPr id="54" name="Straight Connector 5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5335922"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val="1363933788"/>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27" name="Group 26"/>
          <p:cNvGrpSpPr/>
          <p:nvPr userDrawn="1"/>
        </p:nvGrpSpPr>
        <p:grpSpPr>
          <a:xfrm>
            <a:off x="-1" y="596900"/>
            <a:ext cx="9137515" cy="4344751"/>
            <a:chOff x="0" y="596900"/>
            <a:chExt cx="9144000" cy="4344751"/>
          </a:xfrm>
        </p:grpSpPr>
        <p:grpSp>
          <p:nvGrpSpPr>
            <p:cNvPr id="28" name="Group 87"/>
            <p:cNvGrpSpPr/>
            <p:nvPr userDrawn="1"/>
          </p:nvGrpSpPr>
          <p:grpSpPr>
            <a:xfrm>
              <a:off x="142672" y="603115"/>
              <a:ext cx="8864600" cy="4338536"/>
              <a:chOff x="142672" y="603115"/>
              <a:chExt cx="8864600" cy="4338536"/>
            </a:xfrm>
          </p:grpSpPr>
          <p:cxnSp>
            <p:nvCxnSpPr>
              <p:cNvPr id="60" name="Straight Connector 5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771550"/>
            <a:ext cx="2160240" cy="288032"/>
          </a:xfrm>
          <a:prstGeom prst="parallelogram">
            <a:avLst/>
          </a:prstGeom>
          <a:solidFill>
            <a:schemeClr val="bg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3658603" y="771550"/>
            <a:ext cx="2160240"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99387498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30" name="Group 29"/>
          <p:cNvGrpSpPr/>
          <p:nvPr userDrawn="1"/>
        </p:nvGrpSpPr>
        <p:grpSpPr>
          <a:xfrm>
            <a:off x="-1" y="596900"/>
            <a:ext cx="9137515" cy="4344751"/>
            <a:chOff x="0" y="596900"/>
            <a:chExt cx="9144000" cy="4344751"/>
          </a:xfrm>
        </p:grpSpPr>
        <p:grpSp>
          <p:nvGrpSpPr>
            <p:cNvPr id="3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a:xfrm>
            <a:off x="308781" y="648511"/>
            <a:ext cx="8526440" cy="343677"/>
          </a:xfrm>
          <a:prstGeom prst="parallelogram">
            <a:avLst/>
          </a:prstGeom>
          <a:solidFill>
            <a:schemeClr val="accent1"/>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824127281"/>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0" name="Group 19"/>
          <p:cNvGrpSpPr/>
          <p:nvPr userDrawn="1"/>
        </p:nvGrpSpPr>
        <p:grpSpPr>
          <a:xfrm>
            <a:off x="-1" y="596900"/>
            <a:ext cx="9137515" cy="434475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56269181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3" name="Group 22"/>
          <p:cNvGrpSpPr/>
          <p:nvPr userDrawn="1"/>
        </p:nvGrpSpPr>
        <p:grpSpPr>
          <a:xfrm>
            <a:off x="-1" y="596900"/>
            <a:ext cx="9137515" cy="4344751"/>
            <a:chOff x="0" y="596900"/>
            <a:chExt cx="9144000" cy="4344751"/>
          </a:xfrm>
        </p:grpSpPr>
        <p:grpSp>
          <p:nvGrpSpPr>
            <p:cNvPr id="24"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526038856"/>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1" y="596900"/>
            <a:ext cx="9137515" cy="434475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a:xfrm>
            <a:off x="2915467" y="1813710"/>
            <a:ext cx="3353386" cy="1546710"/>
          </a:xfrm>
          <a:prstGeom prst="chevron">
            <a:avLst/>
          </a:prstGeom>
          <a:solidFill>
            <a:schemeClr val="accent1"/>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76586697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4" name="Rectangle 33"/>
          <p:cNvSpPr/>
          <p:nvPr userDrawn="1"/>
        </p:nvSpPr>
        <p:spPr>
          <a:xfrm>
            <a:off x="0" y="0"/>
            <a:ext cx="9144000" cy="4915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35" name="Group 34"/>
          <p:cNvGrpSpPr/>
          <p:nvPr userDrawn="1"/>
        </p:nvGrpSpPr>
        <p:grpSpPr>
          <a:xfrm>
            <a:off x="-1" y="0"/>
            <a:ext cx="9137515" cy="4914900"/>
            <a:chOff x="-1" y="0"/>
            <a:chExt cx="9137515" cy="4914900"/>
          </a:xfrm>
        </p:grpSpPr>
        <p:grpSp>
          <p:nvGrpSpPr>
            <p:cNvPr id="36" name="Group 87"/>
            <p:cNvGrpSpPr/>
            <p:nvPr userDrawn="1"/>
          </p:nvGrpSpPr>
          <p:grpSpPr>
            <a:xfrm>
              <a:off x="142570" y="6214"/>
              <a:ext cx="8858313" cy="4908686"/>
              <a:chOff x="142672" y="603115"/>
              <a:chExt cx="8864600" cy="4338536"/>
            </a:xfrm>
          </p:grpSpPr>
          <p:cxnSp>
            <p:nvCxnSpPr>
              <p:cNvPr id="71" name="Straight Connector 7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254"/>
            <p:cNvGrpSpPr/>
            <p:nvPr userDrawn="1"/>
          </p:nvGrpSpPr>
          <p:grpSpPr>
            <a:xfrm>
              <a:off x="-1" y="0"/>
              <a:ext cx="9137515" cy="4896684"/>
              <a:chOff x="-4568761" y="0"/>
              <a:chExt cx="13706276" cy="4896684"/>
            </a:xfrm>
          </p:grpSpPr>
          <p:cxnSp>
            <p:nvCxnSpPr>
              <p:cNvPr id="38" name="Straight Connector 3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nvGrpSpPr>
          <p:cNvPr id="18" name="Group 5"/>
          <p:cNvGrpSpPr>
            <a:grpSpLocks noChangeAspect="1"/>
          </p:cNvGrpSpPr>
          <p:nvPr userDrawn="1"/>
        </p:nvGrpSpPr>
        <p:grpSpPr bwMode="auto">
          <a:xfrm>
            <a:off x="112965" y="2789528"/>
            <a:ext cx="1944000" cy="291868"/>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8" name="Picture Placeholder 3"/>
          <p:cNvSpPr>
            <a:spLocks noGrp="1"/>
          </p:cNvSpPr>
          <p:nvPr>
            <p:ph type="pic" sz="quarter" idx="14"/>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787275" y="755329"/>
            <a:ext cx="799280" cy="844787"/>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30" name="Group 29"/>
          <p:cNvGrpSpPr/>
          <p:nvPr userDrawn="1"/>
        </p:nvGrpSpPr>
        <p:grpSpPr>
          <a:xfrm>
            <a:off x="4059220" y="1649549"/>
            <a:ext cx="747544" cy="809246"/>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Tree>
    <p:extLst>
      <p:ext uri="{BB962C8B-B14F-4D97-AF65-F5344CB8AC3E}">
        <p14:creationId xmlns:p14="http://schemas.microsoft.com/office/powerpoint/2010/main" val="328062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150" name="Group 149"/>
          <p:cNvGrpSpPr/>
          <p:nvPr userDrawn="1"/>
        </p:nvGrpSpPr>
        <p:grpSpPr>
          <a:xfrm>
            <a:off x="-1" y="596900"/>
            <a:ext cx="9137515" cy="4344751"/>
            <a:chOff x="0" y="596900"/>
            <a:chExt cx="9144000" cy="4344751"/>
          </a:xfrm>
        </p:grpSpPr>
        <p:grpSp>
          <p:nvGrpSpPr>
            <p:cNvPr id="88" name="Group 87"/>
            <p:cNvGrpSpPr/>
            <p:nvPr userDrawn="1"/>
          </p:nvGrpSpPr>
          <p:grpSpPr>
            <a:xfrm>
              <a:off x="142672" y="603115"/>
              <a:ext cx="8864600" cy="4338536"/>
              <a:chOff x="142672" y="603115"/>
              <a:chExt cx="8864600" cy="4338536"/>
            </a:xfrm>
          </p:grpSpPr>
          <p:cxnSp>
            <p:nvCxnSpPr>
              <p:cNvPr id="10" name="Straight Connector 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Tree>
    <p:extLst>
      <p:ext uri="{BB962C8B-B14F-4D97-AF65-F5344CB8AC3E}">
        <p14:creationId xmlns:p14="http://schemas.microsoft.com/office/powerpoint/2010/main" val="197235619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2" name="Rectangle 21"/>
          <p:cNvSpPr/>
          <p:nvPr userDrawn="1"/>
        </p:nvSpPr>
        <p:spPr>
          <a:xfrm>
            <a:off x="0" y="0"/>
            <a:ext cx="9144000" cy="4915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23" name="Group 22"/>
          <p:cNvGrpSpPr/>
          <p:nvPr userDrawn="1"/>
        </p:nvGrpSpPr>
        <p:grpSpPr>
          <a:xfrm>
            <a:off x="-1" y="0"/>
            <a:ext cx="9137515" cy="4914900"/>
            <a:chOff x="-1" y="0"/>
            <a:chExt cx="9137515" cy="4914900"/>
          </a:xfrm>
        </p:grpSpPr>
        <p:grpSp>
          <p:nvGrpSpPr>
            <p:cNvPr id="24"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userDrawn="1"/>
        </p:nvGrpSpPr>
        <p:grpSpPr>
          <a:xfrm>
            <a:off x="278417" y="755329"/>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11" name="Group 10"/>
          <p:cNvGrpSpPr/>
          <p:nvPr userDrawn="1"/>
        </p:nvGrpSpPr>
        <p:grpSpPr>
          <a:xfrm>
            <a:off x="4726572" y="1861069"/>
            <a:ext cx="781904" cy="846442"/>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16" name="Parallelogram 5"/>
          <p:cNvSpPr/>
          <p:nvPr userDrawn="1"/>
        </p:nvSpPr>
        <p:spPr>
          <a:xfrm rot="10800000">
            <a:off x="5576388" y="-1"/>
            <a:ext cx="3573555" cy="4992404"/>
          </a:xfrm>
          <a:custGeom>
            <a:avLst/>
            <a:gdLst>
              <a:gd name="connsiteX0" fmla="*/ 0 w 5265174"/>
              <a:gd name="connsiteY0" fmla="*/ 4876397 h 4876397"/>
              <a:gd name="connsiteX1" fmla="*/ 0 w 5265174"/>
              <a:gd name="connsiteY1" fmla="*/ 0 h 4876397"/>
              <a:gd name="connsiteX2" fmla="*/ 5265174 w 5265174"/>
              <a:gd name="connsiteY2" fmla="*/ 0 h 4876397"/>
              <a:gd name="connsiteX3" fmla="*/ 5265174 w 5265174"/>
              <a:gd name="connsiteY3" fmla="*/ 4876397 h 4876397"/>
              <a:gd name="connsiteX4" fmla="*/ 0 w 5265174"/>
              <a:gd name="connsiteY4" fmla="*/ 4876397 h 4876397"/>
              <a:gd name="connsiteX0" fmla="*/ 0 w 5265174"/>
              <a:gd name="connsiteY0" fmla="*/ 4876397 h 4891145"/>
              <a:gd name="connsiteX1" fmla="*/ 0 w 5265174"/>
              <a:gd name="connsiteY1" fmla="*/ 0 h 4891145"/>
              <a:gd name="connsiteX2" fmla="*/ 5265174 w 5265174"/>
              <a:gd name="connsiteY2" fmla="*/ 0 h 4891145"/>
              <a:gd name="connsiteX3" fmla="*/ 1504335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545690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796413 w 5265174"/>
              <a:gd name="connsiteY3" fmla="*/ 4891145 h 4891145"/>
              <a:gd name="connsiteX4" fmla="*/ 0 w 5265174"/>
              <a:gd name="connsiteY4" fmla="*/ 4876397 h 4891145"/>
              <a:gd name="connsiteX0" fmla="*/ 0 w 3347884"/>
              <a:gd name="connsiteY0" fmla="*/ 4905894 h 4920642"/>
              <a:gd name="connsiteX1" fmla="*/ 0 w 3347884"/>
              <a:gd name="connsiteY1" fmla="*/ 29497 h 4920642"/>
              <a:gd name="connsiteX2" fmla="*/ 3347884 w 3347884"/>
              <a:gd name="connsiteY2" fmla="*/ 0 h 4920642"/>
              <a:gd name="connsiteX3" fmla="*/ 796413 w 3347884"/>
              <a:gd name="connsiteY3" fmla="*/ 4920642 h 4920642"/>
              <a:gd name="connsiteX4" fmla="*/ 0 w 3347884"/>
              <a:gd name="connsiteY4" fmla="*/ 4905894 h 4920642"/>
              <a:gd name="connsiteX0" fmla="*/ 0 w 3569109"/>
              <a:gd name="connsiteY0" fmla="*/ 4876397 h 4891145"/>
              <a:gd name="connsiteX1" fmla="*/ 0 w 3569109"/>
              <a:gd name="connsiteY1" fmla="*/ 0 h 4891145"/>
              <a:gd name="connsiteX2" fmla="*/ 3569109 w 3569109"/>
              <a:gd name="connsiteY2" fmla="*/ 0 h 4891145"/>
              <a:gd name="connsiteX3" fmla="*/ 796413 w 3569109"/>
              <a:gd name="connsiteY3" fmla="*/ 4891145 h 4891145"/>
              <a:gd name="connsiteX4" fmla="*/ 0 w 3569109"/>
              <a:gd name="connsiteY4" fmla="*/ 4876397 h 4891145"/>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1046146 w 3614515"/>
              <a:gd name="connsiteY3" fmla="*/ 4913848 h 4913848"/>
              <a:gd name="connsiteX4" fmla="*/ 0 w 3614515"/>
              <a:gd name="connsiteY4" fmla="*/ 4899100 h 4913848"/>
              <a:gd name="connsiteX0" fmla="*/ 0 w 3637218"/>
              <a:gd name="connsiteY0" fmla="*/ 4876397 h 4891145"/>
              <a:gd name="connsiteX1" fmla="*/ 0 w 3637218"/>
              <a:gd name="connsiteY1" fmla="*/ 0 h 4891145"/>
              <a:gd name="connsiteX2" fmla="*/ 3637218 w 3637218"/>
              <a:gd name="connsiteY2" fmla="*/ 0 h 4891145"/>
              <a:gd name="connsiteX3" fmla="*/ 1046146 w 3637218"/>
              <a:gd name="connsiteY3" fmla="*/ 4891145 h 4891145"/>
              <a:gd name="connsiteX4" fmla="*/ 0 w 3637218"/>
              <a:gd name="connsiteY4" fmla="*/ 4876397 h 4891145"/>
              <a:gd name="connsiteX0" fmla="*/ 0 w 3617965"/>
              <a:gd name="connsiteY0" fmla="*/ 4884098 h 4898846"/>
              <a:gd name="connsiteX1" fmla="*/ 0 w 3617965"/>
              <a:gd name="connsiteY1" fmla="*/ 7701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884098 h 4898846"/>
              <a:gd name="connsiteX1" fmla="*/ 0 w 3617965"/>
              <a:gd name="connsiteY1" fmla="*/ 11552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907201 h 4907201"/>
              <a:gd name="connsiteX1" fmla="*/ 0 w 3617965"/>
              <a:gd name="connsiteY1" fmla="*/ 11552 h 4907201"/>
              <a:gd name="connsiteX2" fmla="*/ 3617965 w 3617965"/>
              <a:gd name="connsiteY2" fmla="*/ 0 h 4907201"/>
              <a:gd name="connsiteX3" fmla="*/ 1046146 w 3617965"/>
              <a:gd name="connsiteY3" fmla="*/ 4898846 h 4907201"/>
              <a:gd name="connsiteX4" fmla="*/ 0 w 3617965"/>
              <a:gd name="connsiteY4" fmla="*/ 4907201 h 4907201"/>
              <a:gd name="connsiteX0" fmla="*/ 0 w 3617965"/>
              <a:gd name="connsiteY0" fmla="*/ 4907201 h 4907201"/>
              <a:gd name="connsiteX1" fmla="*/ 0 w 3617965"/>
              <a:gd name="connsiteY1" fmla="*/ 11552 h 4907201"/>
              <a:gd name="connsiteX2" fmla="*/ 3617965 w 3617965"/>
              <a:gd name="connsiteY2" fmla="*/ 0 h 4907201"/>
              <a:gd name="connsiteX3" fmla="*/ 1042296 w 3617965"/>
              <a:gd name="connsiteY3" fmla="*/ 4906547 h 4907201"/>
              <a:gd name="connsiteX4" fmla="*/ 0 w 3617965"/>
              <a:gd name="connsiteY4" fmla="*/ 4907201 h 4907201"/>
              <a:gd name="connsiteX0" fmla="*/ 0 w 3617965"/>
              <a:gd name="connsiteY0" fmla="*/ 4923791 h 4923791"/>
              <a:gd name="connsiteX1" fmla="*/ 0 w 3617965"/>
              <a:gd name="connsiteY1" fmla="*/ 0 h 4923791"/>
              <a:gd name="connsiteX2" fmla="*/ 3617965 w 3617965"/>
              <a:gd name="connsiteY2" fmla="*/ 16590 h 4923791"/>
              <a:gd name="connsiteX3" fmla="*/ 1042296 w 3617965"/>
              <a:gd name="connsiteY3" fmla="*/ 4923137 h 4923791"/>
              <a:gd name="connsiteX4" fmla="*/ 0 w 3617965"/>
              <a:gd name="connsiteY4" fmla="*/ 4923791 h 4923791"/>
              <a:gd name="connsiteX0" fmla="*/ 0 w 3617965"/>
              <a:gd name="connsiteY0" fmla="*/ 4923791 h 4923791"/>
              <a:gd name="connsiteX1" fmla="*/ 0 w 3617965"/>
              <a:gd name="connsiteY1" fmla="*/ 0 h 4923791"/>
              <a:gd name="connsiteX2" fmla="*/ 3617965 w 3617965"/>
              <a:gd name="connsiteY2" fmla="*/ 16590 h 4923791"/>
              <a:gd name="connsiteX3" fmla="*/ 1054436 w 3617965"/>
              <a:gd name="connsiteY3" fmla="*/ 4923137 h 4923791"/>
              <a:gd name="connsiteX4" fmla="*/ 0 w 3617965"/>
              <a:gd name="connsiteY4" fmla="*/ 4923791 h 4923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965" h="4923791">
                <a:moveTo>
                  <a:pt x="0" y="4923791"/>
                </a:moveTo>
                <a:lnTo>
                  <a:pt x="0" y="0"/>
                </a:lnTo>
                <a:lnTo>
                  <a:pt x="3617965" y="16590"/>
                </a:lnTo>
                <a:lnTo>
                  <a:pt x="1054436" y="4923137"/>
                </a:lnTo>
                <a:lnTo>
                  <a:pt x="0" y="4923791"/>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2"/>
            <a:endParaRPr lang="en-US" sz="1348" dirty="0">
              <a:solidFill>
                <a:prstClr val="white"/>
              </a:solidFill>
            </a:endParaRPr>
          </a:p>
        </p:txBody>
      </p:sp>
      <p:sp>
        <p:nvSpPr>
          <p:cNvPr id="17" name="Rectangle 2"/>
          <p:cNvSpPr/>
          <p:nvPr userDrawn="1"/>
        </p:nvSpPr>
        <p:spPr>
          <a:xfrm rot="1617703">
            <a:off x="6524902" y="-384806"/>
            <a:ext cx="307882" cy="5750306"/>
          </a:xfrm>
          <a:custGeom>
            <a:avLst/>
            <a:gdLst>
              <a:gd name="connsiteX0" fmla="*/ 0 w 382137"/>
              <a:gd name="connsiteY0" fmla="*/ 0 h 5595822"/>
              <a:gd name="connsiteX1" fmla="*/ 382137 w 382137"/>
              <a:gd name="connsiteY1" fmla="*/ 0 h 5595822"/>
              <a:gd name="connsiteX2" fmla="*/ 382137 w 382137"/>
              <a:gd name="connsiteY2" fmla="*/ 5595822 h 5595822"/>
              <a:gd name="connsiteX3" fmla="*/ 0 w 382137"/>
              <a:gd name="connsiteY3" fmla="*/ 5595822 h 5595822"/>
              <a:gd name="connsiteX4" fmla="*/ 0 w 382137"/>
              <a:gd name="connsiteY4" fmla="*/ 0 h 5595822"/>
              <a:gd name="connsiteX0" fmla="*/ 0 w 382137"/>
              <a:gd name="connsiteY0" fmla="*/ 0 h 5705302"/>
              <a:gd name="connsiteX1" fmla="*/ 382137 w 382137"/>
              <a:gd name="connsiteY1" fmla="*/ 0 h 5705302"/>
              <a:gd name="connsiteX2" fmla="*/ 382137 w 382137"/>
              <a:gd name="connsiteY2" fmla="*/ 5595822 h 5705302"/>
              <a:gd name="connsiteX3" fmla="*/ 55691 w 382137"/>
              <a:gd name="connsiteY3" fmla="*/ 5705302 h 5705302"/>
              <a:gd name="connsiteX4" fmla="*/ 0 w 382137"/>
              <a:gd name="connsiteY4" fmla="*/ 0 h 5705302"/>
              <a:gd name="connsiteX0" fmla="*/ 0 w 382137"/>
              <a:gd name="connsiteY0" fmla="*/ 0 h 5705302"/>
              <a:gd name="connsiteX1" fmla="*/ 382137 w 382137"/>
              <a:gd name="connsiteY1" fmla="*/ 0 h 5705302"/>
              <a:gd name="connsiteX2" fmla="*/ 382137 w 382137"/>
              <a:gd name="connsiteY2" fmla="*/ 5595821 h 5705302"/>
              <a:gd name="connsiteX3" fmla="*/ 55691 w 382137"/>
              <a:gd name="connsiteY3" fmla="*/ 5705302 h 5705302"/>
              <a:gd name="connsiteX4" fmla="*/ 0 w 382137"/>
              <a:gd name="connsiteY4" fmla="*/ 0 h 5705302"/>
              <a:gd name="connsiteX0" fmla="*/ 292156 w 326446"/>
              <a:gd name="connsiteY0" fmla="*/ 0 h 5713813"/>
              <a:gd name="connsiteX1" fmla="*/ 326446 w 326446"/>
              <a:gd name="connsiteY1" fmla="*/ 8511 h 5713813"/>
              <a:gd name="connsiteX2" fmla="*/ 326446 w 326446"/>
              <a:gd name="connsiteY2" fmla="*/ 5604332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01907 w 326446"/>
              <a:gd name="connsiteY2" fmla="*/ 5586190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20259 w 326446"/>
              <a:gd name="connsiteY2" fmla="*/ 5592167 h 5713813"/>
              <a:gd name="connsiteX3" fmla="*/ 0 w 326446"/>
              <a:gd name="connsiteY3" fmla="*/ 5713813 h 5713813"/>
              <a:gd name="connsiteX4" fmla="*/ 292156 w 326446"/>
              <a:gd name="connsiteY4" fmla="*/ 0 h 5713813"/>
              <a:gd name="connsiteX0" fmla="*/ 273592 w 307882"/>
              <a:gd name="connsiteY0" fmla="*/ 0 h 5750306"/>
              <a:gd name="connsiteX1" fmla="*/ 307882 w 307882"/>
              <a:gd name="connsiteY1" fmla="*/ 8511 h 5750306"/>
              <a:gd name="connsiteX2" fmla="*/ 301695 w 307882"/>
              <a:gd name="connsiteY2" fmla="*/ 5592167 h 5750306"/>
              <a:gd name="connsiteX3" fmla="*/ 0 w 307882"/>
              <a:gd name="connsiteY3" fmla="*/ 5750306 h 5750306"/>
              <a:gd name="connsiteX4" fmla="*/ 273592 w 307882"/>
              <a:gd name="connsiteY4" fmla="*/ 0 h 575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882" h="5750306">
                <a:moveTo>
                  <a:pt x="273592" y="0"/>
                </a:moveTo>
                <a:lnTo>
                  <a:pt x="307882" y="8511"/>
                </a:lnTo>
                <a:cubicBezTo>
                  <a:pt x="305820" y="1869730"/>
                  <a:pt x="303757" y="3730948"/>
                  <a:pt x="301695" y="5592167"/>
                </a:cubicBezTo>
                <a:lnTo>
                  <a:pt x="0" y="5750306"/>
                </a:lnTo>
                <a:lnTo>
                  <a:pt x="27359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8" name="Text Placeholder 5"/>
          <p:cNvSpPr>
            <a:spLocks noGrp="1"/>
          </p:cNvSpPr>
          <p:nvPr>
            <p:ph type="body" sz="quarter" idx="10" hasCustomPrompt="1"/>
          </p:nvPr>
        </p:nvSpPr>
        <p:spPr>
          <a:xfrm>
            <a:off x="381235" y="3654517"/>
            <a:ext cx="3643967" cy="347682"/>
          </a:xfrm>
        </p:spPr>
        <p:txBody>
          <a:bodyPr/>
          <a:lstStyle>
            <a:lvl1pPr marL="0" indent="0">
              <a:buNone/>
              <a:defRPr/>
            </a:lvl1pPr>
          </a:lstStyle>
          <a:p>
            <a:r>
              <a:rPr lang="en-IN" dirty="0"/>
              <a:t>Name</a:t>
            </a:r>
          </a:p>
        </p:txBody>
      </p:sp>
      <p:sp>
        <p:nvSpPr>
          <p:cNvPr id="19" name="Text Placeholder 6"/>
          <p:cNvSpPr>
            <a:spLocks noGrp="1"/>
          </p:cNvSpPr>
          <p:nvPr>
            <p:ph type="body" sz="quarter" idx="11" hasCustomPrompt="1"/>
          </p:nvPr>
        </p:nvSpPr>
        <p:spPr>
          <a:xfrm>
            <a:off x="381235" y="4109471"/>
            <a:ext cx="3643967" cy="347682"/>
          </a:xfrm>
        </p:spPr>
        <p:txBody>
          <a:bodyPr/>
          <a:lstStyle>
            <a:lvl1pPr marL="0" indent="0">
              <a:buNone/>
              <a:defRPr/>
            </a:lvl1pPr>
          </a:lstStyle>
          <a:p>
            <a:r>
              <a:rPr lang="en-IN" dirty="0"/>
              <a:t>Designation</a:t>
            </a:r>
          </a:p>
        </p:txBody>
      </p:sp>
      <p:pic>
        <p:nvPicPr>
          <p:cNvPr id="20" name="Picture 19"/>
          <p:cNvPicPr>
            <a:picLocks noChangeAspect="1"/>
          </p:cNvPicPr>
          <p:nvPr userDrawn="1"/>
        </p:nvPicPr>
        <p:blipFill rotWithShape="1">
          <a:blip r:embed="rId3" cstate="email">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a:ext>
            </a:extLst>
          </a:blip>
          <a:srcRect/>
          <a:stretch/>
        </p:blipFill>
        <p:spPr>
          <a:xfrm>
            <a:off x="4691" y="2870909"/>
            <a:ext cx="2404958" cy="575481"/>
          </a:xfrm>
          <a:prstGeom prst="rect">
            <a:avLst/>
          </a:prstGeom>
        </p:spPr>
      </p:pic>
    </p:spTree>
    <p:extLst>
      <p:ext uri="{BB962C8B-B14F-4D97-AF65-F5344CB8AC3E}">
        <p14:creationId xmlns:p14="http://schemas.microsoft.com/office/powerpoint/2010/main" val="1756980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8" name="Group 7"/>
          <p:cNvGrpSpPr/>
          <p:nvPr userDrawn="1"/>
        </p:nvGrpSpPr>
        <p:grpSpPr>
          <a:xfrm>
            <a:off x="-1" y="596900"/>
            <a:ext cx="9137515" cy="4344751"/>
            <a:chOff x="0" y="596900"/>
            <a:chExt cx="9144000" cy="4344751"/>
          </a:xfrm>
        </p:grpSpPr>
        <p:grpSp>
          <p:nvGrpSpPr>
            <p:cNvPr id="9" name="Group 87"/>
            <p:cNvGrpSpPr/>
            <p:nvPr userDrawn="1"/>
          </p:nvGrpSpPr>
          <p:grpSpPr>
            <a:xfrm>
              <a:off x="142672" y="603115"/>
              <a:ext cx="8864600" cy="4338536"/>
              <a:chOff x="142672" y="603115"/>
              <a:chExt cx="8864600" cy="4338536"/>
            </a:xfrm>
          </p:grpSpPr>
          <p:cxnSp>
            <p:nvCxnSpPr>
              <p:cNvPr id="41" name="Straight Connector 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Tree>
    <p:extLst>
      <p:ext uri="{BB962C8B-B14F-4D97-AF65-F5344CB8AC3E}">
        <p14:creationId xmlns:p14="http://schemas.microsoft.com/office/powerpoint/2010/main" val="240295513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_1">
    <p:spTree>
      <p:nvGrpSpPr>
        <p:cNvPr id="1" name=""/>
        <p:cNvGrpSpPr/>
        <p:nvPr/>
      </p:nvGrpSpPr>
      <p:grpSpPr>
        <a:xfrm>
          <a:off x="0" y="0"/>
          <a:ext cx="0" cy="0"/>
          <a:chOff x="0" y="0"/>
          <a:chExt cx="0" cy="0"/>
        </a:xfrm>
      </p:grpSpPr>
      <p:grpSp>
        <p:nvGrpSpPr>
          <p:cNvPr id="9" name="Group 8"/>
          <p:cNvGrpSpPr/>
          <p:nvPr userDrawn="1"/>
        </p:nvGrpSpPr>
        <p:grpSpPr>
          <a:xfrm>
            <a:off x="-1" y="596900"/>
            <a:ext cx="9137515" cy="4344751"/>
            <a:chOff x="0" y="596900"/>
            <a:chExt cx="9144000" cy="4344751"/>
          </a:xfrm>
        </p:grpSpPr>
        <p:grpSp>
          <p:nvGrpSpPr>
            <p:cNvPr id="10" name="Group 87"/>
            <p:cNvGrpSpPr/>
            <p:nvPr userDrawn="1"/>
          </p:nvGrpSpPr>
          <p:grpSpPr>
            <a:xfrm>
              <a:off x="142672" y="603115"/>
              <a:ext cx="8864600" cy="4338536"/>
              <a:chOff x="142672" y="603115"/>
              <a:chExt cx="8864600" cy="4338536"/>
            </a:xfrm>
          </p:grpSpPr>
          <p:cxnSp>
            <p:nvCxnSpPr>
              <p:cNvPr id="42" name="Straight Connector 4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Tree>
    <p:extLst>
      <p:ext uri="{BB962C8B-B14F-4D97-AF65-F5344CB8AC3E}">
        <p14:creationId xmlns:p14="http://schemas.microsoft.com/office/powerpoint/2010/main" val="507503137"/>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pSp>
        <p:nvGrpSpPr>
          <p:cNvPr id="14" name="Group 13"/>
          <p:cNvGrpSpPr/>
          <p:nvPr userDrawn="1"/>
        </p:nvGrpSpPr>
        <p:grpSpPr>
          <a:xfrm>
            <a:off x="-1" y="596900"/>
            <a:ext cx="9137515" cy="4344751"/>
            <a:chOff x="0" y="596900"/>
            <a:chExt cx="9144000" cy="4344751"/>
          </a:xfrm>
        </p:grpSpPr>
        <p:grpSp>
          <p:nvGrpSpPr>
            <p:cNvPr id="15"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userDrawn="1"/>
        </p:nvSpPr>
        <p:spPr>
          <a:xfrm>
            <a:off x="0" y="4937763"/>
            <a:ext cx="9144000" cy="20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66"/>
            <a:endParaRPr lang="en-US" sz="1400" dirty="0">
              <a:solidFill>
                <a:prstClr val="white"/>
              </a:solidFill>
            </a:endParaRPr>
          </a:p>
        </p:txBody>
      </p:sp>
      <p:sp>
        <p:nvSpPr>
          <p:cNvPr id="12" name="TextBox 11"/>
          <p:cNvSpPr txBox="1"/>
          <p:nvPr userDrawn="1"/>
        </p:nvSpPr>
        <p:spPr>
          <a:xfrm>
            <a:off x="8578121" y="4936034"/>
            <a:ext cx="460947" cy="207747"/>
          </a:xfrm>
          <a:prstGeom prst="rect">
            <a:avLst/>
          </a:prstGeom>
          <a:noFill/>
        </p:spPr>
        <p:txBody>
          <a:bodyPr wrap="square" lIns="68579" tIns="34289" rIns="68579" bIns="34289" rtlCol="0">
            <a:spAutoFit/>
          </a:bodyPr>
          <a:lstStyle/>
          <a:p>
            <a:pPr algn="r" defTabSz="685766"/>
            <a:fld id="{D1AD548E-8EA6-684F-9B89-4E9F5DC57BB8}" type="slidenum">
              <a:rPr lang="en-US" sz="900" smtClean="0">
                <a:solidFill>
                  <a:srgbClr val="A5A5A5">
                    <a:lumMod val="75000"/>
                  </a:srgbClr>
                </a:solidFill>
              </a:rPr>
              <a:pPr algn="r" defTabSz="685766"/>
              <a:t>‹#›</a:t>
            </a:fld>
            <a:endParaRPr lang="en-US" sz="900" dirty="0">
              <a:solidFill>
                <a:srgbClr val="A5A5A5">
                  <a:lumMod val="75000"/>
                </a:srgbClr>
              </a:solidFill>
            </a:endParaRPr>
          </a:p>
        </p:txBody>
      </p:sp>
      <p:sp>
        <p:nvSpPr>
          <p:cNvPr id="6" name="Title 1"/>
          <p:cNvSpPr>
            <a:spLocks noGrp="1"/>
          </p:cNvSpPr>
          <p:nvPr>
            <p:ph type="title"/>
          </p:nvPr>
        </p:nvSpPr>
        <p:spPr>
          <a:xfrm>
            <a:off x="304800" y="1"/>
            <a:ext cx="8534400" cy="505365"/>
          </a:xfrm>
        </p:spPr>
        <p:txBody>
          <a:bodyPr anchor="b">
            <a:normAutofit/>
          </a:bodyPr>
          <a:lstStyle>
            <a:lvl1pPr>
              <a:defRPr sz="2400">
                <a:latin typeface="Calibri" charset="0"/>
                <a:ea typeface="Calibri" charset="0"/>
                <a:cs typeface="Calibri" charset="0"/>
              </a:defRPr>
            </a:lvl1pPr>
          </a:lstStyle>
          <a:p>
            <a:r>
              <a:rPr lang="en-US" dirty="0"/>
              <a:t>Click to edit Master title style</a:t>
            </a:r>
          </a:p>
        </p:txBody>
      </p:sp>
      <p:sp>
        <p:nvSpPr>
          <p:cNvPr id="7" name="Content Placeholder 2"/>
          <p:cNvSpPr>
            <a:spLocks noGrp="1"/>
          </p:cNvSpPr>
          <p:nvPr>
            <p:ph idx="1"/>
          </p:nvPr>
        </p:nvSpPr>
        <p:spPr>
          <a:xfrm>
            <a:off x="304800" y="666750"/>
            <a:ext cx="8534400" cy="4191000"/>
          </a:xfrm>
        </p:spPr>
        <p:txBody>
          <a:bodyPr>
            <a:normAutofit/>
          </a:bodyPr>
          <a:lstStyle>
            <a:lvl1pPr>
              <a:defRPr sz="24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400">
                <a:solidFill>
                  <a:schemeClr val="tx1">
                    <a:lumMod val="75000"/>
                    <a:lumOff val="25000"/>
                  </a:schemeClr>
                </a:solidFill>
              </a:defRPr>
            </a:lvl4pPr>
            <a:lvl5pPr>
              <a:defRPr sz="14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249999"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white"/>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white"/>
                </a:solidFill>
              </a:endParaRPr>
            </a:p>
          </p:txBody>
        </p:sp>
      </p:grpSp>
      <p:cxnSp>
        <p:nvCxnSpPr>
          <p:cNvPr id="13" name="Straight Connector 12"/>
          <p:cNvCxnSpPr/>
          <p:nvPr userDrawn="1"/>
        </p:nvCxnSpPr>
        <p:spPr>
          <a:xfrm>
            <a:off x="308782" y="4957217"/>
            <a:ext cx="85264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3110808" y="4935753"/>
            <a:ext cx="2863602" cy="207747"/>
          </a:xfrm>
          <a:prstGeom prst="rect">
            <a:avLst/>
          </a:prstGeom>
          <a:noFill/>
        </p:spPr>
        <p:txBody>
          <a:bodyPr wrap="none" lIns="68579" tIns="34289" rIns="68579" bIns="34289" rtlCol="0">
            <a:spAutoFit/>
          </a:bodyPr>
          <a:lstStyle/>
          <a:p>
            <a:pPr algn="ctr" defTabSz="685783">
              <a:defRPr/>
            </a:pPr>
            <a:r>
              <a:rPr lang="en-US" sz="900" dirty="0">
                <a:solidFill>
                  <a:srgbClr val="000000">
                    <a:lumMod val="75000"/>
                    <a:lumOff val="25000"/>
                  </a:srgbClr>
                </a:solidFill>
              </a:rPr>
              <a:t>Restricted Circulation | L&amp;T Technology Services | © 2016</a:t>
            </a:r>
          </a:p>
        </p:txBody>
      </p:sp>
    </p:spTree>
    <p:extLst>
      <p:ext uri="{BB962C8B-B14F-4D97-AF65-F5344CB8AC3E}">
        <p14:creationId xmlns:p14="http://schemas.microsoft.com/office/powerpoint/2010/main" val="2980025851"/>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25041"/>
            <a:ext cx="8001000" cy="434578"/>
          </a:xfrm>
          <a:prstGeom prst="rect">
            <a:avLst/>
          </a:prstGeo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93713" y="1040606"/>
            <a:ext cx="7954962" cy="3143250"/>
          </a:xfrm>
          <a:prstGeom prst="rect">
            <a:avLst/>
          </a:prstGeo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2583532"/>
      </p:ext>
    </p:extLst>
  </p:cSld>
  <p:clrMapOvr>
    <a:masterClrMapping/>
  </p:clrMapOvr>
  <p:transition spd="med">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with_Grid_BG">
    <p:spTree>
      <p:nvGrpSpPr>
        <p:cNvPr id="1" name=""/>
        <p:cNvGrpSpPr/>
        <p:nvPr/>
      </p:nvGrpSpPr>
      <p:grpSpPr>
        <a:xfrm>
          <a:off x="0" y="0"/>
          <a:ext cx="0" cy="0"/>
          <a:chOff x="0" y="0"/>
          <a:chExt cx="0" cy="0"/>
        </a:xfrm>
      </p:grpSpPr>
      <p:grpSp>
        <p:nvGrpSpPr>
          <p:cNvPr id="14" name="Group 13"/>
          <p:cNvGrpSpPr/>
          <p:nvPr userDrawn="1"/>
        </p:nvGrpSpPr>
        <p:grpSpPr>
          <a:xfrm>
            <a:off x="-1" y="596900"/>
            <a:ext cx="9137515" cy="4344751"/>
            <a:chOff x="0" y="596900"/>
            <a:chExt cx="9144000" cy="4344751"/>
          </a:xfrm>
        </p:grpSpPr>
        <p:grpSp>
          <p:nvGrpSpPr>
            <p:cNvPr id="15"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userDrawn="1"/>
        </p:nvSpPr>
        <p:spPr>
          <a:xfrm>
            <a:off x="0" y="4937763"/>
            <a:ext cx="9144000" cy="20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09" tIns="34254" rIns="68509" bIns="34254" rtlCol="0" anchor="ctr"/>
          <a:lstStyle/>
          <a:p>
            <a:pPr algn="ctr" defTabSz="685046"/>
            <a:endParaRPr lang="en-US" sz="1399" dirty="0">
              <a:solidFill>
                <a:srgbClr val="FFFFFF"/>
              </a:solidFill>
            </a:endParaRPr>
          </a:p>
        </p:txBody>
      </p:sp>
      <p:sp>
        <p:nvSpPr>
          <p:cNvPr id="12" name="TextBox 11"/>
          <p:cNvSpPr txBox="1"/>
          <p:nvPr userDrawn="1"/>
        </p:nvSpPr>
        <p:spPr>
          <a:xfrm>
            <a:off x="8578121" y="4936034"/>
            <a:ext cx="460947" cy="207548"/>
          </a:xfrm>
          <a:prstGeom prst="rect">
            <a:avLst/>
          </a:prstGeom>
          <a:noFill/>
        </p:spPr>
        <p:txBody>
          <a:bodyPr wrap="square" lIns="68509" tIns="34254" rIns="68509" bIns="34254" rtlCol="0">
            <a:spAutoFit/>
          </a:bodyPr>
          <a:lstStyle/>
          <a:p>
            <a:pPr algn="r" defTabSz="685046"/>
            <a:fld id="{D1AD548E-8EA6-684F-9B89-4E9F5DC57BB8}" type="slidenum">
              <a:rPr lang="en-US" sz="899" smtClean="0">
                <a:solidFill>
                  <a:srgbClr val="FFCC29">
                    <a:lumMod val="75000"/>
                  </a:srgbClr>
                </a:solidFill>
              </a:rPr>
              <a:pPr algn="r" defTabSz="685046"/>
              <a:t>‹#›</a:t>
            </a:fld>
            <a:endParaRPr lang="en-US" sz="899" dirty="0">
              <a:solidFill>
                <a:srgbClr val="FFCC29">
                  <a:lumMod val="75000"/>
                </a:srgbClr>
              </a:solidFill>
            </a:endParaRPr>
          </a:p>
        </p:txBody>
      </p:sp>
      <p:sp>
        <p:nvSpPr>
          <p:cNvPr id="6" name="Title 1"/>
          <p:cNvSpPr>
            <a:spLocks noGrp="1"/>
          </p:cNvSpPr>
          <p:nvPr>
            <p:ph type="title"/>
          </p:nvPr>
        </p:nvSpPr>
        <p:spPr>
          <a:xfrm>
            <a:off x="304800" y="1"/>
            <a:ext cx="8534400" cy="505365"/>
          </a:xfrm>
        </p:spPr>
        <p:txBody>
          <a:bodyPr anchor="b">
            <a:normAutofit/>
          </a:bodyPr>
          <a:lstStyle>
            <a:lvl1pPr>
              <a:defRPr sz="2397">
                <a:latin typeface="Calibri" charset="0"/>
                <a:ea typeface="Calibri" charset="0"/>
                <a:cs typeface="Calibri" charset="0"/>
              </a:defRPr>
            </a:lvl1pPr>
          </a:lstStyle>
          <a:p>
            <a:r>
              <a:rPr lang="en-US" dirty="0"/>
              <a:t>Click to edit Master title style</a:t>
            </a:r>
          </a:p>
        </p:txBody>
      </p:sp>
      <p:sp>
        <p:nvSpPr>
          <p:cNvPr id="7" name="Content Placeholder 2"/>
          <p:cNvSpPr>
            <a:spLocks noGrp="1"/>
          </p:cNvSpPr>
          <p:nvPr>
            <p:ph idx="1"/>
          </p:nvPr>
        </p:nvSpPr>
        <p:spPr>
          <a:xfrm>
            <a:off x="304800" y="666750"/>
            <a:ext cx="8534400" cy="4191000"/>
          </a:xfrm>
        </p:spPr>
        <p:txBody>
          <a:bodyPr>
            <a:normAutofit/>
          </a:bodyPr>
          <a:lstStyle>
            <a:lvl1pPr>
              <a:defRPr sz="2397">
                <a:solidFill>
                  <a:schemeClr val="tx1">
                    <a:lumMod val="75000"/>
                    <a:lumOff val="25000"/>
                  </a:schemeClr>
                </a:solidFill>
              </a:defRPr>
            </a:lvl1pPr>
            <a:lvl2pPr>
              <a:defRPr sz="1798">
                <a:solidFill>
                  <a:schemeClr val="tx1">
                    <a:lumMod val="75000"/>
                    <a:lumOff val="25000"/>
                  </a:schemeClr>
                </a:solidFill>
              </a:defRPr>
            </a:lvl2pPr>
            <a:lvl3pPr>
              <a:defRPr sz="1599">
                <a:solidFill>
                  <a:schemeClr val="tx1">
                    <a:lumMod val="75000"/>
                    <a:lumOff val="25000"/>
                  </a:schemeClr>
                </a:solidFill>
              </a:defRPr>
            </a:lvl3pPr>
            <a:lvl4pPr>
              <a:defRPr sz="1399">
                <a:solidFill>
                  <a:schemeClr val="tx1">
                    <a:lumMod val="75000"/>
                    <a:lumOff val="25000"/>
                  </a:schemeClr>
                </a:solidFill>
              </a:defRPr>
            </a:lvl4pPr>
            <a:lvl5pPr>
              <a:defRPr sz="1399">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solidFill>
                  <a:srgbClr val="FFFFFF"/>
                </a:solidFill>
              </a:endParaRPr>
            </a:p>
          </p:txBody>
        </p:sp>
      </p:grpSp>
      <p:sp>
        <p:nvSpPr>
          <p:cNvPr id="13" name="TextBox 12"/>
          <p:cNvSpPr txBox="1"/>
          <p:nvPr userDrawn="1"/>
        </p:nvSpPr>
        <p:spPr>
          <a:xfrm>
            <a:off x="3151449" y="4936035"/>
            <a:ext cx="2863602" cy="207747"/>
          </a:xfrm>
          <a:prstGeom prst="rect">
            <a:avLst/>
          </a:prstGeom>
          <a:noFill/>
        </p:spPr>
        <p:txBody>
          <a:bodyPr wrap="none" lIns="68579" tIns="34289" rIns="68579" bIns="34289" rtlCol="0">
            <a:spAutoFit/>
          </a:bodyPr>
          <a:lstStyle/>
          <a:p>
            <a:pPr algn="ctr" defTabSz="685783">
              <a:defRPr/>
            </a:pPr>
            <a:r>
              <a:rPr lang="en-US" sz="900" dirty="0">
                <a:solidFill>
                  <a:srgbClr val="000000">
                    <a:lumMod val="75000"/>
                    <a:lumOff val="25000"/>
                  </a:srgbClr>
                </a:solidFill>
              </a:rPr>
              <a:t>Restricted Circulation | L&amp;T Technology Services | © 2016</a:t>
            </a:r>
          </a:p>
        </p:txBody>
      </p:sp>
    </p:spTree>
    <p:extLst>
      <p:ext uri="{BB962C8B-B14F-4D97-AF65-F5344CB8AC3E}">
        <p14:creationId xmlns:p14="http://schemas.microsoft.com/office/powerpoint/2010/main" val="910911591"/>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1"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421"/>
          <a:stretch/>
        </p:blipFill>
        <p:spPr bwMode="auto">
          <a:xfrm>
            <a:off x="0" y="0"/>
            <a:ext cx="9144000" cy="4917590"/>
          </a:xfrm>
          <a:prstGeom prst="rect">
            <a:avLst/>
          </a:prstGeom>
          <a:solidFill>
            <a:schemeClr val="bg1"/>
          </a:solidFill>
        </p:spPr>
      </p:pic>
      <p:sp>
        <p:nvSpPr>
          <p:cNvPr id="22" name="Rectangle 21"/>
          <p:cNvSpPr/>
          <p:nvPr userDrawn="1"/>
        </p:nvSpPr>
        <p:spPr>
          <a:xfrm>
            <a:off x="0" y="0"/>
            <a:ext cx="9144000" cy="491759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8" name="Group 7"/>
          <p:cNvGrpSpPr/>
          <p:nvPr userDrawn="1"/>
        </p:nvGrpSpPr>
        <p:grpSpPr>
          <a:xfrm>
            <a:off x="200226" y="755329"/>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11" name="Group 10"/>
          <p:cNvGrpSpPr/>
          <p:nvPr userDrawn="1"/>
        </p:nvGrpSpPr>
        <p:grpSpPr>
          <a:xfrm>
            <a:off x="4981240" y="1861069"/>
            <a:ext cx="747544" cy="809246"/>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 name="Title 1"/>
          <p:cNvSpPr>
            <a:spLocks noGrp="1"/>
          </p:cNvSpPr>
          <p:nvPr>
            <p:ph type="title" hasCustomPrompt="1"/>
          </p:nvPr>
        </p:nvSpPr>
        <p:spPr>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nvGrpSpPr>
          <p:cNvPr id="18" name="Group 5"/>
          <p:cNvGrpSpPr>
            <a:grpSpLocks noChangeAspect="1"/>
          </p:cNvGrpSpPr>
          <p:nvPr userDrawn="1"/>
        </p:nvGrpSpPr>
        <p:grpSpPr bwMode="auto">
          <a:xfrm>
            <a:off x="299349" y="2798386"/>
            <a:ext cx="1680364" cy="252286"/>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8" name="Picture Placeholder 3"/>
          <p:cNvSpPr>
            <a:spLocks noGrp="1"/>
          </p:cNvSpPr>
          <p:nvPr>
            <p:ph type="pic" sz="quarter" idx="14"/>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r">
              <a:buFont typeface="Arial" panose="020B0604020202020204" pitchFamily="34" charset="0"/>
              <a:buNone/>
              <a:defRPr lang="en-IN" dirty="0"/>
            </a:lvl1pPr>
          </a:lstStyle>
          <a:p>
            <a:endParaRPr lang="en-IN" dirty="0"/>
          </a:p>
        </p:txBody>
      </p:sp>
    </p:spTree>
    <p:extLst>
      <p:ext uri="{BB962C8B-B14F-4D97-AF65-F5344CB8AC3E}">
        <p14:creationId xmlns:p14="http://schemas.microsoft.com/office/powerpoint/2010/main" val="15915786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10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Tree>
    <p:extLst>
      <p:ext uri="{BB962C8B-B14F-4D97-AF65-F5344CB8AC3E}">
        <p14:creationId xmlns:p14="http://schemas.microsoft.com/office/powerpoint/2010/main" val="2669850222"/>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solidFill>
            <a:srgbClr val="000000">
              <a:alpha val="0"/>
            </a:srgbClr>
          </a:solidFill>
          <a:ln>
            <a:noFill/>
          </a:ln>
          <a:extLst/>
        </p:spPr>
      </p:pic>
      <p:sp>
        <p:nvSpPr>
          <p:cNvPr id="11" name="Rectangle 10"/>
          <p:cNvSpPr/>
          <p:nvPr userDrawn="1"/>
        </p:nvSpPr>
        <p:spPr>
          <a:xfrm>
            <a:off x="0" y="583327"/>
            <a:ext cx="9144000" cy="4352708"/>
          </a:xfrm>
          <a:prstGeom prst="rect">
            <a:avLst/>
          </a:prstGeom>
          <a:solidFill>
            <a:srgbClr val="0556CD">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3"/>
              </a:buBlip>
              <a:defRPr lang="en-US" smtClean="0">
                <a:solidFill>
                  <a:schemeClr val="bg1"/>
                </a:solidFill>
              </a:defRPr>
            </a:lvl1pPr>
            <a:lvl2pPr marL="514337" indent="-171446">
              <a:buFontTx/>
              <a:buBlip>
                <a:blip r:embed="rId3"/>
              </a:buBlip>
              <a:defRPr lang="en-US" smtClean="0">
                <a:solidFill>
                  <a:schemeClr val="bg1"/>
                </a:solidFill>
              </a:defRPr>
            </a:lvl2pPr>
            <a:lvl3pPr marL="857228" indent="-171446">
              <a:buFontTx/>
              <a:buBlip>
                <a:blip r:embed="rId3"/>
              </a:buBlip>
              <a:defRPr lang="en-US" smtClean="0">
                <a:solidFill>
                  <a:schemeClr val="bg1"/>
                </a:solidFill>
              </a:defRPr>
            </a:lvl3pPr>
            <a:lvl4pPr marL="1200120" indent="-171446">
              <a:buFontTx/>
              <a:buBlip>
                <a:blip r:embed="rId3"/>
              </a:buBlip>
              <a:defRPr lang="en-US" smtClean="0">
                <a:solidFill>
                  <a:schemeClr val="bg1"/>
                </a:solidFill>
              </a:defRPr>
            </a:lvl4pPr>
            <a:lvl5pPr marL="1543012" indent="-171446">
              <a:buFontTx/>
              <a:buBlip>
                <a:blip r:embed="rId3"/>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Tree>
    <p:extLst>
      <p:ext uri="{BB962C8B-B14F-4D97-AF65-F5344CB8AC3E}">
        <p14:creationId xmlns:p14="http://schemas.microsoft.com/office/powerpoint/2010/main" val="788006367"/>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pic>
        <p:nvPicPr>
          <p:cNvPr id="10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solidFill>
            <a:srgbClr val="000000">
              <a:alpha val="0"/>
            </a:srgbClr>
          </a:solidFill>
          <a:ln>
            <a:noFill/>
          </a:ln>
          <a:extLst/>
        </p:spPr>
      </p:pic>
      <p:sp>
        <p:nvSpPr>
          <p:cNvPr id="11" name="Rectangle 10"/>
          <p:cNvSpPr/>
          <p:nvPr userDrawn="1"/>
        </p:nvSpPr>
        <p:spPr>
          <a:xfrm>
            <a:off x="0" y="583327"/>
            <a:ext cx="9144000" cy="4352708"/>
          </a:xfrm>
          <a:prstGeom prst="rect">
            <a:avLst/>
          </a:prstGeom>
          <a:solidFill>
            <a:srgbClr val="7F7F7F">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10"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3"/>
              </a:buBlip>
              <a:defRPr lang="en-US" smtClean="0">
                <a:solidFill>
                  <a:schemeClr val="bg1"/>
                </a:solidFill>
              </a:defRPr>
            </a:lvl1pPr>
            <a:lvl2pPr marL="514337" indent="-171446">
              <a:buFontTx/>
              <a:buBlip>
                <a:blip r:embed="rId3"/>
              </a:buBlip>
              <a:defRPr lang="en-US" smtClean="0">
                <a:solidFill>
                  <a:schemeClr val="bg1"/>
                </a:solidFill>
              </a:defRPr>
            </a:lvl2pPr>
            <a:lvl3pPr marL="857228" indent="-171446">
              <a:buFontTx/>
              <a:buBlip>
                <a:blip r:embed="rId3"/>
              </a:buBlip>
              <a:defRPr lang="en-US" smtClean="0">
                <a:solidFill>
                  <a:schemeClr val="bg1"/>
                </a:solidFill>
              </a:defRPr>
            </a:lvl3pPr>
            <a:lvl4pPr marL="1200120" indent="-171446">
              <a:buFontTx/>
              <a:buBlip>
                <a:blip r:embed="rId3"/>
              </a:buBlip>
              <a:defRPr lang="en-US" smtClean="0">
                <a:solidFill>
                  <a:schemeClr val="bg1"/>
                </a:solidFill>
              </a:defRPr>
            </a:lvl4pPr>
            <a:lvl5pPr marL="1543012" indent="-171446">
              <a:buFontTx/>
              <a:buBlip>
                <a:blip r:embed="rId3"/>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7599260"/>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10" name="Group 9"/>
          <p:cNvGrpSpPr/>
          <p:nvPr userDrawn="1"/>
        </p:nvGrpSpPr>
        <p:grpSpPr>
          <a:xfrm>
            <a:off x="-1" y="596900"/>
            <a:ext cx="9137515" cy="434475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Tree>
    <p:extLst>
      <p:ext uri="{BB962C8B-B14F-4D97-AF65-F5344CB8AC3E}">
        <p14:creationId xmlns:p14="http://schemas.microsoft.com/office/powerpoint/2010/main" val="3981767490"/>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pic>
        <p:nvPicPr>
          <p:cNvPr id="21"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421"/>
          <a:stretch/>
        </p:blipFill>
        <p:spPr bwMode="auto">
          <a:xfrm>
            <a:off x="0" y="0"/>
            <a:ext cx="9144000" cy="4917590"/>
          </a:xfrm>
          <a:prstGeom prst="rect">
            <a:avLst/>
          </a:prstGeom>
          <a:solidFill>
            <a:schemeClr val="bg1"/>
          </a:solidFill>
        </p:spPr>
      </p:pic>
      <p:sp>
        <p:nvSpPr>
          <p:cNvPr id="26" name="Rectangle 25"/>
          <p:cNvSpPr/>
          <p:nvPr userDrawn="1"/>
        </p:nvSpPr>
        <p:spPr>
          <a:xfrm>
            <a:off x="0" y="0"/>
            <a:ext cx="9144000" cy="491759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2451292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pic>
        <p:nvPicPr>
          <p:cNvPr id="12"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421"/>
          <a:stretch/>
        </p:blipFill>
        <p:spPr bwMode="auto">
          <a:xfrm>
            <a:off x="0" y="0"/>
            <a:ext cx="9144000" cy="4917590"/>
          </a:xfrm>
          <a:prstGeom prst="rect">
            <a:avLst/>
          </a:prstGeom>
          <a:solidFill>
            <a:schemeClr val="bg1"/>
          </a:solidFill>
        </p:spPr>
      </p:pic>
      <p:sp>
        <p:nvSpPr>
          <p:cNvPr id="13" name="Rectangle 12"/>
          <p:cNvSpPr/>
          <p:nvPr userDrawn="1"/>
        </p:nvSpPr>
        <p:spPr>
          <a:xfrm>
            <a:off x="0" y="0"/>
            <a:ext cx="9144000" cy="491759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17" name="Group 16"/>
          <p:cNvGrpSpPr/>
          <p:nvPr userDrawn="1"/>
        </p:nvGrpSpPr>
        <p:grpSpPr>
          <a:xfrm>
            <a:off x="1301946" y="1339943"/>
            <a:ext cx="703306" cy="743349"/>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20" name="Group 19"/>
          <p:cNvGrpSpPr/>
          <p:nvPr userDrawn="1"/>
        </p:nvGrpSpPr>
        <p:grpSpPr>
          <a:xfrm>
            <a:off x="7156876" y="2460114"/>
            <a:ext cx="688016" cy="744805"/>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5" name="Parallelogram 24"/>
          <p:cNvSpPr/>
          <p:nvPr/>
        </p:nvSpPr>
        <p:spPr>
          <a:xfrm>
            <a:off x="1429268" y="1632830"/>
            <a:ext cx="6332164" cy="1182883"/>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rgbClr val="FFFFFF"/>
              </a:solidFill>
            </a:endParaRPr>
          </a:p>
        </p:txBody>
      </p:sp>
      <p:sp>
        <p:nvSpPr>
          <p:cNvPr id="4" name="Text Placeholder 3"/>
          <p:cNvSpPr>
            <a:spLocks noGrp="1"/>
          </p:cNvSpPr>
          <p:nvPr>
            <p:ph type="body" sz="quarter" idx="10" hasCustomPrompt="1"/>
          </p:nvPr>
        </p:nvSpPr>
        <p:spPr>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Tree>
    <p:extLst>
      <p:ext uri="{BB962C8B-B14F-4D97-AF65-F5344CB8AC3E}">
        <p14:creationId xmlns:p14="http://schemas.microsoft.com/office/powerpoint/2010/main" val="12320431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6" name="Trapezoid 15"/>
          <p:cNvSpPr/>
          <p:nvPr userDrawn="1"/>
        </p:nvSpPr>
        <p:spPr>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noProof="0" dirty="0"/>
            </a:lvl1pPr>
          </a:lstStyle>
          <a:p>
            <a:pPr marL="0" lvl="0" indent="0" algn="ct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Text Placeholder 7"/>
          <p:cNvSpPr>
            <a:spLocks noGrp="1"/>
          </p:cNvSpPr>
          <p:nvPr>
            <p:ph type="body" sz="quarter" idx="12" hasCustomPrompt="1"/>
          </p:nvPr>
        </p:nvSpPr>
        <p:spPr>
          <a:xfrm>
            <a:off x="3718560" y="629285"/>
            <a:ext cx="5198302" cy="254000"/>
          </a:xfrm>
          <a:prstGeom prst="rect">
            <a:avLst/>
          </a:prstGeom>
        </p:spPr>
        <p:txBody>
          <a:bodyPr anchor="ctr">
            <a:normAutofit/>
          </a:bodyPr>
          <a:lstStyle>
            <a:lvl1pPr marL="0" indent="0">
              <a:buNone/>
              <a:defRPr sz="1100"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3718579" y="937260"/>
            <a:ext cx="5199044" cy="715963"/>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a:xfrm>
            <a:off x="3718560" y="1867832"/>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3718579" y="2175807"/>
            <a:ext cx="5199044" cy="1131273"/>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4" name="Text Placeholder 7"/>
          <p:cNvSpPr>
            <a:spLocks noGrp="1"/>
          </p:cNvSpPr>
          <p:nvPr>
            <p:ph type="body" sz="quarter" idx="16" hasCustomPrompt="1"/>
          </p:nvPr>
        </p:nvSpPr>
        <p:spPr>
          <a:xfrm>
            <a:off x="3718560" y="3508766"/>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3718579" y="3816741"/>
            <a:ext cx="5199044" cy="1131273"/>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Tree>
    <p:extLst>
      <p:ext uri="{BB962C8B-B14F-4D97-AF65-F5344CB8AC3E}">
        <p14:creationId xmlns:p14="http://schemas.microsoft.com/office/powerpoint/2010/main" val="255878302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pic>
        <p:nvPicPr>
          <p:cNvPr id="13"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11" name="Text Placeholder 7"/>
          <p:cNvSpPr>
            <a:spLocks noGrp="1"/>
          </p:cNvSpPr>
          <p:nvPr>
            <p:ph type="body" sz="quarter" idx="12" hasCustomPrompt="1"/>
          </p:nvPr>
        </p:nvSpPr>
        <p:spPr>
          <a:xfrm>
            <a:off x="216812" y="642255"/>
            <a:ext cx="5198302" cy="254000"/>
          </a:xfrm>
          <a:prstGeom prst="rect">
            <a:avLst/>
          </a:prstGeom>
        </p:spPr>
        <p:txBody>
          <a:bodyPr anchor="ctr">
            <a:normAutofit/>
          </a:bodyPr>
          <a:lstStyle>
            <a:lvl1pPr marL="0" indent="0">
              <a:buNone/>
              <a:defRPr sz="1100"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16831" y="911321"/>
            <a:ext cx="5199044" cy="560800"/>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a:xfrm>
            <a:off x="216812" y="1595457"/>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16831" y="1864523"/>
            <a:ext cx="5199044" cy="820312"/>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2" name="Text Placeholder 7"/>
          <p:cNvSpPr>
            <a:spLocks noGrp="1"/>
          </p:cNvSpPr>
          <p:nvPr>
            <p:ph type="body" sz="quarter" idx="16" hasCustomPrompt="1"/>
          </p:nvPr>
        </p:nvSpPr>
        <p:spPr>
          <a:xfrm>
            <a:off x="216812" y="2801687"/>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16831" y="3070752"/>
            <a:ext cx="5199044" cy="729521"/>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4" name="Text Placeholder 7"/>
          <p:cNvSpPr>
            <a:spLocks noGrp="1"/>
          </p:cNvSpPr>
          <p:nvPr>
            <p:ph type="body" sz="quarter" idx="18" hasCustomPrompt="1"/>
          </p:nvPr>
        </p:nvSpPr>
        <p:spPr>
          <a:xfrm>
            <a:off x="216812" y="3911509"/>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16831" y="4180574"/>
            <a:ext cx="5199044" cy="755461"/>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Tree>
    <p:extLst>
      <p:ext uri="{BB962C8B-B14F-4D97-AF65-F5344CB8AC3E}">
        <p14:creationId xmlns:p14="http://schemas.microsoft.com/office/powerpoint/2010/main" val="333574343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pic>
        <p:nvPicPr>
          <p:cNvPr id="13"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4" name="Content Placeholder 3"/>
          <p:cNvSpPr>
            <a:spLocks noGrp="1"/>
          </p:cNvSpPr>
          <p:nvPr>
            <p:ph sz="quarter" idx="12"/>
          </p:nvPr>
        </p:nvSpPr>
        <p:spPr>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2388884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pic>
        <p:nvPicPr>
          <p:cNvPr id="12"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6" name="Parallelogram 15"/>
          <p:cNvSpPr/>
          <p:nvPr userDrawn="1"/>
        </p:nvSpPr>
        <p:spPr>
          <a:xfrm>
            <a:off x="632460" y="692058"/>
            <a:ext cx="8069580" cy="2822667"/>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a:off x="584836" y="644432"/>
            <a:ext cx="8069580" cy="2822667"/>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0" name="Text Placeholder 20"/>
          <p:cNvSpPr>
            <a:spLocks noGrp="1"/>
          </p:cNvSpPr>
          <p:nvPr>
            <p:ph type="body" sz="quarter" idx="13" hasCustomPrompt="1"/>
          </p:nvPr>
        </p:nvSpPr>
        <p:spPr>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190852162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385389719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pic>
        <p:nvPicPr>
          <p:cNvPr id="38"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72396622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pic>
        <p:nvPicPr>
          <p:cNvPr id="14"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5335922"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41" name="Content Placeholder 2"/>
          <p:cNvSpPr>
            <a:spLocks noGrp="1"/>
          </p:cNvSpPr>
          <p:nvPr>
            <p:ph idx="23"/>
          </p:nvPr>
        </p:nvSpPr>
        <p:spPr>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316498756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21" name="Text Placeholder 7"/>
          <p:cNvSpPr>
            <a:spLocks noGrp="1"/>
          </p:cNvSpPr>
          <p:nvPr>
            <p:ph type="body" sz="quarter" idx="12" hasCustomPrompt="1"/>
          </p:nvPr>
        </p:nvSpPr>
        <p:spPr>
          <a:xfrm>
            <a:off x="683568" y="771550"/>
            <a:ext cx="2160240" cy="288032"/>
          </a:xfrm>
          <a:prstGeom prst="parallelogram">
            <a:avLst/>
          </a:prstGeom>
          <a:solidFill>
            <a:schemeClr val="bg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7" name="Text Placeholder 7"/>
          <p:cNvSpPr>
            <a:spLocks noGrp="1"/>
          </p:cNvSpPr>
          <p:nvPr>
            <p:ph type="body" sz="quarter" idx="24" hasCustomPrompt="1"/>
          </p:nvPr>
        </p:nvSpPr>
        <p:spPr>
          <a:xfrm>
            <a:off x="3658603" y="771550"/>
            <a:ext cx="2160240"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
        <p:nvSpPr>
          <p:cNvPr id="25" name="Content Placeholder 2"/>
          <p:cNvSpPr>
            <a:spLocks noGrp="1"/>
          </p:cNvSpPr>
          <p:nvPr>
            <p:ph idx="29"/>
          </p:nvPr>
        </p:nvSpPr>
        <p:spPr>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Tree>
    <p:extLst>
      <p:ext uri="{BB962C8B-B14F-4D97-AF65-F5344CB8AC3E}">
        <p14:creationId xmlns:p14="http://schemas.microsoft.com/office/powerpoint/2010/main" val="100203921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12" name="Group 11"/>
          <p:cNvGrpSpPr/>
          <p:nvPr userDrawn="1"/>
        </p:nvGrpSpPr>
        <p:grpSpPr>
          <a:xfrm>
            <a:off x="-1" y="596900"/>
            <a:ext cx="9137515" cy="434475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10"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2544516"/>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4" name="Chart Placeholder 3"/>
          <p:cNvSpPr>
            <a:spLocks noGrp="1"/>
          </p:cNvSpPr>
          <p:nvPr>
            <p:ph type="chart" sz="quarter" idx="10" hasCustomPrompt="1"/>
          </p:nvPr>
        </p:nvSpPr>
        <p:spPr>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3808804497"/>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5" name="Table Placeholder 4"/>
          <p:cNvSpPr>
            <a:spLocks noGrp="1"/>
          </p:cNvSpPr>
          <p:nvPr>
            <p:ph type="tbl" sz="quarter" idx="10" hasCustomPrompt="1"/>
          </p:nvPr>
        </p:nvSpPr>
        <p:spPr>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180753031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a:xfrm>
            <a:off x="308781" y="648511"/>
            <a:ext cx="8526440" cy="343677"/>
          </a:xfrm>
          <a:prstGeom prst="parallelogram">
            <a:avLst/>
          </a:prstGeom>
          <a:solidFill>
            <a:schemeClr val="accent1"/>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66575158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850539964"/>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730881687"/>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pic>
        <p:nvPicPr>
          <p:cNvPr id="26"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52" b="4048"/>
          <a:stretch/>
        </p:blipFill>
        <p:spPr bwMode="auto">
          <a:xfrm>
            <a:off x="0" y="583327"/>
            <a:ext cx="9144000" cy="43527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0" y="583327"/>
            <a:ext cx="9144000" cy="435270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Picture Placeholder 7"/>
          <p:cNvSpPr>
            <a:spLocks noGrp="1"/>
          </p:cNvSpPr>
          <p:nvPr>
            <p:ph type="pic" sz="quarter" idx="10"/>
          </p:nvPr>
        </p:nvSpPr>
        <p:spPr>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a:xfrm>
            <a:off x="2915467" y="1813710"/>
            <a:ext cx="3353386" cy="1546710"/>
          </a:xfrm>
          <a:prstGeom prst="chevron">
            <a:avLst/>
          </a:prstGeom>
          <a:solidFill>
            <a:schemeClr val="accent1"/>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48302620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21" name="Picture 2" descr="D:\Abhinav\L&amp;T - PPT Design Guidelines\_Slides_Work\grid-0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421"/>
          <a:stretch/>
        </p:blipFill>
        <p:spPr bwMode="auto">
          <a:xfrm>
            <a:off x="0" y="0"/>
            <a:ext cx="9144000" cy="4917590"/>
          </a:xfrm>
          <a:prstGeom prst="rect">
            <a:avLst/>
          </a:prstGeom>
          <a:solidFill>
            <a:schemeClr val="bg1"/>
          </a:solidFill>
        </p:spPr>
      </p:pic>
      <p:sp>
        <p:nvSpPr>
          <p:cNvPr id="22" name="Rectangle 21"/>
          <p:cNvSpPr/>
          <p:nvPr userDrawn="1"/>
        </p:nvSpPr>
        <p:spPr>
          <a:xfrm>
            <a:off x="0" y="0"/>
            <a:ext cx="9144000" cy="491759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nvGrpSpPr>
          <p:cNvPr id="18" name="Group 5"/>
          <p:cNvGrpSpPr>
            <a:grpSpLocks noChangeAspect="1"/>
          </p:cNvGrpSpPr>
          <p:nvPr userDrawn="1"/>
        </p:nvGrpSpPr>
        <p:grpSpPr bwMode="auto">
          <a:xfrm>
            <a:off x="112965" y="2789528"/>
            <a:ext cx="1944000" cy="291868"/>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solidFill>
                <a:srgbClr val="000000"/>
              </a:solidFill>
            </a:endParaRPr>
          </a:p>
        </p:txBody>
      </p:sp>
      <p:sp>
        <p:nvSpPr>
          <p:cNvPr id="28" name="Picture Placeholder 3"/>
          <p:cNvSpPr>
            <a:spLocks noGrp="1"/>
          </p:cNvSpPr>
          <p:nvPr>
            <p:ph type="pic" sz="quarter" idx="14"/>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787275" y="755329"/>
            <a:ext cx="799280" cy="844787"/>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30" name="Group 29"/>
          <p:cNvGrpSpPr/>
          <p:nvPr userDrawn="1"/>
        </p:nvGrpSpPr>
        <p:grpSpPr>
          <a:xfrm>
            <a:off x="4059220" y="1649549"/>
            <a:ext cx="747544" cy="809246"/>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Tree>
    <p:extLst>
      <p:ext uri="{BB962C8B-B14F-4D97-AF65-F5344CB8AC3E}">
        <p14:creationId xmlns:p14="http://schemas.microsoft.com/office/powerpoint/2010/main" val="2262446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329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sp>
        <p:nvSpPr>
          <p:cNvPr id="102" name="Rectangle 101"/>
          <p:cNvSpPr/>
          <p:nvPr userDrawn="1"/>
        </p:nvSpPr>
        <p:spPr>
          <a:xfrm>
            <a:off x="0" y="0"/>
            <a:ext cx="9144000" cy="4915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5" name="Group 4"/>
          <p:cNvGrpSpPr/>
          <p:nvPr userDrawn="1"/>
        </p:nvGrpSpPr>
        <p:grpSpPr>
          <a:xfrm>
            <a:off x="-1" y="0"/>
            <a:ext cx="9137515" cy="4914900"/>
            <a:chOff x="-1" y="0"/>
            <a:chExt cx="9137515" cy="4914900"/>
          </a:xfrm>
        </p:grpSpPr>
        <p:grpSp>
          <p:nvGrpSpPr>
            <p:cNvPr id="6" name="Group 87"/>
            <p:cNvGrpSpPr/>
            <p:nvPr userDrawn="1"/>
          </p:nvGrpSpPr>
          <p:grpSpPr>
            <a:xfrm>
              <a:off x="142570" y="6214"/>
              <a:ext cx="8858313" cy="4908686"/>
              <a:chOff x="142672" y="603115"/>
              <a:chExt cx="8864600" cy="4338536"/>
            </a:xfrm>
          </p:grpSpPr>
          <p:cxnSp>
            <p:nvCxnSpPr>
              <p:cNvPr id="43" name="Straight Connector 4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254"/>
            <p:cNvGrpSpPr/>
            <p:nvPr userDrawn="1"/>
          </p:nvGrpSpPr>
          <p:grpSpPr>
            <a:xfrm>
              <a:off x="-1" y="0"/>
              <a:ext cx="9137515" cy="4896684"/>
              <a:chOff x="-4568761" y="0"/>
              <a:chExt cx="13706276" cy="4896684"/>
            </a:xfrm>
          </p:grpSpPr>
          <p:cxnSp>
            <p:nvCxnSpPr>
              <p:cNvPr id="8" name="Straight Connector 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304914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14" name="Rectangle 13"/>
          <p:cNvSpPr/>
          <p:nvPr userDrawn="1"/>
        </p:nvSpPr>
        <p:spPr>
          <a:xfrm>
            <a:off x="0" y="0"/>
            <a:ext cx="9144000" cy="4915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nvGrpSpPr>
          <p:cNvPr id="15" name="Group 14"/>
          <p:cNvGrpSpPr/>
          <p:nvPr userDrawn="1"/>
        </p:nvGrpSpPr>
        <p:grpSpPr>
          <a:xfrm>
            <a:off x="-1" y="0"/>
            <a:ext cx="9137515" cy="4914900"/>
            <a:chOff x="-1" y="0"/>
            <a:chExt cx="9137515" cy="4914900"/>
          </a:xfrm>
        </p:grpSpPr>
        <p:grpSp>
          <p:nvGrpSpPr>
            <p:cNvPr id="16"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301946" y="1339943"/>
            <a:ext cx="703306" cy="743349"/>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20" name="Group 19"/>
          <p:cNvGrpSpPr/>
          <p:nvPr userDrawn="1"/>
        </p:nvGrpSpPr>
        <p:grpSpPr>
          <a:xfrm>
            <a:off x="7156876" y="2460114"/>
            <a:ext cx="688016" cy="744805"/>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5" name="Parallelogram 24"/>
          <p:cNvSpPr/>
          <p:nvPr/>
        </p:nvSpPr>
        <p:spPr>
          <a:xfrm>
            <a:off x="1429268" y="1632830"/>
            <a:ext cx="6332164" cy="1182883"/>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rgbClr val="FFFFFF"/>
              </a:solidFill>
            </a:endParaRPr>
          </a:p>
        </p:txBody>
      </p:sp>
      <p:sp>
        <p:nvSpPr>
          <p:cNvPr id="4" name="Text Placeholder 3"/>
          <p:cNvSpPr>
            <a:spLocks noGrp="1"/>
          </p:cNvSpPr>
          <p:nvPr>
            <p:ph type="body" sz="quarter" idx="10" hasCustomPrompt="1"/>
          </p:nvPr>
        </p:nvSpPr>
        <p:spPr>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Tree>
    <p:extLst>
      <p:ext uri="{BB962C8B-B14F-4D97-AF65-F5344CB8AC3E}">
        <p14:creationId xmlns:p14="http://schemas.microsoft.com/office/powerpoint/2010/main" val="337827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0" name="Group 19"/>
          <p:cNvGrpSpPr/>
          <p:nvPr userDrawn="1"/>
        </p:nvGrpSpPr>
        <p:grpSpPr>
          <a:xfrm>
            <a:off x="-1" y="596900"/>
            <a:ext cx="9137515" cy="4344751"/>
            <a:chOff x="0" y="596900"/>
            <a:chExt cx="9144000" cy="4344751"/>
          </a:xfrm>
        </p:grpSpPr>
        <p:grpSp>
          <p:nvGrpSpPr>
            <p:cNvPr id="27" name="Group 87"/>
            <p:cNvGrpSpPr/>
            <p:nvPr userDrawn="1"/>
          </p:nvGrpSpPr>
          <p:grpSpPr>
            <a:xfrm>
              <a:off x="142672" y="603115"/>
              <a:ext cx="8864600" cy="4338536"/>
              <a:chOff x="142672" y="603115"/>
              <a:chExt cx="8864600" cy="4338536"/>
            </a:xfrm>
          </p:grpSpPr>
          <p:cxnSp>
            <p:nvCxnSpPr>
              <p:cNvPr id="57" name="Straight Connector 5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noProof="0" dirty="0"/>
            </a:lvl1pPr>
          </a:lstStyle>
          <a:p>
            <a:pPr marL="0" lvl="0" indent="0" algn="ct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8" name="Text Placeholder 7"/>
          <p:cNvSpPr>
            <a:spLocks noGrp="1"/>
          </p:cNvSpPr>
          <p:nvPr>
            <p:ph type="body" sz="quarter" idx="12" hasCustomPrompt="1"/>
          </p:nvPr>
        </p:nvSpPr>
        <p:spPr>
          <a:xfrm>
            <a:off x="3718560" y="629285"/>
            <a:ext cx="5198302" cy="254000"/>
          </a:xfrm>
          <a:prstGeom prst="rect">
            <a:avLst/>
          </a:prstGeom>
        </p:spPr>
        <p:txBody>
          <a:bodyPr anchor="ctr">
            <a:normAutofit/>
          </a:bodyPr>
          <a:lstStyle>
            <a:lvl1pPr marL="0" indent="0">
              <a:buNone/>
              <a:defRPr sz="1100"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3718579" y="937260"/>
            <a:ext cx="5199044" cy="715963"/>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a:xfrm>
            <a:off x="3718560" y="1867832"/>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3718579" y="2175807"/>
            <a:ext cx="5199044" cy="1131273"/>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6" hasCustomPrompt="1"/>
          </p:nvPr>
        </p:nvSpPr>
        <p:spPr>
          <a:xfrm>
            <a:off x="3718560" y="3508766"/>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3718579" y="3816741"/>
            <a:ext cx="5199044" cy="1131273"/>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32819887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20" name="Group 19"/>
          <p:cNvGrpSpPr/>
          <p:nvPr userDrawn="1"/>
        </p:nvGrpSpPr>
        <p:grpSpPr>
          <a:xfrm>
            <a:off x="-1" y="596900"/>
            <a:ext cx="9137515" cy="434475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55" name="Straight Connector 54"/>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11" name="Text Placeholder 7"/>
          <p:cNvSpPr>
            <a:spLocks noGrp="1"/>
          </p:cNvSpPr>
          <p:nvPr>
            <p:ph type="body" sz="quarter" idx="12" hasCustomPrompt="1"/>
          </p:nvPr>
        </p:nvSpPr>
        <p:spPr>
          <a:xfrm>
            <a:off x="216812" y="642255"/>
            <a:ext cx="5198302" cy="254000"/>
          </a:xfrm>
          <a:prstGeom prst="rect">
            <a:avLst/>
          </a:prstGeom>
        </p:spPr>
        <p:txBody>
          <a:bodyPr anchor="ctr">
            <a:normAutofit/>
          </a:bodyPr>
          <a:lstStyle>
            <a:lvl1pPr marL="0" indent="0">
              <a:buNone/>
              <a:defRPr sz="1100"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16831" y="911321"/>
            <a:ext cx="5199044" cy="560800"/>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a:xfrm>
            <a:off x="216812" y="1595457"/>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16831" y="1864523"/>
            <a:ext cx="5199044" cy="820312"/>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2" name="Text Placeholder 7"/>
          <p:cNvSpPr>
            <a:spLocks noGrp="1"/>
          </p:cNvSpPr>
          <p:nvPr>
            <p:ph type="body" sz="quarter" idx="16" hasCustomPrompt="1"/>
          </p:nvPr>
        </p:nvSpPr>
        <p:spPr>
          <a:xfrm>
            <a:off x="216812" y="2801687"/>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16831" y="3070752"/>
            <a:ext cx="5199044" cy="729521"/>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8" hasCustomPrompt="1"/>
          </p:nvPr>
        </p:nvSpPr>
        <p:spPr>
          <a:xfrm>
            <a:off x="216812" y="3911509"/>
            <a:ext cx="5198302" cy="254000"/>
          </a:xfrm>
          <a:prstGeom prst="rect">
            <a:avLst/>
          </a:prstGeom>
        </p:spPr>
        <p:txBody>
          <a:bodyPr anchor="ctr">
            <a:normAutofit/>
          </a:bodyPr>
          <a:lstStyle>
            <a:lvl1pPr marL="0" indent="0">
              <a:buNone/>
              <a:defRPr sz="1100"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16831" y="4180574"/>
            <a:ext cx="5199044" cy="755461"/>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2133138090"/>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1" name="Group 10"/>
          <p:cNvGrpSpPr/>
          <p:nvPr userDrawn="1"/>
        </p:nvGrpSpPr>
        <p:grpSpPr>
          <a:xfrm>
            <a:off x="-1" y="596900"/>
            <a:ext cx="9137515" cy="434475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4" name="Content Placeholder 3"/>
          <p:cNvSpPr>
            <a:spLocks noGrp="1"/>
          </p:cNvSpPr>
          <p:nvPr>
            <p:ph sz="quarter" idx="12"/>
          </p:nvPr>
        </p:nvSpPr>
        <p:spPr>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59124828"/>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image" Target="../media/image1.png"/><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theme" Target="../theme/theme2.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937762"/>
            <a:ext cx="9144000" cy="20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en-US" sz="1400" dirty="0">
              <a:solidFill>
                <a:srgbClr val="FFFFFF"/>
              </a:solidFill>
            </a:endParaRPr>
          </a:p>
        </p:txBody>
      </p:sp>
      <p:sp>
        <p:nvSpPr>
          <p:cNvPr id="9" name="TextBox 8"/>
          <p:cNvSpPr txBox="1"/>
          <p:nvPr userDrawn="1"/>
        </p:nvSpPr>
        <p:spPr>
          <a:xfrm>
            <a:off x="3151449" y="4936035"/>
            <a:ext cx="2863602" cy="207747"/>
          </a:xfrm>
          <a:prstGeom prst="rect">
            <a:avLst/>
          </a:prstGeom>
          <a:noFill/>
        </p:spPr>
        <p:txBody>
          <a:bodyPr wrap="none" lIns="68579" tIns="34289" rIns="68579" bIns="34289" rtlCol="0">
            <a:spAutoFit/>
          </a:bodyPr>
          <a:lstStyle/>
          <a:p>
            <a:pPr algn="ctr" defTabSz="685783">
              <a:defRPr/>
            </a:pPr>
            <a:r>
              <a:rPr lang="en-US" sz="900" dirty="0">
                <a:solidFill>
                  <a:srgbClr val="000000">
                    <a:lumMod val="75000"/>
                    <a:lumOff val="25000"/>
                  </a:srgbClr>
                </a:solidFill>
              </a:rPr>
              <a:t>Restricted Circulation | L&amp;T Technology Services | © 2016</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rgbClr val="000000">
                    <a:lumMod val="75000"/>
                    <a:lumOff val="25000"/>
                  </a:srgbClr>
                </a:solidFill>
              </a:rPr>
              <a:pPr algn="r" defTabSz="685783"/>
              <a:t>‹#›</a:t>
            </a:fld>
            <a:endParaRPr lang="en-US" sz="900" dirty="0">
              <a:solidFill>
                <a:srgbClr val="000000">
                  <a:lumMod val="75000"/>
                  <a:lumOff val="25000"/>
                </a:srgbClr>
              </a:solidFill>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27"/>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27"/>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27"/>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27"/>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p14="http://schemas.microsoft.com/office/powerpoint/2010/main" val="2884503484"/>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 id="2147483752" r:id="rId25"/>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7"/>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937762"/>
            <a:ext cx="9144000" cy="20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en-US" sz="1400" dirty="0">
              <a:solidFill>
                <a:srgbClr val="FFFFFF"/>
              </a:solidFill>
            </a:endParaRPr>
          </a:p>
        </p:txBody>
      </p:sp>
      <p:sp>
        <p:nvSpPr>
          <p:cNvPr id="9" name="TextBox 8"/>
          <p:cNvSpPr txBox="1"/>
          <p:nvPr userDrawn="1"/>
        </p:nvSpPr>
        <p:spPr>
          <a:xfrm>
            <a:off x="3039244" y="4936035"/>
            <a:ext cx="3088023" cy="207747"/>
          </a:xfrm>
          <a:prstGeom prst="rect">
            <a:avLst/>
          </a:prstGeom>
          <a:noFill/>
        </p:spPr>
        <p:txBody>
          <a:bodyPr wrap="none" lIns="68579" tIns="34289" rIns="68579" bIns="34289" rtlCol="0">
            <a:spAutoFit/>
          </a:bodyPr>
          <a:lstStyle/>
          <a:p>
            <a:pPr algn="ctr" defTabSz="685783">
              <a:defRPr/>
            </a:pPr>
            <a:r>
              <a:rPr lang="en-US" sz="900" dirty="0" smtClean="0">
                <a:solidFill>
                  <a:srgbClr val="000000">
                    <a:lumMod val="75000"/>
                    <a:lumOff val="25000"/>
                  </a:srgbClr>
                </a:solidFill>
              </a:rPr>
              <a:t>Circulation subject to NDA | </a:t>
            </a:r>
            <a:r>
              <a:rPr lang="en-US" sz="900" dirty="0">
                <a:solidFill>
                  <a:srgbClr val="000000">
                    <a:lumMod val="75000"/>
                    <a:lumOff val="25000"/>
                  </a:srgbClr>
                </a:solidFill>
              </a:rPr>
              <a:t>L&amp;T Technology Services | © 2016</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rgbClr val="000000">
                    <a:lumMod val="75000"/>
                    <a:lumOff val="25000"/>
                  </a:srgbClr>
                </a:solidFill>
              </a:rPr>
              <a:pPr algn="r" defTabSz="685783"/>
              <a:t>‹#›</a:t>
            </a:fld>
            <a:endParaRPr lang="en-US" sz="900" dirty="0">
              <a:solidFill>
                <a:srgbClr val="000000">
                  <a:lumMod val="75000"/>
                  <a:lumOff val="25000"/>
                </a:srgbClr>
              </a:solidFill>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4"/>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24"/>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24"/>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24"/>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24"/>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p14="http://schemas.microsoft.com/office/powerpoint/2010/main" val="199726170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4"/>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4"/>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4"/>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4"/>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4"/>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rubbs%27_test_for_outliers" TargetMode="External"/><Relationship Id="rId2" Type="http://schemas.openxmlformats.org/officeDocument/2006/relationships/hyperlink" Target="https://en.wikipedia.org/wiki/Outlier" TargetMode="External"/><Relationship Id="rId1" Type="http://schemas.openxmlformats.org/officeDocument/2006/relationships/slideLayout" Target="../slideLayouts/slideLayout27.xml"/><Relationship Id="rId4" Type="http://schemas.openxmlformats.org/officeDocument/2006/relationships/hyperlink" Target="https://pdfs.semanticscholar.org/4a39/be67725c40c99f71adb8ead866dc7ebab319.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190" y="1273089"/>
            <a:ext cx="5119512" cy="1384995"/>
          </a:xfrm>
          <a:prstGeom prst="rect">
            <a:avLst/>
          </a:prstGeom>
        </p:spPr>
        <p:txBody>
          <a:bodyPr wrap="square">
            <a:spAutoFit/>
          </a:bodyPr>
          <a:lstStyle/>
          <a:p>
            <a:pPr algn="ctr"/>
            <a:r>
              <a:rPr lang="en-IN" sz="2800" b="1" dirty="0" smtClean="0">
                <a:latin typeface="Comic Sans MS" pitchFamily="66" charset="0"/>
              </a:rPr>
              <a:t>Fault Detection &amp; Diagnostics in Electro-Mechanical Devices</a:t>
            </a:r>
            <a:endParaRPr lang="en-IN" sz="2800" dirty="0">
              <a:solidFill>
                <a:srgbClr val="000000"/>
              </a:solidFill>
              <a:latin typeface="Comic Sans MS" pitchFamily="66" charset="0"/>
            </a:endParaRPr>
          </a:p>
        </p:txBody>
      </p:sp>
    </p:spTree>
    <p:extLst>
      <p:ext uri="{BB962C8B-B14F-4D97-AF65-F5344CB8AC3E}">
        <p14:creationId xmlns:p14="http://schemas.microsoft.com/office/powerpoint/2010/main" val="106228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err="1">
                <a:latin typeface="Comic Sans MS" pitchFamily="66" charset="0"/>
              </a:rPr>
              <a:t>Tukey's</a:t>
            </a:r>
            <a:r>
              <a:rPr lang="en-IN" sz="2400" dirty="0">
                <a:latin typeface="Comic Sans MS" pitchFamily="66" charset="0"/>
              </a:rPr>
              <a:t> fences</a:t>
            </a:r>
          </a:p>
        </p:txBody>
      </p:sp>
      <p:sp>
        <p:nvSpPr>
          <p:cNvPr id="6" name="Rectangle 5"/>
          <p:cNvSpPr/>
          <p:nvPr/>
        </p:nvSpPr>
        <p:spPr>
          <a:xfrm>
            <a:off x="210174" y="634690"/>
            <a:ext cx="8659506" cy="4093428"/>
          </a:xfrm>
          <a:prstGeom prst="rect">
            <a:avLst/>
          </a:prstGeom>
        </p:spPr>
        <p:txBody>
          <a:bodyPr wrap="square">
            <a:spAutoFit/>
          </a:bodyPr>
          <a:lstStyle/>
          <a:p>
            <a:pPr marL="457200" indent="-457200">
              <a:buFont typeface="Arial" pitchFamily="34" charset="0"/>
              <a:buChar char="•"/>
            </a:pPr>
            <a:r>
              <a:rPr lang="en-IN" sz="2600" dirty="0"/>
              <a:t>Other methods flag observations based on measures such as the interquartile range. </a:t>
            </a:r>
            <a:endParaRPr lang="en-IN" sz="2600" dirty="0" smtClean="0"/>
          </a:p>
          <a:p>
            <a:pPr marL="457200" indent="-457200">
              <a:buFont typeface="Arial" pitchFamily="34" charset="0"/>
              <a:buChar char="•"/>
            </a:pPr>
            <a:r>
              <a:rPr lang="en-IN" sz="2600" dirty="0" smtClean="0"/>
              <a:t>For </a:t>
            </a:r>
            <a:r>
              <a:rPr lang="en-IN" sz="2600" dirty="0"/>
              <a:t>example, </a:t>
            </a:r>
            <a:r>
              <a:rPr lang="en-IN" sz="2600" dirty="0" smtClean="0"/>
              <a:t>if Q{1} &amp; Q{3} are </a:t>
            </a:r>
            <a:r>
              <a:rPr lang="en-IN" sz="2600" dirty="0"/>
              <a:t>the lower and upper quartiles respectively, then one could define an outlier to be any observation outside the range</a:t>
            </a:r>
            <a:r>
              <a:rPr lang="en-IN" sz="2600" dirty="0" smtClean="0"/>
              <a:t>:			[Q{1</a:t>
            </a:r>
            <a:r>
              <a:rPr lang="en-IN" sz="2600" dirty="0"/>
              <a:t>}-</a:t>
            </a:r>
            <a:r>
              <a:rPr lang="en-IN" sz="2600" dirty="0" smtClean="0"/>
              <a:t>k(Q{3</a:t>
            </a:r>
            <a:r>
              <a:rPr lang="en-IN" sz="2600" dirty="0"/>
              <a:t>}-</a:t>
            </a:r>
            <a:r>
              <a:rPr lang="en-IN" sz="2600" dirty="0" smtClean="0"/>
              <a:t>Q{1</a:t>
            </a:r>
            <a:r>
              <a:rPr lang="en-IN" sz="2600" dirty="0"/>
              <a:t>}),</a:t>
            </a:r>
            <a:r>
              <a:rPr lang="en-IN" sz="2600" dirty="0" smtClean="0"/>
              <a:t>Q{3</a:t>
            </a:r>
            <a:r>
              <a:rPr lang="en-IN" sz="2600" dirty="0"/>
              <a:t>}+</a:t>
            </a:r>
            <a:r>
              <a:rPr lang="en-IN" sz="2600" dirty="0" smtClean="0"/>
              <a:t>k(Q{3</a:t>
            </a:r>
            <a:r>
              <a:rPr lang="en-IN" sz="2600" dirty="0"/>
              <a:t>}-</a:t>
            </a:r>
            <a:r>
              <a:rPr lang="en-IN" sz="2600" dirty="0" smtClean="0"/>
              <a:t>Q{1}) for </a:t>
            </a:r>
            <a:r>
              <a:rPr lang="en-IN" sz="2600" dirty="0"/>
              <a:t>some </a:t>
            </a:r>
            <a:r>
              <a:rPr lang="en-IN" sz="2600" dirty="0" smtClean="0"/>
              <a:t>non negative </a:t>
            </a:r>
            <a:r>
              <a:rPr lang="en-IN" sz="2600" dirty="0"/>
              <a:t>constant </a:t>
            </a:r>
            <a:r>
              <a:rPr lang="en-IN" sz="2600" dirty="0" smtClean="0"/>
              <a:t>k. </a:t>
            </a:r>
          </a:p>
          <a:p>
            <a:pPr marL="457200" indent="-457200">
              <a:buFont typeface="Arial" pitchFamily="34" charset="0"/>
              <a:buChar char="•"/>
            </a:pPr>
            <a:r>
              <a:rPr lang="en-IN" sz="2600" dirty="0" smtClean="0"/>
              <a:t>John </a:t>
            </a:r>
            <a:r>
              <a:rPr lang="en-IN" sz="2600" dirty="0" err="1"/>
              <a:t>Tukey</a:t>
            </a:r>
            <a:r>
              <a:rPr lang="en-IN" sz="2600" dirty="0"/>
              <a:t> proposed this test, where </a:t>
            </a:r>
            <a:r>
              <a:rPr lang="en-IN" sz="2600" dirty="0" smtClean="0"/>
              <a:t>k=1.5</a:t>
            </a:r>
            <a:r>
              <a:rPr lang="en-IN" sz="2600" dirty="0"/>
              <a:t> indicates an "</a:t>
            </a:r>
            <a:r>
              <a:rPr lang="en-IN" sz="2600" dirty="0" smtClean="0"/>
              <a:t>outlier“ &amp; k=3</a:t>
            </a:r>
            <a:r>
              <a:rPr lang="en-IN" sz="2600" dirty="0"/>
              <a:t> indicates data that is "far </a:t>
            </a:r>
            <a:r>
              <a:rPr lang="en-IN" sz="2600" dirty="0" smtClean="0"/>
              <a:t>out“.</a:t>
            </a:r>
            <a:endParaRPr lang="en-IN" sz="2600" dirty="0"/>
          </a:p>
          <a:p>
            <a:endParaRPr lang="en-IN" sz="2600" dirty="0">
              <a:latin typeface="Baskerville Old Face" pitchFamily="18" charset="0"/>
            </a:endParaRPr>
          </a:p>
        </p:txBody>
      </p:sp>
    </p:spTree>
    <p:extLst>
      <p:ext uri="{BB962C8B-B14F-4D97-AF65-F5344CB8AC3E}">
        <p14:creationId xmlns:p14="http://schemas.microsoft.com/office/powerpoint/2010/main" val="2609810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a:latin typeface="Comic Sans MS" pitchFamily="66" charset="0"/>
              </a:rPr>
              <a:t>Modified Thompson Tau test</a:t>
            </a:r>
          </a:p>
        </p:txBody>
      </p:sp>
      <p:sp>
        <p:nvSpPr>
          <p:cNvPr id="6" name="Rectangle 5"/>
          <p:cNvSpPr/>
          <p:nvPr/>
        </p:nvSpPr>
        <p:spPr>
          <a:xfrm>
            <a:off x="210174" y="634690"/>
            <a:ext cx="8659506" cy="4154984"/>
          </a:xfrm>
          <a:prstGeom prst="rect">
            <a:avLst/>
          </a:prstGeom>
        </p:spPr>
        <p:txBody>
          <a:bodyPr wrap="square">
            <a:spAutoFit/>
          </a:bodyPr>
          <a:lstStyle/>
          <a:p>
            <a:pPr marL="342900" indent="-342900">
              <a:buFont typeface="Arial" pitchFamily="34" charset="0"/>
              <a:buChar char="•"/>
            </a:pPr>
            <a:r>
              <a:rPr lang="en-IN" sz="2200" dirty="0"/>
              <a:t>The modified Thompson Tau </a:t>
            </a:r>
            <a:r>
              <a:rPr lang="en-IN" sz="2200" dirty="0" smtClean="0"/>
              <a:t>test</a:t>
            </a:r>
            <a:r>
              <a:rPr lang="en-IN" sz="2200" dirty="0"/>
              <a:t> is a method used to determine if an outlier exists in a data set. </a:t>
            </a:r>
            <a:endParaRPr lang="en-IN" sz="2200" dirty="0" smtClean="0"/>
          </a:p>
          <a:p>
            <a:pPr marL="342900" indent="-342900">
              <a:buFont typeface="Arial" pitchFamily="34" charset="0"/>
              <a:buChar char="•"/>
            </a:pPr>
            <a:r>
              <a:rPr lang="en-IN" sz="2200" dirty="0" smtClean="0"/>
              <a:t>The </a:t>
            </a:r>
            <a:r>
              <a:rPr lang="en-IN" sz="2200" dirty="0"/>
              <a:t>strength of this method lies in the fact that it takes into account a data set’s standard deviation, average and provides a statistically determined rejection </a:t>
            </a:r>
            <a:r>
              <a:rPr lang="en-IN" sz="2200" dirty="0" smtClean="0"/>
              <a:t>zone.</a:t>
            </a:r>
            <a:r>
              <a:rPr lang="en-IN" sz="2200" dirty="0"/>
              <a:t> </a:t>
            </a:r>
            <a:endParaRPr lang="en-IN" sz="2200" dirty="0" smtClean="0"/>
          </a:p>
          <a:p>
            <a:pPr marL="342900" indent="-342900">
              <a:buFont typeface="Arial" pitchFamily="34" charset="0"/>
              <a:buChar char="•"/>
            </a:pPr>
            <a:r>
              <a:rPr lang="en-IN" sz="2200" dirty="0"/>
              <a:t>How it works: First, a data set's average is determined. Next the absolute deviation between each data point and the average are determined. Thirdly, a rejection region is determined </a:t>
            </a:r>
            <a:r>
              <a:rPr lang="en-IN" sz="2200" dirty="0" smtClean="0"/>
              <a:t>.</a:t>
            </a:r>
          </a:p>
          <a:p>
            <a:pPr marL="342900" indent="-342900">
              <a:buFont typeface="Arial" pitchFamily="34" charset="0"/>
              <a:buChar char="•"/>
            </a:pPr>
            <a:r>
              <a:rPr lang="en-IN" sz="2200" dirty="0"/>
              <a:t>The modified Thompson Tau test is used to find one outlier at a </a:t>
            </a:r>
            <a:r>
              <a:rPr lang="en-IN" sz="2200" dirty="0" smtClean="0"/>
              <a:t>time. Meaning</a:t>
            </a:r>
            <a:r>
              <a:rPr lang="en-IN" sz="2200" dirty="0"/>
              <a:t>, if a data point is found to be an outlier, it is removed from the data set &amp;</a:t>
            </a:r>
            <a:r>
              <a:rPr lang="en-IN" sz="2200" dirty="0" smtClean="0"/>
              <a:t> </a:t>
            </a:r>
            <a:r>
              <a:rPr lang="en-IN" sz="2200" dirty="0"/>
              <a:t>the test is applied again with a new average and rejection region. This process is continued until no outliers remain in a data set.</a:t>
            </a:r>
            <a:endParaRPr lang="en-IN" sz="2200" dirty="0">
              <a:latin typeface="Baskerville Old Face" pitchFamily="18" charset="0"/>
            </a:endParaRPr>
          </a:p>
        </p:txBody>
      </p:sp>
    </p:spTree>
    <p:extLst>
      <p:ext uri="{BB962C8B-B14F-4D97-AF65-F5344CB8AC3E}">
        <p14:creationId xmlns:p14="http://schemas.microsoft.com/office/powerpoint/2010/main" val="1440792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smtClean="0">
                <a:latin typeface="Comic Sans MS" pitchFamily="66" charset="0"/>
              </a:rPr>
              <a:t>Other Models that were implemented</a:t>
            </a:r>
            <a:endParaRPr lang="en-GB" sz="2400" kern="0" dirty="0">
              <a:solidFill>
                <a:schemeClr val="tx1"/>
              </a:solidFill>
              <a:latin typeface="Comic Sans MS" pitchFamily="66" charset="0"/>
            </a:endParaRPr>
          </a:p>
        </p:txBody>
      </p:sp>
      <p:sp>
        <p:nvSpPr>
          <p:cNvPr id="6" name="Rectangle 5"/>
          <p:cNvSpPr/>
          <p:nvPr/>
        </p:nvSpPr>
        <p:spPr>
          <a:xfrm>
            <a:off x="210174" y="634690"/>
            <a:ext cx="8659506" cy="3108543"/>
          </a:xfrm>
          <a:prstGeom prst="rect">
            <a:avLst/>
          </a:prstGeom>
        </p:spPr>
        <p:txBody>
          <a:bodyPr wrap="square">
            <a:spAutoFit/>
          </a:bodyPr>
          <a:lstStyle/>
          <a:p>
            <a:pPr marL="285750" indent="-285750">
              <a:buFont typeface="Arial" pitchFamily="34" charset="0"/>
              <a:buChar char="•"/>
            </a:pPr>
            <a:r>
              <a:rPr lang="en-IN" sz="2800" dirty="0" smtClean="0"/>
              <a:t>S-Value Algorithm</a:t>
            </a:r>
          </a:p>
          <a:p>
            <a:pPr marL="285750" indent="-285750">
              <a:buFont typeface="Arial" pitchFamily="34" charset="0"/>
              <a:buChar char="•"/>
            </a:pPr>
            <a:r>
              <a:rPr lang="en-IN" sz="2800" dirty="0" smtClean="0"/>
              <a:t>Forest Cover Type – 37%</a:t>
            </a:r>
          </a:p>
          <a:p>
            <a:pPr marL="285750" indent="-285750">
              <a:buFont typeface="Arial" pitchFamily="34" charset="0"/>
              <a:buChar char="•"/>
            </a:pPr>
            <a:r>
              <a:rPr lang="en-IN" sz="2800" dirty="0" smtClean="0"/>
              <a:t>Support Vector Machine (SVM) – 34%</a:t>
            </a:r>
          </a:p>
          <a:p>
            <a:pPr marL="285750" indent="-285750">
              <a:buFont typeface="Arial" pitchFamily="34" charset="0"/>
              <a:buChar char="•"/>
            </a:pPr>
            <a:r>
              <a:rPr lang="en-IN" sz="2800" dirty="0" smtClean="0"/>
              <a:t>ARIMA – 34%</a:t>
            </a:r>
          </a:p>
          <a:p>
            <a:pPr marL="285750" indent="-285750">
              <a:buFont typeface="Arial" pitchFamily="34" charset="0"/>
              <a:buChar char="•"/>
            </a:pPr>
            <a:r>
              <a:rPr lang="en-IN" sz="2800" dirty="0" smtClean="0"/>
              <a:t>KNN – 66% </a:t>
            </a:r>
          </a:p>
          <a:p>
            <a:pPr marL="285750" indent="-285750">
              <a:buFont typeface="Arial" pitchFamily="34" charset="0"/>
              <a:buChar char="•"/>
            </a:pPr>
            <a:r>
              <a:rPr lang="en-IN" sz="2800" dirty="0" smtClean="0"/>
              <a:t>Support Vector </a:t>
            </a:r>
            <a:r>
              <a:rPr lang="en-IN" sz="2800" dirty="0" err="1" smtClean="0"/>
              <a:t>Regresssion</a:t>
            </a:r>
            <a:r>
              <a:rPr lang="en-IN" sz="2800" dirty="0" smtClean="0"/>
              <a:t> – 35%</a:t>
            </a:r>
          </a:p>
          <a:p>
            <a:pPr marL="285750" indent="-285750">
              <a:buFont typeface="Arial" pitchFamily="34" charset="0"/>
              <a:buChar char="•"/>
            </a:pPr>
            <a:r>
              <a:rPr lang="en-IN" sz="2800" dirty="0" smtClean="0"/>
              <a:t>Decision Trees – 34%</a:t>
            </a:r>
            <a:endParaRPr lang="en-IN" sz="2800" dirty="0"/>
          </a:p>
        </p:txBody>
      </p:sp>
    </p:spTree>
    <p:extLst>
      <p:ext uri="{BB962C8B-B14F-4D97-AF65-F5344CB8AC3E}">
        <p14:creationId xmlns:p14="http://schemas.microsoft.com/office/powerpoint/2010/main" val="259024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smtClean="0">
                <a:latin typeface="Comic Sans MS" pitchFamily="66" charset="0"/>
              </a:rPr>
              <a:t>Tools / Software's Used</a:t>
            </a:r>
            <a:endParaRPr lang="en-GB" sz="2400" kern="0" dirty="0">
              <a:solidFill>
                <a:schemeClr val="tx1"/>
              </a:solidFill>
              <a:latin typeface="Comic Sans MS" pitchFamily="66" charset="0"/>
            </a:endParaRPr>
          </a:p>
        </p:txBody>
      </p:sp>
      <p:sp>
        <p:nvSpPr>
          <p:cNvPr id="2" name="TextBox 1"/>
          <p:cNvSpPr txBox="1"/>
          <p:nvPr/>
        </p:nvSpPr>
        <p:spPr>
          <a:xfrm>
            <a:off x="321276" y="774551"/>
            <a:ext cx="8080446" cy="1815882"/>
          </a:xfrm>
          <a:prstGeom prst="rect">
            <a:avLst/>
          </a:prstGeom>
          <a:noFill/>
        </p:spPr>
        <p:txBody>
          <a:bodyPr wrap="square" rtlCol="0">
            <a:spAutoFit/>
          </a:bodyPr>
          <a:lstStyle/>
          <a:p>
            <a:pPr marL="342900" indent="-342900">
              <a:buFont typeface="+mj-lt"/>
              <a:buAutoNum type="arabicPeriod"/>
            </a:pPr>
            <a:r>
              <a:rPr lang="en-IN" sz="2800" dirty="0" smtClean="0"/>
              <a:t>Sublime Text Editor for Python &amp; JavaScript.</a:t>
            </a:r>
          </a:p>
          <a:p>
            <a:pPr marL="342900" indent="-342900">
              <a:buFont typeface="+mj-lt"/>
              <a:buAutoNum type="arabicPeriod"/>
            </a:pPr>
            <a:r>
              <a:rPr lang="en-IN" sz="2800" dirty="0" smtClean="0"/>
              <a:t>Anaconda – </a:t>
            </a:r>
            <a:r>
              <a:rPr lang="en-IN" sz="2800" dirty="0" err="1" smtClean="0"/>
              <a:t>Spyder</a:t>
            </a:r>
            <a:r>
              <a:rPr lang="en-IN" sz="2800" dirty="0" smtClean="0"/>
              <a:t> for Python</a:t>
            </a:r>
          </a:p>
          <a:p>
            <a:pPr marL="342900" indent="-342900">
              <a:buFont typeface="+mj-lt"/>
              <a:buAutoNum type="arabicPeriod"/>
            </a:pPr>
            <a:r>
              <a:rPr lang="en-IN" sz="2800" dirty="0" err="1" smtClean="0"/>
              <a:t>matplotlib</a:t>
            </a:r>
            <a:r>
              <a:rPr lang="en-IN" sz="2800" dirty="0" smtClean="0"/>
              <a:t> Python Library for plotting graphs.</a:t>
            </a:r>
          </a:p>
          <a:p>
            <a:pPr marL="342900" indent="-342900">
              <a:buFont typeface="+mj-lt"/>
              <a:buAutoNum type="arabicPeriod"/>
            </a:pPr>
            <a:r>
              <a:rPr lang="en-IN" sz="2800" dirty="0"/>
              <a:t> NPM -</a:t>
            </a:r>
            <a:r>
              <a:rPr lang="en-IN" sz="2800" dirty="0" smtClean="0"/>
              <a:t> </a:t>
            </a:r>
            <a:r>
              <a:rPr lang="en-IN" sz="2800" dirty="0"/>
              <a:t>package manager </a:t>
            </a:r>
            <a:r>
              <a:rPr lang="en-IN" sz="2800" dirty="0" smtClean="0"/>
              <a:t>for JavaScript.</a:t>
            </a:r>
          </a:p>
        </p:txBody>
      </p:sp>
    </p:spTree>
    <p:extLst>
      <p:ext uri="{BB962C8B-B14F-4D97-AF65-F5344CB8AC3E}">
        <p14:creationId xmlns:p14="http://schemas.microsoft.com/office/powerpoint/2010/main" val="3367540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50"/>
                </a:solidFill>
                <a:latin typeface="Comic Sans MS" pitchFamily="66" charset="0"/>
              </a:rPr>
              <a:t>References</a:t>
            </a:r>
            <a:endParaRPr lang="en-IN" dirty="0">
              <a:solidFill>
                <a:srgbClr val="00B050"/>
              </a:solidFill>
              <a:latin typeface="Comic Sans MS" pitchFamily="66" charset="0"/>
            </a:endParaRPr>
          </a:p>
        </p:txBody>
      </p:sp>
      <p:sp>
        <p:nvSpPr>
          <p:cNvPr id="3" name="Content Placeholder 2"/>
          <p:cNvSpPr>
            <a:spLocks noGrp="1"/>
          </p:cNvSpPr>
          <p:nvPr>
            <p:ph idx="1"/>
          </p:nvPr>
        </p:nvSpPr>
        <p:spPr/>
        <p:txBody>
          <a:bodyPr/>
          <a:lstStyle/>
          <a:p>
            <a:pPr>
              <a:buFont typeface="Arial" pitchFamily="34" charset="0"/>
              <a:buChar char="•"/>
            </a:pPr>
            <a:r>
              <a:rPr lang="en-IN" dirty="0">
                <a:hlinkClick r:id="rId2"/>
              </a:rPr>
              <a:t>https://</a:t>
            </a:r>
            <a:r>
              <a:rPr lang="en-IN" dirty="0" smtClean="0">
                <a:hlinkClick r:id="rId2"/>
              </a:rPr>
              <a:t>en.wikipedia.org/wiki/Outlier</a:t>
            </a:r>
            <a:endParaRPr lang="en-IN" dirty="0" smtClean="0"/>
          </a:p>
          <a:p>
            <a:pPr>
              <a:buFont typeface="Arial" pitchFamily="34" charset="0"/>
              <a:buChar char="•"/>
            </a:pPr>
            <a:r>
              <a:rPr lang="en-IN" dirty="0">
                <a:hlinkClick r:id="rId3"/>
              </a:rPr>
              <a:t>https://</a:t>
            </a:r>
            <a:r>
              <a:rPr lang="en-IN" dirty="0" smtClean="0">
                <a:hlinkClick r:id="rId3"/>
              </a:rPr>
              <a:t>en.wikipedia.org/wiki/Grubbs%27_test_for_outliers</a:t>
            </a:r>
            <a:endParaRPr lang="en-IN" dirty="0" smtClean="0"/>
          </a:p>
          <a:p>
            <a:pPr>
              <a:buFont typeface="Arial" pitchFamily="34" charset="0"/>
              <a:buChar char="•"/>
            </a:pPr>
            <a:r>
              <a:rPr lang="en-IN">
                <a:hlinkClick r:id="rId4"/>
              </a:rPr>
              <a:t>https</a:t>
            </a:r>
            <a:r>
              <a:rPr lang="en-IN">
                <a:hlinkClick r:id="rId4"/>
              </a:rPr>
              <a:t>://</a:t>
            </a:r>
            <a:r>
              <a:rPr lang="en-IN" smtClean="0">
                <a:hlinkClick r:id="rId4"/>
              </a:rPr>
              <a:t>pdfs.semanticscholar.org/4a39/be67725c40c99f71adb8ead866dc7ebab319.pdf</a:t>
            </a:r>
            <a:endParaRPr lang="en-IN" smtClean="0"/>
          </a:p>
          <a:p>
            <a:pPr>
              <a:buFont typeface="Arial" pitchFamily="34" charset="0"/>
              <a:buChar char="•"/>
            </a:pPr>
            <a:endParaRPr lang="en-IN"/>
          </a:p>
        </p:txBody>
      </p:sp>
    </p:spTree>
    <p:extLst>
      <p:ext uri="{BB962C8B-B14F-4D97-AF65-F5344CB8AC3E}">
        <p14:creationId xmlns:p14="http://schemas.microsoft.com/office/powerpoint/2010/main" val="1239578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0668" y="1542375"/>
            <a:ext cx="5119512" cy="646331"/>
          </a:xfrm>
          <a:prstGeom prst="rect">
            <a:avLst/>
          </a:prstGeom>
        </p:spPr>
        <p:txBody>
          <a:bodyPr wrap="square">
            <a:spAutoFit/>
          </a:bodyPr>
          <a:lstStyle/>
          <a:p>
            <a:r>
              <a:rPr lang="en-IN" sz="3600" cap="all" dirty="0">
                <a:solidFill>
                  <a:srgbClr val="000000">
                    <a:lumMod val="75000"/>
                    <a:lumOff val="25000"/>
                  </a:srgbClr>
                </a:solidFill>
                <a:latin typeface="Comic Sans MS" pitchFamily="66" charset="0"/>
              </a:rPr>
              <a:t>Thank You</a:t>
            </a:r>
            <a:endParaRPr lang="en-IN" sz="3600" dirty="0">
              <a:solidFill>
                <a:srgbClr val="000000"/>
              </a:solidFill>
              <a:latin typeface="Comic Sans MS" pitchFamily="66" charset="0"/>
            </a:endParaRPr>
          </a:p>
        </p:txBody>
      </p:sp>
    </p:spTree>
    <p:extLst>
      <p:ext uri="{BB962C8B-B14F-4D97-AF65-F5344CB8AC3E}">
        <p14:creationId xmlns:p14="http://schemas.microsoft.com/office/powerpoint/2010/main" val="1381503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a:latin typeface="Comic Sans MS" pitchFamily="66" charset="0"/>
              </a:rPr>
              <a:t>What </a:t>
            </a:r>
            <a:r>
              <a:rPr lang="en-IN" sz="2400" dirty="0" smtClean="0">
                <a:latin typeface="Comic Sans MS" pitchFamily="66" charset="0"/>
              </a:rPr>
              <a:t>are outliers?</a:t>
            </a:r>
            <a:endParaRPr lang="en-GB" sz="2400" kern="0" dirty="0">
              <a:solidFill>
                <a:schemeClr val="tx1"/>
              </a:solidFill>
              <a:latin typeface="Comic Sans MS" pitchFamily="66" charset="0"/>
            </a:endParaRPr>
          </a:p>
        </p:txBody>
      </p:sp>
      <p:sp>
        <p:nvSpPr>
          <p:cNvPr id="2" name="Rectangle 1"/>
          <p:cNvSpPr/>
          <p:nvPr/>
        </p:nvSpPr>
        <p:spPr>
          <a:xfrm>
            <a:off x="287177" y="972151"/>
            <a:ext cx="4621707" cy="3046988"/>
          </a:xfrm>
          <a:prstGeom prst="rect">
            <a:avLst/>
          </a:prstGeom>
        </p:spPr>
        <p:txBody>
          <a:bodyPr wrap="square">
            <a:spAutoFit/>
          </a:bodyPr>
          <a:lstStyle/>
          <a:p>
            <a:r>
              <a:rPr lang="en-IN" sz="2400" dirty="0"/>
              <a:t>In statistics, an </a:t>
            </a:r>
            <a:r>
              <a:rPr lang="en-IN" sz="2400" b="1" dirty="0"/>
              <a:t>outlier</a:t>
            </a:r>
            <a:r>
              <a:rPr lang="en-IN" sz="2400" dirty="0"/>
              <a:t> is an observation point that is distant from other observations</a:t>
            </a:r>
            <a:r>
              <a:rPr lang="en-IN" sz="2400" dirty="0" smtClean="0"/>
              <a:t>.</a:t>
            </a:r>
            <a:r>
              <a:rPr lang="en-IN" sz="2400" dirty="0"/>
              <a:t> An outlier may be due to variability in the measurement or it may indicate experimental error; the latter are sometimes excluded from the data set.</a:t>
            </a:r>
            <a:endParaRPr lang="en-IN" sz="2400" dirty="0">
              <a:latin typeface="Baskerville Old Face"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516" y="972152"/>
            <a:ext cx="3415198" cy="2974206"/>
          </a:xfrm>
          <a:prstGeom prst="rect">
            <a:avLst/>
          </a:prstGeom>
        </p:spPr>
      </p:pic>
    </p:spTree>
    <p:extLst>
      <p:ext uri="{BB962C8B-B14F-4D97-AF65-F5344CB8AC3E}">
        <p14:creationId xmlns:p14="http://schemas.microsoft.com/office/powerpoint/2010/main" val="690490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solidFill>
                <a:latin typeface="Comic Sans MS" pitchFamily="66" charset="0"/>
              </a:rPr>
              <a:t>Normal Distribution</a:t>
            </a:r>
            <a:endParaRPr lang="en-IN" dirty="0">
              <a:solidFill>
                <a:schemeClr val="accent5"/>
              </a:solidFill>
              <a:latin typeface="Comic Sans MS" pitchFamily="66" charset="0"/>
            </a:endParaRPr>
          </a:p>
        </p:txBody>
      </p:sp>
      <p:sp>
        <p:nvSpPr>
          <p:cNvPr id="3" name="Content Placeholder 2"/>
          <p:cNvSpPr>
            <a:spLocks noGrp="1"/>
          </p:cNvSpPr>
          <p:nvPr>
            <p:ph idx="1"/>
          </p:nvPr>
        </p:nvSpPr>
        <p:spPr/>
        <p:txBody>
          <a:bodyPr>
            <a:normAutofit/>
          </a:bodyPr>
          <a:lstStyle/>
          <a:p>
            <a:pPr>
              <a:buFont typeface="Arial" pitchFamily="34" charset="0"/>
              <a:buChar char="•"/>
            </a:pPr>
            <a:r>
              <a:rPr lang="en-IN" sz="2400" dirty="0" smtClean="0"/>
              <a:t>Before applying outlier tests on dataset, we need to check whether the data is normally distributed or not.</a:t>
            </a:r>
          </a:p>
          <a:p>
            <a:pPr>
              <a:buFont typeface="Arial" pitchFamily="34" charset="0"/>
              <a:buChar char="•"/>
            </a:pPr>
            <a:r>
              <a:rPr lang="en-IN" sz="2400" dirty="0" smtClean="0"/>
              <a:t>Range of </a:t>
            </a:r>
            <a:r>
              <a:rPr lang="en-IN" sz="2400" dirty="0" err="1" smtClean="0"/>
              <a:t>skewness</a:t>
            </a:r>
            <a:r>
              <a:rPr lang="en-IN" sz="2400" dirty="0" smtClean="0"/>
              <a:t> or kurtosis is calculated.</a:t>
            </a:r>
          </a:p>
          <a:p>
            <a:pPr>
              <a:buFont typeface="Arial" pitchFamily="34" charset="0"/>
              <a:buChar char="•"/>
            </a:pPr>
            <a:r>
              <a:rPr lang="en-IN" sz="2400" dirty="0" smtClean="0"/>
              <a:t>Accepted range is -3 to +3 to say that it’s normally distributed.</a:t>
            </a:r>
          </a:p>
          <a:p>
            <a:pPr>
              <a:buFont typeface="Arial" pitchFamily="34" charset="0"/>
              <a:buChar char="•"/>
            </a:pPr>
            <a:r>
              <a:rPr lang="en-IN" sz="2400" dirty="0" smtClean="0"/>
              <a:t>So each column/field is tested for </a:t>
            </a:r>
            <a:r>
              <a:rPr lang="en-IN" sz="2400" dirty="0" err="1" smtClean="0"/>
              <a:t>skewness</a:t>
            </a:r>
            <a:r>
              <a:rPr lang="en-IN" sz="2400" dirty="0" smtClean="0"/>
              <a:t> and the value obtained is around -2.7 to -3 to almost all the fields.</a:t>
            </a:r>
          </a:p>
          <a:p>
            <a:pPr>
              <a:buFont typeface="Arial" pitchFamily="34" charset="0"/>
              <a:buChar char="•"/>
            </a:pPr>
            <a:r>
              <a:rPr lang="en-IN" sz="2400" dirty="0" smtClean="0"/>
              <a:t>Hence the data is normally distributed and we can apply the  outliers test.</a:t>
            </a:r>
            <a:endParaRPr lang="en-IN" sz="2400" dirty="0"/>
          </a:p>
        </p:txBody>
      </p:sp>
    </p:spTree>
    <p:extLst>
      <p:ext uri="{BB962C8B-B14F-4D97-AF65-F5344CB8AC3E}">
        <p14:creationId xmlns:p14="http://schemas.microsoft.com/office/powerpoint/2010/main" val="3525179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smtClean="0">
                <a:latin typeface="Comic Sans MS" pitchFamily="66" charset="0"/>
              </a:rPr>
              <a:t>Outliers detection &amp; Classification</a:t>
            </a:r>
            <a:endParaRPr lang="en-IN" sz="2400" dirty="0">
              <a:latin typeface="Comic Sans MS" pitchFamily="66" charset="0"/>
            </a:endParaRPr>
          </a:p>
          <a:p>
            <a:endParaRPr lang="en-GB" sz="2400" kern="0" dirty="0">
              <a:solidFill>
                <a:schemeClr val="tx1"/>
              </a:solidFill>
              <a:latin typeface="Comic Sans MS" pitchFamily="66" charset="0"/>
            </a:endParaRPr>
          </a:p>
        </p:txBody>
      </p:sp>
      <p:sp>
        <p:nvSpPr>
          <p:cNvPr id="16" name="Rectangle 15"/>
          <p:cNvSpPr/>
          <p:nvPr/>
        </p:nvSpPr>
        <p:spPr>
          <a:xfrm>
            <a:off x="498931" y="721317"/>
            <a:ext cx="7855797" cy="3884140"/>
          </a:xfrm>
          <a:prstGeom prst="rect">
            <a:avLst/>
          </a:prstGeom>
        </p:spPr>
        <p:txBody>
          <a:bodyPr wrap="square">
            <a:spAutoFit/>
          </a:bodyPr>
          <a:lstStyle/>
          <a:p>
            <a:pPr marL="457200" indent="-457200">
              <a:buFont typeface="Arial" pitchFamily="34" charset="0"/>
              <a:buChar char="•"/>
            </a:pPr>
            <a:r>
              <a:rPr lang="en-IN" sz="2800" dirty="0" err="1"/>
              <a:t>Chauvenet's</a:t>
            </a:r>
            <a:r>
              <a:rPr lang="en-IN" sz="2800" dirty="0"/>
              <a:t> criterion</a:t>
            </a:r>
          </a:p>
          <a:p>
            <a:pPr marL="457200" indent="-457200">
              <a:buFont typeface="Arial" pitchFamily="34" charset="0"/>
              <a:buChar char="•"/>
            </a:pPr>
            <a:r>
              <a:rPr lang="en-IN" sz="2800" dirty="0"/>
              <a:t>Grubbs' test for outliers</a:t>
            </a:r>
          </a:p>
          <a:p>
            <a:pPr marL="457200" indent="-457200">
              <a:buFont typeface="Arial" pitchFamily="34" charset="0"/>
              <a:buChar char="•"/>
            </a:pPr>
            <a:r>
              <a:rPr lang="en-IN" sz="2800" dirty="0"/>
              <a:t>Dixon's Q </a:t>
            </a:r>
            <a:r>
              <a:rPr lang="en-IN" sz="2800" dirty="0" smtClean="0"/>
              <a:t>test</a:t>
            </a:r>
          </a:p>
          <a:p>
            <a:pPr marL="457200" indent="-457200">
              <a:buFont typeface="Arial" pitchFamily="34" charset="0"/>
              <a:buChar char="•"/>
            </a:pPr>
            <a:r>
              <a:rPr lang="en-IN" sz="2800" dirty="0" err="1"/>
              <a:t>Mahalanobis</a:t>
            </a:r>
            <a:r>
              <a:rPr lang="en-IN" sz="2800" dirty="0"/>
              <a:t> </a:t>
            </a:r>
            <a:r>
              <a:rPr lang="en-IN" sz="2800" dirty="0" smtClean="0"/>
              <a:t>distance</a:t>
            </a:r>
          </a:p>
          <a:p>
            <a:pPr marL="457200" indent="-457200">
              <a:buFont typeface="Arial" pitchFamily="34" charset="0"/>
              <a:buChar char="•"/>
            </a:pPr>
            <a:r>
              <a:rPr lang="en-IN" sz="2800" dirty="0"/>
              <a:t>Peirce's criterion</a:t>
            </a:r>
          </a:p>
          <a:p>
            <a:pPr marL="457200" indent="-457200">
              <a:buFont typeface="Arial" pitchFamily="34" charset="0"/>
              <a:buChar char="•"/>
            </a:pPr>
            <a:r>
              <a:rPr lang="en-IN" sz="2800" dirty="0" err="1"/>
              <a:t>Tukey's</a:t>
            </a:r>
            <a:r>
              <a:rPr lang="en-IN" sz="2800" dirty="0"/>
              <a:t> fences</a:t>
            </a:r>
          </a:p>
          <a:p>
            <a:pPr marL="457200" indent="-457200">
              <a:buFont typeface="Arial" pitchFamily="34" charset="0"/>
              <a:buChar char="•"/>
            </a:pPr>
            <a:r>
              <a:rPr lang="en-IN" sz="2800" dirty="0"/>
              <a:t>Modified Thompson Tau </a:t>
            </a:r>
            <a:r>
              <a:rPr lang="en-IN" sz="2800" dirty="0" smtClean="0"/>
              <a:t>test</a:t>
            </a:r>
            <a:endParaRPr lang="en-IN" sz="2800" dirty="0"/>
          </a:p>
          <a:p>
            <a:pPr marL="457200" indent="-457200">
              <a:buFont typeface="Arial" pitchFamily="34" charset="0"/>
              <a:buChar char="•"/>
            </a:pPr>
            <a:endParaRPr lang="en-IN" sz="2800" dirty="0"/>
          </a:p>
          <a:p>
            <a:pPr marL="285750" indent="-285750">
              <a:lnSpc>
                <a:spcPct val="80000"/>
              </a:lnSpc>
              <a:buFont typeface="Arial" pitchFamily="34" charset="0"/>
              <a:buChar char="•"/>
            </a:pPr>
            <a:endParaRPr lang="en-IN" sz="2800" dirty="0">
              <a:latin typeface="Baskerville Old Face" pitchFamily="18" charset="0"/>
            </a:endParaRPr>
          </a:p>
        </p:txBody>
      </p:sp>
    </p:spTree>
    <p:extLst>
      <p:ext uri="{BB962C8B-B14F-4D97-AF65-F5344CB8AC3E}">
        <p14:creationId xmlns:p14="http://schemas.microsoft.com/office/powerpoint/2010/main" val="1486067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err="1">
                <a:latin typeface="Comic Sans MS" pitchFamily="66" charset="0"/>
              </a:rPr>
              <a:t>Chauvenet's</a:t>
            </a:r>
            <a:r>
              <a:rPr lang="en-IN" sz="2400" dirty="0">
                <a:latin typeface="Comic Sans MS" pitchFamily="66" charset="0"/>
              </a:rPr>
              <a:t> criterion</a:t>
            </a:r>
          </a:p>
        </p:txBody>
      </p:sp>
      <p:sp>
        <p:nvSpPr>
          <p:cNvPr id="6" name="Rectangle 5"/>
          <p:cNvSpPr/>
          <p:nvPr/>
        </p:nvSpPr>
        <p:spPr>
          <a:xfrm>
            <a:off x="321276" y="634690"/>
            <a:ext cx="8548404" cy="4154984"/>
          </a:xfrm>
          <a:prstGeom prst="rect">
            <a:avLst/>
          </a:prstGeom>
        </p:spPr>
        <p:txBody>
          <a:bodyPr wrap="square">
            <a:spAutoFit/>
          </a:bodyPr>
          <a:lstStyle/>
          <a:p>
            <a:pPr marL="342900" indent="-342900">
              <a:buFont typeface="Arial" pitchFamily="34" charset="0"/>
              <a:buChar char="•"/>
            </a:pPr>
            <a:r>
              <a:rPr lang="en-IN" sz="2400" dirty="0"/>
              <a:t>In statistical theory, </a:t>
            </a:r>
            <a:r>
              <a:rPr lang="en-IN" sz="2400" dirty="0" err="1"/>
              <a:t>Chauvenet's</a:t>
            </a:r>
            <a:r>
              <a:rPr lang="en-IN" sz="2400" dirty="0"/>
              <a:t> criterion (named for William </a:t>
            </a:r>
            <a:r>
              <a:rPr lang="en-IN" sz="2400" dirty="0" err="1" smtClean="0"/>
              <a:t>Chauvenet</a:t>
            </a:r>
            <a:r>
              <a:rPr lang="en-IN" sz="2400" dirty="0" smtClean="0"/>
              <a:t>) </a:t>
            </a:r>
            <a:r>
              <a:rPr lang="en-IN" sz="2400" dirty="0"/>
              <a:t>is a means of assessing whether one piece of experimental </a:t>
            </a:r>
            <a:r>
              <a:rPr lang="en-IN" sz="2400" dirty="0" smtClean="0"/>
              <a:t>data is </a:t>
            </a:r>
            <a:r>
              <a:rPr lang="en-IN" sz="2400" dirty="0"/>
              <a:t>an </a:t>
            </a:r>
            <a:r>
              <a:rPr lang="en-IN" sz="2400" dirty="0" smtClean="0"/>
              <a:t>outlier </a:t>
            </a:r>
            <a:r>
              <a:rPr lang="en-IN" sz="2400" dirty="0"/>
              <a:t>from a set of observations, is likely to be </a:t>
            </a:r>
            <a:r>
              <a:rPr lang="en-IN" sz="2400" dirty="0" smtClean="0"/>
              <a:t>spurious.</a:t>
            </a:r>
            <a:r>
              <a:rPr lang="en-IN" sz="2400" dirty="0"/>
              <a:t> </a:t>
            </a:r>
            <a:endParaRPr lang="en-IN" sz="2400" dirty="0" smtClean="0"/>
          </a:p>
          <a:p>
            <a:pPr marL="342900" indent="-342900">
              <a:buFont typeface="Arial" pitchFamily="34" charset="0"/>
              <a:buChar char="•"/>
            </a:pPr>
            <a:r>
              <a:rPr lang="en-IN" sz="2400" dirty="0" smtClean="0"/>
              <a:t>The </a:t>
            </a:r>
            <a:r>
              <a:rPr lang="en-IN" sz="2400" dirty="0"/>
              <a:t>idea behind </a:t>
            </a:r>
            <a:r>
              <a:rPr lang="en-IN" sz="2400" dirty="0" err="1"/>
              <a:t>Chauvenet's</a:t>
            </a:r>
            <a:r>
              <a:rPr lang="en-IN" sz="2400" dirty="0"/>
              <a:t> criterion is to find a probability band, </a:t>
            </a:r>
            <a:r>
              <a:rPr lang="en-IN" sz="2400" dirty="0" smtClean="0"/>
              <a:t>centred </a:t>
            </a:r>
            <a:r>
              <a:rPr lang="en-IN" sz="2400" dirty="0"/>
              <a:t>on the mean of a normal distribution, that should reasonably contain all n samples of a data set. </a:t>
            </a:r>
            <a:endParaRPr lang="en-IN" sz="2400" dirty="0" smtClean="0"/>
          </a:p>
          <a:p>
            <a:pPr marL="342900" indent="-342900">
              <a:buFont typeface="Arial" pitchFamily="34" charset="0"/>
              <a:buChar char="•"/>
            </a:pPr>
            <a:r>
              <a:rPr lang="en-IN" sz="2400" dirty="0" smtClean="0"/>
              <a:t>By </a:t>
            </a:r>
            <a:r>
              <a:rPr lang="en-IN" sz="2400" dirty="0"/>
              <a:t>doing this, any data points from the n samples that lie outside this probability band can be considered to be </a:t>
            </a:r>
            <a:r>
              <a:rPr lang="en-IN" sz="2400" dirty="0" smtClean="0"/>
              <a:t>outliers.</a:t>
            </a:r>
          </a:p>
          <a:p>
            <a:endParaRPr lang="en-IN" sz="2400" dirty="0"/>
          </a:p>
          <a:p>
            <a:endParaRPr lang="en-IN" sz="2400" dirty="0">
              <a:latin typeface="Baskerville Old Face" pitchFamily="18" charset="0"/>
            </a:endParaRPr>
          </a:p>
        </p:txBody>
      </p:sp>
    </p:spTree>
    <p:extLst>
      <p:ext uri="{BB962C8B-B14F-4D97-AF65-F5344CB8AC3E}">
        <p14:creationId xmlns:p14="http://schemas.microsoft.com/office/powerpoint/2010/main" val="1153261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smtClean="0">
                <a:latin typeface="Comic Sans MS" pitchFamily="66" charset="0"/>
              </a:rPr>
              <a:t>Grubbs’ Test</a:t>
            </a:r>
            <a:endParaRPr lang="en-GB" sz="2400" kern="0" dirty="0">
              <a:solidFill>
                <a:schemeClr val="tx1"/>
              </a:solidFill>
              <a:latin typeface="Comic Sans MS" pitchFamily="66" charset="0"/>
            </a:endParaRPr>
          </a:p>
        </p:txBody>
      </p:sp>
      <p:sp>
        <p:nvSpPr>
          <p:cNvPr id="6" name="Rectangle 5"/>
          <p:cNvSpPr/>
          <p:nvPr/>
        </p:nvSpPr>
        <p:spPr>
          <a:xfrm>
            <a:off x="210174" y="634690"/>
            <a:ext cx="8659506" cy="3084178"/>
          </a:xfrm>
          <a:prstGeom prst="rect">
            <a:avLst/>
          </a:prstGeom>
        </p:spPr>
        <p:txBody>
          <a:bodyPr wrap="square">
            <a:spAutoFit/>
          </a:bodyPr>
          <a:lstStyle/>
          <a:p>
            <a:pPr marL="342900" indent="-342900">
              <a:lnSpc>
                <a:spcPct val="90000"/>
              </a:lnSpc>
              <a:buFont typeface="Arial" pitchFamily="34" charset="0"/>
              <a:buChar char="•"/>
            </a:pPr>
            <a:r>
              <a:rPr lang="en-IN" sz="2400" dirty="0"/>
              <a:t>Grubbs' test (named after Frank E. </a:t>
            </a:r>
            <a:r>
              <a:rPr lang="en-IN" sz="2400" dirty="0" smtClean="0"/>
              <a:t>Grubbs), </a:t>
            </a:r>
            <a:r>
              <a:rPr lang="en-IN" sz="2400" dirty="0"/>
              <a:t>also known as the maximum normalized residual test or extreme </a:t>
            </a:r>
            <a:r>
              <a:rPr lang="en-IN" sz="2400" dirty="0" err="1"/>
              <a:t>studentized</a:t>
            </a:r>
            <a:r>
              <a:rPr lang="en-IN" sz="2400" dirty="0"/>
              <a:t> deviate test, is a statistical test used to detect outliers in a </a:t>
            </a:r>
            <a:r>
              <a:rPr lang="en-IN" sz="2400" dirty="0" err="1"/>
              <a:t>univariate</a:t>
            </a:r>
            <a:r>
              <a:rPr lang="en-IN" sz="2400" dirty="0"/>
              <a:t> data set assumed to come from a normally distributed population</a:t>
            </a:r>
            <a:r>
              <a:rPr lang="en-IN" sz="2400" dirty="0" smtClean="0"/>
              <a:t>.</a:t>
            </a:r>
            <a:r>
              <a:rPr lang="en-IN" sz="2400" dirty="0"/>
              <a:t> </a:t>
            </a:r>
            <a:endParaRPr lang="en-IN" sz="2400" dirty="0" smtClean="0"/>
          </a:p>
          <a:p>
            <a:pPr marL="342900" indent="-342900">
              <a:lnSpc>
                <a:spcPct val="90000"/>
              </a:lnSpc>
              <a:buFont typeface="Arial" pitchFamily="34" charset="0"/>
              <a:buChar char="•"/>
            </a:pPr>
            <a:r>
              <a:rPr lang="en-IN" sz="2400" dirty="0" smtClean="0"/>
              <a:t>Grubbs</a:t>
            </a:r>
            <a:r>
              <a:rPr lang="en-IN" sz="2400" dirty="0"/>
              <a:t>' test is based on the assumption of normality</a:t>
            </a:r>
            <a:r>
              <a:rPr lang="en-IN" sz="2400" dirty="0" smtClean="0"/>
              <a:t>. </a:t>
            </a:r>
          </a:p>
          <a:p>
            <a:pPr marL="342900" indent="-342900">
              <a:lnSpc>
                <a:spcPct val="90000"/>
              </a:lnSpc>
              <a:buFont typeface="Arial" pitchFamily="34" charset="0"/>
              <a:buChar char="•"/>
            </a:pPr>
            <a:r>
              <a:rPr lang="en-IN" sz="2400" dirty="0" smtClean="0"/>
              <a:t>Grubbs</a:t>
            </a:r>
            <a:r>
              <a:rPr lang="en-IN" sz="2400" dirty="0"/>
              <a:t>' test detects one outlier at a time. This outlier is expunged from the dataset and the test is iterated until no outliers are detected</a:t>
            </a:r>
            <a:r>
              <a:rPr lang="en-IN" sz="2400" dirty="0" smtClean="0"/>
              <a:t>. </a:t>
            </a:r>
            <a:endParaRPr lang="en-IN" sz="2400" dirty="0">
              <a:latin typeface="Baskerville Old Face" pitchFamily="18" charset="0"/>
            </a:endParaRPr>
          </a:p>
        </p:txBody>
      </p:sp>
    </p:spTree>
    <p:extLst>
      <p:ext uri="{BB962C8B-B14F-4D97-AF65-F5344CB8AC3E}">
        <p14:creationId xmlns:p14="http://schemas.microsoft.com/office/powerpoint/2010/main" val="3904960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a:latin typeface="Comic Sans MS" pitchFamily="66" charset="0"/>
              </a:rPr>
              <a:t>Dixon's Q test</a:t>
            </a:r>
          </a:p>
        </p:txBody>
      </p:sp>
      <p:sp>
        <p:nvSpPr>
          <p:cNvPr id="6" name="Rectangle 5"/>
          <p:cNvSpPr/>
          <p:nvPr/>
        </p:nvSpPr>
        <p:spPr>
          <a:xfrm>
            <a:off x="210174" y="523080"/>
            <a:ext cx="8519940" cy="4524315"/>
          </a:xfrm>
          <a:prstGeom prst="rect">
            <a:avLst/>
          </a:prstGeom>
        </p:spPr>
        <p:txBody>
          <a:bodyPr wrap="square">
            <a:spAutoFit/>
          </a:bodyPr>
          <a:lstStyle/>
          <a:p>
            <a:pPr marL="342900" indent="-342900">
              <a:buFont typeface="Arial" pitchFamily="34" charset="0"/>
              <a:buChar char="•"/>
            </a:pPr>
            <a:r>
              <a:rPr lang="en-IN" sz="2400" dirty="0"/>
              <a:t>In statistics, Dixon's </a:t>
            </a:r>
            <a:r>
              <a:rPr lang="en-IN" sz="2400" i="1" dirty="0"/>
              <a:t>Q</a:t>
            </a:r>
            <a:r>
              <a:rPr lang="en-IN" sz="2400" dirty="0"/>
              <a:t> test, or simply the </a:t>
            </a:r>
            <a:r>
              <a:rPr lang="en-IN" sz="2400" i="1" dirty="0"/>
              <a:t>Q</a:t>
            </a:r>
            <a:r>
              <a:rPr lang="en-IN" sz="2400" dirty="0"/>
              <a:t> test, is used for identification and rejection of outliers. </a:t>
            </a:r>
            <a:endParaRPr lang="en-IN" sz="2400" dirty="0" smtClean="0"/>
          </a:p>
          <a:p>
            <a:pPr marL="342900" indent="-342900">
              <a:buFont typeface="Arial" pitchFamily="34" charset="0"/>
              <a:buChar char="•"/>
            </a:pPr>
            <a:r>
              <a:rPr lang="en-IN" sz="2400" dirty="0" smtClean="0"/>
              <a:t>This </a:t>
            </a:r>
            <a:r>
              <a:rPr lang="en-IN" sz="2400" dirty="0"/>
              <a:t>assumes normal distribution and </a:t>
            </a:r>
            <a:r>
              <a:rPr lang="en-IN" sz="2400" dirty="0" smtClean="0"/>
              <a:t>this </a:t>
            </a:r>
            <a:r>
              <a:rPr lang="en-IN" sz="2400" dirty="0"/>
              <a:t>test should be used sparingly and never more than once in a data set. </a:t>
            </a:r>
            <a:endParaRPr lang="en-IN" sz="2400" dirty="0" smtClean="0"/>
          </a:p>
          <a:p>
            <a:pPr marL="342900" indent="-342900">
              <a:buFont typeface="Arial" pitchFamily="34" charset="0"/>
              <a:buChar char="•"/>
            </a:pPr>
            <a:r>
              <a:rPr lang="en-IN" sz="2400" dirty="0" smtClean="0"/>
              <a:t>To </a:t>
            </a:r>
            <a:r>
              <a:rPr lang="en-IN" sz="2400" dirty="0"/>
              <a:t>apply a </a:t>
            </a:r>
            <a:r>
              <a:rPr lang="en-IN" sz="2400" i="1" dirty="0"/>
              <a:t>Q</a:t>
            </a:r>
            <a:r>
              <a:rPr lang="en-IN" sz="2400" dirty="0"/>
              <a:t> test for bad data, arrange the data in order of increasing values and calculate </a:t>
            </a:r>
            <a:r>
              <a:rPr lang="en-IN" sz="2400" i="1" dirty="0"/>
              <a:t>Q</a:t>
            </a:r>
            <a:r>
              <a:rPr lang="en-IN" sz="2400" dirty="0"/>
              <a:t> as defined</a:t>
            </a:r>
            <a:r>
              <a:rPr lang="en-IN" sz="2400" dirty="0" smtClean="0"/>
              <a:t>: Q = (Gap)/(Range) where</a:t>
            </a:r>
            <a:r>
              <a:rPr lang="en-IN" sz="2400" dirty="0"/>
              <a:t> </a:t>
            </a:r>
            <a:r>
              <a:rPr lang="en-IN" sz="2400" i="1" dirty="0"/>
              <a:t>gap</a:t>
            </a:r>
            <a:r>
              <a:rPr lang="en-IN" sz="2400" dirty="0"/>
              <a:t> is the absolute difference between the outlier in question and the closest number to it. </a:t>
            </a:r>
            <a:endParaRPr lang="en-IN" sz="2400" dirty="0" smtClean="0"/>
          </a:p>
          <a:p>
            <a:pPr marL="342900" indent="-342900">
              <a:buFont typeface="Arial" pitchFamily="34" charset="0"/>
              <a:buChar char="•"/>
            </a:pPr>
            <a:r>
              <a:rPr lang="en-IN" sz="2400" dirty="0" smtClean="0"/>
              <a:t>If</a:t>
            </a:r>
            <a:r>
              <a:rPr lang="en-IN" sz="2400" dirty="0"/>
              <a:t> </a:t>
            </a:r>
            <a:r>
              <a:rPr lang="en-IN" sz="2400" i="1" dirty="0"/>
              <a:t>Q</a:t>
            </a:r>
            <a:r>
              <a:rPr lang="en-IN" sz="2400" dirty="0"/>
              <a:t> &gt; </a:t>
            </a:r>
            <a:r>
              <a:rPr lang="en-IN" sz="2400" i="1" dirty="0" err="1"/>
              <a:t>Q</a:t>
            </a:r>
            <a:r>
              <a:rPr lang="en-IN" sz="2400" baseline="-25000" dirty="0" err="1"/>
              <a:t>table</a:t>
            </a:r>
            <a:r>
              <a:rPr lang="en-IN" sz="2400" dirty="0"/>
              <a:t>, where </a:t>
            </a:r>
            <a:r>
              <a:rPr lang="en-IN" sz="2400" i="1" dirty="0" err="1"/>
              <a:t>Q</a:t>
            </a:r>
            <a:r>
              <a:rPr lang="en-IN" sz="2400" baseline="-25000" dirty="0" err="1"/>
              <a:t>table</a:t>
            </a:r>
            <a:r>
              <a:rPr lang="en-IN" sz="2400" dirty="0"/>
              <a:t> is a reference value corresponding to the sample size </a:t>
            </a:r>
            <a:r>
              <a:rPr lang="en-IN" sz="2400" dirty="0" smtClean="0"/>
              <a:t>&amp; confidence </a:t>
            </a:r>
            <a:r>
              <a:rPr lang="en-IN" sz="2400" dirty="0"/>
              <a:t>level, then reject the questionable point. Note that only one point may be rejected from a data set using a Q test.</a:t>
            </a:r>
            <a:endParaRPr lang="en-IN" sz="2400" dirty="0">
              <a:latin typeface="Baskerville Old Face" pitchFamily="18" charset="0"/>
            </a:endParaRPr>
          </a:p>
        </p:txBody>
      </p:sp>
    </p:spTree>
    <p:extLst>
      <p:ext uri="{BB962C8B-B14F-4D97-AF65-F5344CB8AC3E}">
        <p14:creationId xmlns:p14="http://schemas.microsoft.com/office/powerpoint/2010/main" val="1522083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err="1">
                <a:latin typeface="Comic Sans MS" pitchFamily="66" charset="0"/>
              </a:rPr>
              <a:t>Mahalanobis</a:t>
            </a:r>
            <a:r>
              <a:rPr lang="en-IN" sz="2400" dirty="0">
                <a:latin typeface="Comic Sans MS" pitchFamily="66" charset="0"/>
              </a:rPr>
              <a:t> distance</a:t>
            </a:r>
          </a:p>
        </p:txBody>
      </p:sp>
      <p:sp>
        <p:nvSpPr>
          <p:cNvPr id="6" name="Rectangle 5"/>
          <p:cNvSpPr/>
          <p:nvPr/>
        </p:nvSpPr>
        <p:spPr>
          <a:xfrm>
            <a:off x="210174" y="634690"/>
            <a:ext cx="8529565" cy="4493538"/>
          </a:xfrm>
          <a:prstGeom prst="rect">
            <a:avLst/>
          </a:prstGeom>
        </p:spPr>
        <p:txBody>
          <a:bodyPr wrap="square">
            <a:spAutoFit/>
          </a:bodyPr>
          <a:lstStyle/>
          <a:p>
            <a:pPr marL="342900" indent="-342900">
              <a:buFont typeface="Arial" pitchFamily="34" charset="0"/>
              <a:buChar char="•"/>
            </a:pPr>
            <a:r>
              <a:rPr lang="en-IN" sz="2200" dirty="0"/>
              <a:t>The </a:t>
            </a:r>
            <a:r>
              <a:rPr lang="en-IN" sz="2200" dirty="0" err="1"/>
              <a:t>Mahalanobis</a:t>
            </a:r>
            <a:r>
              <a:rPr lang="en-IN" sz="2200" dirty="0"/>
              <a:t> distance is a measure of the distance between a point P and a distribution D, introduced by P. C. </a:t>
            </a:r>
            <a:r>
              <a:rPr lang="en-IN" sz="2200" dirty="0" err="1"/>
              <a:t>Mahalanobis</a:t>
            </a:r>
            <a:r>
              <a:rPr lang="en-IN" sz="2200" dirty="0"/>
              <a:t> in 1936</a:t>
            </a:r>
            <a:r>
              <a:rPr lang="en-IN" sz="2200" dirty="0" smtClean="0"/>
              <a:t>.</a:t>
            </a:r>
            <a:r>
              <a:rPr lang="en-IN" sz="2200" dirty="0"/>
              <a:t> </a:t>
            </a:r>
            <a:endParaRPr lang="en-IN" sz="2200" dirty="0" smtClean="0"/>
          </a:p>
          <a:p>
            <a:pPr marL="342900" indent="-342900">
              <a:buFont typeface="Arial" pitchFamily="34" charset="0"/>
              <a:buChar char="•"/>
            </a:pPr>
            <a:r>
              <a:rPr lang="en-IN" sz="2200" dirty="0" smtClean="0"/>
              <a:t>It </a:t>
            </a:r>
            <a:r>
              <a:rPr lang="en-IN" sz="2200" dirty="0"/>
              <a:t>is a multi-dimensional generalization of the idea of measuring how many standard deviations away P is from the mean of D. This distance is zero if P is at the mean of D, and grows as P moves away from the mean: along each principal component axis, it measures the number of standard deviations from P to the mean of D. </a:t>
            </a:r>
            <a:endParaRPr lang="en-IN" sz="2200" dirty="0" smtClean="0"/>
          </a:p>
          <a:p>
            <a:pPr marL="342900" indent="-342900">
              <a:buFont typeface="Arial" pitchFamily="34" charset="0"/>
              <a:buChar char="•"/>
            </a:pPr>
            <a:r>
              <a:rPr lang="en-IN" sz="2200" dirty="0" smtClean="0"/>
              <a:t>If </a:t>
            </a:r>
            <a:r>
              <a:rPr lang="en-IN" sz="2200" dirty="0"/>
              <a:t>each of these axes is rescaled to have unit variance, then </a:t>
            </a:r>
            <a:r>
              <a:rPr lang="en-IN" sz="2200" dirty="0" err="1"/>
              <a:t>Mahalanobis</a:t>
            </a:r>
            <a:r>
              <a:rPr lang="en-IN" sz="2200" dirty="0"/>
              <a:t> distance corresponds to standard Euclidean distance in the transformed space. </a:t>
            </a:r>
            <a:r>
              <a:rPr lang="en-IN" sz="2200" dirty="0" err="1"/>
              <a:t>Mahalanobis</a:t>
            </a:r>
            <a:r>
              <a:rPr lang="en-IN" sz="2200" dirty="0"/>
              <a:t> distance is thus </a:t>
            </a:r>
            <a:r>
              <a:rPr lang="en-IN" sz="2200" dirty="0" err="1"/>
              <a:t>unitless</a:t>
            </a:r>
            <a:r>
              <a:rPr lang="en-IN" sz="2200" dirty="0"/>
              <a:t> and scale-invariant, and takes into account the correlations of the data set</a:t>
            </a:r>
            <a:r>
              <a:rPr lang="en-IN" sz="2200" dirty="0" smtClean="0"/>
              <a:t>.</a:t>
            </a:r>
          </a:p>
          <a:p>
            <a:pPr marL="342900" indent="-342900">
              <a:buFont typeface="Arial" pitchFamily="34" charset="0"/>
              <a:buChar char="•"/>
            </a:pPr>
            <a:endParaRPr lang="en-IN" sz="2200" dirty="0">
              <a:latin typeface="Baskerville Old Face" pitchFamily="18" charset="0"/>
            </a:endParaRPr>
          </a:p>
        </p:txBody>
      </p:sp>
    </p:spTree>
    <p:extLst>
      <p:ext uri="{BB962C8B-B14F-4D97-AF65-F5344CB8AC3E}">
        <p14:creationId xmlns:p14="http://schemas.microsoft.com/office/powerpoint/2010/main" val="3741938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76" y="210065"/>
            <a:ext cx="184731" cy="300082"/>
          </a:xfrm>
          <a:prstGeom prst="rect">
            <a:avLst/>
          </a:prstGeom>
          <a:noFill/>
        </p:spPr>
        <p:txBody>
          <a:bodyPr wrap="none" rtlCol="0">
            <a:spAutoFit/>
          </a:bodyPr>
          <a:lstStyle/>
          <a:p>
            <a:endParaRPr lang="en-US" dirty="0"/>
          </a:p>
        </p:txBody>
      </p:sp>
      <p:sp>
        <p:nvSpPr>
          <p:cNvPr id="5" name="Title 1"/>
          <p:cNvSpPr txBox="1">
            <a:spLocks/>
          </p:cNvSpPr>
          <p:nvPr/>
        </p:nvSpPr>
        <p:spPr>
          <a:xfrm>
            <a:off x="210174" y="112895"/>
            <a:ext cx="11012310" cy="367166"/>
          </a:xfrm>
          <a:prstGeom prst="rect">
            <a:avLst/>
          </a:prstGeom>
          <a:ln algn="ctr"/>
        </p:spPr>
        <p:txBody>
          <a:bodyPr bIns="45720"/>
          <a:lstStyle>
            <a:lvl1pPr algn="l" rtl="0" eaLnBrk="1" fontAlgn="base" hangingPunct="1">
              <a:lnSpc>
                <a:spcPct val="85000"/>
              </a:lnSpc>
              <a:spcBef>
                <a:spcPct val="0"/>
              </a:spcBef>
              <a:spcAft>
                <a:spcPct val="0"/>
              </a:spcAft>
              <a:defRPr sz="3200">
                <a:solidFill>
                  <a:srgbClr val="417632"/>
                </a:solidFill>
                <a:latin typeface="+mj-lt"/>
                <a:ea typeface="+mj-ea"/>
                <a:cs typeface="+mj-cs"/>
              </a:defRPr>
            </a:lvl1pPr>
            <a:lvl2pPr algn="l" rtl="0" eaLnBrk="1" fontAlgn="base" hangingPunct="1">
              <a:lnSpc>
                <a:spcPct val="85000"/>
              </a:lnSpc>
              <a:spcBef>
                <a:spcPct val="0"/>
              </a:spcBef>
              <a:spcAft>
                <a:spcPct val="0"/>
              </a:spcAft>
              <a:defRPr sz="3200">
                <a:solidFill>
                  <a:srgbClr val="006FB3"/>
                </a:solidFill>
                <a:latin typeface="Arial" charset="0"/>
              </a:defRPr>
            </a:lvl2pPr>
            <a:lvl3pPr algn="l" rtl="0" eaLnBrk="1" fontAlgn="base" hangingPunct="1">
              <a:lnSpc>
                <a:spcPct val="85000"/>
              </a:lnSpc>
              <a:spcBef>
                <a:spcPct val="0"/>
              </a:spcBef>
              <a:spcAft>
                <a:spcPct val="0"/>
              </a:spcAft>
              <a:defRPr sz="3200">
                <a:solidFill>
                  <a:srgbClr val="006FB3"/>
                </a:solidFill>
                <a:latin typeface="Arial" charset="0"/>
              </a:defRPr>
            </a:lvl3pPr>
            <a:lvl4pPr algn="l" rtl="0" eaLnBrk="1" fontAlgn="base" hangingPunct="1">
              <a:lnSpc>
                <a:spcPct val="85000"/>
              </a:lnSpc>
              <a:spcBef>
                <a:spcPct val="0"/>
              </a:spcBef>
              <a:spcAft>
                <a:spcPct val="0"/>
              </a:spcAft>
              <a:defRPr sz="3200">
                <a:solidFill>
                  <a:srgbClr val="006FB3"/>
                </a:solidFill>
                <a:latin typeface="Arial" charset="0"/>
              </a:defRPr>
            </a:lvl4pPr>
            <a:lvl5pPr algn="l" rtl="0" eaLnBrk="1" fontAlgn="base" hangingPunct="1">
              <a:lnSpc>
                <a:spcPct val="85000"/>
              </a:lnSpc>
              <a:spcBef>
                <a:spcPct val="0"/>
              </a:spcBef>
              <a:spcAft>
                <a:spcPct val="0"/>
              </a:spcAft>
              <a:defRPr sz="3200">
                <a:solidFill>
                  <a:srgbClr val="006FB3"/>
                </a:solidFill>
                <a:latin typeface="Arial" charset="0"/>
              </a:defRPr>
            </a:lvl5pPr>
            <a:lvl6pPr marL="457200" algn="l" rtl="0" eaLnBrk="1" fontAlgn="base" hangingPunct="1">
              <a:lnSpc>
                <a:spcPct val="85000"/>
              </a:lnSpc>
              <a:spcBef>
                <a:spcPct val="0"/>
              </a:spcBef>
              <a:spcAft>
                <a:spcPct val="0"/>
              </a:spcAft>
              <a:defRPr sz="3200">
                <a:solidFill>
                  <a:srgbClr val="006FB3"/>
                </a:solidFill>
                <a:latin typeface="Arial" charset="0"/>
              </a:defRPr>
            </a:lvl6pPr>
            <a:lvl7pPr marL="914400" algn="l" rtl="0" eaLnBrk="1" fontAlgn="base" hangingPunct="1">
              <a:lnSpc>
                <a:spcPct val="85000"/>
              </a:lnSpc>
              <a:spcBef>
                <a:spcPct val="0"/>
              </a:spcBef>
              <a:spcAft>
                <a:spcPct val="0"/>
              </a:spcAft>
              <a:defRPr sz="3200">
                <a:solidFill>
                  <a:srgbClr val="006FB3"/>
                </a:solidFill>
                <a:latin typeface="Arial" charset="0"/>
              </a:defRPr>
            </a:lvl7pPr>
            <a:lvl8pPr marL="1371600" algn="l" rtl="0" eaLnBrk="1" fontAlgn="base" hangingPunct="1">
              <a:lnSpc>
                <a:spcPct val="85000"/>
              </a:lnSpc>
              <a:spcBef>
                <a:spcPct val="0"/>
              </a:spcBef>
              <a:spcAft>
                <a:spcPct val="0"/>
              </a:spcAft>
              <a:defRPr sz="3200">
                <a:solidFill>
                  <a:srgbClr val="006FB3"/>
                </a:solidFill>
                <a:latin typeface="Arial" charset="0"/>
              </a:defRPr>
            </a:lvl8pPr>
            <a:lvl9pPr marL="1828800" algn="l" rtl="0" eaLnBrk="1" fontAlgn="base" hangingPunct="1">
              <a:lnSpc>
                <a:spcPct val="85000"/>
              </a:lnSpc>
              <a:spcBef>
                <a:spcPct val="0"/>
              </a:spcBef>
              <a:spcAft>
                <a:spcPct val="0"/>
              </a:spcAft>
              <a:defRPr sz="3200">
                <a:solidFill>
                  <a:srgbClr val="006FB3"/>
                </a:solidFill>
                <a:latin typeface="Arial" charset="0"/>
              </a:defRPr>
            </a:lvl9pPr>
          </a:lstStyle>
          <a:p>
            <a:r>
              <a:rPr lang="en-IN" sz="2400" dirty="0">
                <a:latin typeface="Comic Sans MS" pitchFamily="66" charset="0"/>
              </a:rPr>
              <a:t>Peirce's criterion</a:t>
            </a:r>
          </a:p>
        </p:txBody>
      </p:sp>
      <p:sp>
        <p:nvSpPr>
          <p:cNvPr id="6" name="Rectangle 5"/>
          <p:cNvSpPr/>
          <p:nvPr/>
        </p:nvSpPr>
        <p:spPr>
          <a:xfrm>
            <a:off x="210174" y="634690"/>
            <a:ext cx="8659506" cy="3785652"/>
          </a:xfrm>
          <a:prstGeom prst="rect">
            <a:avLst/>
          </a:prstGeom>
        </p:spPr>
        <p:txBody>
          <a:bodyPr wrap="square">
            <a:spAutoFit/>
          </a:bodyPr>
          <a:lstStyle/>
          <a:p>
            <a:pPr marL="342900" indent="-342900">
              <a:buFont typeface="Arial" pitchFamily="34" charset="0"/>
              <a:buChar char="•"/>
            </a:pPr>
            <a:r>
              <a:rPr lang="en-IN" sz="2400" dirty="0"/>
              <a:t>It is proposed to determine in a series of </a:t>
            </a:r>
            <a:r>
              <a:rPr lang="en-IN" sz="2400" dirty="0" smtClean="0"/>
              <a:t>m</a:t>
            </a:r>
            <a:r>
              <a:rPr lang="en-IN" sz="2400" dirty="0"/>
              <a:t> observations the limit of error, beyond which all observations involving so great an error may be rejected, provided there are as many as </a:t>
            </a:r>
            <a:r>
              <a:rPr lang="en-IN" sz="2400" dirty="0" smtClean="0"/>
              <a:t>n</a:t>
            </a:r>
            <a:r>
              <a:rPr lang="en-IN" sz="2400" dirty="0"/>
              <a:t> such observations</a:t>
            </a:r>
            <a:r>
              <a:rPr lang="en-IN" sz="2400" dirty="0" smtClean="0"/>
              <a:t>.</a:t>
            </a:r>
          </a:p>
          <a:p>
            <a:pPr marL="342900" indent="-342900">
              <a:buFont typeface="Arial" pitchFamily="34" charset="0"/>
              <a:buChar char="•"/>
            </a:pPr>
            <a:r>
              <a:rPr lang="en-IN" sz="2400" dirty="0" smtClean="0"/>
              <a:t>The </a:t>
            </a:r>
            <a:r>
              <a:rPr lang="en-IN" sz="2400" dirty="0"/>
              <a:t>principle upon which it is proposed to solve this problem is, that the proposed observations should be rejected when the probability of the system of errors obtained by retaining them is less than that of the system of errors obtained by their rejection multiplied by the probability of making so many, and no more, abnormal observations. </a:t>
            </a:r>
            <a:endParaRPr lang="en-IN" sz="2400" dirty="0">
              <a:latin typeface="Baskerville Old Face" pitchFamily="18" charset="0"/>
            </a:endParaRPr>
          </a:p>
        </p:txBody>
      </p:sp>
    </p:spTree>
    <p:extLst>
      <p:ext uri="{BB962C8B-B14F-4D97-AF65-F5344CB8AC3E}">
        <p14:creationId xmlns:p14="http://schemas.microsoft.com/office/powerpoint/2010/main" val="3861315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6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L&amp;T Theme 2</Template>
  <TotalTime>8070</TotalTime>
  <Words>248</Words>
  <Application>Microsoft Office PowerPoint</Application>
  <PresentationFormat>On-screen Show (16:9)</PresentationFormat>
  <Paragraphs>65</Paragraphs>
  <Slides>15</Slides>
  <Notes>1</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6_L&amp;T Theme 2</vt:lpstr>
      <vt:lpstr>1_L&amp;T Theme 2</vt:lpstr>
      <vt:lpstr>PowerPoint Presentation</vt:lpstr>
      <vt:lpstr>PowerPoint Presentation</vt:lpstr>
      <vt:lpstr>Normal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zs</dc:creator>
  <cp:lastModifiedBy>User</cp:lastModifiedBy>
  <cp:revision>1065</cp:revision>
  <dcterms:created xsi:type="dcterms:W3CDTF">2016-04-28T10:20:29Z</dcterms:created>
  <dcterms:modified xsi:type="dcterms:W3CDTF">2018-05-06T02:59:35Z</dcterms:modified>
</cp:coreProperties>
</file>