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3"/>
  </p:notesMasterIdLst>
  <p:sldIdLst>
    <p:sldId id="256" r:id="rId2"/>
    <p:sldId id="259" r:id="rId3"/>
    <p:sldId id="267" r:id="rId4"/>
    <p:sldId id="333" r:id="rId5"/>
    <p:sldId id="334" r:id="rId6"/>
    <p:sldId id="335" r:id="rId7"/>
    <p:sldId id="336" r:id="rId8"/>
    <p:sldId id="337" r:id="rId9"/>
    <p:sldId id="338" r:id="rId10"/>
    <p:sldId id="339" r:id="rId11"/>
    <p:sldId id="341" r:id="rId12"/>
    <p:sldId id="342" r:id="rId13"/>
    <p:sldId id="340" r:id="rId14"/>
    <p:sldId id="343" r:id="rId15"/>
    <p:sldId id="344" r:id="rId16"/>
    <p:sldId id="346" r:id="rId17"/>
    <p:sldId id="347" r:id="rId18"/>
    <p:sldId id="328" r:id="rId19"/>
    <p:sldId id="348" r:id="rId20"/>
    <p:sldId id="349" r:id="rId21"/>
    <p:sldId id="350" r:id="rId22"/>
    <p:sldId id="351" r:id="rId23"/>
    <p:sldId id="352" r:id="rId24"/>
    <p:sldId id="353" r:id="rId25"/>
    <p:sldId id="355" r:id="rId26"/>
    <p:sldId id="354" r:id="rId27"/>
    <p:sldId id="356" r:id="rId28"/>
    <p:sldId id="357" r:id="rId29"/>
    <p:sldId id="358" r:id="rId30"/>
    <p:sldId id="359" r:id="rId31"/>
    <p:sldId id="360" r:id="rId32"/>
    <p:sldId id="362" r:id="rId33"/>
    <p:sldId id="361" r:id="rId34"/>
    <p:sldId id="363" r:id="rId35"/>
    <p:sldId id="426" r:id="rId36"/>
    <p:sldId id="364" r:id="rId37"/>
    <p:sldId id="365" r:id="rId38"/>
    <p:sldId id="366" r:id="rId39"/>
    <p:sldId id="367" r:id="rId40"/>
    <p:sldId id="368" r:id="rId41"/>
    <p:sldId id="369" r:id="rId42"/>
    <p:sldId id="370" r:id="rId43"/>
    <p:sldId id="329" r:id="rId44"/>
    <p:sldId id="331" r:id="rId45"/>
    <p:sldId id="332" r:id="rId46"/>
    <p:sldId id="371" r:id="rId47"/>
    <p:sldId id="372" r:id="rId48"/>
    <p:sldId id="373" r:id="rId49"/>
    <p:sldId id="374" r:id="rId50"/>
    <p:sldId id="375" r:id="rId51"/>
    <p:sldId id="376" r:id="rId52"/>
    <p:sldId id="377" r:id="rId53"/>
    <p:sldId id="378" r:id="rId54"/>
    <p:sldId id="425" r:id="rId55"/>
    <p:sldId id="327" r:id="rId56"/>
    <p:sldId id="274" r:id="rId57"/>
    <p:sldId id="275" r:id="rId58"/>
    <p:sldId id="304" r:id="rId59"/>
    <p:sldId id="305" r:id="rId60"/>
    <p:sldId id="306" r:id="rId61"/>
    <p:sldId id="307" r:id="rId62"/>
    <p:sldId id="309" r:id="rId63"/>
    <p:sldId id="310" r:id="rId64"/>
    <p:sldId id="311" r:id="rId65"/>
    <p:sldId id="312" r:id="rId66"/>
    <p:sldId id="313" r:id="rId67"/>
    <p:sldId id="308" r:id="rId68"/>
    <p:sldId id="314" r:id="rId69"/>
    <p:sldId id="315" r:id="rId70"/>
    <p:sldId id="316" r:id="rId71"/>
    <p:sldId id="317" r:id="rId72"/>
    <p:sldId id="433" r:id="rId73"/>
    <p:sldId id="262" r:id="rId74"/>
    <p:sldId id="318" r:id="rId75"/>
    <p:sldId id="319" r:id="rId76"/>
    <p:sldId id="320" r:id="rId77"/>
    <p:sldId id="321" r:id="rId78"/>
    <p:sldId id="322" r:id="rId79"/>
    <p:sldId id="323" r:id="rId80"/>
    <p:sldId id="324" r:id="rId81"/>
    <p:sldId id="325" r:id="rId82"/>
    <p:sldId id="432" r:id="rId83"/>
    <p:sldId id="424" r:id="rId84"/>
    <p:sldId id="281" r:id="rId85"/>
    <p:sldId id="415" r:id="rId86"/>
    <p:sldId id="416" r:id="rId87"/>
    <p:sldId id="417" r:id="rId88"/>
    <p:sldId id="421" r:id="rId89"/>
    <p:sldId id="422" r:id="rId90"/>
    <p:sldId id="423" r:id="rId91"/>
    <p:sldId id="420" r:id="rId92"/>
    <p:sldId id="427" r:id="rId93"/>
    <p:sldId id="428" r:id="rId94"/>
    <p:sldId id="429" r:id="rId95"/>
    <p:sldId id="430" r:id="rId96"/>
    <p:sldId id="431" r:id="rId97"/>
    <p:sldId id="330" r:id="rId98"/>
    <p:sldId id="278" r:id="rId99"/>
    <p:sldId id="326" r:id="rId100"/>
    <p:sldId id="280" r:id="rId101"/>
    <p:sldId id="263" r:id="rId102"/>
  </p:sldIdLst>
  <p:sldSz cx="12192000" cy="6858000"/>
  <p:notesSz cx="6858000" cy="9144000"/>
  <p:embeddedFontLst>
    <p:embeddedFont>
      <p:font typeface="字魂105号-简雅黑" panose="00000500000000000000" charset="-122"/>
      <p:regular r:id="rId104"/>
    </p:embeddedFont>
    <p:embeddedFont>
      <p:font typeface="字魂58号-创中黑" panose="02010600030101010101" charset="-122"/>
      <p:regular r:id="rId105"/>
    </p:embeddedFont>
    <p:embeddedFont>
      <p:font typeface="等线" panose="02010600030101010101" pitchFamily="2" charset="-122"/>
      <p:regular r:id="rId106"/>
      <p:bold r:id="rId107"/>
    </p:embeddedFont>
    <p:embeddedFont>
      <p:font typeface="等线 Light" panose="02010600030101010101" pitchFamily="2" charset="-122"/>
      <p:regular r:id="rId108"/>
    </p:embeddedFont>
    <p:embeddedFont>
      <p:font typeface="微软雅黑" panose="020B0503020204020204" pitchFamily="34" charset="-122"/>
      <p:regular r:id="rId109"/>
      <p:bold r:id="rId11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snapToGrid="0" showGuides="1">
      <p:cViewPr varScale="1">
        <p:scale>
          <a:sx n="86" d="100"/>
          <a:sy n="86" d="100"/>
        </p:scale>
        <p:origin x="365" y="7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E2C28-87FE-4521-86B5-3416BC896531}" type="datetimeFigureOut">
              <a:rPr lang="zh-CN" altLang="en-US" smtClean="0"/>
              <a:t>2022/3/27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9BC20-D79D-40B4-BAFD-DA207F4D2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69BC20-D79D-40B4-BAFD-DA207F4D2898}" type="slidenum">
              <a:rPr lang="zh-CN" altLang="en-US" smtClean="0"/>
              <a:t>53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5BC3B6-F15E-4E7F-931A-3D4107555C2A}" type="datetimeFigureOut">
              <a:rPr lang="zh-CN" altLang="en-US" smtClean="0"/>
              <a:t>2022/3/27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2713F-1CAD-4AD0-8E28-7989D3FCBD2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BC3B6-F15E-4E7F-931A-3D4107555C2A}" type="datetimeFigureOut">
              <a:rPr lang="zh-CN" altLang="en-US" smtClean="0"/>
              <a:t>2022/3/27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2713F-1CAD-4AD0-8E28-7989D3FCBD2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4.wdp"/></Relationships>
</file>

<file path=ppt/slides/_rels/slide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7.wdp"/></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2.wdp"/></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3.wdp"/></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50.png"/><Relationship Id="rId4" Type="http://schemas.openxmlformats.org/officeDocument/2006/relationships/image" Target="../media/image49.png"/></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641945" y="541243"/>
            <a:ext cx="10908109" cy="5775513"/>
          </a:xfrm>
          <a:prstGeom prst="rect">
            <a:avLst/>
          </a:prstGeom>
          <a:solidFill>
            <a:schemeClr val="accent5">
              <a:lumMod val="20000"/>
              <a:lumOff val="80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PA_副标题 2"/>
          <p:cNvSpPr txBox="1"/>
          <p:nvPr/>
        </p:nvSpPr>
        <p:spPr>
          <a:xfrm>
            <a:off x="3175072" y="4217027"/>
            <a:ext cx="8533291" cy="758190"/>
          </a:xfrm>
          <a:prstGeom prst="rect">
            <a:avLst/>
          </a:prstGeom>
          <a:ln w="12700">
            <a:miter lim="400000"/>
          </a:ln>
        </p:spPr>
        <p:txBody>
          <a:bodyPr lIns="45719" rIns="45719">
            <a:spAutoFit/>
          </a:bodyPr>
          <a:lstStyle/>
          <a:p>
            <a:pPr marL="342900" indent="-342900" algn="ctr">
              <a:spcBef>
                <a:spcPts val="400"/>
              </a:spcBef>
              <a:buSzPct val="100000"/>
              <a:buFont typeface="Arial" panose="020B0604020202020204"/>
              <a:buChar char="•"/>
              <a:defRPr sz="20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chemeClr val="tx1"/>
                </a:solidFill>
              </a:rPr>
              <a:t>SRA2022</a:t>
            </a:r>
            <a:r>
              <a:rPr lang="zh-CN" altLang="en-US" dirty="0">
                <a:solidFill>
                  <a:schemeClr val="tx1"/>
                </a:solidFill>
              </a:rPr>
              <a:t>-</a:t>
            </a:r>
            <a:r>
              <a:rPr lang="en-US" altLang="zh-CN" dirty="0">
                <a:solidFill>
                  <a:schemeClr val="tx1"/>
                </a:solidFill>
              </a:rPr>
              <a:t>G01</a:t>
            </a:r>
          </a:p>
          <a:p>
            <a:pPr algn="ctr">
              <a:spcBef>
                <a:spcPts val="400"/>
              </a:spcBef>
              <a:buSzPct val="100000"/>
              <a:buNone/>
              <a:defRPr sz="20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solidFill>
                  <a:schemeClr val="tx1"/>
                </a:solidFill>
              </a:rPr>
              <a:t>张丁元 童奕伟 郑森瑞 王泰吉 张淇</a:t>
            </a:r>
          </a:p>
        </p:txBody>
      </p:sp>
      <p:sp>
        <p:nvSpPr>
          <p:cNvPr id="227" name="PA_标题 1"/>
          <p:cNvSpPr txBox="1"/>
          <p:nvPr/>
        </p:nvSpPr>
        <p:spPr>
          <a:xfrm>
            <a:off x="915035" y="1863725"/>
            <a:ext cx="10361930" cy="1156970"/>
          </a:xfrm>
          <a:prstGeom prst="rect">
            <a:avLst/>
          </a:prstGeom>
          <a:ln w="12700">
            <a:miter lim="400000"/>
          </a:ln>
        </p:spPr>
        <p:txBody>
          <a:bodyPr lIns="45719" rIns="45719">
            <a:normAutofit/>
          </a:bodyPr>
          <a:lstStyle/>
          <a:p>
            <a:pPr algn="ctr">
              <a:defRPr sz="6800">
                <a:solidFill>
                  <a:srgbClr val="FE9F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b="1" dirty="0">
                <a:solidFill>
                  <a:schemeClr val="tx1"/>
                </a:solidFill>
                <a:latin typeface="+mj-lt"/>
                <a:ea typeface="+mj-lt"/>
                <a:cs typeface="+mj-lt"/>
              </a:rPr>
              <a:t>UML</a:t>
            </a:r>
            <a:r>
              <a:rPr lang="zh-CN" altLang="en-US" b="1" dirty="0">
                <a:solidFill>
                  <a:schemeClr val="tx1"/>
                </a:solidFill>
                <a:latin typeface="+mj-lt"/>
                <a:ea typeface="+mj-lt"/>
                <a:cs typeface="+mj-lt"/>
              </a:rPr>
              <a:t>翻转课堂</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2" nodeType="clickEffect">
                                  <p:stCondLst>
                                    <p:cond delay="0"/>
                                  </p:stCondLst>
                                  <p:childTnLst>
                                    <p:set>
                                      <p:cBhvr>
                                        <p:cTn id="12" dur="indefinite" fill="hold"/>
                                        <p:tgtEl>
                                          <p:spTgt spid="228">
                                            <p:txEl>
                                              <p:pRg st="0" end="0"/>
                                            </p:txEl>
                                          </p:spTgt>
                                        </p:tgtEl>
                                        <p:attrNameLst>
                                          <p:attrName>style.visibility</p:attrName>
                                        </p:attrNameLst>
                                      </p:cBhvr>
                                      <p:to>
                                        <p:strVal val="visible"/>
                                      </p:to>
                                    </p:set>
                                    <p:animEffect transition="in" filter="dissolve">
                                      <p:cBhvr>
                                        <p:cTn id="13" dur="500"/>
                                        <p:tgtEl>
                                          <p:spTgt spid="22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2" nodeType="clickEffect">
                                  <p:stCondLst>
                                    <p:cond delay="0"/>
                                  </p:stCondLst>
                                  <p:childTnLst>
                                    <p:set>
                                      <p:cBhvr>
                                        <p:cTn id="17" dur="indefinite" fill="hold"/>
                                        <p:tgtEl>
                                          <p:spTgt spid="228">
                                            <p:txEl>
                                              <p:pRg st="1" end="1"/>
                                            </p:txEl>
                                          </p:spTgt>
                                        </p:tgtEl>
                                        <p:attrNameLst>
                                          <p:attrName>style.visibility</p:attrName>
                                        </p:attrNameLst>
                                      </p:cBhvr>
                                      <p:to>
                                        <p:strVal val="visible"/>
                                      </p:to>
                                    </p:set>
                                    <p:animEffect transition="in" filter="dissolve">
                                      <p:cBhvr>
                                        <p:cTn id="18" dur="500"/>
                                        <p:tgtEl>
                                          <p:spTgt spid="228">
                                            <p:txEl>
                                              <p:pRg st="1" end="1"/>
                                            </p:txEl>
                                          </p:spTgt>
                                        </p:tgtEl>
                                      </p:cBhvr>
                                    </p:animEffect>
                                  </p:childTnLst>
                                </p:cTn>
                              </p:par>
                            </p:childTnLst>
                          </p:cTn>
                        </p:par>
                        <p:par>
                          <p:cTn id="19" fill="hold">
                            <p:stCondLst>
                              <p:cond delay="500"/>
                            </p:stCondLst>
                            <p:childTnLst>
                              <p:par>
                                <p:cTn id="20" presetID="2" presetClass="entr" presetSubtype="4" fill="hold" grpId="1" nodeType="afterEffect">
                                  <p:stCondLst>
                                    <p:cond delay="1000"/>
                                  </p:stCondLst>
                                  <p:childTnLst>
                                    <p:set>
                                      <p:cBhvr>
                                        <p:cTn id="21" dur="indefinite" fill="hold"/>
                                        <p:tgtEl>
                                          <p:spTgt spid="227"/>
                                        </p:tgtEl>
                                        <p:attrNameLst>
                                          <p:attrName>style.visibility</p:attrName>
                                        </p:attrNameLst>
                                      </p:cBhvr>
                                      <p:to>
                                        <p:strVal val="visible"/>
                                      </p:to>
                                    </p:set>
                                    <p:anim calcmode="lin" valueType="num">
                                      <p:cBhvr>
                                        <p:cTn id="22" dur="750" fill="hold"/>
                                        <p:tgtEl>
                                          <p:spTgt spid="227"/>
                                        </p:tgtEl>
                                        <p:attrNameLst>
                                          <p:attrName>ppt_x</p:attrName>
                                        </p:attrNameLst>
                                      </p:cBhvr>
                                      <p:tavLst>
                                        <p:tav tm="0">
                                          <p:val>
                                            <p:strVal val="#ppt_x"/>
                                          </p:val>
                                        </p:tav>
                                        <p:tav tm="100000">
                                          <p:val>
                                            <p:strVal val="#ppt_x"/>
                                          </p:val>
                                        </p:tav>
                                      </p:tavLst>
                                    </p:anim>
                                    <p:anim calcmode="lin" valueType="num">
                                      <p:cBhvr>
                                        <p:cTn id="23" dur="750" fill="hold"/>
                                        <p:tgtEl>
                                          <p:spTgt spid="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8" grpId="2" build="p" bldLvl="5" animBg="1" advAuto="0"/>
      <p:bldP spid="227"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11" name="文本框 10"/>
          <p:cNvSpPr txBox="1"/>
          <p:nvPr/>
        </p:nvSpPr>
        <p:spPr>
          <a:xfrm>
            <a:off x="3899026" y="91378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a:off x="3899026" y="91378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5" name="文本框 4"/>
          <p:cNvSpPr txBox="1"/>
          <p:nvPr/>
        </p:nvSpPr>
        <p:spPr>
          <a:xfrm flipH="1">
            <a:off x="1036766" y="1080605"/>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1.</a:t>
            </a:r>
            <a:r>
              <a:rPr lang="zh-CN" altLang="en-US" sz="2000" b="1" dirty="0">
                <a:solidFill>
                  <a:prstClr val="black"/>
                </a:solidFill>
                <a:latin typeface="等线" panose="02010600030101010101" pitchFamily="2" charset="-122"/>
                <a:ea typeface="等线" panose="02010600030101010101" pitchFamily="2" charset="-122"/>
              </a:rPr>
              <a:t>包含关系</a:t>
            </a:r>
            <a:endPar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6" name="文本框 5"/>
          <p:cNvSpPr txBox="1"/>
          <p:nvPr/>
        </p:nvSpPr>
        <p:spPr>
          <a:xfrm>
            <a:off x="666159" y="1674782"/>
            <a:ext cx="10859679"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mn-cs"/>
              </a:rPr>
              <a:t>  指的是两个用例之间的关系，其中一个用例</a:t>
            </a:r>
            <a:r>
              <a:rPr kumimoji="0" lang="en-US" altLang="zh-CN" sz="2000" b="0"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称为基本用例，</a:t>
            </a:r>
            <a:r>
              <a:rPr kumimoji="0" lang="en-US" altLang="zh-CN"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Base Use Case</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的行为包含另一个用例</a:t>
            </a:r>
            <a:r>
              <a:rPr lang="en-US" altLang="zh-CN" sz="2000" dirty="0">
                <a:latin typeface="等线" panose="02010600030101010101" pitchFamily="2" charset="-122"/>
                <a:ea typeface="等线" panose="02010600030101010101" pitchFamily="2" charset="-122"/>
              </a:rPr>
              <a:t>(</a:t>
            </a:r>
            <a:r>
              <a:rPr lang="zh-CN" altLang="en-US" sz="2000" dirty="0">
                <a:solidFill>
                  <a:srgbClr val="FF0000"/>
                </a:solidFill>
                <a:latin typeface="等线" panose="02010600030101010101" pitchFamily="2" charset="-122"/>
                <a:ea typeface="等线" panose="02010600030101010101" pitchFamily="2" charset="-122"/>
              </a:rPr>
              <a:t>称为包含用例，</a:t>
            </a:r>
            <a:r>
              <a:rPr lang="en-US" altLang="zh-CN" sz="2000" dirty="0">
                <a:solidFill>
                  <a:srgbClr val="FF0000"/>
                </a:solidFill>
                <a:latin typeface="等线" panose="02010600030101010101" pitchFamily="2" charset="-122"/>
                <a:ea typeface="等线" panose="02010600030101010101" pitchFamily="2" charset="-122"/>
              </a:rPr>
              <a:t>Inclusion Use Case</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的行为。</a:t>
            </a: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mn-cs"/>
              </a:rPr>
              <a:t>  在包含关系中，箭头的方向是从基本用例到包含用例，也就是说，基本用例是依赖于包含用例的。</a:t>
            </a: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534712" y="2998221"/>
            <a:ext cx="6728627" cy="3137656"/>
          </a:xfrm>
          <a:prstGeom prst="rect">
            <a:avLst/>
          </a:prstGeom>
        </p:spPr>
      </p:pic>
      <p:sp>
        <p:nvSpPr>
          <p:cNvPr id="8" name="文本框 7"/>
          <p:cNvSpPr txBox="1"/>
          <p:nvPr/>
        </p:nvSpPr>
        <p:spPr>
          <a:xfrm>
            <a:off x="7465905" y="3453278"/>
            <a:ext cx="3940528" cy="1015663"/>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UML</a:t>
            </a:r>
            <a:r>
              <a:rPr lang="zh-CN" altLang="en-US" sz="2000" dirty="0">
                <a:latin typeface="等线" panose="02010600030101010101" pitchFamily="2" charset="-122"/>
                <a:ea typeface="等线" panose="02010600030101010101" pitchFamily="2" charset="-122"/>
              </a:rPr>
              <a:t>图中，使用</a:t>
            </a:r>
            <a:r>
              <a:rPr lang="zh-CN" altLang="en-US" sz="2000" dirty="0">
                <a:solidFill>
                  <a:srgbClr val="FF0000"/>
                </a:solidFill>
                <a:latin typeface="等线" panose="02010600030101010101" pitchFamily="2" charset="-122"/>
                <a:ea typeface="等线" panose="02010600030101010101" pitchFamily="2" charset="-122"/>
              </a:rPr>
              <a:t>带虚线箭头</a:t>
            </a:r>
            <a:r>
              <a:rPr lang="zh-CN" altLang="en-US" sz="2000" dirty="0">
                <a:latin typeface="等线" panose="02010600030101010101" pitchFamily="2" charset="-122"/>
                <a:ea typeface="等线" panose="02010600030101010101" pitchFamily="2" charset="-122"/>
              </a:rPr>
              <a:t>表示，并线上标有</a:t>
            </a:r>
            <a:r>
              <a:rPr lang="en-US" altLang="zh-CN" sz="2000" dirty="0">
                <a:solidFill>
                  <a:srgbClr val="FF0000"/>
                </a:solidFill>
                <a:latin typeface="等线" panose="02010600030101010101" pitchFamily="2" charset="-122"/>
                <a:ea typeface="等线" panose="02010600030101010101" pitchFamily="2" charset="-122"/>
              </a:rPr>
              <a:t>&lt;&lt;include&gt;&gt;</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平行四边形 3"/>
          <p:cNvSpPr/>
          <p:nvPr/>
        </p:nvSpPr>
        <p:spPr>
          <a:xfrm>
            <a:off x="808522" y="2154866"/>
            <a:ext cx="10804713" cy="2548267"/>
          </a:xfrm>
          <a:prstGeom prst="parallelogram">
            <a:avLst>
              <a:gd name="adj" fmla="val 0"/>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944426" y="6204154"/>
            <a:ext cx="6303146"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计算方式</a:t>
            </a:r>
            <a:r>
              <a:rPr kumimoji="0" lang="en-US" altLang="zh-CN"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a:t>
            </a:r>
            <a:r>
              <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自评</a:t>
            </a:r>
            <a:r>
              <a:rPr kumimoji="0" lang="en-US" altLang="zh-CN"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rPr>
              <a:t>*0.2</a:t>
            </a:r>
            <a:r>
              <a:rPr lang="en-US" altLang="zh-CN" dirty="0">
                <a:solidFill>
                  <a:schemeClr val="tx1"/>
                </a:solidFill>
                <a:latin typeface="+mj-ea"/>
                <a:ea typeface="+mj-ea"/>
              </a:rPr>
              <a:t>+(</a:t>
            </a:r>
            <a:r>
              <a:rPr lang="zh-CN" altLang="en-US" dirty="0">
                <a:solidFill>
                  <a:schemeClr val="tx1"/>
                </a:solidFill>
                <a:latin typeface="+mj-ea"/>
                <a:ea typeface="+mj-ea"/>
              </a:rPr>
              <a:t>互评</a:t>
            </a:r>
            <a:r>
              <a:rPr lang="en-US" altLang="zh-CN" dirty="0">
                <a:solidFill>
                  <a:schemeClr val="tx1"/>
                </a:solidFill>
                <a:latin typeface="+mj-ea"/>
                <a:ea typeface="+mj-ea"/>
              </a:rPr>
              <a:t>*0.4)+</a:t>
            </a:r>
            <a:r>
              <a:rPr lang="zh-CN" altLang="en-US" dirty="0">
                <a:solidFill>
                  <a:schemeClr val="tx1"/>
                </a:solidFill>
                <a:latin typeface="+mj-ea"/>
                <a:ea typeface="+mj-ea"/>
              </a:rPr>
              <a:t>完成度</a:t>
            </a:r>
            <a:r>
              <a:rPr lang="en-US" altLang="zh-CN" dirty="0">
                <a:solidFill>
                  <a:schemeClr val="tx1"/>
                </a:solidFill>
                <a:latin typeface="+mj-ea"/>
                <a:ea typeface="+mj-ea"/>
              </a:rPr>
              <a:t>*0.4</a:t>
            </a:r>
            <a:endParaRPr kumimoji="0" lang="zh-CN" altLang="en-US" sz="1800" b="0" i="0" u="none" strike="noStrike" cap="none" spc="0" normalizeH="0" baseline="0" dirty="0">
              <a:ln>
                <a:noFill/>
              </a:ln>
              <a:solidFill>
                <a:schemeClr val="tx1"/>
              </a:solidFill>
              <a:effectLst/>
              <a:uFillTx/>
              <a:latin typeface="+mj-ea"/>
              <a:ea typeface="+mj-ea"/>
              <a:cs typeface="Calibri" panose="020F0502020204030204"/>
              <a:sym typeface="Calibri" panose="020F0502020204030204"/>
            </a:endParaRPr>
          </a:p>
        </p:txBody>
      </p:sp>
      <p:graphicFrame>
        <p:nvGraphicFramePr>
          <p:cNvPr id="2" name="表格 2"/>
          <p:cNvGraphicFramePr>
            <a:graphicFrameLocks noGrp="1"/>
          </p:cNvGraphicFramePr>
          <p:nvPr/>
        </p:nvGraphicFramePr>
        <p:xfrm>
          <a:off x="1127464" y="1101207"/>
          <a:ext cx="9605639" cy="4851294"/>
        </p:xfrm>
        <a:graphic>
          <a:graphicData uri="http://schemas.openxmlformats.org/drawingml/2006/table">
            <a:tbl>
              <a:tblPr firstRow="1" bandRow="1">
                <a:tableStyleId>{5C22544A-7EE6-4342-B048-85BDC9FD1C3A}</a:tableStyleId>
              </a:tblPr>
              <a:tblGrid>
                <a:gridCol w="850667">
                  <a:extLst>
                    <a:ext uri="{9D8B030D-6E8A-4147-A177-3AD203B41FA5}">
                      <a16:colId xmlns:a16="http://schemas.microsoft.com/office/drawing/2014/main" val="20000"/>
                    </a:ext>
                  </a:extLst>
                </a:gridCol>
                <a:gridCol w="1070461">
                  <a:extLst>
                    <a:ext uri="{9D8B030D-6E8A-4147-A177-3AD203B41FA5}">
                      <a16:colId xmlns:a16="http://schemas.microsoft.com/office/drawing/2014/main" val="20001"/>
                    </a:ext>
                  </a:extLst>
                </a:gridCol>
                <a:gridCol w="1692083">
                  <a:extLst>
                    <a:ext uri="{9D8B030D-6E8A-4147-A177-3AD203B41FA5}">
                      <a16:colId xmlns:a16="http://schemas.microsoft.com/office/drawing/2014/main" val="20002"/>
                    </a:ext>
                  </a:extLst>
                </a:gridCol>
                <a:gridCol w="630315">
                  <a:extLst>
                    <a:ext uri="{9D8B030D-6E8A-4147-A177-3AD203B41FA5}">
                      <a16:colId xmlns:a16="http://schemas.microsoft.com/office/drawing/2014/main" val="20003"/>
                    </a:ext>
                  </a:extLst>
                </a:gridCol>
                <a:gridCol w="754602">
                  <a:extLst>
                    <a:ext uri="{9D8B030D-6E8A-4147-A177-3AD203B41FA5}">
                      <a16:colId xmlns:a16="http://schemas.microsoft.com/office/drawing/2014/main" val="20004"/>
                    </a:ext>
                  </a:extLst>
                </a:gridCol>
                <a:gridCol w="765255">
                  <a:extLst>
                    <a:ext uri="{9D8B030D-6E8A-4147-A177-3AD203B41FA5}">
                      <a16:colId xmlns:a16="http://schemas.microsoft.com/office/drawing/2014/main" val="20005"/>
                    </a:ext>
                  </a:extLst>
                </a:gridCol>
                <a:gridCol w="960564">
                  <a:extLst>
                    <a:ext uri="{9D8B030D-6E8A-4147-A177-3AD203B41FA5}">
                      <a16:colId xmlns:a16="http://schemas.microsoft.com/office/drawing/2014/main" val="20006"/>
                    </a:ext>
                  </a:extLst>
                </a:gridCol>
                <a:gridCol w="960564">
                  <a:extLst>
                    <a:ext uri="{9D8B030D-6E8A-4147-A177-3AD203B41FA5}">
                      <a16:colId xmlns:a16="http://schemas.microsoft.com/office/drawing/2014/main" val="20007"/>
                    </a:ext>
                  </a:extLst>
                </a:gridCol>
                <a:gridCol w="960564">
                  <a:extLst>
                    <a:ext uri="{9D8B030D-6E8A-4147-A177-3AD203B41FA5}">
                      <a16:colId xmlns:a16="http://schemas.microsoft.com/office/drawing/2014/main" val="20008"/>
                    </a:ext>
                  </a:extLst>
                </a:gridCol>
                <a:gridCol w="960564">
                  <a:extLst>
                    <a:ext uri="{9D8B030D-6E8A-4147-A177-3AD203B41FA5}">
                      <a16:colId xmlns:a16="http://schemas.microsoft.com/office/drawing/2014/main" val="20009"/>
                    </a:ext>
                  </a:extLst>
                </a:gridCol>
              </a:tblGrid>
              <a:tr h="344213">
                <a:tc>
                  <a:txBody>
                    <a:bodyPr/>
                    <a:lstStyle/>
                    <a:p>
                      <a:pPr algn="l">
                        <a:buNone/>
                      </a:pPr>
                      <a:r>
                        <a:rPr lang="en-US" sz="1600" b="1" dirty="0" err="1">
                          <a:solidFill>
                            <a:srgbClr val="FFFFFF"/>
                          </a:solidFill>
                          <a:latin typeface="微软雅黑" panose="020B0503020204020204" charset="-122"/>
                          <a:cs typeface="微软雅黑" panose="020B0503020204020204" charset="-122"/>
                        </a:rPr>
                        <a:t>职位</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a:solidFill>
                            <a:srgbClr val="FFFFFF"/>
                          </a:solidFill>
                          <a:latin typeface="微软雅黑" panose="020B0503020204020204" charset="-122"/>
                          <a:cs typeface="微软雅黑" panose="020B0503020204020204" charset="-122"/>
                        </a:rPr>
                        <a:t>姓名</a:t>
                      </a:r>
                      <a:endParaRPr lang="en-US" altLang="en-US" sz="1600" b="1">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该阶段完成任务</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自评</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张丁元</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童奕伟</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郑森瑞</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王泰吉</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张淇</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最终评分</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extLst>
                  <a:ext uri="{0D108BD9-81ED-4DB2-BD59-A6C34878D82A}">
                    <a16:rowId xmlns:a16="http://schemas.microsoft.com/office/drawing/2014/main" val="10000"/>
                  </a:ext>
                </a:extLst>
              </a:tr>
              <a:tr h="1020350">
                <a:tc>
                  <a:txBody>
                    <a:bodyPr/>
                    <a:lstStyle/>
                    <a:p>
                      <a:pPr algn="l">
                        <a:buNone/>
                      </a:pPr>
                      <a:r>
                        <a:rPr lang="en-US" sz="1600">
                          <a:solidFill>
                            <a:srgbClr val="000000"/>
                          </a:solidFill>
                          <a:latin typeface="微软雅黑" panose="020B0503020204020204" charset="-122"/>
                          <a:cs typeface="微软雅黑" panose="020B0503020204020204" charset="-122"/>
                        </a:rPr>
                        <a:t>项目经理</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latin typeface="微软雅黑" panose="020B0503020204020204" charset="-122"/>
                          <a:cs typeface="微软雅黑" panose="020B0503020204020204" charset="-122"/>
                        </a:rPr>
                        <a:t>张丁元</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完成顺序图、通信图</a:t>
                      </a:r>
                      <a:endParaRPr lang="en-US" altLang="zh-CN"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rPr>
                        <a:t>96.8</a:t>
                      </a:r>
                    </a:p>
                  </a:txBody>
                  <a:tcPr/>
                </a:tc>
                <a:extLst>
                  <a:ext uri="{0D108BD9-81ED-4DB2-BD59-A6C34878D82A}">
                    <a16:rowId xmlns:a16="http://schemas.microsoft.com/office/drawing/2014/main" val="10001"/>
                  </a:ext>
                </a:extLst>
              </a:tr>
              <a:tr h="749895">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latin typeface="微软雅黑" panose="020B0503020204020204" charset="-122"/>
                          <a:cs typeface="微软雅黑" panose="020B0503020204020204" charset="-122"/>
                        </a:rPr>
                        <a:t>童奕伟</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完成部署图</a:t>
                      </a:r>
                      <a:endParaRPr lang="en-US" altLang="zh-CN"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96</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95</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96.1</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1020350">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郑森瑞</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Arial" panose="020B0604020202020204" pitchFamily="34" charset="0"/>
                          <a:cs typeface="Arial" panose="020B0604020202020204" pitchFamily="34" charset="0"/>
                        </a:rPr>
                        <a:t>完成状态图</a:t>
                      </a:r>
                      <a:endParaRPr lang="en-US" altLang="zh-CN" sz="1600" dirty="0">
                        <a:solidFill>
                          <a:srgbClr val="000000"/>
                        </a:solidFill>
                        <a:latin typeface="Arial" panose="020B0604020202020204" pitchFamily="34" charset="0"/>
                        <a:cs typeface="Arial" panose="020B0604020202020204" pitchFamily="34" charset="0"/>
                      </a:endParaRPr>
                    </a:p>
                    <a:p>
                      <a:pPr algn="l">
                        <a:buNone/>
                      </a:pPr>
                      <a:r>
                        <a:rPr lang="zh-CN" altLang="en-US" sz="1600" dirty="0">
                          <a:solidFill>
                            <a:srgbClr val="000000"/>
                          </a:solidFill>
                          <a:latin typeface="Arial" panose="020B0604020202020204" pitchFamily="34" charset="0"/>
                          <a:cs typeface="Arial" panose="020B0604020202020204" pitchFamily="34" charset="0"/>
                        </a:rPr>
                        <a:t>完成度 </a:t>
                      </a:r>
                      <a:r>
                        <a:rPr lang="en-US" altLang="zh-CN"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92</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94</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49895">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王泰吉</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完成类图</a:t>
                      </a:r>
                      <a:endParaRPr lang="en-US" altLang="zh-CN"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96</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95</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96.9</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31684">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张淇</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完成用例图</a:t>
                      </a:r>
                      <a:endParaRPr lang="en-US" altLang="zh-CN" sz="1600" dirty="0">
                        <a:solidFill>
                          <a:srgbClr val="000000"/>
                        </a:solidFill>
                        <a:latin typeface="微软雅黑" panose="020B0503020204020204" charset="-122"/>
                        <a:cs typeface="微软雅黑" panose="020B0503020204020204" charset="-122"/>
                      </a:endParaRPr>
                    </a:p>
                    <a:p>
                      <a:pPr algn="l">
                        <a:buNone/>
                      </a:pPr>
                      <a:r>
                        <a:rPr lang="zh-CN" altLang="en-US" sz="1600" dirty="0">
                          <a:solidFill>
                            <a:srgbClr val="000000"/>
                          </a:solidFill>
                          <a:latin typeface="Arial" panose="020B0604020202020204" pitchFamily="34" charset="0"/>
                          <a:cs typeface="Arial" panose="020B0604020202020204" pitchFamily="34" charset="0"/>
                        </a:rPr>
                        <a:t>完成度 </a:t>
                      </a:r>
                      <a:r>
                        <a:rPr lang="en-US" altLang="zh-CN"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96.2</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
        <p:nvSpPr>
          <p:cNvPr id="52" name="文本框 51"/>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小组绩效</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641945" y="541243"/>
            <a:ext cx="10908109" cy="5775513"/>
          </a:xfrm>
          <a:prstGeom prst="rect">
            <a:avLst/>
          </a:prstGeom>
          <a:solidFill>
            <a:schemeClr val="accent5">
              <a:lumMod val="20000"/>
              <a:lumOff val="80000"/>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66725" y="2258573"/>
            <a:ext cx="6858550" cy="1569660"/>
          </a:xfrm>
          <a:prstGeom prst="rect">
            <a:avLst/>
          </a:prstGeom>
          <a:noFill/>
        </p:spPr>
        <p:txBody>
          <a:bodyPr wrap="square" rtlCol="0">
            <a:spAutoFit/>
          </a:bodyPr>
          <a:lstStyle/>
          <a:p>
            <a:pPr algn="dist"/>
            <a:r>
              <a:rPr lang="en-US" altLang="zh-CN" sz="9600" spc="100" dirty="0">
                <a:solidFill>
                  <a:schemeClr val="tx2">
                    <a:lumMod val="50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THANKS</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3" name="文本框 2"/>
          <p:cNvSpPr txBox="1"/>
          <p:nvPr/>
        </p:nvSpPr>
        <p:spPr>
          <a:xfrm>
            <a:off x="3899026" y="91378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flipH="1">
            <a:off x="1161053" y="1065977"/>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2.</a:t>
            </a:r>
            <a:r>
              <a:rPr lang="zh-CN" altLang="en-US" sz="2000" b="1" dirty="0">
                <a:solidFill>
                  <a:prstClr val="black"/>
                </a:solidFill>
                <a:latin typeface="等线" panose="02010600030101010101" pitchFamily="2" charset="-122"/>
                <a:ea typeface="等线" panose="02010600030101010101" pitchFamily="2" charset="-122"/>
              </a:rPr>
              <a:t>扩展关系</a:t>
            </a:r>
            <a:endPar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文本框 4"/>
          <p:cNvSpPr txBox="1"/>
          <p:nvPr/>
        </p:nvSpPr>
        <p:spPr>
          <a:xfrm>
            <a:off x="1022570" y="1640638"/>
            <a:ext cx="1085967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指的是对基本用例的扩展，扩展关系是从扩展用例到基本用例的关系。</a:t>
            </a:r>
          </a:p>
        </p:txBody>
      </p:sp>
      <p:sp>
        <p:nvSpPr>
          <p:cNvPr id="6" name="文本框 5"/>
          <p:cNvSpPr txBox="1"/>
          <p:nvPr/>
        </p:nvSpPr>
        <p:spPr>
          <a:xfrm>
            <a:off x="1022570" y="2215299"/>
            <a:ext cx="9549353" cy="1323439"/>
          </a:xfrm>
          <a:prstGeom prst="rect">
            <a:avLst/>
          </a:prstGeom>
          <a:noFill/>
        </p:spPr>
        <p:txBody>
          <a:bodyPr wrap="square" rtlCol="0">
            <a:spAutoFit/>
          </a:bodyPr>
          <a:lstStyle/>
          <a:p>
            <a:r>
              <a:rPr lang="zh-CN" altLang="en-US" sz="2000" dirty="0"/>
              <a:t>  以下几种情况可以使用扩展用例：</a:t>
            </a:r>
            <a:endParaRPr lang="en-US" altLang="zh-CN" sz="2000" dirty="0"/>
          </a:p>
          <a:p>
            <a:r>
              <a:rPr lang="en-US" altLang="zh-CN" sz="2000" dirty="0"/>
              <a:t>1.</a:t>
            </a:r>
            <a:r>
              <a:rPr lang="zh-CN" altLang="en-US" sz="2000" dirty="0"/>
              <a:t>表明用例的某部分是可选的系统行为。</a:t>
            </a:r>
            <a:endParaRPr lang="en-US" altLang="zh-CN" sz="2000" dirty="0"/>
          </a:p>
          <a:p>
            <a:r>
              <a:rPr lang="en-US" altLang="zh-CN" sz="2000" dirty="0"/>
              <a:t>2.</a:t>
            </a:r>
            <a:r>
              <a:rPr lang="zh-CN" altLang="en-US" sz="2000" dirty="0"/>
              <a:t>表明只在特定条件下才执行的分支。</a:t>
            </a:r>
            <a:endParaRPr lang="en-US" altLang="zh-CN" sz="2000" dirty="0"/>
          </a:p>
          <a:p>
            <a:r>
              <a:rPr lang="en-US" altLang="zh-CN" sz="2000" dirty="0"/>
              <a:t>3.</a:t>
            </a:r>
            <a:r>
              <a:rPr lang="zh-CN" altLang="en-US" sz="2000" dirty="0"/>
              <a:t>表明可能有一组行为，其中的一个或多个可以在基本用例中扩展点处插入。</a:t>
            </a: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22570" y="3713289"/>
            <a:ext cx="6144144" cy="2168005"/>
          </a:xfrm>
          <a:prstGeom prst="rect">
            <a:avLst/>
          </a:prstGeom>
        </p:spPr>
      </p:pic>
      <p:sp>
        <p:nvSpPr>
          <p:cNvPr id="8" name="文本框 7"/>
          <p:cNvSpPr txBox="1"/>
          <p:nvPr/>
        </p:nvSpPr>
        <p:spPr>
          <a:xfrm>
            <a:off x="7522589" y="3845792"/>
            <a:ext cx="4015819" cy="1938992"/>
          </a:xfrm>
          <a:prstGeom prst="rect">
            <a:avLst/>
          </a:prstGeom>
          <a:noFill/>
        </p:spPr>
        <p:txBody>
          <a:bodyPr wrap="square" rtlCol="0">
            <a:spAutoFit/>
          </a:bodyPr>
          <a:lstStyle/>
          <a:p>
            <a:r>
              <a:rPr lang="zh-CN" altLang="en-US" sz="2000" dirty="0"/>
              <a:t>在</a:t>
            </a:r>
            <a:r>
              <a:rPr lang="en-US" altLang="zh-CN" sz="2000" dirty="0"/>
              <a:t>UML</a:t>
            </a:r>
            <a:r>
              <a:rPr lang="zh-CN" altLang="en-US" sz="2000" dirty="0"/>
              <a:t>图中，使用</a:t>
            </a:r>
            <a:r>
              <a:rPr lang="zh-CN" altLang="en-US" sz="2000" dirty="0">
                <a:solidFill>
                  <a:srgbClr val="FF0000"/>
                </a:solidFill>
              </a:rPr>
              <a:t>带虚线箭头</a:t>
            </a:r>
            <a:r>
              <a:rPr lang="zh-CN" altLang="en-US" sz="2000" dirty="0"/>
              <a:t>表示，并在线上标有</a:t>
            </a:r>
            <a:r>
              <a:rPr lang="en-US" altLang="zh-CN" sz="2000" dirty="0">
                <a:solidFill>
                  <a:srgbClr val="FF0000"/>
                </a:solidFill>
              </a:rPr>
              <a:t>&lt;&lt;extend&gt;&gt;</a:t>
            </a:r>
            <a:r>
              <a:rPr lang="zh-CN" altLang="en-US" sz="2000" dirty="0"/>
              <a:t>。</a:t>
            </a:r>
            <a:endParaRPr lang="en-US" altLang="zh-CN" sz="2000" dirty="0"/>
          </a:p>
          <a:p>
            <a:endParaRPr lang="en-US" altLang="zh-CN" sz="2000" dirty="0"/>
          </a:p>
          <a:p>
            <a:r>
              <a:rPr lang="zh-CN" altLang="en-US" sz="2000" dirty="0">
                <a:solidFill>
                  <a:srgbClr val="FF0000"/>
                </a:solidFill>
              </a:rPr>
              <a:t>左图中，</a:t>
            </a:r>
            <a:r>
              <a:rPr lang="zh-CN" altLang="en-US" sz="2000" dirty="0"/>
              <a:t>在论坛交流的过程中，学生只有在言论不良等特殊情况下，才会执行被禁言的分支。</a:t>
            </a:r>
            <a:endParaRPr lang="en-US" altLang="zh-CN" sz="2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3" name="文本框 2"/>
          <p:cNvSpPr txBox="1"/>
          <p:nvPr/>
        </p:nvSpPr>
        <p:spPr>
          <a:xfrm flipH="1">
            <a:off x="1307232" y="1117489"/>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3</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lang="zh-CN" altLang="en-US" sz="2000" b="1" dirty="0">
                <a:solidFill>
                  <a:prstClr val="black"/>
                </a:solidFill>
                <a:latin typeface="等线" panose="02010600030101010101" pitchFamily="2" charset="-122"/>
                <a:ea typeface="等线" panose="02010600030101010101" pitchFamily="2" charset="-122"/>
              </a:rPr>
              <a:t>泛化</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关系</a:t>
            </a:r>
          </a:p>
        </p:txBody>
      </p:sp>
      <p:sp>
        <p:nvSpPr>
          <p:cNvPr id="4" name="文本框 3"/>
          <p:cNvSpPr txBox="1"/>
          <p:nvPr/>
        </p:nvSpPr>
        <p:spPr>
          <a:xfrm>
            <a:off x="960426" y="1721303"/>
            <a:ext cx="1085967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指的是一般与特殊的关系。当多个用例共同拥有</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一种类似的结构和行为</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时，可以将他们的</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共性抽象成父用例</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，其他用例作为泛化关系中的</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子用例</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p:txBody>
      </p:sp>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985667" y="2825832"/>
            <a:ext cx="5968221" cy="2527404"/>
          </a:xfrm>
          <a:prstGeom prst="rect">
            <a:avLst/>
          </a:prstGeom>
        </p:spPr>
      </p:pic>
      <p:sp>
        <p:nvSpPr>
          <p:cNvPr id="6" name="文本框 5"/>
          <p:cNvSpPr txBox="1"/>
          <p:nvPr/>
        </p:nvSpPr>
        <p:spPr>
          <a:xfrm>
            <a:off x="7241884" y="2825831"/>
            <a:ext cx="3872318" cy="1938992"/>
          </a:xfrm>
          <a:prstGeom prst="rect">
            <a:avLst/>
          </a:prstGeom>
          <a:noFill/>
        </p:spPr>
        <p:txBody>
          <a:bodyPr wrap="square" rtlCol="0">
            <a:spAutoFit/>
          </a:bodyPr>
          <a:lstStyle/>
          <a:p>
            <a:r>
              <a:rPr lang="zh-CN" altLang="en-US" sz="2000" dirty="0"/>
              <a:t>在用例泛化关系中，子用例是父用例的一种特殊形式，子用例继承父用例所以结构，行为和关系。</a:t>
            </a:r>
            <a:endParaRPr lang="en-US" altLang="zh-CN" sz="2000" dirty="0"/>
          </a:p>
          <a:p>
            <a:endParaRPr lang="en-US" altLang="zh-CN" sz="2000" dirty="0"/>
          </a:p>
          <a:p>
            <a:r>
              <a:rPr lang="zh-CN" altLang="en-US" sz="2000" dirty="0"/>
              <a:t>在</a:t>
            </a:r>
            <a:r>
              <a:rPr lang="en-US" altLang="zh-CN" sz="2000" dirty="0"/>
              <a:t>UML</a:t>
            </a:r>
            <a:r>
              <a:rPr lang="zh-CN" altLang="en-US" sz="2000" dirty="0"/>
              <a:t>图中，使用</a:t>
            </a:r>
            <a:r>
              <a:rPr lang="zh-CN" altLang="en-US" sz="2000" dirty="0">
                <a:solidFill>
                  <a:srgbClr val="FF0000"/>
                </a:solidFill>
              </a:rPr>
              <a:t>实线空箭头</a:t>
            </a:r>
            <a:r>
              <a:rPr lang="zh-CN" altLang="en-US" sz="2000" dirty="0"/>
              <a:t>表示。如左图。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9" name="文本框 8"/>
          <p:cNvSpPr txBox="1"/>
          <p:nvPr/>
        </p:nvSpPr>
        <p:spPr>
          <a:xfrm flipH="1">
            <a:off x="857838" y="1838772"/>
            <a:ext cx="112933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分组关系</a:t>
            </a:r>
          </a:p>
        </p:txBody>
      </p:sp>
      <p:sp>
        <p:nvSpPr>
          <p:cNvPr id="12" name="文本框 11"/>
          <p:cNvSpPr txBox="1"/>
          <p:nvPr/>
        </p:nvSpPr>
        <p:spPr>
          <a:xfrm>
            <a:off x="857838" y="2675007"/>
            <a:ext cx="1085967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在一些用例图中，用例的数目可能很多，这时就需要</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把这些用例组织起来</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最直接的方法是把相关的用例放在一个包中组织起来，一组用例可以放在一个文件夹中。</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就比如，在收集系统需求时，每个需求都需要一个单独的用例表示，这时候就</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需要某种方式把这些需求进行分类</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用例图建模技术与应用</a:t>
            </a:r>
          </a:p>
        </p:txBody>
      </p:sp>
      <p:sp>
        <p:nvSpPr>
          <p:cNvPr id="3" name="文本框 2"/>
          <p:cNvSpPr txBox="1"/>
          <p:nvPr/>
        </p:nvSpPr>
        <p:spPr>
          <a:xfrm>
            <a:off x="5319454" y="1357669"/>
            <a:ext cx="4393947" cy="251992"/>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1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flipH="1">
            <a:off x="1844634" y="1483665"/>
            <a:ext cx="1129331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  使用</a:t>
            </a:r>
            <a:r>
              <a:rPr lang="en-US" altLang="zh-CN" sz="2000" dirty="0">
                <a:solidFill>
                  <a:prstClr val="black"/>
                </a:solidFill>
                <a:latin typeface="等线" panose="02010600030101010101" pitchFamily="2" charset="-122"/>
                <a:ea typeface="等线" panose="02010600030101010101" pitchFamily="2" charset="-122"/>
              </a:rPr>
              <a:t>UML</a:t>
            </a:r>
            <a:r>
              <a:rPr lang="zh-CN" altLang="en-US" sz="2000" dirty="0">
                <a:solidFill>
                  <a:prstClr val="black"/>
                </a:solidFill>
                <a:latin typeface="等线" panose="02010600030101010101" pitchFamily="2" charset="-122"/>
                <a:ea typeface="等线" panose="02010600030101010101" pitchFamily="2" charset="-122"/>
              </a:rPr>
              <a:t>的用例图模型来做系统的需求，解决了自然语言描述系统功能需求</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FF0000"/>
                </a:solidFill>
                <a:latin typeface="等线" panose="02010600030101010101" pitchFamily="2" charset="-122"/>
                <a:ea typeface="等线" panose="02010600030101010101" pitchFamily="2" charset="-122"/>
              </a:rPr>
              <a:t>随意性大，容易产生歧义和不正确性</a:t>
            </a:r>
            <a:r>
              <a:rPr lang="zh-CN" altLang="en-US" sz="2000" dirty="0">
                <a:solidFill>
                  <a:prstClr val="black"/>
                </a:solidFill>
                <a:latin typeface="等线" panose="02010600030101010101" pitchFamily="2" charset="-122"/>
                <a:ea typeface="等线" panose="02010600030101010101" pitchFamily="2" charset="-122"/>
              </a:rPr>
              <a:t>的缺点。</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文本框 4"/>
          <p:cNvSpPr txBox="1"/>
          <p:nvPr/>
        </p:nvSpPr>
        <p:spPr>
          <a:xfrm>
            <a:off x="1844634" y="2579157"/>
            <a:ext cx="10859679"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创建用例图模型主要包括以下三部分内容。</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识别出系统中的角色和用例。</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区分用例之间的先后次序。</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3</a:t>
            </a:r>
            <a:r>
              <a:rPr lang="en-US" altLang="zh-CN" sz="2000" dirty="0">
                <a:solidFill>
                  <a:prstClr val="black"/>
                </a:solidFill>
                <a:latin typeface="等线" panose="02010600030101010101" pitchFamily="2" charset="-122"/>
                <a:ea typeface="等线" panose="02010600030101010101" pitchFamily="2" charset="-122"/>
              </a:rPr>
              <a:t>.</a:t>
            </a:r>
            <a:r>
              <a:rPr lang="zh-CN" altLang="en-US" sz="2000" dirty="0">
                <a:solidFill>
                  <a:prstClr val="black"/>
                </a:solidFill>
                <a:latin typeface="等线" panose="02010600030101010101" pitchFamily="2" charset="-122"/>
                <a:ea typeface="等线" panose="02010600030101010101" pitchFamily="2" charset="-122"/>
              </a:rPr>
              <a:t>创建用例图模型结构。</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6" name="文本框 5"/>
          <p:cNvSpPr txBox="1"/>
          <p:nvPr/>
        </p:nvSpPr>
        <p:spPr>
          <a:xfrm>
            <a:off x="3899026" y="913785"/>
            <a:ext cx="4393947" cy="251992"/>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1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7" name="文本框 6"/>
          <p:cNvSpPr txBox="1"/>
          <p:nvPr/>
        </p:nvSpPr>
        <p:spPr>
          <a:xfrm flipH="1">
            <a:off x="968229" y="1412622"/>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识别出系统中的角色和用例</a:t>
            </a:r>
          </a:p>
        </p:txBody>
      </p:sp>
      <p:sp>
        <p:nvSpPr>
          <p:cNvPr id="8" name="文本框 7"/>
          <p:cNvSpPr txBox="1"/>
          <p:nvPr/>
        </p:nvSpPr>
        <p:spPr>
          <a:xfrm>
            <a:off x="835685" y="1819936"/>
            <a:ext cx="10859679"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这项任务通常由系统分析员，通过与</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用户进行沟通</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完成的。通过与用户之间的</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交流</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提出问题</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，了解他们的</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业务需求</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。这些需求和得到的答案将成为创建用例图的基础信息。</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solidFill>
                  <a:prstClr val="black"/>
                </a:solidFill>
                <a:latin typeface="等线" panose="02010600030101010101" pitchFamily="2" charset="-122"/>
                <a:ea typeface="等线" panose="02010600030101010101" pitchFamily="2" charset="-122"/>
              </a:rPr>
              <a:t>1</a:t>
            </a:r>
            <a:r>
              <a:rPr lang="zh-CN" altLang="en-US" sz="2000" dirty="0">
                <a:solidFill>
                  <a:prstClr val="black"/>
                </a:solidFill>
                <a:latin typeface="等线" panose="02010600030101010101" pitchFamily="2" charset="-122"/>
                <a:ea typeface="等线" panose="02010600030101010101" pitchFamily="2" charset="-122"/>
              </a:rPr>
              <a:t>、如何从系统中识别出角色：</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通过与用户的交流，让用户回答一些问题识别角色。</a:t>
            </a:r>
            <a:endParaRPr lang="en-US" altLang="zh-CN" sz="2000" noProof="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dirty="0">
                <a:ln>
                  <a:noFill/>
                </a:ln>
                <a:solidFill>
                  <a:prstClr val="black"/>
                </a:solidFill>
                <a:effectLst/>
                <a:uLnTx/>
                <a:uFillTx/>
                <a:latin typeface="等线" panose="02010600030101010101" pitchFamily="2" charset="-122"/>
                <a:ea typeface="等线" panose="02010600030101010101" pitchFamily="2" charset="-122"/>
                <a:cs typeface="+mn-cs"/>
              </a:rPr>
              <a:t>2</a:t>
            </a:r>
            <a:r>
              <a:rPr kumimoji="0" lang="zh-CN" altLang="en-US" sz="2000" b="0" i="0" u="none" strike="noStrike" kern="1200" cap="none" spc="0" normalizeH="0" baseline="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如何从</a:t>
            </a:r>
            <a:r>
              <a:rPr lang="zh-CN" altLang="en-US" sz="2000" dirty="0">
                <a:solidFill>
                  <a:prstClr val="black"/>
                </a:solidFill>
                <a:latin typeface="等线" panose="02010600030101010101" pitchFamily="2" charset="-122"/>
                <a:ea typeface="等线" panose="02010600030101010101" pitchFamily="2" charset="-122"/>
              </a:rPr>
              <a:t>系统中识别用例：</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可以先列出角色清单，再对每一个角色列出他的用例，然后再通过交流，回答问题来帮助识别用例。</a:t>
            </a:r>
          </a:p>
        </p:txBody>
      </p:sp>
      <p:sp>
        <p:nvSpPr>
          <p:cNvPr id="9" name="文本框 8"/>
          <p:cNvSpPr txBox="1"/>
          <p:nvPr/>
        </p:nvSpPr>
        <p:spPr>
          <a:xfrm flipH="1">
            <a:off x="835687" y="4143525"/>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2</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lang="zh-CN" altLang="en-US" sz="2000" b="1" dirty="0">
                <a:solidFill>
                  <a:prstClr val="black"/>
                </a:solidFill>
                <a:latin typeface="等线" panose="02010600030101010101" pitchFamily="2" charset="-122"/>
                <a:ea typeface="等线" panose="02010600030101010101" pitchFamily="2" charset="-122"/>
              </a:rPr>
              <a:t>区分用例优先顺序</a:t>
            </a:r>
            <a:endPar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1" name="文本框 10"/>
          <p:cNvSpPr txBox="1"/>
          <p:nvPr/>
        </p:nvSpPr>
        <p:spPr>
          <a:xfrm>
            <a:off x="835686" y="4615117"/>
            <a:ext cx="1085967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某些用例必须再其他用例之前完成，因为他们之间要相互依赖。</a:t>
            </a:r>
          </a:p>
        </p:txBody>
      </p:sp>
      <p:sp>
        <p:nvSpPr>
          <p:cNvPr id="12" name="文本框 11"/>
          <p:cNvSpPr txBox="1"/>
          <p:nvPr/>
        </p:nvSpPr>
        <p:spPr>
          <a:xfrm flipH="1">
            <a:off x="835686" y="5092047"/>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3</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构建用例图模型</a:t>
            </a:r>
          </a:p>
        </p:txBody>
      </p:sp>
      <p:sp>
        <p:nvSpPr>
          <p:cNvPr id="13" name="文本框 12"/>
          <p:cNvSpPr txBox="1"/>
          <p:nvPr/>
        </p:nvSpPr>
        <p:spPr>
          <a:xfrm>
            <a:off x="835685" y="5590272"/>
            <a:ext cx="9766170" cy="707886"/>
          </a:xfrm>
          <a:prstGeom prst="rect">
            <a:avLst/>
          </a:prstGeom>
          <a:noFill/>
        </p:spPr>
        <p:txBody>
          <a:bodyPr wrap="square" rtlCol="0">
            <a:spAutoFit/>
          </a:bodyPr>
          <a:lstStyle/>
          <a:p>
            <a:r>
              <a:rPr lang="zh-CN" altLang="en-US" sz="2000" dirty="0"/>
              <a:t>将已确定并细化的角色和用例放入用例图中。此时，再借助包含，扩展和泛化的关系给出用例之间的构建模型。</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sp>
        <p:nvSpPr>
          <p:cNvPr id="3" name="文本框 2"/>
          <p:cNvSpPr txBox="1"/>
          <p:nvPr/>
        </p:nvSpPr>
        <p:spPr>
          <a:xfrm>
            <a:off x="3899026" y="913785"/>
            <a:ext cx="4393947" cy="251992"/>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1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flipH="1">
            <a:off x="1156658" y="1339681"/>
            <a:ext cx="112933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等线" panose="02010600030101010101" pitchFamily="2" charset="-122"/>
                <a:ea typeface="等线" panose="02010600030101010101" pitchFamily="2" charset="-122"/>
              </a:rPr>
              <a:t>例：</a:t>
            </a:r>
            <a:endParaRPr kumimoji="0" lang="zh-CN" altLang="en-US" sz="24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文本框 4"/>
          <p:cNvSpPr txBox="1"/>
          <p:nvPr/>
        </p:nvSpPr>
        <p:spPr>
          <a:xfrm>
            <a:off x="1010131" y="2011990"/>
            <a:ext cx="1129331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AS</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系统按业务功能分成信息操作，发布栏管理，</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APP</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界面管理，作业管理等几部分。</a:t>
            </a:r>
          </a:p>
        </p:txBody>
      </p:sp>
      <p:sp>
        <p:nvSpPr>
          <p:cNvPr id="6" name="文本框 5"/>
          <p:cNvSpPr txBox="1"/>
          <p:nvPr/>
        </p:nvSpPr>
        <p:spPr>
          <a:xfrm>
            <a:off x="1156658" y="2724292"/>
            <a:ext cx="11368725"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信息操作</a:t>
            </a:r>
            <a:endPar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教师对课程，个人的介绍，学生下载课程资料，查看教师信息，游客查看课程，教师信息。</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2.</a:t>
            </a:r>
            <a:r>
              <a:rPr lang="zh-CN" altLang="en-US" sz="2000" b="1" dirty="0">
                <a:solidFill>
                  <a:prstClr val="black"/>
                </a:solidFill>
                <a:latin typeface="等线" panose="02010600030101010101" pitchFamily="2" charset="-122"/>
                <a:ea typeface="等线" panose="02010600030101010101" pitchFamily="2" charset="-122"/>
              </a:rPr>
              <a:t>发布栏管理</a:t>
            </a:r>
            <a:endParaRPr lang="en-US" altLang="zh-CN" sz="2000" b="1"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教师发布作业批改情况以及更新课程通知，学生查看作业作业批改情况及课程通知。</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3.APP</a:t>
            </a:r>
            <a:r>
              <a:rPr lang="zh-CN" altLang="en-US" sz="2000" b="1" dirty="0">
                <a:solidFill>
                  <a:prstClr val="black"/>
                </a:solidFill>
                <a:latin typeface="等线" panose="02010600030101010101" pitchFamily="2" charset="-122"/>
                <a:ea typeface="等线" panose="02010600030101010101" pitchFamily="2" charset="-122"/>
              </a:rPr>
              <a:t>界面管理</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管理员在界面对教师设置使用指南，游客查看链接，学生密码找回，查看链接。</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4.</a:t>
            </a:r>
            <a:r>
              <a:rPr lang="zh-CN" altLang="en-US" sz="2000" b="1" dirty="0">
                <a:solidFill>
                  <a:prstClr val="black"/>
                </a:solidFill>
                <a:latin typeface="等线" panose="02010600030101010101" pitchFamily="2" charset="-122"/>
                <a:ea typeface="等线" panose="02010600030101010101" pitchFamily="2" charset="-122"/>
              </a:rPr>
              <a:t>作业管理</a:t>
            </a:r>
            <a:endParaRPr lang="en-US" altLang="zh-CN" sz="2000" b="1"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老师批改作业，学生提交作业。</a:t>
            </a:r>
            <a:endParaRPr lang="en-US" altLang="zh-CN" sz="2000"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用例之间的可视化表示</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2127029" y="1027321"/>
            <a:ext cx="7442636" cy="53696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695799" y="2864318"/>
            <a:ext cx="3609073" cy="769441"/>
          </a:xfrm>
          <a:prstGeom prst="rect">
            <a:avLst/>
          </a:prstGeom>
          <a:noFill/>
        </p:spPr>
        <p:txBody>
          <a:bodyPr wrap="square" rtlCol="0">
            <a:spAutoFit/>
          </a:bodyPr>
          <a:lstStyle/>
          <a:p>
            <a:pPr algn="just"/>
            <a:r>
              <a:rPr lang="zh-CN" altLang="en-US" sz="44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二、类图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类图概述</a:t>
            </a:r>
          </a:p>
        </p:txBody>
      </p:sp>
      <p:sp>
        <p:nvSpPr>
          <p:cNvPr id="4" name="文本框 3"/>
          <p:cNvSpPr txBox="1"/>
          <p:nvPr/>
        </p:nvSpPr>
        <p:spPr>
          <a:xfrm>
            <a:off x="1372707" y="1176303"/>
            <a:ext cx="9228639" cy="5477510"/>
          </a:xfrm>
          <a:prstGeom prst="rect">
            <a:avLst/>
          </a:prstGeom>
          <a:noFill/>
        </p:spPr>
        <p:txBody>
          <a:bodyPr wrap="square" rtlCol="0">
            <a:spAutoFit/>
          </a:bodyPr>
          <a:lstStyle/>
          <a:p>
            <a:pPr algn="just">
              <a:lnSpc>
                <a:spcPts val="2000"/>
              </a:lnSpc>
            </a:pP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类图在 UML 的静态机制中是重要的组成部分，它不但是设计人员关心的核心，更是实现人员关注的重点。</a:t>
            </a:r>
            <a:r>
              <a:rPr lang="zh-CN" altLang="en-US" sz="2000" spc="100" dirty="0">
                <a:latin typeface="等线" panose="02010600030101010101" pitchFamily="2" charset="-122"/>
                <a:ea typeface="等线" panose="02010600030101010101" pitchFamily="2" charset="-122"/>
                <a:cs typeface="等线" panose="02010600030101010101" pitchFamily="2" charset="-122"/>
              </a:rPr>
              <a:t>建模工具也主要根据类图来产生代码。类图在 UML 的9个图中占据了相当重要的地位。</a:t>
            </a:r>
          </a:p>
          <a:p>
            <a:pPr algn="just">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endParaRPr>
          </a:p>
          <a:p>
            <a:pPr algn="just">
              <a:lnSpc>
                <a:spcPts val="2000"/>
              </a:lnSpc>
            </a:pP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类图是用来显示系统中的类、接口及它们之间的静态结构和关系的一种静态模型，它用于描述系统的结构。</a:t>
            </a:r>
            <a:r>
              <a:rPr lang="zh-CN" altLang="en-US" sz="2000" spc="100" dirty="0">
                <a:latin typeface="等线" panose="02010600030101010101" pitchFamily="2" charset="-122"/>
                <a:ea typeface="等线" panose="02010600030101010101" pitchFamily="2" charset="-122"/>
                <a:cs typeface="等线" panose="02010600030101010101" pitchFamily="2" charset="-122"/>
              </a:rPr>
              <a:t>类图的建模贯穿系统的分析和设计阶段的始终，通常从用户能够理解的用例开始建模，最终到系统开发小组能够完全理解的类。</a:t>
            </a:r>
          </a:p>
          <a:p>
            <a:pPr algn="just">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endParaRPr>
          </a:p>
          <a:p>
            <a:pPr algn="just">
              <a:lnSpc>
                <a:spcPts val="2000"/>
              </a:lnSpc>
            </a:pPr>
            <a:r>
              <a:rPr lang="zh-CN" altLang="en-US" sz="2000" spc="100" dirty="0">
                <a:latin typeface="等线" panose="02010600030101010101" pitchFamily="2" charset="-122"/>
                <a:ea typeface="等线" panose="02010600030101010101" pitchFamily="2" charset="-122"/>
                <a:cs typeface="等线" panose="02010600030101010101" pitchFamily="2" charset="-122"/>
              </a:rPr>
              <a:t>在UML中类图的标志是由一个矩形表示。类名字、属性、操作和职责都在区域中有各自的方框。</a:t>
            </a:r>
          </a:p>
          <a:p>
            <a:pPr algn="just">
              <a:lnSpc>
                <a:spcPts val="2000"/>
              </a:lnSpc>
            </a:pPr>
            <a:endParaRPr lang="zh-CN" altLang="en-US" sz="2000" spc="100" dirty="0">
              <a:latin typeface="等线" panose="02010600030101010101" pitchFamily="2" charset="-122"/>
              <a:ea typeface="等线" panose="02010600030101010101" pitchFamily="2" charset="-122"/>
              <a:cs typeface="等线" panose="02010600030101010101" pitchFamily="2" charset="-122"/>
            </a:endParaRPr>
          </a:p>
          <a:p>
            <a:pPr algn="just">
              <a:lnSpc>
                <a:spcPts val="2000"/>
              </a:lnSpc>
            </a:pPr>
            <a:r>
              <a:rPr lang="zh-CN" altLang="en-US" sz="2000" spc="100" dirty="0">
                <a:latin typeface="等线" panose="02010600030101010101" pitchFamily="2" charset="-122"/>
                <a:ea typeface="等线" panose="02010600030101010101" pitchFamily="2" charset="-122"/>
                <a:cs typeface="等线" panose="02010600030101010101" pitchFamily="2" charset="-122"/>
              </a:rPr>
              <a:t>可以在类图的矩形框中指定属性的类型和初始值,还可以指明操作执行时所需要的参数和参数的类型。</a:t>
            </a:r>
          </a:p>
          <a:p>
            <a:pPr algn="just">
              <a:lnSpc>
                <a:spcPts val="2000"/>
              </a:lnSpc>
            </a:pPr>
            <a:endParaRPr lang="zh-CN" altLang="en-US" sz="2000" spc="100" dirty="0">
              <a:latin typeface="等线" panose="02010600030101010101" pitchFamily="2" charset="-122"/>
              <a:ea typeface="等线" panose="02010600030101010101" pitchFamily="2" charset="-122"/>
              <a:cs typeface="等线" panose="02010600030101010101" pitchFamily="2" charset="-122"/>
            </a:endParaRPr>
          </a:p>
          <a:p>
            <a:pPr algn="just">
              <a:lnSpc>
                <a:spcPts val="2000"/>
              </a:lnSpc>
            </a:pPr>
            <a:r>
              <a:rPr lang="zh-CN" altLang="en-US" sz="2000" spc="100" dirty="0">
                <a:latin typeface="等线" panose="02010600030101010101" pitchFamily="2" charset="-122"/>
                <a:ea typeface="等线" panose="02010600030101010101" pitchFamily="2" charset="-122"/>
                <a:cs typeface="等线" panose="02010600030101010101" pitchFamily="2" charset="-122"/>
              </a:rPr>
              <a:t>类表达的是领域知识中的词汇。 可以用类图来促进和客户的进一步交流，以揭示出更多的领域知识。</a:t>
            </a:r>
          </a:p>
          <a:p>
            <a:pPr algn="just">
              <a:lnSpc>
                <a:spcPts val="2000"/>
              </a:lnSpc>
            </a:pPr>
            <a:endParaRPr lang="zh-CN" altLang="en-US" sz="2000" spc="100" dirty="0">
              <a:latin typeface="等线" panose="02010600030101010101" pitchFamily="2" charset="-122"/>
              <a:ea typeface="等线" panose="02010600030101010101" pitchFamily="2" charset="-122"/>
              <a:cs typeface="等线" panose="02010600030101010101" pitchFamily="2" charset="-122"/>
            </a:endParaRPr>
          </a:p>
          <a:p>
            <a:pPr algn="just">
              <a:lnSpc>
                <a:spcPts val="2000"/>
              </a:lnSpc>
            </a:pPr>
            <a:r>
              <a:rPr lang="zh-CN" altLang="en-US" sz="2000" spc="100" dirty="0">
                <a:latin typeface="等线" panose="02010600030101010101" pitchFamily="2" charset="-122"/>
                <a:ea typeface="等线" panose="02010600030101010101" pitchFamily="2" charset="-122"/>
                <a:cs typeface="等线" panose="02010600030101010101" pitchFamily="2" charset="-122"/>
              </a:rPr>
              <a:t>在软件开发的不同阶段使用不同的抽象层次的类图，即概念层、说明层和实现层。</a:t>
            </a:r>
          </a:p>
          <a:p>
            <a:pPr algn="ctr">
              <a:lnSpc>
                <a:spcPts val="2000"/>
              </a:lnSpc>
            </a:pPr>
            <a:endParaRPr lang="zh-CN" altLang="en-US" sz="11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文本框 45"/>
          <p:cNvSpPr txBox="1"/>
          <p:nvPr/>
        </p:nvSpPr>
        <p:spPr>
          <a:xfrm>
            <a:off x="4690903" y="1394960"/>
            <a:ext cx="1851403" cy="707886"/>
          </a:xfrm>
          <a:prstGeom prst="rect">
            <a:avLst/>
          </a:prstGeom>
          <a:noFill/>
        </p:spPr>
        <p:txBody>
          <a:bodyPr wrap="square" rtlCol="0">
            <a:spAutoFit/>
          </a:bodyPr>
          <a:lstStyle/>
          <a:p>
            <a:pPr algn="dist"/>
            <a:r>
              <a:rPr lang="zh-CN" altLang="en-US" sz="4000" dirty="0">
                <a:solidFill>
                  <a:schemeClr val="tx2">
                    <a:lumMod val="50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目录</a:t>
            </a:r>
          </a:p>
        </p:txBody>
      </p:sp>
      <p:grpSp>
        <p:nvGrpSpPr>
          <p:cNvPr id="48" name="组合 47"/>
          <p:cNvGrpSpPr/>
          <p:nvPr/>
        </p:nvGrpSpPr>
        <p:grpSpPr>
          <a:xfrm>
            <a:off x="3297502" y="2556770"/>
            <a:ext cx="1942065" cy="629732"/>
            <a:chOff x="852310" y="3034704"/>
            <a:chExt cx="2018155" cy="2464486"/>
          </a:xfrm>
        </p:grpSpPr>
        <p:sp>
          <p:nvSpPr>
            <p:cNvPr id="50" name="矩形 49"/>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52" name="文本框 51"/>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一、用例图</a:t>
              </a:r>
            </a:p>
          </p:txBody>
        </p:sp>
      </p:grpSp>
      <p:grpSp>
        <p:nvGrpSpPr>
          <p:cNvPr id="36" name="组合 35"/>
          <p:cNvGrpSpPr/>
          <p:nvPr/>
        </p:nvGrpSpPr>
        <p:grpSpPr>
          <a:xfrm>
            <a:off x="3343294" y="4582382"/>
            <a:ext cx="1942065" cy="629732"/>
            <a:chOff x="852310" y="3034704"/>
            <a:chExt cx="2018155" cy="2464486"/>
          </a:xfrm>
        </p:grpSpPr>
        <p:sp>
          <p:nvSpPr>
            <p:cNvPr id="37" name="矩形 36"/>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38" name="文本框 37"/>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三、状态图</a:t>
              </a:r>
            </a:p>
          </p:txBody>
        </p:sp>
      </p:grpSp>
      <p:grpSp>
        <p:nvGrpSpPr>
          <p:cNvPr id="39" name="组合 38"/>
          <p:cNvGrpSpPr/>
          <p:nvPr/>
        </p:nvGrpSpPr>
        <p:grpSpPr>
          <a:xfrm>
            <a:off x="3297501" y="3569576"/>
            <a:ext cx="1942065" cy="629732"/>
            <a:chOff x="852310" y="3034704"/>
            <a:chExt cx="2018155" cy="2464486"/>
          </a:xfrm>
        </p:grpSpPr>
        <p:sp>
          <p:nvSpPr>
            <p:cNvPr id="40" name="矩形 39"/>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41" name="文本框 40"/>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二、类图</a:t>
              </a:r>
            </a:p>
          </p:txBody>
        </p:sp>
      </p:grpSp>
      <p:grpSp>
        <p:nvGrpSpPr>
          <p:cNvPr id="42" name="组合 41"/>
          <p:cNvGrpSpPr/>
          <p:nvPr/>
        </p:nvGrpSpPr>
        <p:grpSpPr>
          <a:xfrm>
            <a:off x="6178451" y="3569576"/>
            <a:ext cx="1942065" cy="629732"/>
            <a:chOff x="852310" y="3034704"/>
            <a:chExt cx="2018155" cy="2464486"/>
          </a:xfrm>
        </p:grpSpPr>
        <p:sp>
          <p:nvSpPr>
            <p:cNvPr id="43" name="矩形 42"/>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44" name="文本框 43"/>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六、部署图</a:t>
              </a:r>
            </a:p>
          </p:txBody>
        </p:sp>
      </p:grpSp>
      <p:grpSp>
        <p:nvGrpSpPr>
          <p:cNvPr id="75" name="组合 74"/>
          <p:cNvGrpSpPr/>
          <p:nvPr/>
        </p:nvGrpSpPr>
        <p:grpSpPr>
          <a:xfrm>
            <a:off x="6178452" y="2556770"/>
            <a:ext cx="1942065" cy="629732"/>
            <a:chOff x="852310" y="3034704"/>
            <a:chExt cx="2018155" cy="2464486"/>
          </a:xfrm>
        </p:grpSpPr>
        <p:sp>
          <p:nvSpPr>
            <p:cNvPr id="80" name="矩形 79"/>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81" name="文本框 80"/>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五、通信图</a:t>
              </a:r>
            </a:p>
          </p:txBody>
        </p:sp>
      </p:grpSp>
      <p:grpSp>
        <p:nvGrpSpPr>
          <p:cNvPr id="82" name="组合 81"/>
          <p:cNvGrpSpPr/>
          <p:nvPr/>
        </p:nvGrpSpPr>
        <p:grpSpPr>
          <a:xfrm>
            <a:off x="3338002" y="5546652"/>
            <a:ext cx="1942065" cy="629732"/>
            <a:chOff x="852310" y="3034704"/>
            <a:chExt cx="2018155" cy="2464486"/>
          </a:xfrm>
        </p:grpSpPr>
        <p:sp>
          <p:nvSpPr>
            <p:cNvPr id="83" name="矩形 82"/>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84" name="文本框 83"/>
            <p:cNvSpPr txBox="1"/>
            <p:nvPr/>
          </p:nvSpPr>
          <p:spPr>
            <a:xfrm>
              <a:off x="852310" y="3225219"/>
              <a:ext cx="2018155" cy="1806748"/>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四、顺序图</a:t>
              </a:r>
            </a:p>
          </p:txBody>
        </p:sp>
      </p:grpSp>
      <p:grpSp>
        <p:nvGrpSpPr>
          <p:cNvPr id="85" name="组合 84"/>
          <p:cNvGrpSpPr/>
          <p:nvPr/>
        </p:nvGrpSpPr>
        <p:grpSpPr>
          <a:xfrm>
            <a:off x="6096000" y="4582382"/>
            <a:ext cx="2131049" cy="707886"/>
            <a:chOff x="769843" y="3034704"/>
            <a:chExt cx="2131514" cy="2464486"/>
          </a:xfrm>
        </p:grpSpPr>
        <p:sp>
          <p:nvSpPr>
            <p:cNvPr id="86" name="矩形 85"/>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87" name="文本框 86"/>
            <p:cNvSpPr txBox="1"/>
            <p:nvPr/>
          </p:nvSpPr>
          <p:spPr>
            <a:xfrm>
              <a:off x="769843" y="3316916"/>
              <a:ext cx="2131514" cy="1806749"/>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七、参考资料</a:t>
              </a:r>
            </a:p>
          </p:txBody>
        </p:sp>
      </p:grpSp>
      <p:grpSp>
        <p:nvGrpSpPr>
          <p:cNvPr id="88" name="组合 87"/>
          <p:cNvGrpSpPr/>
          <p:nvPr/>
        </p:nvGrpSpPr>
        <p:grpSpPr>
          <a:xfrm>
            <a:off x="6178449" y="5546651"/>
            <a:ext cx="2048600" cy="707885"/>
            <a:chOff x="852310" y="3034704"/>
            <a:chExt cx="2046500" cy="2464486"/>
          </a:xfrm>
        </p:grpSpPr>
        <p:sp>
          <p:nvSpPr>
            <p:cNvPr id="89" name="矩形 88"/>
            <p:cNvSpPr/>
            <p:nvPr/>
          </p:nvSpPr>
          <p:spPr>
            <a:xfrm>
              <a:off x="894398" y="3034704"/>
              <a:ext cx="1933978" cy="2464486"/>
            </a:xfrm>
            <a:prstGeom prst="rect">
              <a:avLst/>
            </a:prstGeom>
            <a:solidFill>
              <a:schemeClr val="accent5">
                <a:lumMod val="20000"/>
                <a:lumOff val="80000"/>
                <a:alpha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50000"/>
                  </a:schemeClr>
                </a:solidFill>
              </a:endParaRPr>
            </a:p>
          </p:txBody>
        </p:sp>
        <p:sp>
          <p:nvSpPr>
            <p:cNvPr id="90" name="文本框 89"/>
            <p:cNvSpPr txBox="1"/>
            <p:nvPr/>
          </p:nvSpPr>
          <p:spPr>
            <a:xfrm>
              <a:off x="852310" y="3225214"/>
              <a:ext cx="2046500" cy="1607277"/>
            </a:xfrm>
            <a:prstGeom prst="rect">
              <a:avLst/>
            </a:prstGeom>
            <a:noFill/>
          </p:spPr>
          <p:txBody>
            <a:bodyPr wrap="square" rtlCol="0">
              <a:spAutoFit/>
            </a:bodyPr>
            <a:lstStyle/>
            <a:p>
              <a:pPr algn="ctr"/>
              <a:r>
                <a:rPr lang="zh-CN" altLang="en-US" sz="2400" dirty="0">
                  <a:solidFill>
                    <a:schemeClr val="tx2">
                      <a:lumMod val="50000"/>
                    </a:schemeClr>
                  </a:solidFill>
                  <a:latin typeface="+mn-ea"/>
                  <a:cs typeface="字魂105号-简雅黑" panose="00000500000000000000" pitchFamily="2" charset="-122"/>
                </a:rPr>
                <a:t>八、小组绩效</a:t>
              </a:r>
            </a:p>
          </p:txBody>
        </p:sp>
      </p:gr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类图概述</a:t>
            </a:r>
          </a:p>
        </p:txBody>
      </p:sp>
      <p:sp>
        <p:nvSpPr>
          <p:cNvPr id="5" name="文本框 4"/>
          <p:cNvSpPr txBox="1"/>
          <p:nvPr/>
        </p:nvSpPr>
        <p:spPr>
          <a:xfrm>
            <a:off x="1550260" y="1331595"/>
            <a:ext cx="9228639" cy="4194810"/>
          </a:xfrm>
          <a:prstGeom prst="rect">
            <a:avLst/>
          </a:prstGeom>
          <a:noFill/>
        </p:spPr>
        <p:txBody>
          <a:bodyPr wrap="square" rtlCol="0">
            <a:spAutoFit/>
          </a:bodyPr>
          <a:lstStyle/>
          <a:p>
            <a:pPr>
              <a:lnSpc>
                <a:spcPts val="2000"/>
              </a:lnSpc>
            </a:pPr>
            <a:r>
              <a:rPr lang="zh-CN" altLang="en-US" sz="2000" spc="100" dirty="0">
                <a:solidFill>
                  <a:srgbClr val="FF0000"/>
                </a:solidFill>
                <a:latin typeface="+mn-ea"/>
                <a:cs typeface="等线" panose="02010600030101010101" pitchFamily="2" charset="-122"/>
                <a:sym typeface="+mn-ea"/>
              </a:rPr>
              <a:t>类是对一组具有相同属性、操作、关系和语义的对象的抽象</a:t>
            </a:r>
            <a:endParaRPr lang="zh-CN" altLang="en-US" sz="2000" b="1" spc="100" dirty="0">
              <a:solidFill>
                <a:schemeClr val="tx1">
                  <a:lumMod val="75000"/>
                  <a:lumOff val="25000"/>
                </a:schemeClr>
              </a:solidFill>
              <a:latin typeface="+mn-ea"/>
              <a:cs typeface="等线" panose="02010600030101010101" pitchFamily="2" charset="-122"/>
              <a:sym typeface="+mn-ea"/>
            </a:endParaRPr>
          </a:p>
          <a:p>
            <a:pPr>
              <a:lnSpc>
                <a:spcPts val="2000"/>
              </a:lnSpc>
            </a:pPr>
            <a:endParaRPr lang="zh-CN" altLang="en-US" sz="2000" spc="100" dirty="0">
              <a:solidFill>
                <a:schemeClr val="tx1">
                  <a:lumMod val="75000"/>
                  <a:lumOff val="25000"/>
                </a:schemeClr>
              </a:solidFill>
              <a:latin typeface="+mn-ea"/>
              <a:cs typeface="等线" panose="02010600030101010101" pitchFamily="2" charset="-122"/>
              <a:sym typeface="+mn-ea"/>
            </a:endParaRPr>
          </a:p>
          <a:p>
            <a:pPr>
              <a:lnSpc>
                <a:spcPts val="2000"/>
              </a:lnSpc>
            </a:pPr>
            <a:r>
              <a:rPr lang="zh-CN" altLang="en-US" sz="2000" spc="100" dirty="0">
                <a:solidFill>
                  <a:schemeClr val="tx1">
                    <a:lumMod val="75000"/>
                    <a:lumOff val="25000"/>
                  </a:schemeClr>
                </a:solidFill>
                <a:latin typeface="+mn-ea"/>
                <a:cs typeface="等线" panose="02010600030101010101" pitchFamily="2" charset="-122"/>
                <a:sym typeface="+mn-ea"/>
              </a:rPr>
              <a:t>主要包括</a:t>
            </a:r>
            <a:r>
              <a:rPr lang="zh-CN" altLang="en-US" sz="2000" spc="100" dirty="0">
                <a:solidFill>
                  <a:srgbClr val="FF0000"/>
                </a:solidFill>
                <a:latin typeface="+mn-ea"/>
                <a:cs typeface="等线" panose="02010600030101010101" pitchFamily="2" charset="-122"/>
                <a:sym typeface="+mn-ea"/>
              </a:rPr>
              <a:t>名称（</a:t>
            </a:r>
            <a:r>
              <a:rPr lang="en-US" altLang="zh-CN" sz="2000" spc="100" dirty="0">
                <a:solidFill>
                  <a:srgbClr val="FF0000"/>
                </a:solidFill>
                <a:latin typeface="+mn-ea"/>
                <a:cs typeface="等线" panose="02010600030101010101" pitchFamily="2" charset="-122"/>
                <a:sym typeface="+mn-ea"/>
              </a:rPr>
              <a:t>Name</a:t>
            </a:r>
            <a:r>
              <a:rPr lang="zh-CN" altLang="en-US" sz="2000" spc="100" dirty="0">
                <a:solidFill>
                  <a:srgbClr val="FF0000"/>
                </a:solidFill>
                <a:latin typeface="+mn-ea"/>
                <a:cs typeface="等线" panose="02010600030101010101" pitchFamily="2" charset="-122"/>
                <a:sym typeface="+mn-ea"/>
              </a:rPr>
              <a:t>）、属性（</a:t>
            </a:r>
            <a:r>
              <a:rPr lang="en-US" altLang="zh-CN" sz="2000" spc="100" dirty="0">
                <a:solidFill>
                  <a:srgbClr val="FF0000"/>
                </a:solidFill>
                <a:latin typeface="+mn-ea"/>
                <a:cs typeface="等线" panose="02010600030101010101" pitchFamily="2" charset="-122"/>
                <a:sym typeface="+mn-ea"/>
              </a:rPr>
              <a:t>Attribute</a:t>
            </a:r>
            <a:r>
              <a:rPr lang="zh-CN" altLang="en-US" sz="2000" spc="100" dirty="0">
                <a:solidFill>
                  <a:srgbClr val="FF0000"/>
                </a:solidFill>
                <a:latin typeface="+mn-ea"/>
                <a:cs typeface="等线" panose="02010600030101010101" pitchFamily="2" charset="-122"/>
                <a:sym typeface="+mn-ea"/>
              </a:rPr>
              <a:t>）和操作（</a:t>
            </a:r>
            <a:r>
              <a:rPr lang="en-US" altLang="zh-CN" sz="2000" spc="100" dirty="0">
                <a:solidFill>
                  <a:srgbClr val="FF0000"/>
                </a:solidFill>
                <a:latin typeface="+mn-ea"/>
                <a:cs typeface="等线" panose="02010600030101010101" pitchFamily="2" charset="-122"/>
                <a:sym typeface="+mn-ea"/>
              </a:rPr>
              <a:t>Operation</a:t>
            </a:r>
            <a:r>
              <a:rPr lang="zh-CN" altLang="en-US" sz="2000" spc="100" dirty="0">
                <a:solidFill>
                  <a:srgbClr val="FF0000"/>
                </a:solidFill>
                <a:latin typeface="+mn-ea"/>
                <a:cs typeface="等线" panose="02010600030101010101" pitchFamily="2" charset="-122"/>
                <a:sym typeface="+mn-ea"/>
              </a:rPr>
              <a:t>）</a:t>
            </a:r>
            <a:endParaRPr lang="zh-CN" altLang="en-US" sz="2000" b="1" spc="100" dirty="0">
              <a:solidFill>
                <a:schemeClr val="tx1">
                  <a:lumMod val="75000"/>
                  <a:lumOff val="25000"/>
                </a:schemeClr>
              </a:solidFill>
              <a:latin typeface="+mn-ea"/>
              <a:cs typeface="等线" panose="02010600030101010101" pitchFamily="2" charset="-122"/>
            </a:endParaRPr>
          </a:p>
          <a:p>
            <a:pPr>
              <a:lnSpc>
                <a:spcPts val="2000"/>
              </a:lnSpc>
            </a:pPr>
            <a:endParaRPr lang="zh-CN" altLang="en-US" sz="2000" spc="100" dirty="0">
              <a:solidFill>
                <a:schemeClr val="tx1">
                  <a:lumMod val="75000"/>
                  <a:lumOff val="25000"/>
                </a:schemeClr>
              </a:solidFill>
              <a:latin typeface="+mn-ea"/>
              <a:cs typeface="等线" panose="02010600030101010101" pitchFamily="2" charset="-122"/>
              <a:sym typeface="+mn-ea"/>
            </a:endParaRPr>
          </a:p>
          <a:p>
            <a:pPr>
              <a:lnSpc>
                <a:spcPts val="2000"/>
              </a:lnSpc>
            </a:pPr>
            <a:r>
              <a:rPr lang="zh-CN" altLang="en-US" sz="2000" b="1" spc="100" dirty="0">
                <a:latin typeface="+mn-ea"/>
                <a:cs typeface="等线" panose="02010600030101010101" pitchFamily="2" charset="-122"/>
                <a:sym typeface="+mn-ea"/>
              </a:rPr>
              <a:t>名称</a:t>
            </a:r>
            <a:r>
              <a:rPr lang="zh-CN" altLang="en-US" sz="2000" spc="100" dirty="0">
                <a:latin typeface="+mn-ea"/>
                <a:cs typeface="等线" panose="02010600030101010101" pitchFamily="2" charset="-122"/>
                <a:sym typeface="+mn-ea"/>
              </a:rPr>
              <a:t>：</a:t>
            </a:r>
          </a:p>
          <a:p>
            <a:pPr>
              <a:lnSpc>
                <a:spcPts val="2000"/>
              </a:lnSpc>
            </a:pPr>
            <a:r>
              <a:rPr lang="zh-CN" altLang="en-US" sz="2000" spc="100" dirty="0">
                <a:latin typeface="+mn-ea"/>
                <a:cs typeface="等线" panose="02010600030101010101" pitchFamily="2" charset="-122"/>
                <a:sym typeface="+mn-ea"/>
              </a:rPr>
              <a:t>每个类都必须有一个能和其他类进行区分的名称，类的名称是不能省略的，其他部分可以省略。名称是一个文本串，类的命名要求由字符、数字、下划线组成的唯一的字符串即可。</a:t>
            </a:r>
            <a:endParaRPr lang="zh-CN" altLang="en-US" sz="2000" spc="100" dirty="0">
              <a:latin typeface="+mn-ea"/>
              <a:cs typeface="等线" panose="02010600030101010101" pitchFamily="2" charset="-122"/>
            </a:endParaRPr>
          </a:p>
          <a:p>
            <a:pPr>
              <a:lnSpc>
                <a:spcPts val="2000"/>
              </a:lnSpc>
            </a:pPr>
            <a:r>
              <a:rPr lang="zh-CN" altLang="en-US" sz="2000" spc="100" dirty="0">
                <a:latin typeface="+mn-ea"/>
                <a:cs typeface="等线" panose="02010600030101010101" pitchFamily="2" charset="-122"/>
                <a:sym typeface="+mn-ea"/>
              </a:rPr>
              <a:t> </a:t>
            </a:r>
          </a:p>
          <a:p>
            <a:pPr>
              <a:lnSpc>
                <a:spcPts val="2000"/>
              </a:lnSpc>
            </a:pPr>
            <a:endParaRPr lang="zh-CN" altLang="en-US" sz="2000" spc="100" dirty="0">
              <a:latin typeface="+mn-ea"/>
              <a:cs typeface="等线" panose="02010600030101010101" pitchFamily="2" charset="-122"/>
            </a:endParaRPr>
          </a:p>
          <a:p>
            <a:pPr>
              <a:lnSpc>
                <a:spcPts val="2000"/>
              </a:lnSpc>
            </a:pPr>
            <a:r>
              <a:rPr lang="zh-CN" altLang="en-US" sz="2000" spc="100" dirty="0">
                <a:latin typeface="+mn-ea"/>
                <a:cs typeface="等线" panose="02010600030101010101" pitchFamily="2" charset="-122"/>
                <a:sym typeface="+mn-ea"/>
              </a:rPr>
              <a:t>名称有两种表达方法：</a:t>
            </a:r>
            <a:endParaRPr lang="zh-CN" altLang="en-US" sz="2000" spc="100" dirty="0">
              <a:latin typeface="+mn-ea"/>
              <a:cs typeface="等线" panose="02010600030101010101" pitchFamily="2" charset="-122"/>
            </a:endParaRPr>
          </a:p>
          <a:p>
            <a:pPr>
              <a:lnSpc>
                <a:spcPts val="2000"/>
              </a:lnSpc>
            </a:pPr>
            <a:r>
              <a:rPr lang="en-US" altLang="zh-CN" sz="2000" spc="100" dirty="0">
                <a:latin typeface="+mn-ea"/>
                <a:cs typeface="等线" panose="02010600030101010101" pitchFamily="2" charset="-122"/>
                <a:sym typeface="+mn-ea"/>
              </a:rPr>
              <a:t>1.</a:t>
            </a:r>
            <a:r>
              <a:rPr lang="zh-CN" altLang="en-US" sz="2000" spc="100" dirty="0">
                <a:latin typeface="+mn-ea"/>
                <a:cs typeface="等线" panose="02010600030101010101" pitchFamily="2" charset="-122"/>
                <a:sym typeface="+mn-ea"/>
              </a:rPr>
              <a:t>简单名：例如</a:t>
            </a:r>
            <a:r>
              <a:rPr lang="en-US" altLang="zh-CN" sz="2000" spc="100" dirty="0">
                <a:latin typeface="+mn-ea"/>
                <a:cs typeface="等线" panose="02010600030101010101" pitchFamily="2" charset="-122"/>
                <a:sym typeface="+mn-ea"/>
              </a:rPr>
              <a:t>Account</a:t>
            </a:r>
            <a:r>
              <a:rPr lang="zh-CN" altLang="en-US" sz="2000" spc="100" dirty="0">
                <a:latin typeface="+mn-ea"/>
                <a:cs typeface="等线" panose="02010600030101010101" pitchFamily="2" charset="-122"/>
                <a:sym typeface="+mn-ea"/>
              </a:rPr>
              <a:t>，只是一个简单名称</a:t>
            </a:r>
            <a:endParaRPr lang="zh-CN" altLang="en-US" sz="2000" spc="100" dirty="0">
              <a:latin typeface="+mn-ea"/>
              <a:cs typeface="等线" panose="02010600030101010101" pitchFamily="2" charset="-122"/>
            </a:endParaRPr>
          </a:p>
          <a:p>
            <a:pPr>
              <a:lnSpc>
                <a:spcPts val="2000"/>
              </a:lnSpc>
            </a:pPr>
            <a:r>
              <a:rPr lang="en-US" altLang="zh-CN" sz="2000" spc="100" dirty="0">
                <a:latin typeface="+mn-ea"/>
                <a:cs typeface="等线" panose="02010600030101010101" pitchFamily="2" charset="-122"/>
                <a:sym typeface="+mn-ea"/>
              </a:rPr>
              <a:t>2.</a:t>
            </a:r>
            <a:r>
              <a:rPr lang="zh-CN" altLang="en-US" sz="2000" spc="100" dirty="0">
                <a:latin typeface="+mn-ea"/>
                <a:cs typeface="等线" panose="02010600030101010101" pitchFamily="2" charset="-122"/>
                <a:sym typeface="+mn-ea"/>
              </a:rPr>
              <a:t>全名：也成为路径名称，就是在类前面加上包的名称，例如：</a:t>
            </a:r>
            <a:r>
              <a:rPr lang="en-US" altLang="zh-CN" sz="2000" spc="100" dirty="0">
                <a:latin typeface="+mn-ea"/>
                <a:cs typeface="等线" panose="02010600030101010101" pitchFamily="2" charset="-122"/>
                <a:sym typeface="+mn-ea"/>
              </a:rPr>
              <a:t>Business::Account</a:t>
            </a:r>
            <a:endParaRPr lang="zh-CN" altLang="en-US" sz="2000" spc="100" dirty="0">
              <a:latin typeface="+mn-ea"/>
              <a:cs typeface="等线" panose="02010600030101010101" pitchFamily="2" charset="-122"/>
            </a:endParaRPr>
          </a:p>
          <a:p>
            <a:pPr>
              <a:lnSpc>
                <a:spcPts val="2000"/>
              </a:lnSpc>
            </a:pPr>
            <a:endParaRPr lang="zh-CN" altLang="en-US" sz="2000" b="1" spc="100" dirty="0">
              <a:solidFill>
                <a:schemeClr val="tx1">
                  <a:lumMod val="75000"/>
                  <a:lumOff val="25000"/>
                </a:schemeClr>
              </a:solidFill>
              <a:latin typeface="+mn-ea"/>
              <a:cs typeface="楷体" panose="02010609060101010101" charset="-122"/>
            </a:endParaRPr>
          </a:p>
          <a:p>
            <a:pPr>
              <a:lnSpc>
                <a:spcPts val="2000"/>
              </a:lnSpc>
            </a:pPr>
            <a:endParaRPr lang="zh-CN" altLang="en-US" sz="1100" spc="100" dirty="0">
              <a:solidFill>
                <a:schemeClr val="tx1">
                  <a:lumMod val="75000"/>
                  <a:lumOff val="25000"/>
                </a:schemeClr>
              </a:solidFill>
              <a:latin typeface="+mn-ea"/>
              <a:cs typeface="楷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类图概述</a:t>
            </a:r>
          </a:p>
        </p:txBody>
      </p:sp>
      <p:sp>
        <p:nvSpPr>
          <p:cNvPr id="4" name="文本框 3"/>
          <p:cNvSpPr txBox="1"/>
          <p:nvPr/>
        </p:nvSpPr>
        <p:spPr>
          <a:xfrm>
            <a:off x="1248690" y="1282346"/>
            <a:ext cx="9228639" cy="4964430"/>
          </a:xfrm>
          <a:prstGeom prst="rect">
            <a:avLst/>
          </a:prstGeom>
          <a:noFill/>
        </p:spPr>
        <p:txBody>
          <a:bodyPr wrap="square" rtlCol="0">
            <a:spAutoFit/>
          </a:bodyPr>
          <a:lstStyle/>
          <a:p>
            <a:pPr>
              <a:lnSpc>
                <a:spcPts val="2000"/>
              </a:lnSpc>
            </a:pPr>
            <a:r>
              <a:rPr lang="zh-CN" altLang="en-US" sz="2000" spc="100" dirty="0">
                <a:solidFill>
                  <a:srgbClr val="FF0000"/>
                </a:solidFill>
                <a:latin typeface="+mn-ea"/>
                <a:cs typeface="等线" panose="02010600030101010101" pitchFamily="2" charset="-122"/>
                <a:sym typeface="+mn-ea"/>
              </a:rPr>
              <a:t>类属性描述了类在软件系统中代表的事物（即对象）所具备的特性</a:t>
            </a:r>
            <a:r>
              <a:rPr lang="zh-CN" altLang="en-US" sz="2000" b="1"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类可以有属性，也可以没有属性。如果有属性，则每个属性都需要有一个名字。</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zh-CN" altLang="en-US" sz="2000" b="1" spc="100" dirty="0">
                <a:solidFill>
                  <a:schemeClr val="tx1">
                    <a:lumMod val="75000"/>
                    <a:lumOff val="25000"/>
                  </a:schemeClr>
                </a:solidFill>
                <a:latin typeface="+mn-ea"/>
                <a:cs typeface="等线" panose="02010600030101010101" pitchFamily="2" charset="-122"/>
                <a:sym typeface="+mn-ea"/>
              </a:rPr>
              <a:t>类属性的语法</a:t>
            </a:r>
            <a:r>
              <a:rPr lang="zh-CN" altLang="en-US" sz="2000" spc="100" dirty="0">
                <a:solidFill>
                  <a:schemeClr val="tx1">
                    <a:lumMod val="75000"/>
                    <a:lumOff val="25000"/>
                  </a:schemeClr>
                </a:solidFill>
                <a:latin typeface="+mn-ea"/>
                <a:cs typeface="等线" panose="02010600030101010101" pitchFamily="2" charset="-122"/>
                <a:sym typeface="+mn-ea"/>
              </a:rPr>
              <a:t>为：</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1.</a:t>
            </a:r>
            <a:r>
              <a:rPr lang="zh-CN" altLang="en-US" sz="2000" spc="100" dirty="0">
                <a:solidFill>
                  <a:srgbClr val="FF0000"/>
                </a:solidFill>
                <a:latin typeface="+mn-ea"/>
                <a:cs typeface="等线" panose="02010600030101010101" pitchFamily="2" charset="-122"/>
                <a:sym typeface="+mn-ea"/>
              </a:rPr>
              <a:t>可见性</a:t>
            </a:r>
            <a:r>
              <a:rPr lang="zh-CN" altLang="en-US" sz="2000" spc="100" dirty="0">
                <a:solidFill>
                  <a:schemeClr val="tx1">
                    <a:lumMod val="75000"/>
                    <a:lumOff val="25000"/>
                  </a:schemeClr>
                </a:solidFill>
                <a:latin typeface="+mn-ea"/>
                <a:cs typeface="等线" panose="02010600030101010101" pitchFamily="2" charset="-122"/>
                <a:sym typeface="+mn-ea"/>
              </a:rPr>
              <a:t>：主要包括公有（</a:t>
            </a:r>
            <a:r>
              <a:rPr lang="en-US" altLang="zh-CN" sz="2000" spc="100" dirty="0">
                <a:solidFill>
                  <a:schemeClr val="tx1">
                    <a:lumMod val="75000"/>
                    <a:lumOff val="25000"/>
                  </a:schemeClr>
                </a:solidFill>
                <a:latin typeface="+mn-ea"/>
                <a:cs typeface="等线" panose="02010600030101010101" pitchFamily="2" charset="-122"/>
                <a:sym typeface="+mn-ea"/>
              </a:rPr>
              <a:t>Public</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）、私有（</a:t>
            </a:r>
            <a:r>
              <a:rPr lang="en-US" altLang="zh-CN" sz="2000" spc="100" dirty="0">
                <a:solidFill>
                  <a:schemeClr val="tx1">
                    <a:lumMod val="75000"/>
                    <a:lumOff val="25000"/>
                  </a:schemeClr>
                </a:solidFill>
                <a:latin typeface="+mn-ea"/>
                <a:cs typeface="等线" panose="02010600030101010101" pitchFamily="2" charset="-122"/>
                <a:sym typeface="+mn-ea"/>
              </a:rPr>
              <a:t>Private</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）和受保护（</a:t>
            </a:r>
            <a:r>
              <a:rPr lang="en-US" altLang="zh-CN" sz="2000" spc="100" dirty="0">
                <a:solidFill>
                  <a:schemeClr val="tx1">
                    <a:lumMod val="75000"/>
                    <a:lumOff val="25000"/>
                  </a:schemeClr>
                </a:solidFill>
                <a:latin typeface="+mn-ea"/>
                <a:cs typeface="等线" panose="02010600030101010101" pitchFamily="2" charset="-122"/>
                <a:sym typeface="+mn-ea"/>
              </a:rPr>
              <a:t>Protected</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2.</a:t>
            </a:r>
            <a:r>
              <a:rPr lang="zh-CN" altLang="en-US" sz="2000" spc="100" dirty="0">
                <a:solidFill>
                  <a:srgbClr val="FF0000"/>
                </a:solidFill>
                <a:latin typeface="+mn-ea"/>
                <a:cs typeface="等线" panose="02010600030101010101" pitchFamily="2" charset="-122"/>
                <a:sym typeface="+mn-ea"/>
              </a:rPr>
              <a:t>属性名</a:t>
            </a:r>
            <a:r>
              <a:rPr lang="zh-CN" altLang="en-US" sz="2000" spc="100" dirty="0">
                <a:solidFill>
                  <a:schemeClr val="tx1">
                    <a:lumMod val="75000"/>
                    <a:lumOff val="25000"/>
                  </a:schemeClr>
                </a:solidFill>
                <a:latin typeface="+mn-ea"/>
                <a:cs typeface="等线" panose="02010600030101010101" pitchFamily="2" charset="-122"/>
                <a:sym typeface="+mn-ea"/>
              </a:rPr>
              <a:t>：每个属性必须有一个名字以区别类中的其他属性，是类的一个特性。</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3.</a:t>
            </a:r>
            <a:r>
              <a:rPr lang="zh-CN" altLang="en-US" sz="2000" spc="100" dirty="0">
                <a:solidFill>
                  <a:srgbClr val="FF0000"/>
                </a:solidFill>
                <a:latin typeface="+mn-ea"/>
                <a:cs typeface="等线" panose="02010600030101010101" pitchFamily="2" charset="-122"/>
                <a:sym typeface="+mn-ea"/>
              </a:rPr>
              <a:t>类型</a:t>
            </a:r>
            <a:r>
              <a:rPr lang="zh-CN" altLang="en-US" sz="2000" spc="100" dirty="0">
                <a:solidFill>
                  <a:schemeClr val="tx1">
                    <a:lumMod val="75000"/>
                    <a:lumOff val="25000"/>
                  </a:schemeClr>
                </a:solidFill>
                <a:latin typeface="+mn-ea"/>
                <a:cs typeface="等线" panose="02010600030101010101" pitchFamily="2" charset="-122"/>
                <a:sym typeface="+mn-ea"/>
              </a:rPr>
              <a:t>：说明属性的数据类型。包括字符串（</a:t>
            </a:r>
            <a:r>
              <a:rPr lang="en-US" altLang="zh-CN" sz="2000" spc="100" dirty="0">
                <a:solidFill>
                  <a:schemeClr val="tx1">
                    <a:lumMod val="75000"/>
                    <a:lumOff val="25000"/>
                  </a:schemeClr>
                </a:solidFill>
                <a:latin typeface="+mn-ea"/>
                <a:cs typeface="等线" panose="02010600030101010101" pitchFamily="2" charset="-122"/>
                <a:sym typeface="+mn-ea"/>
              </a:rPr>
              <a:t>string</a:t>
            </a:r>
            <a:r>
              <a:rPr lang="zh-CN" altLang="en-US" sz="2000" spc="100" dirty="0">
                <a:solidFill>
                  <a:schemeClr val="tx1">
                    <a:lumMod val="75000"/>
                    <a:lumOff val="25000"/>
                  </a:schemeClr>
                </a:solidFill>
                <a:latin typeface="+mn-ea"/>
                <a:cs typeface="等线" panose="02010600030101010101" pitchFamily="2" charset="-122"/>
                <a:sym typeface="+mn-ea"/>
              </a:rPr>
              <a:t>）、浮点型（</a:t>
            </a:r>
            <a:r>
              <a:rPr lang="en-US" altLang="zh-CN" sz="2000" spc="100" dirty="0">
                <a:solidFill>
                  <a:schemeClr val="tx1">
                    <a:lumMod val="75000"/>
                    <a:lumOff val="25000"/>
                  </a:schemeClr>
                </a:solidFill>
                <a:latin typeface="+mn-ea"/>
                <a:cs typeface="等线" panose="02010600030101010101" pitchFamily="2" charset="-122"/>
                <a:sym typeface="+mn-ea"/>
              </a:rPr>
              <a:t>float</a:t>
            </a:r>
            <a:r>
              <a:rPr lang="zh-CN" altLang="en-US" sz="2000" spc="100" dirty="0">
                <a:solidFill>
                  <a:schemeClr val="tx1">
                    <a:lumMod val="75000"/>
                    <a:lumOff val="25000"/>
                  </a:schemeClr>
                </a:solidFill>
                <a:latin typeface="+mn-ea"/>
                <a:cs typeface="等线" panose="02010600030101010101" pitchFamily="2" charset="-122"/>
                <a:sym typeface="+mn-ea"/>
              </a:rPr>
              <a:t>）、整型（</a:t>
            </a:r>
            <a:r>
              <a:rPr lang="en-US" altLang="zh-CN" sz="2000" spc="100" dirty="0">
                <a:solidFill>
                  <a:schemeClr val="tx1">
                    <a:lumMod val="75000"/>
                    <a:lumOff val="25000"/>
                  </a:schemeClr>
                </a:solidFill>
                <a:latin typeface="+mn-ea"/>
                <a:cs typeface="等线" panose="02010600030101010101" pitchFamily="2" charset="-122"/>
                <a:sym typeface="+mn-ea"/>
              </a:rPr>
              <a:t>int</a:t>
            </a:r>
            <a:r>
              <a:rPr lang="zh-CN" altLang="en-US" sz="2000" spc="100" dirty="0">
                <a:solidFill>
                  <a:schemeClr val="tx1">
                    <a:lumMod val="75000"/>
                    <a:lumOff val="25000"/>
                  </a:schemeClr>
                </a:solidFill>
                <a:latin typeface="+mn-ea"/>
                <a:cs typeface="等线" panose="02010600030101010101" pitchFamily="2" charset="-122"/>
                <a:sym typeface="+mn-ea"/>
              </a:rPr>
              <a:t>）和布尔型（</a:t>
            </a:r>
            <a:r>
              <a:rPr lang="en-US" altLang="zh-CN" sz="2000" spc="100" dirty="0">
                <a:solidFill>
                  <a:schemeClr val="tx1">
                    <a:lumMod val="75000"/>
                    <a:lumOff val="25000"/>
                  </a:schemeClr>
                </a:solidFill>
                <a:latin typeface="+mn-ea"/>
                <a:cs typeface="等线" panose="02010600030101010101" pitchFamily="2" charset="-122"/>
                <a:sym typeface="+mn-ea"/>
              </a:rPr>
              <a:t>boolean</a:t>
            </a:r>
            <a:r>
              <a:rPr lang="zh-CN" altLang="en-US" sz="2000" spc="100" dirty="0">
                <a:solidFill>
                  <a:schemeClr val="tx1">
                    <a:lumMod val="75000"/>
                    <a:lumOff val="25000"/>
                  </a:schemeClr>
                </a:solidFill>
                <a:latin typeface="+mn-ea"/>
                <a:cs typeface="等线" panose="02010600030101010101" pitchFamily="2" charset="-122"/>
                <a:sym typeface="+mn-ea"/>
              </a:rPr>
              <a:t>）等</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4.</a:t>
            </a:r>
            <a:r>
              <a:rPr lang="zh-CN" altLang="en-US" sz="2000" spc="100" dirty="0">
                <a:solidFill>
                  <a:srgbClr val="FF0000"/>
                </a:solidFill>
                <a:latin typeface="+mn-ea"/>
                <a:cs typeface="等线" panose="02010600030101010101" pitchFamily="2" charset="-122"/>
                <a:sym typeface="+mn-ea"/>
              </a:rPr>
              <a:t>初始值</a:t>
            </a:r>
            <a:r>
              <a:rPr lang="zh-CN" altLang="en-US" sz="2000" spc="100" dirty="0">
                <a:solidFill>
                  <a:schemeClr val="tx1">
                    <a:lumMod val="75000"/>
                    <a:lumOff val="25000"/>
                  </a:schemeClr>
                </a:solidFill>
                <a:latin typeface="+mn-ea"/>
                <a:cs typeface="等线" panose="02010600030101010101" pitchFamily="2" charset="-122"/>
                <a:sym typeface="+mn-ea"/>
              </a:rPr>
              <a:t>：为了保护系统的完整性，防止漏掉取值或被非法的值破坏系统的完整性，可以设定系统的初始值。</a:t>
            </a:r>
          </a:p>
          <a:p>
            <a:pPr>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5.</a:t>
            </a:r>
            <a:r>
              <a:rPr lang="zh-CN" altLang="en-US" sz="2000" spc="100" dirty="0">
                <a:solidFill>
                  <a:srgbClr val="FF0000"/>
                </a:solidFill>
                <a:latin typeface="+mn-ea"/>
                <a:cs typeface="等线" panose="02010600030101010101" pitchFamily="2" charset="-122"/>
                <a:sym typeface="+mn-ea"/>
              </a:rPr>
              <a:t>属性字符串</a:t>
            </a:r>
            <a:r>
              <a:rPr lang="zh-CN" altLang="en-US" sz="2000" spc="100" dirty="0">
                <a:solidFill>
                  <a:schemeClr val="tx1">
                    <a:lumMod val="75000"/>
                    <a:lumOff val="25000"/>
                  </a:schemeClr>
                </a:solidFill>
                <a:latin typeface="+mn-ea"/>
                <a:cs typeface="等线" panose="02010600030101010101" pitchFamily="2" charset="-122"/>
                <a:sym typeface="+mn-ea"/>
              </a:rPr>
              <a:t>：用来指定关于属性的其他信息，例如某个属性应该是永久的。</a:t>
            </a:r>
            <a:endParaRPr lang="zh-CN" altLang="en-US" sz="2000" spc="100" dirty="0">
              <a:solidFill>
                <a:schemeClr val="tx1">
                  <a:lumMod val="75000"/>
                  <a:lumOff val="25000"/>
                </a:schemeClr>
              </a:solidFill>
              <a:latin typeface="+mn-ea"/>
              <a:cs typeface="等线" panose="02010600030101010101" pitchFamily="2" charset="-122"/>
            </a:endParaRPr>
          </a:p>
          <a:p>
            <a:pPr>
              <a:lnSpc>
                <a:spcPts val="2000"/>
              </a:lnSpc>
            </a:pPr>
            <a:endParaRPr lang="zh-CN" altLang="en-US" sz="1100" spc="100" dirty="0">
              <a:solidFill>
                <a:schemeClr val="tx1">
                  <a:lumMod val="75000"/>
                  <a:lumOff val="25000"/>
                </a:schemeClr>
              </a:solidFill>
              <a:latin typeface="+mn-ea"/>
              <a:cs typeface="字魂105号-简雅黑" panose="00000500000000000000" pitchFamily="2" charset="-122"/>
            </a:endParaRPr>
          </a:p>
          <a:p>
            <a:pPr>
              <a:lnSpc>
                <a:spcPts val="2000"/>
              </a:lnSpc>
            </a:pPr>
            <a:endParaRPr lang="zh-CN" altLang="en-US" sz="1100" spc="100" dirty="0">
              <a:solidFill>
                <a:schemeClr val="tx1">
                  <a:lumMod val="75000"/>
                  <a:lumOff val="25000"/>
                </a:schemeClr>
              </a:solidFill>
              <a:latin typeface="+mn-ea"/>
              <a:cs typeface="字魂105号-简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类图概述</a:t>
            </a:r>
          </a:p>
        </p:txBody>
      </p:sp>
      <p:sp>
        <p:nvSpPr>
          <p:cNvPr id="6" name="文本框 5"/>
          <p:cNvSpPr txBox="1"/>
          <p:nvPr/>
        </p:nvSpPr>
        <p:spPr>
          <a:xfrm>
            <a:off x="1174945" y="1257211"/>
            <a:ext cx="9228639" cy="5032147"/>
          </a:xfrm>
          <a:prstGeom prst="rect">
            <a:avLst/>
          </a:prstGeom>
          <a:noFill/>
        </p:spPr>
        <p:txBody>
          <a:bodyPr wrap="square" rtlCol="0">
            <a:spAutoFit/>
          </a:bodyPr>
          <a:lstStyle/>
          <a:p>
            <a:pPr algn="just"/>
            <a:r>
              <a:rPr lang="en-US" altLang="zh-CN" sz="2000" b="1" spc="100" dirty="0">
                <a:solidFill>
                  <a:schemeClr val="tx1">
                    <a:lumMod val="75000"/>
                    <a:lumOff val="25000"/>
                  </a:schemeClr>
                </a:solidFill>
                <a:latin typeface="+mn-ea"/>
                <a:cs typeface="等线" panose="02010600030101010101" pitchFamily="2" charset="-122"/>
                <a:sym typeface="+mn-ea"/>
              </a:rPr>
              <a:t>  </a:t>
            </a:r>
            <a:r>
              <a:rPr lang="zh-CN" altLang="en-US" sz="2000" spc="100" dirty="0">
                <a:solidFill>
                  <a:srgbClr val="FF0000"/>
                </a:solidFill>
                <a:latin typeface="+mn-ea"/>
                <a:cs typeface="等线" panose="02010600030101010101" pitchFamily="2" charset="-122"/>
                <a:sym typeface="+mn-ea"/>
              </a:rPr>
              <a:t>操作是对类的对象所能做的事物的一个抽象。</a:t>
            </a:r>
            <a:r>
              <a:rPr lang="zh-CN" altLang="en-US" sz="2000" spc="100" dirty="0">
                <a:solidFill>
                  <a:schemeClr val="tx1">
                    <a:lumMod val="75000"/>
                    <a:lumOff val="25000"/>
                  </a:schemeClr>
                </a:solidFill>
                <a:latin typeface="+mn-ea"/>
                <a:cs typeface="等线" panose="02010600030101010101" pitchFamily="2" charset="-122"/>
                <a:sym typeface="+mn-ea"/>
              </a:rPr>
              <a:t>一个类可以有任意数量的操作或者根本没有操作。类如果有操作，则每个操作都有一个名字。</a:t>
            </a:r>
          </a:p>
          <a:p>
            <a:pPr algn="just"/>
            <a:endParaRPr lang="zh-CN" altLang="en-US" sz="2000" spc="100" dirty="0">
              <a:solidFill>
                <a:schemeClr val="tx1">
                  <a:lumMod val="75000"/>
                  <a:lumOff val="25000"/>
                </a:schemeClr>
              </a:solidFill>
              <a:latin typeface="+mn-ea"/>
              <a:cs typeface="等线" panose="02010600030101010101" pitchFamily="2" charset="-122"/>
              <a:sym typeface="+mn-ea"/>
            </a:endParaRPr>
          </a:p>
          <a:p>
            <a:pPr algn="just">
              <a:lnSpc>
                <a:spcPts val="2000"/>
              </a:lnSpc>
            </a:pPr>
            <a:r>
              <a:rPr lang="zh-CN" altLang="en-US" sz="2000" b="1" spc="100" dirty="0">
                <a:solidFill>
                  <a:schemeClr val="tx1">
                    <a:lumMod val="75000"/>
                    <a:lumOff val="25000"/>
                  </a:schemeClr>
                </a:solidFill>
                <a:latin typeface="+mn-ea"/>
                <a:cs typeface="等线" panose="02010600030101010101" pitchFamily="2" charset="-122"/>
                <a:sym typeface="+mn-ea"/>
              </a:rPr>
              <a:t>类操作的语法</a:t>
            </a:r>
            <a:r>
              <a:rPr lang="zh-CN" altLang="en-US" sz="2000" spc="100" dirty="0">
                <a:solidFill>
                  <a:schemeClr val="tx1">
                    <a:lumMod val="75000"/>
                    <a:lumOff val="25000"/>
                  </a:schemeClr>
                </a:solidFill>
                <a:latin typeface="+mn-ea"/>
                <a:cs typeface="等线" panose="02010600030101010101" pitchFamily="2" charset="-122"/>
                <a:sym typeface="+mn-ea"/>
              </a:rPr>
              <a:t>为：</a:t>
            </a:r>
          </a:p>
          <a:p>
            <a:pPr algn="just">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1.</a:t>
            </a:r>
            <a:r>
              <a:rPr lang="zh-CN" altLang="en-US" sz="2000" spc="100" dirty="0">
                <a:solidFill>
                  <a:srgbClr val="FF0000"/>
                </a:solidFill>
                <a:latin typeface="+mn-ea"/>
                <a:cs typeface="等线" panose="02010600030101010101" pitchFamily="2" charset="-122"/>
                <a:sym typeface="+mn-ea"/>
              </a:rPr>
              <a:t>可见性</a:t>
            </a:r>
            <a:r>
              <a:rPr lang="zh-CN" altLang="en-US" sz="2000" spc="100" dirty="0">
                <a:solidFill>
                  <a:schemeClr val="tx1">
                    <a:lumMod val="75000"/>
                    <a:lumOff val="25000"/>
                  </a:schemeClr>
                </a:solidFill>
                <a:latin typeface="+mn-ea"/>
                <a:cs typeface="等线" panose="02010600030101010101" pitchFamily="2" charset="-122"/>
                <a:sym typeface="+mn-ea"/>
              </a:rPr>
              <a:t>：公有（</a:t>
            </a:r>
            <a:r>
              <a:rPr lang="en-US" altLang="zh-CN" sz="2000" spc="100" dirty="0">
                <a:solidFill>
                  <a:schemeClr val="tx1">
                    <a:lumMod val="75000"/>
                    <a:lumOff val="25000"/>
                  </a:schemeClr>
                </a:solidFill>
                <a:latin typeface="+mn-ea"/>
                <a:cs typeface="等线" panose="02010600030101010101" pitchFamily="2" charset="-122"/>
                <a:sym typeface="+mn-ea"/>
              </a:rPr>
              <a:t>Public</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）、私有（</a:t>
            </a:r>
            <a:r>
              <a:rPr lang="en-US" altLang="zh-CN" sz="2000" spc="100" dirty="0">
                <a:solidFill>
                  <a:schemeClr val="tx1">
                    <a:lumMod val="75000"/>
                    <a:lumOff val="25000"/>
                  </a:schemeClr>
                </a:solidFill>
                <a:latin typeface="+mn-ea"/>
                <a:cs typeface="等线" panose="02010600030101010101" pitchFamily="2" charset="-122"/>
                <a:sym typeface="+mn-ea"/>
              </a:rPr>
              <a:t>Private</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）、受保护（</a:t>
            </a:r>
            <a:r>
              <a:rPr lang="en-US" altLang="zh-CN" sz="2000" spc="100" dirty="0">
                <a:solidFill>
                  <a:schemeClr val="tx1">
                    <a:lumMod val="75000"/>
                    <a:lumOff val="25000"/>
                  </a:schemeClr>
                </a:solidFill>
                <a:latin typeface="+mn-ea"/>
                <a:cs typeface="等线" panose="02010600030101010101" pitchFamily="2" charset="-122"/>
                <a:sym typeface="+mn-ea"/>
              </a:rPr>
              <a:t>Protected</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）和包内公有（</a:t>
            </a:r>
            <a:r>
              <a:rPr lang="en-US" altLang="zh-CN" sz="2000" spc="100" dirty="0">
                <a:solidFill>
                  <a:schemeClr val="tx1">
                    <a:lumMod val="75000"/>
                    <a:lumOff val="25000"/>
                  </a:schemeClr>
                </a:solidFill>
                <a:latin typeface="+mn-ea"/>
                <a:cs typeface="等线" panose="02010600030101010101" pitchFamily="2" charset="-122"/>
                <a:sym typeface="+mn-ea"/>
              </a:rPr>
              <a:t>Package</a:t>
            </a:r>
            <a:r>
              <a:rPr lang="zh-CN" altLang="en-US" sz="2000" spc="100" dirty="0">
                <a:solidFill>
                  <a:schemeClr val="tx1">
                    <a:lumMod val="75000"/>
                    <a:lumOff val="25000"/>
                  </a:schemeClr>
                </a:solidFill>
                <a:latin typeface="+mn-ea"/>
                <a:cs typeface="等线" panose="02010600030101010101" pitchFamily="2" charset="-122"/>
                <a:sym typeface="+mn-ea"/>
              </a:rPr>
              <a:t>，代表符号</a:t>
            </a:r>
            <a:r>
              <a:rPr lang="en-US" altLang="zh-CN" sz="2000" spc="100" dirty="0">
                <a:solidFill>
                  <a:schemeClr val="tx1">
                    <a:lumMod val="75000"/>
                    <a:lumOff val="25000"/>
                  </a:schemeClr>
                </a:solidFill>
                <a:latin typeface="+mn-ea"/>
                <a:cs typeface="等线" panose="02010600030101010101" pitchFamily="2" charset="-122"/>
                <a:sym typeface="+mn-ea"/>
              </a:rPr>
              <a:t>“~”</a:t>
            </a:r>
            <a:r>
              <a:rPr lang="zh-CN" altLang="en-US" sz="2000" spc="100" dirty="0">
                <a:solidFill>
                  <a:schemeClr val="tx1">
                    <a:lumMod val="75000"/>
                    <a:lumOff val="25000"/>
                  </a:schemeClr>
                </a:solidFill>
                <a:latin typeface="+mn-ea"/>
                <a:cs typeface="等线" panose="02010600030101010101" pitchFamily="2" charset="-122"/>
                <a:sym typeface="+mn-ea"/>
              </a:rPr>
              <a:t>）</a:t>
            </a:r>
            <a:endParaRPr lang="en-US" altLang="zh-CN" sz="2000" spc="100" dirty="0">
              <a:solidFill>
                <a:schemeClr val="tx1">
                  <a:lumMod val="75000"/>
                  <a:lumOff val="25000"/>
                </a:schemeClr>
              </a:solidFill>
              <a:latin typeface="+mn-ea"/>
              <a:cs typeface="等线" panose="02010600030101010101" pitchFamily="2" charset="-122"/>
              <a:sym typeface="+mn-ea"/>
            </a:endParaRPr>
          </a:p>
          <a:p>
            <a:pPr algn="just">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2.</a:t>
            </a:r>
            <a:r>
              <a:rPr lang="zh-CN" altLang="en-US" sz="2000" spc="100" dirty="0">
                <a:solidFill>
                  <a:srgbClr val="FF0000"/>
                </a:solidFill>
                <a:latin typeface="+mn-ea"/>
                <a:cs typeface="等线" panose="02010600030101010101" pitchFamily="2" charset="-122"/>
                <a:sym typeface="+mn-ea"/>
              </a:rPr>
              <a:t>操作名</a:t>
            </a:r>
            <a:r>
              <a:rPr lang="zh-CN" altLang="en-US" sz="2000" spc="100" dirty="0">
                <a:solidFill>
                  <a:schemeClr val="tx1">
                    <a:lumMod val="75000"/>
                    <a:lumOff val="25000"/>
                  </a:schemeClr>
                </a:solidFill>
                <a:latin typeface="+mn-ea"/>
                <a:cs typeface="等线" panose="02010600030101010101" pitchFamily="2" charset="-122"/>
                <a:sym typeface="+mn-ea"/>
              </a:rPr>
              <a:t>：用来描述所属类的行为的动词或者动词短语</a:t>
            </a:r>
            <a:endParaRPr lang="en-US" altLang="zh-CN" sz="2000" spc="100" dirty="0">
              <a:solidFill>
                <a:schemeClr val="tx1">
                  <a:lumMod val="75000"/>
                  <a:lumOff val="25000"/>
                </a:schemeClr>
              </a:solidFill>
              <a:latin typeface="+mn-ea"/>
              <a:cs typeface="等线" panose="02010600030101010101" pitchFamily="2" charset="-122"/>
              <a:sym typeface="+mn-ea"/>
            </a:endParaRPr>
          </a:p>
          <a:p>
            <a:pPr algn="just">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3.</a:t>
            </a:r>
            <a:r>
              <a:rPr lang="zh-CN" altLang="en-US" sz="2000" spc="100" dirty="0">
                <a:solidFill>
                  <a:srgbClr val="FF0000"/>
                </a:solidFill>
                <a:latin typeface="+mn-ea"/>
                <a:cs typeface="等线" panose="02010600030101010101" pitchFamily="2" charset="-122"/>
                <a:sym typeface="+mn-ea"/>
              </a:rPr>
              <a:t>参数表</a:t>
            </a:r>
            <a:r>
              <a:rPr lang="zh-CN" altLang="en-US" sz="2000" spc="100" dirty="0">
                <a:solidFill>
                  <a:schemeClr val="tx1">
                    <a:lumMod val="75000"/>
                    <a:lumOff val="25000"/>
                  </a:schemeClr>
                </a:solidFill>
                <a:latin typeface="+mn-ea"/>
                <a:cs typeface="等线" panose="02010600030101010101" pitchFamily="2" charset="-122"/>
                <a:sym typeface="+mn-ea"/>
              </a:rPr>
              <a:t>：一些按顺序排列的属性定义了操作的输入。是可选的，即操作不一定必须有参数才行。</a:t>
            </a:r>
            <a:endParaRPr lang="en-US" altLang="zh-CN" sz="2000" spc="100" dirty="0">
              <a:solidFill>
                <a:schemeClr val="tx1">
                  <a:lumMod val="75000"/>
                  <a:lumOff val="25000"/>
                </a:schemeClr>
              </a:solidFill>
              <a:latin typeface="+mn-ea"/>
              <a:cs typeface="等线" panose="02010600030101010101" pitchFamily="2" charset="-122"/>
              <a:sym typeface="+mn-ea"/>
            </a:endParaRPr>
          </a:p>
          <a:p>
            <a:pPr algn="just">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4.</a:t>
            </a:r>
            <a:r>
              <a:rPr lang="zh-CN" altLang="en-US" sz="2000" spc="100" dirty="0">
                <a:solidFill>
                  <a:srgbClr val="FF0000"/>
                </a:solidFill>
                <a:latin typeface="+mn-ea"/>
                <a:cs typeface="等线" panose="02010600030101010101" pitchFamily="2" charset="-122"/>
                <a:sym typeface="+mn-ea"/>
              </a:rPr>
              <a:t>返回类型</a:t>
            </a:r>
            <a:r>
              <a:rPr lang="zh-CN" altLang="en-US" sz="2000" spc="100" dirty="0">
                <a:solidFill>
                  <a:schemeClr val="tx1">
                    <a:lumMod val="75000"/>
                    <a:lumOff val="25000"/>
                  </a:schemeClr>
                </a:solidFill>
                <a:latin typeface="+mn-ea"/>
                <a:cs typeface="等线" panose="02010600030101010101" pitchFamily="2" charset="-122"/>
                <a:sym typeface="+mn-ea"/>
              </a:rPr>
              <a:t>：是可选的，即操作不一定必须返回类型。绝大部分编程语言只支持一个返回值。</a:t>
            </a:r>
            <a:endParaRPr lang="en-US" altLang="zh-CN" sz="2000" spc="100" dirty="0">
              <a:solidFill>
                <a:schemeClr val="tx1">
                  <a:lumMod val="75000"/>
                  <a:lumOff val="25000"/>
                </a:schemeClr>
              </a:solidFill>
              <a:latin typeface="+mn-ea"/>
              <a:cs typeface="等线" panose="02010600030101010101" pitchFamily="2" charset="-122"/>
              <a:sym typeface="+mn-ea"/>
            </a:endParaRPr>
          </a:p>
          <a:p>
            <a:pPr algn="just">
              <a:lnSpc>
                <a:spcPts val="2000"/>
              </a:lnSpc>
            </a:pP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r>
              <a:rPr lang="en-US" altLang="zh-CN" sz="2000" spc="100" dirty="0">
                <a:solidFill>
                  <a:schemeClr val="tx1">
                    <a:lumMod val="75000"/>
                    <a:lumOff val="25000"/>
                  </a:schemeClr>
                </a:solidFill>
                <a:latin typeface="+mn-ea"/>
                <a:cs typeface="等线" panose="02010600030101010101" pitchFamily="2" charset="-122"/>
                <a:sym typeface="+mn-ea"/>
              </a:rPr>
              <a:t>5.</a:t>
            </a:r>
            <a:r>
              <a:rPr lang="zh-CN" altLang="en-US" sz="2000" spc="100" dirty="0">
                <a:solidFill>
                  <a:srgbClr val="FF0000"/>
                </a:solidFill>
                <a:latin typeface="+mn-ea"/>
                <a:cs typeface="等线" panose="02010600030101010101" pitchFamily="2" charset="-122"/>
                <a:sym typeface="+mn-ea"/>
              </a:rPr>
              <a:t>属性字符串</a:t>
            </a:r>
            <a:r>
              <a:rPr lang="zh-CN" altLang="en-US" sz="2000" spc="100" dirty="0">
                <a:solidFill>
                  <a:schemeClr val="tx1">
                    <a:lumMod val="75000"/>
                    <a:lumOff val="25000"/>
                  </a:schemeClr>
                </a:solidFill>
                <a:latin typeface="+mn-ea"/>
                <a:cs typeface="等线" panose="02010600030101010101" pitchFamily="2" charset="-122"/>
                <a:sym typeface="+mn-ea"/>
              </a:rPr>
              <a:t>：在操作的定义中加入一些除了预定义元素之外的信息。</a:t>
            </a:r>
            <a:endParaRPr lang="zh-CN" altLang="en-US" sz="2000" spc="100" dirty="0">
              <a:solidFill>
                <a:schemeClr val="tx1">
                  <a:lumMod val="75000"/>
                  <a:lumOff val="25000"/>
                </a:schemeClr>
              </a:solidFill>
              <a:latin typeface="+mn-ea"/>
              <a:cs typeface="等线" panose="02010600030101010101" pitchFamily="2" charset="-122"/>
            </a:endParaRPr>
          </a:p>
          <a:p>
            <a:pPr algn="just">
              <a:lnSpc>
                <a:spcPts val="2000"/>
              </a:lnSpc>
            </a:pPr>
            <a:endParaRPr lang="zh-CN" altLang="en-US" sz="1100" spc="100" dirty="0">
              <a:solidFill>
                <a:schemeClr val="tx1">
                  <a:lumMod val="75000"/>
                  <a:lumOff val="25000"/>
                </a:schemeClr>
              </a:solidFill>
              <a:latin typeface="+mn-ea"/>
              <a:cs typeface="字魂105号-简雅黑" panose="00000500000000000000" pitchFamily="2" charset="-122"/>
            </a:endParaRPr>
          </a:p>
          <a:p>
            <a:pPr algn="just"/>
            <a:endParaRPr lang="zh-CN" altLang="en-US" sz="1100" spc="100" dirty="0">
              <a:solidFill>
                <a:schemeClr val="tx1">
                  <a:lumMod val="75000"/>
                  <a:lumOff val="25000"/>
                </a:schemeClr>
              </a:solidFill>
              <a:latin typeface="+mn-ea"/>
              <a:cs typeface="字魂105号-简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类图概述</a:t>
            </a:r>
          </a:p>
        </p:txBody>
      </p:sp>
      <p:sp>
        <p:nvSpPr>
          <p:cNvPr id="4" name="文本框 3"/>
          <p:cNvSpPr txBox="1"/>
          <p:nvPr/>
        </p:nvSpPr>
        <p:spPr>
          <a:xfrm>
            <a:off x="1361375" y="1368752"/>
            <a:ext cx="9228639" cy="3989705"/>
          </a:xfrm>
          <a:prstGeom prst="rect">
            <a:avLst/>
          </a:prstGeom>
          <a:noFill/>
        </p:spPr>
        <p:txBody>
          <a:bodyPr wrap="square" rtlCol="0">
            <a:spAutoFit/>
          </a:bodyPr>
          <a:lstStyle/>
          <a:p>
            <a:pPr algn="just"/>
            <a:r>
              <a:rPr lang="zh-CN" altLang="en-US" sz="2000" b="1" spc="100" dirty="0">
                <a:solidFill>
                  <a:schemeClr val="tx1"/>
                </a:solidFill>
                <a:latin typeface="+mn-ea"/>
                <a:cs typeface="字魂105号-简雅黑" panose="00000500000000000000" pitchFamily="2" charset="-122"/>
                <a:sym typeface="+mn-ea"/>
              </a:rPr>
              <a:t>职责</a:t>
            </a:r>
            <a:r>
              <a:rPr lang="zh-CN" altLang="en-US" sz="2000" spc="100" dirty="0">
                <a:solidFill>
                  <a:schemeClr val="tx1">
                    <a:lumMod val="75000"/>
                    <a:lumOff val="25000"/>
                  </a:schemeClr>
                </a:solidFill>
                <a:latin typeface="+mn-ea"/>
                <a:cs typeface="字魂105号-简雅黑" panose="00000500000000000000" pitchFamily="2" charset="-122"/>
                <a:sym typeface="+mn-ea"/>
              </a:rPr>
              <a:t>：</a:t>
            </a:r>
            <a:endParaRPr lang="zh-CN" altLang="en-US" sz="2000" spc="100" dirty="0">
              <a:solidFill>
                <a:schemeClr val="tx1">
                  <a:lumMod val="75000"/>
                  <a:lumOff val="25000"/>
                </a:schemeClr>
              </a:solidFill>
              <a:latin typeface="+mn-ea"/>
              <a:cs typeface="字魂105号-简雅黑" panose="00000500000000000000" pitchFamily="2" charset="-122"/>
            </a:endParaRPr>
          </a:p>
          <a:p>
            <a:pPr algn="just"/>
            <a:r>
              <a:rPr lang="zh-CN" altLang="en-US" sz="2000" spc="100" dirty="0">
                <a:latin typeface="+mn-ea"/>
                <a:cs typeface="字魂105号-简雅黑" panose="00000500000000000000" pitchFamily="2" charset="-122"/>
                <a:sym typeface="+mn-ea"/>
              </a:rPr>
              <a:t>在操作列表框下面的区域，可以用来说明类的职责</a:t>
            </a:r>
          </a:p>
          <a:p>
            <a:pPr algn="just"/>
            <a:endParaRPr lang="zh-CN" altLang="en-US" sz="2000" spc="100" dirty="0">
              <a:solidFill>
                <a:schemeClr val="tx1">
                  <a:lumMod val="75000"/>
                  <a:lumOff val="25000"/>
                </a:schemeClr>
              </a:solidFill>
              <a:latin typeface="+mn-ea"/>
              <a:cs typeface="字魂105号-简雅黑" panose="00000500000000000000" pitchFamily="2" charset="-122"/>
            </a:endParaRPr>
          </a:p>
          <a:p>
            <a:pPr algn="just"/>
            <a:r>
              <a:rPr lang="zh-CN" altLang="en-US" sz="2000" spc="100" dirty="0">
                <a:latin typeface="+mn-ea"/>
                <a:cs typeface="字魂105号-简雅黑" panose="00000500000000000000" pitchFamily="2" charset="-122"/>
                <a:sym typeface="+mn-ea"/>
              </a:rPr>
              <a:t>职责位于操作部分下面的区域，可以</a:t>
            </a:r>
            <a:r>
              <a:rPr lang="zh-CN" altLang="en-US" sz="2000" spc="100" dirty="0">
                <a:solidFill>
                  <a:srgbClr val="FF0000"/>
                </a:solidFill>
                <a:latin typeface="+mn-ea"/>
                <a:cs typeface="字魂105号-简雅黑" panose="00000500000000000000" pitchFamily="2" charset="-122"/>
                <a:sym typeface="+mn-ea"/>
              </a:rPr>
              <a:t>用来说明类要做什么或说明另一个类的信息</a:t>
            </a:r>
            <a:r>
              <a:rPr lang="zh-CN" altLang="en-US" sz="2000" spc="100" dirty="0">
                <a:solidFill>
                  <a:schemeClr val="tx1">
                    <a:lumMod val="75000"/>
                    <a:lumOff val="25000"/>
                  </a:schemeClr>
                </a:solidFill>
                <a:latin typeface="+mn-ea"/>
                <a:cs typeface="字魂105号-简雅黑" panose="00000500000000000000" pitchFamily="2" charset="-122"/>
                <a:sym typeface="+mn-ea"/>
              </a:rPr>
              <a:t>。</a:t>
            </a:r>
            <a:r>
              <a:rPr lang="zh-CN" altLang="en-US" sz="2000" spc="100" dirty="0">
                <a:latin typeface="+mn-ea"/>
                <a:cs typeface="字魂105号-简雅黑" panose="00000500000000000000" pitchFamily="2" charset="-122"/>
                <a:sym typeface="+mn-ea"/>
              </a:rPr>
              <a:t>类的职责可以是一个短语或一个句子</a:t>
            </a:r>
          </a:p>
          <a:p>
            <a:pPr algn="just"/>
            <a:endParaRPr lang="zh-CN" altLang="en-US" sz="2000" spc="100" dirty="0">
              <a:solidFill>
                <a:schemeClr val="tx1">
                  <a:lumMod val="75000"/>
                  <a:lumOff val="25000"/>
                </a:schemeClr>
              </a:solidFill>
              <a:latin typeface="+mn-ea"/>
              <a:cs typeface="字魂105号-简雅黑" panose="00000500000000000000" pitchFamily="2" charset="-122"/>
            </a:endParaRPr>
          </a:p>
          <a:p>
            <a:pPr algn="just"/>
            <a:r>
              <a:rPr lang="zh-CN" altLang="en-US" sz="2000" b="1" spc="100" dirty="0">
                <a:solidFill>
                  <a:schemeClr val="tx1">
                    <a:lumMod val="75000"/>
                    <a:lumOff val="25000"/>
                  </a:schemeClr>
                </a:solidFill>
                <a:latin typeface="+mn-ea"/>
                <a:cs typeface="字魂105号-简雅黑" panose="00000500000000000000" pitchFamily="2" charset="-122"/>
              </a:rPr>
              <a:t>约束</a:t>
            </a:r>
            <a:r>
              <a:rPr lang="zh-CN" altLang="en-US" sz="2000" spc="100" dirty="0">
                <a:solidFill>
                  <a:schemeClr val="tx1">
                    <a:lumMod val="75000"/>
                    <a:lumOff val="25000"/>
                  </a:schemeClr>
                </a:solidFill>
                <a:latin typeface="+mn-ea"/>
                <a:cs typeface="字魂105号-简雅黑" panose="00000500000000000000" pitchFamily="2" charset="-122"/>
              </a:rPr>
              <a:t>：</a:t>
            </a:r>
          </a:p>
          <a:p>
            <a:pPr algn="just"/>
            <a:r>
              <a:rPr lang="zh-CN" altLang="en-US" sz="2000" spc="100" dirty="0">
                <a:solidFill>
                  <a:srgbClr val="FF0000"/>
                </a:solidFill>
                <a:latin typeface="+mn-ea"/>
                <a:cs typeface="字魂105号-简雅黑" panose="00000500000000000000" pitchFamily="2" charset="-122"/>
              </a:rPr>
              <a:t>说明类的职责是消除二义性的一种非形式化的方法，形式化的方法是使用约束</a:t>
            </a:r>
            <a:r>
              <a:rPr lang="zh-CN" altLang="en-US" sz="2000" spc="100" dirty="0">
                <a:solidFill>
                  <a:schemeClr val="tx1">
                    <a:lumMod val="75000"/>
                    <a:lumOff val="25000"/>
                  </a:schemeClr>
                </a:solidFill>
                <a:latin typeface="+mn-ea"/>
                <a:cs typeface="字魂105号-简雅黑" panose="00000500000000000000" pitchFamily="2" charset="-122"/>
              </a:rPr>
              <a:t>。</a:t>
            </a:r>
            <a:r>
              <a:rPr lang="zh-CN" altLang="en-US" sz="2000" spc="100" dirty="0">
                <a:latin typeface="+mn-ea"/>
                <a:cs typeface="字魂105号-简雅黑" panose="00000500000000000000" pitchFamily="2" charset="-122"/>
              </a:rPr>
              <a:t>约束指定了该类要满足的一个或多个规则。</a:t>
            </a:r>
          </a:p>
          <a:p>
            <a:pPr algn="just"/>
            <a:r>
              <a:rPr lang="zh-CN" altLang="en-US" sz="2000" spc="100" dirty="0">
                <a:latin typeface="+mn-ea"/>
                <a:cs typeface="字魂105号-简雅黑" panose="00000500000000000000" pitchFamily="2" charset="-122"/>
              </a:rPr>
              <a:t>在</a:t>
            </a:r>
            <a:r>
              <a:rPr lang="en-US" altLang="zh-CN" sz="2000" spc="100" dirty="0">
                <a:latin typeface="+mn-ea"/>
                <a:cs typeface="字魂105号-简雅黑" panose="00000500000000000000" pitchFamily="2" charset="-122"/>
              </a:rPr>
              <a:t>UML</a:t>
            </a:r>
            <a:r>
              <a:rPr lang="zh-CN" altLang="en-US" sz="2000" spc="100" dirty="0">
                <a:latin typeface="+mn-ea"/>
                <a:cs typeface="字魂105号-简雅黑" panose="00000500000000000000" pitchFamily="2" charset="-122"/>
              </a:rPr>
              <a:t>中，约束是用（）的格式写在类的边上，指定个别属性的取值范围。括号中的文本指定了该类所要满足的一个或者多个规则。</a:t>
            </a:r>
          </a:p>
          <a:p>
            <a:pPr algn="ctr">
              <a:lnSpc>
                <a:spcPts val="2000"/>
              </a:lnSpc>
            </a:pPr>
            <a:endParaRPr lang="zh-CN" altLang="en-US" sz="2000" spc="100" dirty="0">
              <a:solidFill>
                <a:schemeClr val="tx1">
                  <a:lumMod val="75000"/>
                  <a:lumOff val="25000"/>
                </a:schemeClr>
              </a:solidFill>
              <a:latin typeface="+mn-ea"/>
              <a:cs typeface="字魂105号-简雅黑" panose="00000500000000000000" pitchFamily="2" charset="-122"/>
            </a:endParaRPr>
          </a:p>
          <a:p>
            <a:pPr algn="ctr">
              <a:lnSpc>
                <a:spcPts val="2000"/>
              </a:lnSpc>
            </a:pPr>
            <a:endParaRPr lang="zh-CN" altLang="en-US" sz="2000" spc="100" dirty="0">
              <a:solidFill>
                <a:schemeClr val="tx1">
                  <a:lumMod val="75000"/>
                  <a:lumOff val="25000"/>
                </a:schemeClr>
              </a:solidFill>
              <a:latin typeface="+mn-ea"/>
              <a:cs typeface="字魂105号-简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对象图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6" name="文本框 5"/>
          <p:cNvSpPr txBox="1"/>
          <p:nvPr/>
        </p:nvSpPr>
        <p:spPr>
          <a:xfrm>
            <a:off x="1175555" y="867410"/>
            <a:ext cx="9228639" cy="5990590"/>
          </a:xfrm>
          <a:prstGeom prst="rect">
            <a:avLst/>
          </a:prstGeom>
          <a:noFill/>
        </p:spPr>
        <p:txBody>
          <a:bodyPr wrap="square" rtlCol="0">
            <a:spAutoFit/>
          </a:bodyPr>
          <a:lstStyle/>
          <a:p>
            <a:pPr algn="l">
              <a:lnSpc>
                <a:spcPts val="2000"/>
              </a:lnSpc>
            </a:pP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 </a:t>
            </a: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l">
              <a:lnSpc>
                <a:spcPts val="2000"/>
              </a:lnSpc>
            </a:pPr>
            <a:r>
              <a:rPr lang="en-US" altLang="zh-CN" sz="2000" b="1"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  </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对象（</a:t>
            </a:r>
            <a:r>
              <a:rPr lang="en-US" altLang="zh-CN"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Object</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）指的是一个单独的，可确认的物体、单元或实体，它可以是具体的也可以是抽象的，在问题领域里有确切定义的角色。</a:t>
            </a:r>
          </a:p>
          <a:p>
            <a:pPr algn="l">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l">
              <a:lnSpc>
                <a:spcPts val="2000"/>
              </a:lnSpc>
            </a:pP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对象是边界十分清楚的任何事物，一个对象通常包含一下几个部分：</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1.</a:t>
            </a:r>
            <a:r>
              <a:rPr lang="zh-CN" altLang="en-US" sz="2000" b="1" spc="100" dirty="0">
                <a:latin typeface="等线" panose="02010600030101010101" pitchFamily="2" charset="-122"/>
                <a:ea typeface="等线" panose="02010600030101010101" pitchFamily="2" charset="-122"/>
                <a:cs typeface="字魂105号-简雅黑" panose="00000500000000000000" pitchFamily="2" charset="-122"/>
              </a:rPr>
              <a:t>标识（名字）</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：为了将一个对象和其他对象区分开，通常会给对象起一个</a:t>
            </a: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标识</a:t>
            </a: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，即对象名</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2.</a:t>
            </a:r>
            <a:r>
              <a:rPr lang="zh-CN" altLang="en-US" sz="2000" b="1" spc="100" dirty="0">
                <a:latin typeface="等线" panose="02010600030101010101" pitchFamily="2" charset="-122"/>
                <a:ea typeface="等线" panose="02010600030101010101" pitchFamily="2" charset="-122"/>
                <a:cs typeface="字魂105号-简雅黑" panose="00000500000000000000" pitchFamily="2" charset="-122"/>
              </a:rPr>
              <a:t>状态（属性）</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：对象的状态包括对象的所有属性（通常是静态的）和这些属性的当前值（通常是动态的）</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3.</a:t>
            </a:r>
            <a:r>
              <a:rPr lang="zh-CN" altLang="en-US" sz="2000" b="1" spc="100" dirty="0">
                <a:latin typeface="等线" panose="02010600030101010101" pitchFamily="2" charset="-122"/>
                <a:ea typeface="等线" panose="02010600030101010101" pitchFamily="2" charset="-122"/>
                <a:cs typeface="字魂105号-简雅黑" panose="00000500000000000000" pitchFamily="2" charset="-122"/>
              </a:rPr>
              <a:t>行为（方法、事件）</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：没有一个对象孤立存在，对象可以被操作，也可以操作别的对象。而行为就是一个对象更具它的状态改变消息传送所采取的行动和所做出的反应。</a:t>
            </a:r>
          </a:p>
          <a:p>
            <a:pPr algn="l">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l">
              <a:lnSpc>
                <a:spcPts val="2000"/>
              </a:lnSpc>
            </a:pP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对象和类的区别</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1.</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对象是一个存在于时间和空间的具体实体，而类仅代表一个抽象，抽象出对象的</a:t>
            </a: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本质</a:t>
            </a: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2.</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类是共享一个共用结构和公用行为对象集合</a:t>
            </a:r>
          </a:p>
          <a:p>
            <a:pPr algn="l">
              <a:lnSpc>
                <a:spcPts val="2000"/>
              </a:lnSpc>
            </a:pPr>
            <a:r>
              <a:rPr lang="en-US" altLang="zh-CN" sz="2000" spc="100" dirty="0">
                <a:latin typeface="等线" panose="02010600030101010101" pitchFamily="2" charset="-122"/>
                <a:ea typeface="等线" panose="02010600030101010101" pitchFamily="2" charset="-122"/>
                <a:cs typeface="字魂105号-简雅黑" panose="00000500000000000000" pitchFamily="2" charset="-122"/>
              </a:rPr>
              <a:t>3.</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类是静态的，对象是动态的；类是一般化，对象是个性化；类是定义，对象是实例；类是抽象、对象是具体</a:t>
            </a:r>
          </a:p>
          <a:p>
            <a:pPr algn="l">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marL="914400" lvl="2" indent="0" algn="l">
              <a:lnSpc>
                <a:spcPts val="2000"/>
              </a:lnSpc>
              <a:buNone/>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l">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a:p>
            <a:pPr algn="l">
              <a:lnSpc>
                <a:spcPts val="2000"/>
              </a:lnSpc>
            </a:pPr>
            <a:endPar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类图与对象图比较</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pic>
        <p:nvPicPr>
          <p:cNvPr id="4" name="图片 3" descr="v2-75055f4796ac722ae6f73d8729278f4e_720w"/>
          <p:cNvPicPr>
            <a:picLocks noChangeAspect="1"/>
          </p:cNvPicPr>
          <p:nvPr>
            <p:custDataLst>
              <p:tags r:id="rId1"/>
            </p:custDataLst>
          </p:nvPr>
        </p:nvPicPr>
        <p:blipFill>
          <a:blip r:embed="rId4"/>
          <a:stretch>
            <a:fillRect/>
          </a:stretch>
        </p:blipFill>
        <p:spPr>
          <a:xfrm>
            <a:off x="1040765" y="1642369"/>
            <a:ext cx="9675437" cy="43679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类图概述</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5" name="文本框 4"/>
          <p:cNvSpPr txBox="1"/>
          <p:nvPr/>
        </p:nvSpPr>
        <p:spPr>
          <a:xfrm>
            <a:off x="864049" y="1823467"/>
            <a:ext cx="10730230" cy="3476625"/>
          </a:xfrm>
          <a:prstGeom prst="rect">
            <a:avLst/>
          </a:prstGeom>
          <a:noFill/>
        </p:spPr>
        <p:txBody>
          <a:bodyPr wrap="square" rtlCol="0">
            <a:spAutoFit/>
          </a:bodyPr>
          <a:lstStyle/>
          <a:p>
            <a:r>
              <a:rPr lang="en-US" altLang="zh-CN" sz="2000" b="1" dirty="0"/>
              <a:t>  </a:t>
            </a:r>
            <a:r>
              <a:rPr lang="zh-CN" altLang="en-US" sz="2000" dirty="0">
                <a:solidFill>
                  <a:srgbClr val="FF0000"/>
                </a:solidFill>
              </a:rPr>
              <a:t>接口（</a:t>
            </a:r>
            <a:r>
              <a:rPr lang="en-US" altLang="zh-CN" sz="2000" dirty="0">
                <a:solidFill>
                  <a:srgbClr val="FF0000"/>
                </a:solidFill>
              </a:rPr>
              <a:t>Interface</a:t>
            </a:r>
            <a:r>
              <a:rPr lang="zh-CN" altLang="en-US" sz="2000" dirty="0">
                <a:solidFill>
                  <a:srgbClr val="FF0000"/>
                </a:solidFill>
              </a:rPr>
              <a:t>）是描述类的部分行为的一组操作，它也是一个类提供给另一个类的一组操作。</a:t>
            </a:r>
          </a:p>
          <a:p>
            <a:endParaRPr lang="zh-CN" altLang="en-US" sz="2000" b="1" dirty="0"/>
          </a:p>
          <a:p>
            <a:r>
              <a:rPr lang="zh-CN" altLang="en-US" sz="2000" b="1" dirty="0"/>
              <a:t> </a:t>
            </a:r>
            <a:r>
              <a:rPr lang="en-US" altLang="zh-CN" sz="2000" b="1" dirty="0"/>
              <a:t> </a:t>
            </a:r>
            <a:r>
              <a:rPr lang="zh-CN" altLang="en-US" sz="2000" dirty="0"/>
              <a:t>通常接口被描述为对象操作，也就是只用标识（返回值、操作名称、参数表）说明它的行为，而真正实现部分放在使用该接口的对象中，也就是说接口只负责定义操作而不具体地实现。</a:t>
            </a:r>
          </a:p>
          <a:p>
            <a:endParaRPr lang="zh-CN" altLang="en-US" sz="2000" dirty="0"/>
          </a:p>
          <a:p>
            <a:r>
              <a:rPr lang="en-US" altLang="zh-CN" sz="2000" dirty="0"/>
              <a:t>  </a:t>
            </a:r>
            <a:r>
              <a:rPr lang="zh-CN" altLang="en-US" sz="2000" dirty="0"/>
              <a:t>接口的模型表示法和类大致相同，都是用一个矩形图标来代表。和类的不同之处在于，接口只是一类操作，没有属性。</a:t>
            </a:r>
          </a:p>
          <a:p>
            <a:endParaRPr lang="zh-CN" altLang="en-US" sz="2000" dirty="0"/>
          </a:p>
          <a:p>
            <a:r>
              <a:rPr lang="en-US" altLang="zh-CN" sz="2000" dirty="0"/>
              <a:t>  </a:t>
            </a:r>
            <a:r>
              <a:rPr lang="zh-CN" altLang="en-US" sz="2000" dirty="0"/>
              <a:t>在</a:t>
            </a:r>
            <a:r>
              <a:rPr lang="en-US" altLang="zh-CN" sz="2000" dirty="0"/>
              <a:t>UML</a:t>
            </a:r>
            <a:r>
              <a:rPr lang="zh-CN" altLang="en-US" sz="2000" dirty="0"/>
              <a:t>图形上，接口的表示和类图的表示类似，只是在最上面的一层类名前加</a:t>
            </a:r>
            <a:r>
              <a:rPr lang="en-US" altLang="zh-CN" sz="2000" dirty="0"/>
              <a:t>&lt;&lt;interface&gt;&gt;,</a:t>
            </a:r>
            <a:r>
              <a:rPr lang="zh-CN" altLang="en-US" sz="2000" dirty="0"/>
              <a:t>或是简化表示，用一个圆圈表示。</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类图概述</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7" name="文本框 6"/>
          <p:cNvSpPr txBox="1"/>
          <p:nvPr/>
        </p:nvSpPr>
        <p:spPr>
          <a:xfrm>
            <a:off x="912452" y="1512769"/>
            <a:ext cx="10730230" cy="4399915"/>
          </a:xfrm>
          <a:prstGeom prst="rect">
            <a:avLst/>
          </a:prstGeom>
          <a:noFill/>
        </p:spPr>
        <p:txBody>
          <a:bodyPr wrap="square" rtlCol="0">
            <a:spAutoFit/>
          </a:bodyPr>
          <a:lstStyle/>
          <a:p>
            <a:r>
              <a:rPr lang="en-US" altLang="zh-CN" sz="2000" b="1" dirty="0"/>
              <a:t>  </a:t>
            </a:r>
            <a:r>
              <a:rPr lang="zh-CN" altLang="en-US" sz="2000" dirty="0">
                <a:solidFill>
                  <a:srgbClr val="FF0000"/>
                </a:solidFill>
              </a:rPr>
              <a:t>抽象类是包含一种或多种抽象方法的类，它本身不需要构造实例。</a:t>
            </a:r>
            <a:r>
              <a:rPr lang="zh-CN" altLang="en-US" sz="2000" dirty="0"/>
              <a:t>定义抽象类后，其他类可以对它进行扩充并且通过实现其中的抽象方法，使抽象类具体化。</a:t>
            </a:r>
          </a:p>
          <a:p>
            <a:r>
              <a:rPr lang="en-US" altLang="zh-CN" sz="2000" dirty="0"/>
              <a:t>  </a:t>
            </a:r>
            <a:r>
              <a:rPr lang="zh-CN" altLang="en-US" sz="2000" dirty="0"/>
              <a:t>在</a:t>
            </a:r>
            <a:r>
              <a:rPr lang="en-US" altLang="zh-CN" sz="2000" dirty="0"/>
              <a:t>UML</a:t>
            </a:r>
            <a:r>
              <a:rPr lang="zh-CN" altLang="en-US" sz="2000" dirty="0"/>
              <a:t>图形上，接口的表示和类图一样，只是在最上面的一层类名前加</a:t>
            </a:r>
            <a:r>
              <a:rPr lang="en-US" altLang="zh-CN" sz="2000" dirty="0"/>
              <a:t>&lt;&lt;abstract&gt;&gt;,</a:t>
            </a:r>
            <a:r>
              <a:rPr lang="zh-CN" altLang="en-US" sz="2000" dirty="0"/>
              <a:t>或是在类的属性描述上设置该类为抽象类，抽象类的类名用斜体表示。</a:t>
            </a:r>
          </a:p>
          <a:p>
            <a:endParaRPr lang="zh-CN" altLang="en-US" sz="2000" dirty="0"/>
          </a:p>
          <a:p>
            <a:r>
              <a:rPr lang="zh-CN" altLang="en-US" sz="2000" dirty="0"/>
              <a:t>接口和抽象类十分类似，例如两者都不能产生实例对象，都可以作为一种定义使用。</a:t>
            </a:r>
          </a:p>
          <a:p>
            <a:endParaRPr lang="zh-CN" altLang="en-US" sz="2000" dirty="0"/>
          </a:p>
          <a:p>
            <a:r>
              <a:rPr lang="zh-CN" altLang="en-US" sz="2000" dirty="0"/>
              <a:t>接口和抽象类有着本质不同，包括：</a:t>
            </a:r>
          </a:p>
          <a:p>
            <a:r>
              <a:rPr lang="en-US" altLang="zh-CN" sz="2000" dirty="0"/>
              <a:t>1.</a:t>
            </a:r>
            <a:r>
              <a:rPr lang="zh-CN" altLang="en-US" sz="2000" dirty="0"/>
              <a:t>抽象类可以包含某些实现代码，但接口没有任何实现部分</a:t>
            </a:r>
          </a:p>
          <a:p>
            <a:r>
              <a:rPr lang="en-US" altLang="zh-CN" sz="2000" dirty="0"/>
              <a:t>2.</a:t>
            </a:r>
            <a:r>
              <a:rPr lang="zh-CN" altLang="en-US" sz="2000" dirty="0"/>
              <a:t>抽象类可以包含属性而接口没有</a:t>
            </a:r>
          </a:p>
          <a:p>
            <a:r>
              <a:rPr lang="en-US" altLang="zh-CN" sz="2000" dirty="0"/>
              <a:t>3.</a:t>
            </a:r>
            <a:r>
              <a:rPr lang="zh-CN" altLang="en-US" sz="2000" dirty="0"/>
              <a:t>接口可以被结构继承，但抽象类不行</a:t>
            </a:r>
          </a:p>
          <a:p>
            <a:r>
              <a:rPr lang="en-US" altLang="zh-CN" sz="2000" dirty="0"/>
              <a:t>4.</a:t>
            </a:r>
            <a:r>
              <a:rPr lang="zh-CN" altLang="en-US" sz="2000" dirty="0"/>
              <a:t>抽象类可以有构造函数和析构函数，而接口没有</a:t>
            </a:r>
          </a:p>
          <a:p>
            <a:r>
              <a:rPr lang="en-US" altLang="zh-CN" sz="2000" dirty="0"/>
              <a:t>5.</a:t>
            </a:r>
            <a:r>
              <a:rPr lang="zh-CN" altLang="en-US" sz="2000" dirty="0"/>
              <a:t>抽象类可以继承其他类和接口而接口仅能继承接口</a:t>
            </a:r>
            <a:endParaRPr lang="en-US" altLang="zh-CN" sz="2000" dirty="0"/>
          </a:p>
          <a:p>
            <a:r>
              <a:rPr lang="en-US" altLang="zh-CN" sz="2000" dirty="0"/>
              <a:t>6.</a:t>
            </a:r>
            <a:r>
              <a:rPr lang="zh-CN" altLang="en-US" sz="2000" dirty="0"/>
              <a:t>接口支持多继承而抽象类仅支持单继承</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类之间的关系</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4" name="文本框 3"/>
          <p:cNvSpPr txBox="1"/>
          <p:nvPr/>
        </p:nvSpPr>
        <p:spPr>
          <a:xfrm>
            <a:off x="1548457" y="1798955"/>
            <a:ext cx="9548495" cy="1630045"/>
          </a:xfrm>
          <a:prstGeom prst="rect">
            <a:avLst/>
          </a:prstGeom>
          <a:noFill/>
        </p:spPr>
        <p:txBody>
          <a:bodyPr wrap="square" rtlCol="0">
            <a:spAutoFit/>
          </a:bodyPr>
          <a:lstStyle/>
          <a:p>
            <a:pPr algn="l">
              <a:lnSpc>
                <a:spcPts val="2000"/>
              </a:lnSpc>
            </a:pP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依赖关系（</a:t>
            </a:r>
            <a:r>
              <a:rPr lang="en-US" altLang="zh-CN"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Dependency</a:t>
            </a: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）表示两个或多个模型元素之间语义上的关系。</a:t>
            </a:r>
            <a:r>
              <a:rPr lang="zh-CN" altLang="en-US" sz="2000" spc="100" dirty="0">
                <a:latin typeface="等线" panose="02010600030101010101" pitchFamily="2" charset="-122"/>
                <a:ea typeface="等线" panose="02010600030101010101" pitchFamily="2" charset="-122"/>
                <a:cs typeface="等线" panose="02010600030101010101" pitchFamily="2" charset="-122"/>
              </a:rPr>
              <a:t>它表示了一种情形，对于一个元素（服务提供者）的某些改变可能会影响或提供消息给其他元素（使用者），即使用者以某种形式依赖于其他类元。</a:t>
            </a:r>
          </a:p>
          <a:p>
            <a:pPr algn="l">
              <a:lnSpc>
                <a:spcPts val="2000"/>
              </a:lnSpc>
            </a:pPr>
            <a:endParaRPr lang="zh-CN" altLang="en-US" sz="2000" spc="100" dirty="0">
              <a:latin typeface="等线" panose="02010600030101010101" pitchFamily="2" charset="-122"/>
              <a:ea typeface="等线" panose="02010600030101010101" pitchFamily="2" charset="-122"/>
              <a:cs typeface="等线" panose="02010600030101010101" pitchFamily="2" charset="-122"/>
            </a:endParaRPr>
          </a:p>
          <a:p>
            <a:pPr algn="l">
              <a:lnSpc>
                <a:spcPts val="2000"/>
              </a:lnSpc>
            </a:pPr>
            <a:r>
              <a:rPr lang="zh-CN" altLang="en-US" sz="2000" spc="100" dirty="0">
                <a:latin typeface="等线" panose="02010600030101010101" pitchFamily="2" charset="-122"/>
                <a:ea typeface="等线" panose="02010600030101010101" pitchFamily="2" charset="-122"/>
                <a:cs typeface="等线" panose="02010600030101010101" pitchFamily="2" charset="-122"/>
              </a:rPr>
              <a:t>在</a:t>
            </a:r>
            <a:r>
              <a:rPr lang="en-US" altLang="zh-CN" sz="2000" spc="100" dirty="0">
                <a:latin typeface="等线" panose="02010600030101010101" pitchFamily="2" charset="-122"/>
                <a:ea typeface="等线" panose="02010600030101010101" pitchFamily="2" charset="-122"/>
                <a:cs typeface="等线" panose="02010600030101010101" pitchFamily="2" charset="-122"/>
              </a:rPr>
              <a:t>UML</a:t>
            </a:r>
            <a:r>
              <a:rPr lang="zh-CN" altLang="en-US" sz="2000" spc="100" dirty="0">
                <a:latin typeface="等线" panose="02010600030101010101" pitchFamily="2" charset="-122"/>
                <a:ea typeface="等线" panose="02010600030101010101" pitchFamily="2" charset="-122"/>
                <a:cs typeface="等线" panose="02010600030101010101" pitchFamily="2" charset="-122"/>
              </a:rPr>
              <a:t>图形上，把依赖画成一条有向的虚线，指向被依赖的事物。当指明一个事物使用另一个事物时，就使用依赖。</a:t>
            </a:r>
          </a:p>
        </p:txBody>
      </p:sp>
      <p:pic>
        <p:nvPicPr>
          <p:cNvPr id="5" name="图片 4" descr="依赖"/>
          <p:cNvPicPr>
            <a:picLocks noChangeAspect="1"/>
          </p:cNvPicPr>
          <p:nvPr/>
        </p:nvPicPr>
        <p:blipFill>
          <a:blip r:embed="rId3"/>
          <a:srcRect l="13389" t="21309" r="19428" b="39441"/>
          <a:stretch>
            <a:fillRect/>
          </a:stretch>
        </p:blipFill>
        <p:spPr>
          <a:xfrm>
            <a:off x="2102485" y="3782695"/>
            <a:ext cx="6866255" cy="1435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858271" y="365593"/>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四种基本依赖</a:t>
            </a:r>
          </a:p>
        </p:txBody>
      </p:sp>
      <p:sp>
        <p:nvSpPr>
          <p:cNvPr id="6" name="文本框 5"/>
          <p:cNvSpPr txBox="1"/>
          <p:nvPr/>
        </p:nvSpPr>
        <p:spPr>
          <a:xfrm>
            <a:off x="1326515" y="1020955"/>
            <a:ext cx="9548495" cy="1122680"/>
          </a:xfrm>
          <a:prstGeom prst="rect">
            <a:avLst/>
          </a:prstGeom>
          <a:noFill/>
        </p:spPr>
        <p:txBody>
          <a:bodyPr wrap="square" rtlCol="0">
            <a:spAutoFit/>
          </a:bodyPr>
          <a:lstStyle/>
          <a:p>
            <a:pPr algn="l">
              <a:lnSpc>
                <a:spcPts val="2000"/>
              </a:lnSpc>
            </a:pPr>
            <a:r>
              <a:rPr lang="en-US" altLang="zh-CN" sz="2000" spc="100" dirty="0">
                <a:latin typeface="等线" panose="02010600030101010101" pitchFamily="2" charset="-122"/>
                <a:ea typeface="等线" panose="02010600030101010101" pitchFamily="2" charset="-122"/>
                <a:cs typeface="等线" panose="02010600030101010101" pitchFamily="2" charset="-122"/>
              </a:rPr>
              <a:t>UML</a:t>
            </a:r>
            <a:r>
              <a:rPr lang="zh-CN" altLang="en-US" sz="2000" spc="100" dirty="0">
                <a:latin typeface="等线" panose="02010600030101010101" pitchFamily="2" charset="-122"/>
                <a:ea typeface="等线" panose="02010600030101010101" pitchFamily="2" charset="-122"/>
                <a:cs typeface="等线" panose="02010600030101010101" pitchFamily="2" charset="-122"/>
              </a:rPr>
              <a:t>定义了</a:t>
            </a:r>
            <a:r>
              <a:rPr lang="en-US" altLang="zh-CN" sz="2000" spc="100" dirty="0">
                <a:latin typeface="等线" panose="02010600030101010101" pitchFamily="2" charset="-122"/>
                <a:ea typeface="等线" panose="02010600030101010101" pitchFamily="2" charset="-122"/>
                <a:cs typeface="等线" panose="02010600030101010101" pitchFamily="2" charset="-122"/>
              </a:rPr>
              <a:t>4</a:t>
            </a:r>
            <a:r>
              <a:rPr lang="zh-CN" altLang="en-US" sz="2000" spc="100" dirty="0">
                <a:latin typeface="等线" panose="02010600030101010101" pitchFamily="2" charset="-122"/>
                <a:ea typeface="等线" panose="02010600030101010101" pitchFamily="2" charset="-122"/>
                <a:cs typeface="等线" panose="02010600030101010101" pitchFamily="2" charset="-122"/>
              </a:rPr>
              <a:t>种基本依赖：使用依赖、抽象依赖、授权依赖、绑定依赖</a:t>
            </a:r>
            <a:endParaRPr lang="en-US" altLang="zh-CN" sz="2000" spc="100" dirty="0">
              <a:latin typeface="等线" panose="02010600030101010101" pitchFamily="2" charset="-122"/>
              <a:ea typeface="等线" panose="02010600030101010101" pitchFamily="2" charset="-122"/>
              <a:cs typeface="等线" panose="02010600030101010101" pitchFamily="2" charset="-122"/>
            </a:endParaRPr>
          </a:p>
          <a:p>
            <a:pPr algn="l">
              <a:lnSpc>
                <a:spcPts val="2000"/>
              </a:lnSpc>
            </a:pP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1.</a:t>
            </a:r>
            <a:r>
              <a:rPr lang="zh-CN" altLang="en-US"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使用依赖</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a:t>
            </a:r>
            <a:r>
              <a:rPr lang="zh-CN" altLang="en-US" sz="2000" spc="100" dirty="0">
                <a:latin typeface="等线" panose="02010600030101010101" pitchFamily="2" charset="-122"/>
                <a:ea typeface="等线" panose="02010600030101010101" pitchFamily="2" charset="-122"/>
                <a:cs typeface="等线" panose="02010600030101010101" pitchFamily="2" charset="-122"/>
              </a:rPr>
              <a:t>使用依赖是一种非常直接的关系，它通常表示</a:t>
            </a: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使用者使用服务提供者所提供的服务实现它的行为</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a:t>
            </a:r>
          </a:p>
          <a:p>
            <a:pPr algn="l">
              <a:lnSpc>
                <a:spcPts val="2000"/>
              </a:lnSpc>
            </a:pP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  </a:t>
            </a:r>
          </a:p>
        </p:txBody>
      </p:sp>
      <p:graphicFrame>
        <p:nvGraphicFramePr>
          <p:cNvPr id="7" name="表格 6"/>
          <p:cNvGraphicFramePr/>
          <p:nvPr>
            <p:custDataLst>
              <p:tags r:id="rId1"/>
            </p:custDataLst>
          </p:nvPr>
        </p:nvGraphicFramePr>
        <p:xfrm>
          <a:off x="1326515" y="2407920"/>
          <a:ext cx="10179685" cy="3122930"/>
        </p:xfrm>
        <a:graphic>
          <a:graphicData uri="http://schemas.openxmlformats.org/drawingml/2006/table">
            <a:tbl>
              <a:tblPr firstRow="1" bandRow="1">
                <a:tableStyleId>{5C22544A-7EE6-4342-B048-85BDC9FD1C3A}</a:tableStyleId>
              </a:tblPr>
              <a:tblGrid>
                <a:gridCol w="10179685">
                  <a:extLst>
                    <a:ext uri="{9D8B030D-6E8A-4147-A177-3AD203B41FA5}">
                      <a16:colId xmlns:a16="http://schemas.microsoft.com/office/drawing/2014/main" val="20000"/>
                    </a:ext>
                  </a:extLst>
                </a:gridCol>
              </a:tblGrid>
              <a:tr h="496570">
                <a:tc>
                  <a:txBody>
                    <a:bodyPr/>
                    <a:lstStyle/>
                    <a:p>
                      <a:pPr>
                        <a:buNone/>
                      </a:pPr>
                      <a:r>
                        <a:rPr lang="zh-CN" altLang="en-US"/>
                        <a:t>依赖关系</a:t>
                      </a:r>
                      <a:r>
                        <a:rPr lang="en-US" altLang="zh-CN"/>
                        <a:t>                                                   </a:t>
                      </a:r>
                      <a:r>
                        <a:rPr lang="zh-CN" altLang="en-US"/>
                        <a:t>功</a:t>
                      </a:r>
                      <a:r>
                        <a:rPr lang="en-US" altLang="zh-CN"/>
                        <a:t>       </a:t>
                      </a:r>
                      <a:r>
                        <a:rPr lang="zh-CN" altLang="en-US"/>
                        <a:t>能</a:t>
                      </a:r>
                      <a:r>
                        <a:rPr lang="en-US" altLang="zh-CN"/>
                        <a:t>                                                                   </a:t>
                      </a:r>
                      <a:r>
                        <a:rPr lang="zh-CN" altLang="en-US"/>
                        <a:t>关键字</a:t>
                      </a:r>
                    </a:p>
                  </a:txBody>
                  <a:tcPr/>
                </a:tc>
                <a:extLst>
                  <a:ext uri="{0D108BD9-81ED-4DB2-BD59-A6C34878D82A}">
                    <a16:rowId xmlns:a16="http://schemas.microsoft.com/office/drawing/2014/main" val="10000"/>
                  </a:ext>
                </a:extLst>
              </a:tr>
              <a:tr h="496570">
                <a:tc>
                  <a:txBody>
                    <a:bodyPr/>
                    <a:lstStyle/>
                    <a:p>
                      <a:pPr>
                        <a:buNone/>
                      </a:pPr>
                      <a:r>
                        <a:rPr lang="zh-CN" altLang="en-US"/>
                        <a:t>使用</a:t>
                      </a:r>
                      <a:r>
                        <a:rPr lang="en-US" altLang="zh-CN"/>
                        <a:t>              </a:t>
                      </a:r>
                      <a:r>
                        <a:rPr lang="zh-CN" altLang="en-US"/>
                        <a:t>声明使用一个模型元素需要用到另一个以及存在的模型元素，这样才正确</a:t>
                      </a:r>
                      <a:r>
                        <a:rPr lang="en-US" altLang="zh-CN"/>
                        <a:t>            use</a:t>
                      </a:r>
                    </a:p>
                    <a:p>
                      <a:pPr>
                        <a:buNone/>
                      </a:pPr>
                      <a:r>
                        <a:rPr lang="en-US" altLang="zh-CN"/>
                        <a:t>                      </a:t>
                      </a:r>
                      <a:r>
                        <a:rPr lang="zh-CN" altLang="en-US"/>
                        <a:t>实现使用者的功能（包括调用、参数、发送和实例化）</a:t>
                      </a:r>
                    </a:p>
                  </a:txBody>
                  <a:tcPr/>
                </a:tc>
                <a:extLst>
                  <a:ext uri="{0D108BD9-81ED-4DB2-BD59-A6C34878D82A}">
                    <a16:rowId xmlns:a16="http://schemas.microsoft.com/office/drawing/2014/main" val="10001"/>
                  </a:ext>
                </a:extLst>
              </a:tr>
              <a:tr h="496570">
                <a:tc>
                  <a:txBody>
                    <a:bodyPr/>
                    <a:lstStyle/>
                    <a:p>
                      <a:pPr>
                        <a:buNone/>
                      </a:pPr>
                      <a:r>
                        <a:rPr lang="zh-CN" altLang="en-US"/>
                        <a:t>调用</a:t>
                      </a:r>
                      <a:r>
                        <a:rPr lang="en-US" altLang="zh-CN"/>
                        <a:t>              </a:t>
                      </a:r>
                      <a:r>
                        <a:rPr lang="zh-CN" altLang="en-US"/>
                        <a:t>声明一个类调用其他类的操作的方法</a:t>
                      </a:r>
                      <a:r>
                        <a:rPr lang="en-US" altLang="zh-CN"/>
                        <a:t>                                                                      call</a:t>
                      </a:r>
                    </a:p>
                  </a:txBody>
                  <a:tcPr/>
                </a:tc>
                <a:extLst>
                  <a:ext uri="{0D108BD9-81ED-4DB2-BD59-A6C34878D82A}">
                    <a16:rowId xmlns:a16="http://schemas.microsoft.com/office/drawing/2014/main" val="10002"/>
                  </a:ext>
                </a:extLst>
              </a:tr>
              <a:tr h="496570">
                <a:tc>
                  <a:txBody>
                    <a:bodyPr/>
                    <a:lstStyle/>
                    <a:p>
                      <a:pPr>
                        <a:buNone/>
                      </a:pPr>
                      <a:r>
                        <a:rPr lang="zh-CN" altLang="en-US"/>
                        <a:t>参数</a:t>
                      </a:r>
                      <a:r>
                        <a:rPr lang="en-US" altLang="zh-CN"/>
                        <a:t>              </a:t>
                      </a:r>
                      <a:r>
                        <a:rPr lang="zh-CN" altLang="en-US"/>
                        <a:t>声明一个操作和它的参数之间的关系</a:t>
                      </a:r>
                      <a:r>
                        <a:rPr lang="en-US" altLang="zh-CN"/>
                        <a:t>                                                              parameter  </a:t>
                      </a:r>
                    </a:p>
                  </a:txBody>
                  <a:tcPr/>
                </a:tc>
                <a:extLst>
                  <a:ext uri="{0D108BD9-81ED-4DB2-BD59-A6C34878D82A}">
                    <a16:rowId xmlns:a16="http://schemas.microsoft.com/office/drawing/2014/main" val="10003"/>
                  </a:ext>
                </a:extLst>
              </a:tr>
              <a:tr h="496570">
                <a:tc>
                  <a:txBody>
                    <a:bodyPr/>
                    <a:lstStyle/>
                    <a:p>
                      <a:pPr>
                        <a:buNone/>
                      </a:pPr>
                      <a:r>
                        <a:rPr lang="zh-CN" altLang="en-US"/>
                        <a:t>发送</a:t>
                      </a:r>
                      <a:r>
                        <a:rPr lang="en-US" altLang="zh-CN"/>
                        <a:t>              </a:t>
                      </a:r>
                      <a:r>
                        <a:rPr lang="zh-CN" altLang="en-US"/>
                        <a:t>声明信号发送者和接收者之间的关系</a:t>
                      </a:r>
                      <a:r>
                        <a:rPr lang="en-US" altLang="zh-CN"/>
                        <a:t>                                                                  send</a:t>
                      </a:r>
                    </a:p>
                  </a:txBody>
                  <a:tcPr/>
                </a:tc>
                <a:extLst>
                  <a:ext uri="{0D108BD9-81ED-4DB2-BD59-A6C34878D82A}">
                    <a16:rowId xmlns:a16="http://schemas.microsoft.com/office/drawing/2014/main" val="10004"/>
                  </a:ext>
                </a:extLst>
              </a:tr>
              <a:tr h="496570">
                <a:tc>
                  <a:txBody>
                    <a:bodyPr/>
                    <a:lstStyle/>
                    <a:p>
                      <a:pPr>
                        <a:buNone/>
                      </a:pPr>
                      <a:r>
                        <a:rPr lang="zh-CN" altLang="en-US"/>
                        <a:t>实例化</a:t>
                      </a:r>
                      <a:r>
                        <a:rPr lang="en-US" altLang="zh-CN"/>
                        <a:t>          </a:t>
                      </a:r>
                      <a:r>
                        <a:rPr lang="zh-CN" altLang="en-US"/>
                        <a:t>声明用一个类的方法创建了另一个类的实例</a:t>
                      </a:r>
                      <a:r>
                        <a:rPr lang="en-US" altLang="zh-CN"/>
                        <a:t>                                                    instance</a:t>
                      </a: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695799" y="2864318"/>
            <a:ext cx="3609073" cy="769441"/>
          </a:xfrm>
          <a:prstGeom prst="rect">
            <a:avLst/>
          </a:prstGeom>
          <a:noFill/>
        </p:spPr>
        <p:txBody>
          <a:bodyPr wrap="square" rtlCol="0">
            <a:spAutoFit/>
          </a:bodyPr>
          <a:lstStyle/>
          <a:p>
            <a:pPr algn="just"/>
            <a:r>
              <a:rPr lang="zh-CN" altLang="en-US" sz="44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一、用例图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778372" y="45490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四种基本依赖</a:t>
            </a:r>
          </a:p>
        </p:txBody>
      </p:sp>
      <p:sp>
        <p:nvSpPr>
          <p:cNvPr id="5" name="文本框 4"/>
          <p:cNvSpPr txBox="1"/>
          <p:nvPr/>
        </p:nvSpPr>
        <p:spPr>
          <a:xfrm>
            <a:off x="1326515" y="1391285"/>
            <a:ext cx="9548495" cy="1116965"/>
          </a:xfrm>
          <a:prstGeom prst="rect">
            <a:avLst/>
          </a:prstGeom>
          <a:noFill/>
        </p:spPr>
        <p:txBody>
          <a:bodyPr wrap="square" rtlCol="0">
            <a:spAutoFit/>
          </a:bodyPr>
          <a:lstStyle/>
          <a:p>
            <a:pPr algn="l">
              <a:lnSpc>
                <a:spcPts val="2000"/>
              </a:lnSpc>
            </a:pPr>
            <a:r>
              <a:rPr 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2.</a:t>
            </a:r>
            <a:r>
              <a:rPr lang="zh-CN" altLang="en-US"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抽象依赖</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。抽象依赖建模</a:t>
            </a: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表示使用者和提供者之间的关系</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，它依赖于在不同的层次上的事物。共有三种类型的抽象依赖：跟踪依赖（</a:t>
            </a: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&lt;&lt;trace&gt;&gt;</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）、精化依赖（</a:t>
            </a: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&lt;&lt;refine&gt;&gt;</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）、派生依赖（</a:t>
            </a: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&lt;&lt;derive&gt;&gt;</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a:t>
            </a:r>
          </a:p>
          <a:p>
            <a:pPr algn="l">
              <a:lnSpc>
                <a:spcPts val="2000"/>
              </a:lnSpc>
            </a:pPr>
            <a:r>
              <a:rPr lang="en-US" altLang="zh-CN"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  </a:t>
            </a:r>
          </a:p>
        </p:txBody>
      </p:sp>
      <p:graphicFrame>
        <p:nvGraphicFramePr>
          <p:cNvPr id="8" name="表格 7"/>
          <p:cNvGraphicFramePr/>
          <p:nvPr>
            <p:custDataLst>
              <p:tags r:id="rId1"/>
            </p:custDataLst>
          </p:nvPr>
        </p:nvGraphicFramePr>
        <p:xfrm>
          <a:off x="1326515" y="2407920"/>
          <a:ext cx="10179685" cy="3370580"/>
        </p:xfrm>
        <a:graphic>
          <a:graphicData uri="http://schemas.openxmlformats.org/drawingml/2006/table">
            <a:tbl>
              <a:tblPr firstRow="1" bandRow="1">
                <a:tableStyleId>{5C22544A-7EE6-4342-B048-85BDC9FD1C3A}</a:tableStyleId>
              </a:tblPr>
              <a:tblGrid>
                <a:gridCol w="10179685">
                  <a:extLst>
                    <a:ext uri="{9D8B030D-6E8A-4147-A177-3AD203B41FA5}">
                      <a16:colId xmlns:a16="http://schemas.microsoft.com/office/drawing/2014/main" val="20000"/>
                    </a:ext>
                  </a:extLst>
                </a:gridCol>
              </a:tblGrid>
              <a:tr h="496570">
                <a:tc>
                  <a:txBody>
                    <a:bodyPr/>
                    <a:lstStyle/>
                    <a:p>
                      <a:pPr>
                        <a:buNone/>
                      </a:pPr>
                      <a:r>
                        <a:rPr lang="zh-CN" altLang="en-US"/>
                        <a:t>依赖关系</a:t>
                      </a:r>
                      <a:r>
                        <a:rPr lang="en-US" altLang="zh-CN"/>
                        <a:t>                                                   </a:t>
                      </a:r>
                      <a:r>
                        <a:rPr lang="zh-CN" altLang="en-US"/>
                        <a:t>功</a:t>
                      </a:r>
                      <a:r>
                        <a:rPr lang="en-US" altLang="zh-CN"/>
                        <a:t>       </a:t>
                      </a:r>
                      <a:r>
                        <a:rPr lang="zh-CN" altLang="en-US"/>
                        <a:t>能</a:t>
                      </a:r>
                      <a:r>
                        <a:rPr lang="en-US" altLang="zh-CN"/>
                        <a:t>                                                                   </a:t>
                      </a:r>
                      <a:r>
                        <a:rPr lang="zh-CN" altLang="en-US"/>
                        <a:t>关键字</a:t>
                      </a:r>
                    </a:p>
                  </a:txBody>
                  <a:tcPr/>
                </a:tc>
                <a:extLst>
                  <a:ext uri="{0D108BD9-81ED-4DB2-BD59-A6C34878D82A}">
                    <a16:rowId xmlns:a16="http://schemas.microsoft.com/office/drawing/2014/main" val="10000"/>
                  </a:ext>
                </a:extLst>
              </a:tr>
              <a:tr h="496570">
                <a:tc>
                  <a:txBody>
                    <a:bodyPr/>
                    <a:lstStyle/>
                    <a:p>
                      <a:pPr>
                        <a:buNone/>
                      </a:pPr>
                      <a:r>
                        <a:rPr lang="zh-CN" altLang="en-US"/>
                        <a:t>跟踪</a:t>
                      </a:r>
                      <a:r>
                        <a:rPr lang="en-US" altLang="zh-CN"/>
                        <a:t>              </a:t>
                      </a:r>
                      <a:r>
                        <a:t>声明不同模型中的元素之间存在一些连接，但是不如映射精确</a:t>
                      </a:r>
                      <a:r>
                        <a:rPr lang="en-US"/>
                        <a:t>                            trace</a:t>
                      </a:r>
                    </a:p>
                  </a:txBody>
                  <a:tcPr/>
                </a:tc>
                <a:extLst>
                  <a:ext uri="{0D108BD9-81ED-4DB2-BD59-A6C34878D82A}">
                    <a16:rowId xmlns:a16="http://schemas.microsoft.com/office/drawing/2014/main" val="10001"/>
                  </a:ext>
                </a:extLst>
              </a:tr>
              <a:tr h="496570">
                <a:tc>
                  <a:txBody>
                    <a:bodyPr/>
                    <a:lstStyle/>
                    <a:p>
                      <a:pPr>
                        <a:buNone/>
                      </a:pPr>
                      <a:r>
                        <a:rPr lang="zh-CN" altLang="en-US"/>
                        <a:t>精化</a:t>
                      </a:r>
                      <a:r>
                        <a:rPr lang="en-US" altLang="zh-CN"/>
                        <a:t>              </a:t>
                      </a:r>
                      <a:r>
                        <a:t>声明具有两个不同语义层次上的元素之间的映射即在不同的抽象层次对相</a:t>
                      </a:r>
                      <a:r>
                        <a:rPr lang="en-US"/>
                        <a:t>         refine</a:t>
                      </a:r>
                    </a:p>
                    <a:p>
                      <a:pPr>
                        <a:buNone/>
                      </a:pPr>
                      <a:r>
                        <a:t> </a:t>
                      </a:r>
                      <a:r>
                        <a:rPr lang="en-US"/>
                        <a:t>                    </a:t>
                      </a:r>
                      <a:r>
                        <a:t>同概 念的类进行建模时要使用精化(refine)。例如,在分析阶段.有Customer</a:t>
                      </a:r>
                    </a:p>
                    <a:p>
                      <a:pPr>
                        <a:buNone/>
                      </a:pPr>
                      <a:r>
                        <a:t> </a:t>
                      </a:r>
                      <a:r>
                        <a:rPr lang="en-US"/>
                        <a:t>                    </a:t>
                      </a:r>
                      <a:r>
                        <a:t>类在设计阶段时要将Cuntomer类进行精化详细到可以实现的程度</a:t>
                      </a:r>
                      <a:r>
                        <a:rPr lang="en-US" altLang="zh-CN"/>
                        <a:t>                                                                    </a:t>
                      </a:r>
                    </a:p>
                  </a:txBody>
                  <a:tcPr/>
                </a:tc>
                <a:extLst>
                  <a:ext uri="{0D108BD9-81ED-4DB2-BD59-A6C34878D82A}">
                    <a16:rowId xmlns:a16="http://schemas.microsoft.com/office/drawing/2014/main" val="10002"/>
                  </a:ext>
                </a:extLst>
              </a:tr>
              <a:tr h="496570">
                <a:tc>
                  <a:txBody>
                    <a:bodyPr/>
                    <a:lstStyle/>
                    <a:p>
                      <a:pPr>
                        <a:buNone/>
                      </a:pPr>
                      <a:r>
                        <a:rPr lang="zh-CN" altLang="en-US"/>
                        <a:t>派送</a:t>
                      </a:r>
                      <a:r>
                        <a:rPr lang="en-US" altLang="zh-CN"/>
                        <a:t>             </a:t>
                      </a:r>
                      <a:r>
                        <a:t>声明一个实例可以从另一个实例导出。当对两个属性或两个关联建模时(其</a:t>
                      </a:r>
                      <a:r>
                        <a:rPr lang="en-US"/>
                        <a:t>         derive</a:t>
                      </a:r>
                    </a:p>
                    <a:p>
                      <a:pPr>
                        <a:buNone/>
                      </a:pPr>
                      <a:r>
                        <a:t> </a:t>
                      </a:r>
                      <a:r>
                        <a:rPr lang="en-US"/>
                        <a:t>                   </a:t>
                      </a:r>
                      <a:r>
                        <a:t>中个是其体的一个是概念的)要使用派生。例如.Person类可以有BirthDate属</a:t>
                      </a:r>
                    </a:p>
                    <a:p>
                      <a:pPr>
                        <a:buNone/>
                      </a:pPr>
                      <a:r>
                        <a:t> </a:t>
                      </a:r>
                      <a:r>
                        <a:rPr lang="en-US"/>
                        <a:t>                   </a:t>
                      </a:r>
                      <a:r>
                        <a:t>性《具体的)和Age属性(概念的,可以从BrthDate中导出，因此在类中不必另</a:t>
                      </a:r>
                    </a:p>
                    <a:p>
                      <a:pPr>
                        <a:buNone/>
                      </a:pPr>
                      <a:r>
                        <a:t> </a:t>
                      </a:r>
                      <a:r>
                        <a:rPr lang="en-US"/>
                        <a:t>                   </a:t>
                      </a:r>
                      <a:r>
                        <a:t>外表示)。可以用派生依赖表示Agg和BrthDae间的关系。表明Age是从</a:t>
                      </a:r>
                    </a:p>
                    <a:p>
                      <a:pPr>
                        <a:buNone/>
                      </a:pPr>
                      <a:r>
                        <a:rPr lang="en-US"/>
                        <a:t>                    </a:t>
                      </a:r>
                      <a:r>
                        <a:t>BrthDate属性派生的</a:t>
                      </a:r>
                      <a:r>
                        <a:rPr lang="en-US"/>
                        <a:t>             </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874067" y="321648"/>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四种基本依赖</a:t>
            </a:r>
          </a:p>
        </p:txBody>
      </p:sp>
      <p:sp>
        <p:nvSpPr>
          <p:cNvPr id="4" name="文本框 3"/>
          <p:cNvSpPr txBox="1"/>
          <p:nvPr/>
        </p:nvSpPr>
        <p:spPr>
          <a:xfrm>
            <a:off x="1053463" y="1403033"/>
            <a:ext cx="9548495" cy="603885"/>
          </a:xfrm>
          <a:prstGeom prst="rect">
            <a:avLst/>
          </a:prstGeom>
          <a:noFill/>
        </p:spPr>
        <p:txBody>
          <a:bodyPr wrap="square" rtlCol="0">
            <a:spAutoFit/>
          </a:bodyPr>
          <a:lstStyle/>
          <a:p>
            <a:pPr algn="l">
              <a:lnSpc>
                <a:spcPts val="2000"/>
              </a:lnSpc>
            </a:pPr>
            <a:r>
              <a:rPr 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3.</a:t>
            </a:r>
            <a:r>
              <a:rPr lang="zh-CN" altLang="en-US"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授权依赖</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a:t>
            </a:r>
            <a:r>
              <a:rPr lang="zh-CN" altLang="en-US" sz="2000" spc="100" dirty="0">
                <a:latin typeface="等线" panose="02010600030101010101" pitchFamily="2" charset="-122"/>
                <a:ea typeface="等线" panose="02010600030101010101" pitchFamily="2" charset="-122"/>
                <a:cs typeface="等线" panose="02010600030101010101" pitchFamily="2" charset="-122"/>
              </a:rPr>
              <a:t>授权依赖表达了</a:t>
            </a:r>
            <a:r>
              <a:rPr lang="zh-CN" altLang="en-US" sz="2000" spc="100" dirty="0">
                <a:solidFill>
                  <a:srgbClr val="FF0000"/>
                </a:solidFill>
                <a:latin typeface="等线" panose="02010600030101010101" pitchFamily="2" charset="-122"/>
                <a:ea typeface="等线" panose="02010600030101010101" pitchFamily="2" charset="-122"/>
                <a:cs typeface="等线" panose="02010600030101010101" pitchFamily="2" charset="-122"/>
              </a:rPr>
              <a:t>一个事物访问另一个事物的能力</a:t>
            </a:r>
            <a:r>
              <a:rPr lang="zh-CN" altLang="en-US" sz="2000" spc="100" dirty="0">
                <a:solidFill>
                  <a:schemeClr val="tx1">
                    <a:lumMod val="75000"/>
                    <a:lumOff val="25000"/>
                  </a:schemeClr>
                </a:solidFill>
                <a:latin typeface="等线" panose="02010600030101010101" pitchFamily="2" charset="-122"/>
                <a:ea typeface="等线" panose="02010600030101010101" pitchFamily="2" charset="-122"/>
                <a:cs typeface="等线" panose="02010600030101010101" pitchFamily="2" charset="-122"/>
              </a:rPr>
              <a:t>。</a:t>
            </a:r>
            <a:r>
              <a:rPr lang="zh-CN" altLang="en-US" sz="2000" spc="100" dirty="0">
                <a:latin typeface="等线" panose="02010600030101010101" pitchFamily="2" charset="-122"/>
                <a:ea typeface="等线" panose="02010600030101010101" pitchFamily="2" charset="-122"/>
                <a:cs typeface="等线" panose="02010600030101010101" pitchFamily="2" charset="-122"/>
              </a:rPr>
              <a:t>提供者可以规定使用者的权限，这是提供者控制和限制对其内容访问的方法。</a:t>
            </a:r>
            <a:r>
              <a:rPr lang="en-US" altLang="zh-CN" sz="2000" spc="100" dirty="0">
                <a:latin typeface="等线" panose="02010600030101010101" pitchFamily="2" charset="-122"/>
                <a:ea typeface="等线" panose="02010600030101010101" pitchFamily="2" charset="-122"/>
                <a:cs typeface="等线" panose="02010600030101010101" pitchFamily="2" charset="-122"/>
              </a:rPr>
              <a:t>  </a:t>
            </a:r>
          </a:p>
        </p:txBody>
      </p:sp>
      <p:graphicFrame>
        <p:nvGraphicFramePr>
          <p:cNvPr id="5" name="表格 4"/>
          <p:cNvGraphicFramePr/>
          <p:nvPr>
            <p:custDataLst>
              <p:tags r:id="rId1"/>
            </p:custDataLst>
          </p:nvPr>
        </p:nvGraphicFramePr>
        <p:xfrm>
          <a:off x="955038" y="2263140"/>
          <a:ext cx="10179685" cy="1986280"/>
        </p:xfrm>
        <a:graphic>
          <a:graphicData uri="http://schemas.openxmlformats.org/drawingml/2006/table">
            <a:tbl>
              <a:tblPr firstRow="1" bandRow="1">
                <a:tableStyleId>{5C22544A-7EE6-4342-B048-85BDC9FD1C3A}</a:tableStyleId>
              </a:tblPr>
              <a:tblGrid>
                <a:gridCol w="10179685">
                  <a:extLst>
                    <a:ext uri="{9D8B030D-6E8A-4147-A177-3AD203B41FA5}">
                      <a16:colId xmlns:a16="http://schemas.microsoft.com/office/drawing/2014/main" val="20000"/>
                    </a:ext>
                  </a:extLst>
                </a:gridCol>
              </a:tblGrid>
              <a:tr h="496570">
                <a:tc>
                  <a:txBody>
                    <a:bodyPr/>
                    <a:lstStyle/>
                    <a:p>
                      <a:pPr>
                        <a:buNone/>
                      </a:pPr>
                      <a:r>
                        <a:rPr lang="zh-CN" altLang="en-US" dirty="0"/>
                        <a:t>依赖关系</a:t>
                      </a:r>
                      <a:r>
                        <a:rPr lang="en-US" altLang="zh-CN" dirty="0"/>
                        <a:t>                                                   </a:t>
                      </a:r>
                      <a:r>
                        <a:rPr lang="zh-CN" altLang="en-US" dirty="0"/>
                        <a:t>功</a:t>
                      </a:r>
                      <a:r>
                        <a:rPr lang="en-US" altLang="zh-CN" dirty="0"/>
                        <a:t>       </a:t>
                      </a:r>
                      <a:r>
                        <a:rPr lang="zh-CN" altLang="en-US" dirty="0"/>
                        <a:t>能</a:t>
                      </a:r>
                      <a:r>
                        <a:rPr lang="en-US" altLang="zh-CN" dirty="0"/>
                        <a:t>                                                                   </a:t>
                      </a:r>
                      <a:r>
                        <a:rPr lang="zh-CN" altLang="en-US" dirty="0"/>
                        <a:t>关键字</a:t>
                      </a:r>
                    </a:p>
                  </a:txBody>
                  <a:tcPr/>
                </a:tc>
                <a:extLst>
                  <a:ext uri="{0D108BD9-81ED-4DB2-BD59-A6C34878D82A}">
                    <a16:rowId xmlns:a16="http://schemas.microsoft.com/office/drawing/2014/main" val="10000"/>
                  </a:ext>
                </a:extLst>
              </a:tr>
              <a:tr h="496570">
                <a:tc>
                  <a:txBody>
                    <a:bodyPr/>
                    <a:lstStyle/>
                    <a:p>
                      <a:pPr>
                        <a:buNone/>
                      </a:pPr>
                      <a:r>
                        <a:rPr lang="zh-CN" altLang="en-US"/>
                        <a:t>访问</a:t>
                      </a:r>
                      <a:r>
                        <a:rPr lang="en-US" altLang="zh-CN"/>
                        <a:t>              </a:t>
                      </a:r>
                      <a:r>
                        <a:rPr lang="zh-CN" altLang="en-US"/>
                        <a:t>允许一个包访问另一个包的内容</a:t>
                      </a:r>
                      <a:r>
                        <a:rPr lang="en-US" altLang="zh-CN"/>
                        <a:t>                                                                         access</a:t>
                      </a:r>
                    </a:p>
                  </a:txBody>
                  <a:tcPr/>
                </a:tc>
                <a:extLst>
                  <a:ext uri="{0D108BD9-81ED-4DB2-BD59-A6C34878D82A}">
                    <a16:rowId xmlns:a16="http://schemas.microsoft.com/office/drawing/2014/main" val="10001"/>
                  </a:ext>
                </a:extLst>
              </a:tr>
              <a:tr h="496570">
                <a:tc>
                  <a:txBody>
                    <a:bodyPr/>
                    <a:lstStyle/>
                    <a:p>
                      <a:pPr>
                        <a:buNone/>
                      </a:pPr>
                      <a:r>
                        <a:rPr lang="zh-CN" altLang="en-US"/>
                        <a:t>导入</a:t>
                      </a:r>
                      <a:r>
                        <a:rPr lang="en-US" altLang="zh-CN"/>
                        <a:t>              </a:t>
                      </a:r>
                      <a:r>
                        <a:rPr lang="zh-CN" altLang="en-US"/>
                        <a:t>允许一个包访问另一个包的内容并为被访问的包组成部分增加别名</a:t>
                      </a:r>
                      <a:r>
                        <a:rPr lang="en-US" altLang="zh-CN"/>
                        <a:t>                  import                                                          </a:t>
                      </a:r>
                    </a:p>
                  </a:txBody>
                  <a:tcPr/>
                </a:tc>
                <a:extLst>
                  <a:ext uri="{0D108BD9-81ED-4DB2-BD59-A6C34878D82A}">
                    <a16:rowId xmlns:a16="http://schemas.microsoft.com/office/drawing/2014/main" val="10002"/>
                  </a:ext>
                </a:extLst>
              </a:tr>
              <a:tr h="496570">
                <a:tc>
                  <a:txBody>
                    <a:bodyPr/>
                    <a:lstStyle/>
                    <a:p>
                      <a:pPr>
                        <a:buNone/>
                      </a:pPr>
                      <a:r>
                        <a:rPr lang="zh-CN" altLang="en-US" dirty="0"/>
                        <a:t>友元</a:t>
                      </a:r>
                      <a:r>
                        <a:rPr lang="en-US" altLang="zh-CN" dirty="0"/>
                        <a:t>              </a:t>
                      </a:r>
                      <a:r>
                        <a:rPr lang="zh-CN" altLang="en-US" dirty="0"/>
                        <a:t>允许一个元素访问另一个元素，不管被访问的元素是否具有可见性</a:t>
                      </a:r>
                      <a:r>
                        <a:rPr lang="en-US" altLang="zh-CN" dirty="0"/>
                        <a:t>                   friend                                                     </a:t>
                      </a: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884788" y="4453641"/>
            <a:ext cx="10249935" cy="707886"/>
          </a:xfrm>
          <a:prstGeom prst="rect">
            <a:avLst/>
          </a:prstGeom>
          <a:noFill/>
        </p:spPr>
        <p:txBody>
          <a:bodyPr wrap="square" rtlCol="0">
            <a:spAutoFit/>
          </a:bodyPr>
          <a:lstStyle/>
          <a:p>
            <a:r>
              <a:rPr lang="en-US" altLang="zh-CN" sz="2000" dirty="0"/>
              <a:t>4.</a:t>
            </a:r>
            <a:r>
              <a:rPr lang="zh-CN" altLang="en-US" sz="2000" b="1" dirty="0">
                <a:solidFill>
                  <a:schemeClr val="tx1"/>
                </a:solidFill>
              </a:rPr>
              <a:t>绑定依赖</a:t>
            </a:r>
            <a:r>
              <a:rPr lang="zh-CN" altLang="en-US" sz="2000" dirty="0"/>
              <a:t>。它表明</a:t>
            </a:r>
            <a:r>
              <a:rPr lang="zh-CN" altLang="en-US" sz="2000" dirty="0">
                <a:solidFill>
                  <a:srgbClr val="FF0000"/>
                </a:solidFill>
              </a:rPr>
              <a:t>对目标模板使用给定的实际参数进行实例化</a:t>
            </a:r>
            <a:r>
              <a:rPr lang="zh-CN" altLang="en-US" sz="2000" dirty="0"/>
              <a:t>。当对模板类的细节建模时，要使用绑定（</a:t>
            </a:r>
            <a:r>
              <a:rPr lang="en-US" altLang="zh-CN" sz="2000" dirty="0"/>
              <a:t>&lt;&lt;bind&gt;&gt;</a:t>
            </a:r>
            <a:r>
              <a:rPr lang="zh-CN" altLang="en-US" sz="2000" dirty="0"/>
              <a:t>）</a:t>
            </a:r>
          </a:p>
        </p:txBody>
      </p:sp>
      <p:graphicFrame>
        <p:nvGraphicFramePr>
          <p:cNvPr id="7" name="表格 6"/>
          <p:cNvGraphicFramePr/>
          <p:nvPr/>
        </p:nvGraphicFramePr>
        <p:xfrm>
          <a:off x="955038" y="5365750"/>
          <a:ext cx="10281920" cy="762000"/>
        </p:xfrm>
        <a:graphic>
          <a:graphicData uri="http://schemas.openxmlformats.org/drawingml/2006/table">
            <a:tbl>
              <a:tblPr firstRow="1" bandRow="1">
                <a:tableStyleId>{5C22544A-7EE6-4342-B048-85BDC9FD1C3A}</a:tableStyleId>
              </a:tblPr>
              <a:tblGrid>
                <a:gridCol w="10281920">
                  <a:extLst>
                    <a:ext uri="{9D8B030D-6E8A-4147-A177-3AD203B41FA5}">
                      <a16:colId xmlns:a16="http://schemas.microsoft.com/office/drawing/2014/main" val="20000"/>
                    </a:ext>
                  </a:extLst>
                </a:gridCol>
              </a:tblGrid>
              <a:tr h="381000">
                <a:tc>
                  <a:txBody>
                    <a:bodyPr/>
                    <a:lstStyle/>
                    <a:p>
                      <a:pPr>
                        <a:buNone/>
                      </a:pPr>
                      <a:r>
                        <a:rPr lang="zh-CN" altLang="en-US" sz="1800" dirty="0">
                          <a:sym typeface="+mn-ea"/>
                        </a:rPr>
                        <a:t>依赖关系</a:t>
                      </a:r>
                      <a:r>
                        <a:rPr lang="en-US" altLang="zh-CN" sz="1800" dirty="0">
                          <a:sym typeface="+mn-ea"/>
                        </a:rPr>
                        <a:t>                                                   </a:t>
                      </a:r>
                      <a:r>
                        <a:rPr lang="zh-CN" altLang="en-US" sz="1800" dirty="0">
                          <a:sym typeface="+mn-ea"/>
                        </a:rPr>
                        <a:t>功</a:t>
                      </a:r>
                      <a:r>
                        <a:rPr lang="en-US" altLang="zh-CN" sz="1800" dirty="0">
                          <a:sym typeface="+mn-ea"/>
                        </a:rPr>
                        <a:t>       </a:t>
                      </a:r>
                      <a:r>
                        <a:rPr lang="zh-CN" altLang="en-US" sz="1800" dirty="0">
                          <a:sym typeface="+mn-ea"/>
                        </a:rPr>
                        <a:t>能</a:t>
                      </a:r>
                      <a:r>
                        <a:rPr lang="en-US" altLang="zh-CN" sz="1800" dirty="0">
                          <a:sym typeface="+mn-ea"/>
                        </a:rPr>
                        <a:t>                                                                   </a:t>
                      </a:r>
                      <a:r>
                        <a:rPr lang="zh-CN" altLang="en-US" sz="1800" dirty="0">
                          <a:sym typeface="+mn-ea"/>
                        </a:rPr>
                        <a:t>关键字</a:t>
                      </a:r>
                      <a:endParaRPr lang="zh-CN" altLang="en-US" dirty="0"/>
                    </a:p>
                  </a:txBody>
                  <a:tcPr/>
                </a:tc>
                <a:extLst>
                  <a:ext uri="{0D108BD9-81ED-4DB2-BD59-A6C34878D82A}">
                    <a16:rowId xmlns:a16="http://schemas.microsoft.com/office/drawing/2014/main" val="10000"/>
                  </a:ext>
                </a:extLst>
              </a:tr>
              <a:tr h="381000">
                <a:tc>
                  <a:txBody>
                    <a:bodyPr/>
                    <a:lstStyle/>
                    <a:p>
                      <a:pPr>
                        <a:buNone/>
                      </a:pPr>
                      <a:r>
                        <a:rPr lang="zh-CN" altLang="en-US" sz="1800" dirty="0">
                          <a:sym typeface="+mn-ea"/>
                        </a:rPr>
                        <a:t>绑定</a:t>
                      </a:r>
                      <a:r>
                        <a:rPr lang="en-US" altLang="zh-CN" sz="1800" dirty="0">
                          <a:sym typeface="+mn-ea"/>
                        </a:rPr>
                        <a:t>              </a:t>
                      </a:r>
                      <a:r>
                        <a:rPr lang="zh-CN" altLang="en-US" sz="1800" dirty="0">
                          <a:sym typeface="+mn-ea"/>
                        </a:rPr>
                        <a:t>为模板参数指定值，生成一个新的模型元素</a:t>
                      </a:r>
                      <a:r>
                        <a:rPr lang="en-US" altLang="zh-CN" sz="1800" dirty="0">
                          <a:sym typeface="+mn-ea"/>
                        </a:rPr>
                        <a:t>                                                        bind                                                                     </a:t>
                      </a:r>
                      <a:endParaRPr lang="zh-CN" altLang="en-US" sz="1800" dirty="0">
                        <a:sym typeface="+mn-ea"/>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类之间的关系</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321750" y="2097087"/>
            <a:ext cx="9548495" cy="1116965"/>
          </a:xfrm>
          <a:prstGeom prst="rect">
            <a:avLst/>
          </a:prstGeom>
          <a:noFill/>
        </p:spPr>
        <p:txBody>
          <a:bodyPr wrap="square" rtlCol="0">
            <a:spAutoFit/>
          </a:bodyPr>
          <a:lstStyle/>
          <a:p>
            <a:pPr algn="l">
              <a:lnSpc>
                <a:spcPts val="2000"/>
              </a:lnSpc>
            </a:pPr>
            <a:r>
              <a:rPr lang="zh-CN" altLang="en-US"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泛化关系（</a:t>
            </a:r>
            <a:r>
              <a:rPr lang="en-US" altLang="zh-CN"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Generalization</a:t>
            </a:r>
            <a:r>
              <a:rPr lang="zh-CN" altLang="en-US" sz="2000" b="1" spc="100" dirty="0">
                <a:solidFill>
                  <a:schemeClr val="tx1"/>
                </a:solidFill>
                <a:latin typeface="等线" panose="02010600030101010101" pitchFamily="2" charset="-122"/>
                <a:ea typeface="等线" panose="02010600030101010101" pitchFamily="2" charset="-122"/>
                <a:cs typeface="等线" panose="02010600030101010101" pitchFamily="2" charset="-122"/>
              </a:rPr>
              <a:t>）</a:t>
            </a:r>
            <a:r>
              <a:rPr lang="zh-CN" altLang="en-US" sz="2000" spc="100" dirty="0">
                <a:latin typeface="等线" panose="02010600030101010101" pitchFamily="2" charset="-122"/>
                <a:ea typeface="等线" panose="02010600030101010101" pitchFamily="2" charset="-122"/>
                <a:cs typeface="等线" panose="02010600030101010101" pitchFamily="2" charset="-122"/>
              </a:rPr>
              <a:t>是一种存在于一般元素和特殊元素之间的分类关系，它应用在类型上而不是在实例上。在类中，一般元素被称为超类或者父类，而特殊元素被称为子类。在</a:t>
            </a:r>
            <a:r>
              <a:rPr lang="en-US" altLang="zh-CN" sz="2000" spc="100" dirty="0">
                <a:latin typeface="等线" panose="02010600030101010101" pitchFamily="2" charset="-122"/>
                <a:ea typeface="等线" panose="02010600030101010101" pitchFamily="2" charset="-122"/>
                <a:cs typeface="等线" panose="02010600030101010101" pitchFamily="2" charset="-122"/>
              </a:rPr>
              <a:t>UML</a:t>
            </a:r>
            <a:r>
              <a:rPr lang="zh-CN" altLang="en-US" sz="2000" spc="100" dirty="0">
                <a:latin typeface="等线" panose="02010600030101010101" pitchFamily="2" charset="-122"/>
                <a:ea typeface="等线" panose="02010600030101010101" pitchFamily="2" charset="-122"/>
                <a:cs typeface="等线" panose="02010600030101010101" pitchFamily="2" charset="-122"/>
              </a:rPr>
              <a:t>中，泛化关系用一条从子类指向父类的空心三角箭头表示。</a:t>
            </a:r>
          </a:p>
        </p:txBody>
      </p:sp>
      <p:pic>
        <p:nvPicPr>
          <p:cNvPr id="4" name="图片 3" descr="OIP-C"/>
          <p:cNvPicPr>
            <a:picLocks noChangeAspect="1"/>
          </p:cNvPicPr>
          <p:nvPr/>
        </p:nvPicPr>
        <p:blipFill>
          <a:blip r:embed="rId3"/>
          <a:stretch>
            <a:fillRect/>
          </a:stretch>
        </p:blipFill>
        <p:spPr>
          <a:xfrm>
            <a:off x="11052564" y="1821180"/>
            <a:ext cx="609600" cy="1287780"/>
          </a:xfrm>
          <a:prstGeom prst="rect">
            <a:avLst/>
          </a:prstGeom>
        </p:spPr>
      </p:pic>
      <p:sp>
        <p:nvSpPr>
          <p:cNvPr id="5" name="文本框 4"/>
          <p:cNvSpPr txBox="1"/>
          <p:nvPr/>
        </p:nvSpPr>
        <p:spPr>
          <a:xfrm>
            <a:off x="1326515" y="3749040"/>
            <a:ext cx="10617200" cy="1322070"/>
          </a:xfrm>
          <a:prstGeom prst="rect">
            <a:avLst/>
          </a:prstGeom>
          <a:noFill/>
        </p:spPr>
        <p:txBody>
          <a:bodyPr wrap="none" rtlCol="0">
            <a:spAutoFit/>
          </a:bodyPr>
          <a:lstStyle/>
          <a:p>
            <a:r>
              <a:rPr lang="zh-CN" altLang="en-US" sz="2000" b="1" dirty="0">
                <a:solidFill>
                  <a:schemeClr val="tx1"/>
                </a:solidFill>
              </a:rPr>
              <a:t>关联关系（</a:t>
            </a:r>
            <a:r>
              <a:rPr lang="en-US" altLang="zh-CN" sz="2000" b="1" dirty="0" err="1">
                <a:solidFill>
                  <a:schemeClr val="tx1"/>
                </a:solidFill>
              </a:rPr>
              <a:t>Associatetion</a:t>
            </a:r>
            <a:r>
              <a:rPr lang="zh-CN" altLang="en-US" sz="2000" b="1" dirty="0">
                <a:solidFill>
                  <a:schemeClr val="tx1"/>
                </a:solidFill>
              </a:rPr>
              <a:t>）</a:t>
            </a:r>
            <a:r>
              <a:rPr lang="zh-CN" altLang="en-US" sz="2000" dirty="0"/>
              <a:t>是一种结构关系，它指明一个事物的对象和另一个事物的对象之间</a:t>
            </a:r>
          </a:p>
          <a:p>
            <a:r>
              <a:rPr lang="zh-CN" altLang="en-US" sz="2000" dirty="0"/>
              <a:t>的联系。也就是说，关联描述了系统中对象或实例之间的离散连接。给定一个连接两个类的关</a:t>
            </a:r>
          </a:p>
          <a:p>
            <a:r>
              <a:rPr lang="zh-CN" altLang="en-US" sz="2000" dirty="0"/>
              <a:t>联，可以从一个类的对象联系到另一个类的对象。</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关联关系</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835166" y="935720"/>
            <a:ext cx="10282555" cy="5016758"/>
          </a:xfrm>
          <a:prstGeom prst="rect">
            <a:avLst/>
          </a:prstGeom>
          <a:noFill/>
        </p:spPr>
        <p:txBody>
          <a:bodyPr wrap="square" rtlCol="0">
            <a:spAutoFit/>
          </a:bodyPr>
          <a:lstStyle/>
          <a:p>
            <a:pPr algn="l"/>
            <a:r>
              <a:rPr lang="en-US" altLang="zh-CN" sz="2000" dirty="0"/>
              <a:t>1.</a:t>
            </a:r>
            <a:r>
              <a:rPr lang="zh-CN" altLang="en-US" sz="2000" b="1" dirty="0">
                <a:solidFill>
                  <a:schemeClr val="tx1"/>
                </a:solidFill>
              </a:rPr>
              <a:t>关联名即名称</a:t>
            </a:r>
            <a:endParaRPr lang="zh-CN" altLang="en-US" sz="2000" dirty="0">
              <a:solidFill>
                <a:srgbClr val="FF0000"/>
              </a:solidFill>
            </a:endParaRPr>
          </a:p>
          <a:p>
            <a:pPr algn="l"/>
            <a:r>
              <a:rPr lang="en-US" altLang="zh-CN" sz="2000" dirty="0"/>
              <a:t>  </a:t>
            </a:r>
            <a:r>
              <a:rPr lang="zh-CN" altLang="en-US" sz="2000" dirty="0"/>
              <a:t>名称</a:t>
            </a:r>
            <a:r>
              <a:rPr lang="zh-CN" altLang="en-US" sz="2000" dirty="0">
                <a:solidFill>
                  <a:srgbClr val="FF0000"/>
                </a:solidFill>
              </a:rPr>
              <a:t>用来描述关联的性质</a:t>
            </a:r>
            <a:r>
              <a:rPr lang="zh-CN" altLang="en-US" sz="2000" dirty="0"/>
              <a:t>，通常使用一个动词或动词短语来命名关联，因为它表明源对象正在目标对象上执行的动作。</a:t>
            </a:r>
          </a:p>
          <a:p>
            <a:pPr algn="l"/>
            <a:r>
              <a:rPr lang="en-US" altLang="zh-CN" sz="2000" dirty="0"/>
              <a:t>2.</a:t>
            </a:r>
            <a:r>
              <a:rPr lang="zh-CN" altLang="en-US" sz="2000" b="1" dirty="0">
                <a:solidFill>
                  <a:schemeClr val="tx1"/>
                </a:solidFill>
              </a:rPr>
              <a:t>角色</a:t>
            </a:r>
            <a:endParaRPr lang="zh-CN" altLang="en-US" sz="2000" dirty="0"/>
          </a:p>
          <a:p>
            <a:pPr algn="l"/>
            <a:r>
              <a:rPr lang="en-US" altLang="zh-CN" sz="2000" dirty="0"/>
              <a:t>   当一个类处于关联的某一端时,该类就</a:t>
            </a:r>
            <a:r>
              <a:rPr lang="en-US" altLang="zh-CN" sz="2000" dirty="0">
                <a:solidFill>
                  <a:srgbClr val="FF0000"/>
                </a:solidFill>
              </a:rPr>
              <a:t>在这个关系中扮演了一个特定的角色</a:t>
            </a:r>
            <a:r>
              <a:rPr lang="en-US" altLang="zh-CN" sz="2000" dirty="0"/>
              <a:t>。它呈现的是对另一端的职责。可以显式地命名一个类在关联中所承担的角色。关联端点承担的角色称为端点名(</a:t>
            </a:r>
            <a:r>
              <a:rPr lang="en-US" altLang="zh-CN" sz="2000" dirty="0" err="1"/>
              <a:t>或角色名</a:t>
            </a:r>
            <a:r>
              <a:rPr lang="en-US" altLang="zh-CN" sz="2000" dirty="0"/>
              <a:t>)</a:t>
            </a:r>
            <a:r>
              <a:rPr lang="zh-CN" altLang="en-US" sz="2000" dirty="0"/>
              <a:t>，</a:t>
            </a:r>
            <a:r>
              <a:rPr lang="en-US" altLang="zh-CN" sz="2000" dirty="0" err="1"/>
              <a:t>端点名称是名词或名词短语</a:t>
            </a:r>
            <a:r>
              <a:rPr lang="zh-CN" altLang="en-US" sz="2000" dirty="0"/>
              <a:t>，</a:t>
            </a:r>
            <a:r>
              <a:rPr lang="en-US" altLang="zh-CN" sz="2000" dirty="0" err="1"/>
              <a:t>以解释对象是如何参与关联的</a:t>
            </a:r>
            <a:r>
              <a:rPr lang="en-US" altLang="zh-CN" sz="2000" dirty="0"/>
              <a:t>。</a:t>
            </a:r>
          </a:p>
          <a:p>
            <a:pPr algn="l"/>
            <a:r>
              <a:rPr lang="en-US" altLang="zh-CN" sz="2000" dirty="0"/>
              <a:t>3.</a:t>
            </a:r>
            <a:r>
              <a:rPr lang="zh-CN" altLang="en-US" sz="2000" b="1" dirty="0">
                <a:solidFill>
                  <a:schemeClr val="tx1"/>
                </a:solidFill>
              </a:rPr>
              <a:t>多重性</a:t>
            </a:r>
            <a:endParaRPr lang="zh-CN" altLang="en-US" sz="2000" dirty="0">
              <a:solidFill>
                <a:srgbClr val="FF0000"/>
              </a:solidFill>
            </a:endParaRPr>
          </a:p>
          <a:p>
            <a:pPr algn="l"/>
            <a:r>
              <a:rPr lang="en-US" altLang="zh-CN" sz="2000" dirty="0"/>
              <a:t>  </a:t>
            </a:r>
            <a:r>
              <a:rPr lang="zh-CN" altLang="en-US" sz="2000" dirty="0"/>
              <a:t>关联表示了对象间的结构关系，有时在建模是需要说明一个关联的实例中有多少相互连接的对象。即多重性是</a:t>
            </a:r>
            <a:r>
              <a:rPr lang="zh-CN" altLang="en-US" sz="2000" dirty="0">
                <a:solidFill>
                  <a:srgbClr val="FF0000"/>
                </a:solidFill>
              </a:rPr>
              <a:t>指有多少对象可以参与该关联</a:t>
            </a:r>
            <a:r>
              <a:rPr lang="zh-CN" altLang="en-US" sz="2000" dirty="0"/>
              <a:t>。</a:t>
            </a:r>
          </a:p>
          <a:p>
            <a:pPr algn="l"/>
            <a:r>
              <a:rPr lang="en-US" altLang="zh-CN" sz="2000" dirty="0"/>
              <a:t>4.</a:t>
            </a:r>
            <a:r>
              <a:rPr lang="zh-CN" altLang="en-US" sz="2000" b="1" dirty="0">
                <a:solidFill>
                  <a:schemeClr val="tx1"/>
                </a:solidFill>
              </a:rPr>
              <a:t>聚合</a:t>
            </a:r>
            <a:endParaRPr lang="zh-CN" altLang="en-US" sz="2000" dirty="0"/>
          </a:p>
          <a:p>
            <a:pPr algn="l"/>
            <a:r>
              <a:rPr lang="en-US" altLang="zh-CN" sz="2000" dirty="0"/>
              <a:t>  </a:t>
            </a:r>
            <a:r>
              <a:rPr lang="zh-CN" altLang="en-US" sz="2000" dirty="0"/>
              <a:t>两个类之间的简单关联表示了两个同等地位类之间的结构关联，这样说明这两个类是同一级别的，一个类并不比另一个类显得重要。在实际建模中，往往需要对“整体／部分”的关系进行描述，一个类描述了一个较大的事物（“整体”)，它由较小的事物（“部分”）组成。</a:t>
            </a:r>
            <a:r>
              <a:rPr lang="zh-CN" altLang="en-US" sz="2000" dirty="0">
                <a:solidFill>
                  <a:srgbClr val="FF0000"/>
                </a:solidFill>
              </a:rPr>
              <a:t>聚合关系正是表示整体和部分关系的关联</a:t>
            </a:r>
            <a:r>
              <a:rPr lang="zh-CN" altLang="en-US" sz="2000" b="1" dirty="0"/>
              <a:t>。</a:t>
            </a:r>
            <a:r>
              <a:rPr lang="zh-CN" altLang="en-US" sz="2000" dirty="0"/>
              <a:t>聚合描述了“ has - a ”的关系，意思是</a:t>
            </a:r>
            <a:r>
              <a:rPr lang="zh-CN" altLang="en-US" sz="2000" dirty="0">
                <a:solidFill>
                  <a:srgbClr val="FF0000"/>
                </a:solidFill>
              </a:rPr>
              <a:t>整体对象拥有部分对象</a:t>
            </a:r>
            <a:r>
              <a:rPr lang="zh-CN" altLang="en-US" sz="2000" dirty="0"/>
              <a:t>。实质上，</a:t>
            </a:r>
            <a:r>
              <a:rPr lang="zh-CN" altLang="en-US" sz="2000" dirty="0">
                <a:solidFill>
                  <a:srgbClr val="FF0000"/>
                </a:solidFill>
              </a:rPr>
              <a:t>聚合就是一种特殊的关联。</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关联关系</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163641" y="1229042"/>
            <a:ext cx="10282555" cy="4399915"/>
          </a:xfrm>
          <a:prstGeom prst="rect">
            <a:avLst/>
          </a:prstGeom>
          <a:noFill/>
        </p:spPr>
        <p:txBody>
          <a:bodyPr wrap="square" rtlCol="0">
            <a:spAutoFit/>
          </a:bodyPr>
          <a:lstStyle/>
          <a:p>
            <a:pPr algn="l"/>
            <a:r>
              <a:rPr lang="en-US" altLang="zh-CN" sz="2000" dirty="0"/>
              <a:t>5.</a:t>
            </a:r>
            <a:r>
              <a:rPr lang="zh-CN" altLang="en-US" sz="2000" b="1" dirty="0">
                <a:solidFill>
                  <a:schemeClr val="tx1"/>
                </a:solidFill>
              </a:rPr>
              <a:t>组合关系</a:t>
            </a:r>
            <a:endParaRPr lang="zh-CN" altLang="en-US" sz="2000" dirty="0">
              <a:solidFill>
                <a:srgbClr val="FF0000"/>
              </a:solidFill>
            </a:endParaRPr>
          </a:p>
          <a:p>
            <a:pPr algn="l"/>
            <a:r>
              <a:rPr lang="en-US" altLang="zh-CN" sz="2000" dirty="0"/>
              <a:t>  </a:t>
            </a:r>
            <a:r>
              <a:rPr lang="zh-CN" altLang="en-US" sz="2000" dirty="0"/>
              <a:t>聚合的含义完全是概念性的， 组合关系是聚合关系中的一种特殊情况，是更强形式的聚合，又被称为强聚合。</a:t>
            </a:r>
            <a:r>
              <a:rPr lang="zh-CN" altLang="en-US" sz="2000" dirty="0">
                <a:solidFill>
                  <a:srgbClr val="FF0000"/>
                </a:solidFill>
              </a:rPr>
              <a:t>在组合中，成员对象的生命周期取决于聚合的生命周期，聚合不仅控制着成员对象的行为，而且控制着成员对象的创建和撤销。</a:t>
            </a:r>
          </a:p>
          <a:p>
            <a:pPr algn="l"/>
            <a:r>
              <a:rPr lang="en-US" altLang="zh-CN" sz="2000" dirty="0"/>
              <a:t>6.</a:t>
            </a:r>
            <a:r>
              <a:rPr lang="zh-CN" altLang="en-US" sz="2000" b="1" dirty="0">
                <a:solidFill>
                  <a:schemeClr val="tx1"/>
                </a:solidFill>
              </a:rPr>
              <a:t>导航性</a:t>
            </a:r>
            <a:endParaRPr lang="zh-CN" altLang="en-US" sz="2000" dirty="0"/>
          </a:p>
          <a:p>
            <a:pPr algn="l"/>
            <a:r>
              <a:rPr lang="en-US" altLang="zh-CN" sz="2000" dirty="0"/>
              <a:t>   导航性描述的是一个对象通过链（关联的实例）进行导航访问另一个对象，即对一个关联端点设置</a:t>
            </a:r>
            <a:r>
              <a:rPr lang="en-US" altLang="zh-CN" sz="2000" dirty="0">
                <a:solidFill>
                  <a:srgbClr val="FF0000"/>
                </a:solidFill>
              </a:rPr>
              <a:t>导航属性意味着本端的对象可以被另一端的对象访问</a:t>
            </a:r>
            <a:r>
              <a:rPr lang="en-US" altLang="zh-CN" sz="2000" b="1" dirty="0"/>
              <a:t>。</a:t>
            </a:r>
            <a:endParaRPr lang="en-US" altLang="zh-CN" sz="2000" dirty="0"/>
          </a:p>
          <a:p>
            <a:pPr algn="l"/>
            <a:r>
              <a:rPr lang="en-US" altLang="zh-CN" sz="2000" dirty="0"/>
              <a:t>7.</a:t>
            </a:r>
            <a:r>
              <a:rPr lang="zh-CN" altLang="en-US" sz="2000" b="1" dirty="0">
                <a:solidFill>
                  <a:schemeClr val="tx1"/>
                </a:solidFill>
              </a:rPr>
              <a:t>关联类</a:t>
            </a:r>
            <a:endParaRPr lang="zh-CN" altLang="en-US" sz="2000" dirty="0">
              <a:solidFill>
                <a:srgbClr val="FF0000"/>
              </a:solidFill>
            </a:endParaRPr>
          </a:p>
          <a:p>
            <a:pPr algn="l"/>
            <a:r>
              <a:rPr lang="en-US" altLang="zh-CN" sz="2000" dirty="0"/>
              <a:t>  </a:t>
            </a:r>
            <a:r>
              <a:rPr lang="zh-CN" altLang="en-US" sz="2000" dirty="0"/>
              <a:t>在两个类之间的关联中，</a:t>
            </a:r>
            <a:r>
              <a:rPr lang="zh-CN" altLang="en-US" sz="2000" dirty="0">
                <a:solidFill>
                  <a:srgbClr val="FF0000"/>
                </a:solidFill>
              </a:rPr>
              <a:t>关联本身可以有特性。即关联和类一样，也可以有自己的属性和操作</a:t>
            </a:r>
            <a:r>
              <a:rPr lang="zh-CN" altLang="en-US" sz="2000" dirty="0"/>
              <a:t>。此时，这个关联实际上是一个关联类（</a:t>
            </a:r>
            <a:r>
              <a:rPr lang="en-US" altLang="zh-CN" sz="2000" dirty="0"/>
              <a:t>Association Class</a:t>
            </a:r>
            <a:r>
              <a:rPr lang="zh-CN" altLang="en-US" sz="2000" dirty="0"/>
              <a:t>）。</a:t>
            </a:r>
          </a:p>
          <a:p>
            <a:pPr algn="l"/>
            <a:r>
              <a:rPr lang="en-US" altLang="zh-CN" sz="2000" dirty="0"/>
              <a:t>8.</a:t>
            </a:r>
            <a:r>
              <a:rPr lang="zh-CN" altLang="en-US" sz="2000" b="1" dirty="0">
                <a:solidFill>
                  <a:schemeClr val="tx1"/>
                </a:solidFill>
              </a:rPr>
              <a:t>约束</a:t>
            </a:r>
            <a:endParaRPr lang="zh-CN" altLang="en-US" sz="2000" dirty="0"/>
          </a:p>
          <a:p>
            <a:pPr algn="l"/>
            <a:r>
              <a:rPr lang="en-US" altLang="zh-CN" sz="2000" dirty="0"/>
              <a:t> </a:t>
            </a:r>
            <a:r>
              <a:rPr lang="zh-CN" altLang="en-US" sz="2000" dirty="0"/>
              <a:t>由于两个类之间的一个关联可能对应有一个规则。可以通过关联线附加加注一个约束来说明这个规则。</a:t>
            </a:r>
            <a:r>
              <a:rPr lang="en-US" altLang="zh-CN" sz="2000" dirty="0">
                <a:solidFill>
                  <a:srgbClr val="FF0000"/>
                </a:solidFill>
              </a:rPr>
              <a:t>UML</a:t>
            </a:r>
            <a:r>
              <a:rPr lang="zh-CN" altLang="en-US" sz="2000" dirty="0">
                <a:solidFill>
                  <a:srgbClr val="FF0000"/>
                </a:solidFill>
              </a:rPr>
              <a:t>中提供了一种简捷、统一和一直的约束（</a:t>
            </a:r>
            <a:r>
              <a:rPr lang="en-US" altLang="zh-CN" sz="2000" dirty="0">
                <a:solidFill>
                  <a:srgbClr val="FF0000"/>
                </a:solidFill>
              </a:rPr>
              <a:t>Constraint</a:t>
            </a:r>
            <a:r>
              <a:rPr lang="zh-CN" altLang="en-US" sz="2000" dirty="0">
                <a:solidFill>
                  <a:srgbClr val="FF0000"/>
                </a:solidFill>
              </a:rPr>
              <a:t>），是各种模型元素的一直语义条件或规则。</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85280" y="563047"/>
            <a:ext cx="3437391"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Question1</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 name="文本框 1"/>
          <p:cNvSpPr txBox="1"/>
          <p:nvPr/>
        </p:nvSpPr>
        <p:spPr>
          <a:xfrm>
            <a:off x="1383103" y="3856274"/>
            <a:ext cx="11061577" cy="977265"/>
          </a:xfrm>
          <a:prstGeom prst="rect">
            <a:avLst/>
          </a:prstGeom>
          <a:noFill/>
        </p:spPr>
        <p:txBody>
          <a:bodyPr wrap="square" rtlCol="0">
            <a:spAutoFit/>
          </a:bodyPr>
          <a:lstStyle/>
          <a:p>
            <a:pPr algn="just">
              <a:lnSpc>
                <a:spcPct val="120000"/>
              </a:lnSpc>
              <a:spcBef>
                <a:spcPts val="0"/>
              </a:spcBef>
              <a:spcAft>
                <a:spcPts val="0"/>
              </a:spcAft>
            </a:pP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四大基本依赖：</a:t>
            </a:r>
          </a:p>
          <a:p>
            <a:pPr algn="just">
              <a:lnSpc>
                <a:spcPct val="120000"/>
              </a:lnSpc>
              <a:spcBef>
                <a:spcPts val="0"/>
              </a:spcBef>
              <a:spcAft>
                <a:spcPts val="0"/>
              </a:spcAft>
            </a:pP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使用依赖，抽象依赖，授权依赖，绑定依赖</a:t>
            </a:r>
          </a:p>
        </p:txBody>
      </p:sp>
      <p:sp>
        <p:nvSpPr>
          <p:cNvPr id="3" name="文本框 2"/>
          <p:cNvSpPr txBox="1"/>
          <p:nvPr/>
        </p:nvSpPr>
        <p:spPr>
          <a:xfrm>
            <a:off x="1383030" y="1539240"/>
            <a:ext cx="9426575" cy="1863090"/>
          </a:xfrm>
          <a:prstGeom prst="rect">
            <a:avLst/>
          </a:prstGeom>
          <a:noFill/>
        </p:spPr>
        <p:txBody>
          <a:bodyPr wrap="square" rtlCol="0">
            <a:spAutoFit/>
          </a:bodyPr>
          <a:lstStyle/>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选出下列属于四大基本依赖关系的依赖（多选）</a:t>
            </a:r>
          </a:p>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A.关联依赖 B.抽象依赖 </a:t>
            </a:r>
          </a:p>
          <a:p>
            <a:pPr algn="l">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C.绑定依赖 D.多重依赖</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540385" y="543681"/>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类图建模技术及应用</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flipH="1">
            <a:off x="3043659" y="2007411"/>
            <a:ext cx="2018155" cy="460375"/>
          </a:xfrm>
          <a:prstGeom prst="rect">
            <a:avLst/>
          </a:prstGeom>
          <a:noFill/>
        </p:spPr>
        <p:txBody>
          <a:bodyPr wrap="square" rtlCol="0">
            <a:spAutoFit/>
          </a:bodyPr>
          <a:lstStyle/>
          <a:p>
            <a:pPr algn="r"/>
            <a:r>
              <a:rPr lang="zh-CN" altLang="en-US" sz="2400" b="1" dirty="0">
                <a:solidFill>
                  <a:schemeClr val="tx1"/>
                </a:solidFill>
                <a:latin typeface="字魂105号-简雅黑" panose="00000500000000000000" pitchFamily="2" charset="-122"/>
                <a:ea typeface="字魂105号-简雅黑" panose="00000500000000000000" pitchFamily="2" charset="-122"/>
                <a:cs typeface="字魂105号-简雅黑" panose="00000500000000000000" pitchFamily="2" charset="-122"/>
              </a:rPr>
              <a:t>概念层类图</a:t>
            </a:r>
          </a:p>
        </p:txBody>
      </p:sp>
      <p:sp>
        <p:nvSpPr>
          <p:cNvPr id="4" name="文本框 3"/>
          <p:cNvSpPr txBox="1"/>
          <p:nvPr/>
        </p:nvSpPr>
        <p:spPr>
          <a:xfrm>
            <a:off x="1485273" y="2583982"/>
            <a:ext cx="4008755" cy="2553335"/>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概念层的类图描述的是</a:t>
            </a:r>
            <a:r>
              <a:rPr lang="zh-CN" altLang="en-US" sz="2000" dirty="0">
                <a:solidFill>
                  <a:srgbClr val="FF0000"/>
                </a:solidFill>
                <a:latin typeface="等线" panose="02010600030101010101" pitchFamily="2" charset="-122"/>
                <a:ea typeface="等线" panose="02010600030101010101" pitchFamily="2" charset="-122"/>
              </a:rPr>
              <a:t>现实世界中</a:t>
            </a:r>
          </a:p>
          <a:p>
            <a:r>
              <a:rPr lang="zh-CN" altLang="en-US" sz="2000" dirty="0">
                <a:solidFill>
                  <a:srgbClr val="FF0000"/>
                </a:solidFill>
                <a:latin typeface="等线" panose="02010600030101010101" pitchFamily="2" charset="-122"/>
                <a:ea typeface="等线" panose="02010600030101010101" pitchFamily="2" charset="-122"/>
              </a:rPr>
              <a:t>对问题领域的概念理解</a:t>
            </a:r>
          </a:p>
          <a:p>
            <a:endParaRPr lang="zh-CN" altLang="en-US"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类图中表达的类与现实世界的问题领域有着明显的对应关系</a:t>
            </a:r>
          </a:p>
          <a:p>
            <a:endParaRPr lang="zh-CN" altLang="en-US"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类之间的关系也与问题领域中实际事物的关系有着明显的对应关系</a:t>
            </a:r>
          </a:p>
        </p:txBody>
      </p:sp>
      <p:sp>
        <p:nvSpPr>
          <p:cNvPr id="5" name="文本框 4"/>
          <p:cNvSpPr txBox="1"/>
          <p:nvPr/>
        </p:nvSpPr>
        <p:spPr>
          <a:xfrm flipH="1">
            <a:off x="5935570" y="2007411"/>
            <a:ext cx="2018155" cy="460375"/>
          </a:xfrm>
          <a:prstGeom prst="rect">
            <a:avLst/>
          </a:prstGeom>
          <a:noFill/>
        </p:spPr>
        <p:txBody>
          <a:bodyPr wrap="square" rtlCol="0">
            <a:spAutoFit/>
          </a:bodyPr>
          <a:lstStyle/>
          <a:p>
            <a:pPr algn="r"/>
            <a:r>
              <a:rPr lang="zh-CN" altLang="en-US" sz="2400" b="1" dirty="0">
                <a:solidFill>
                  <a:schemeClr val="tx1"/>
                </a:solidFill>
                <a:latin typeface="字魂105号-简雅黑" panose="00000500000000000000" pitchFamily="2" charset="-122"/>
                <a:ea typeface="字魂105号-简雅黑" panose="00000500000000000000" pitchFamily="2" charset="-122"/>
                <a:cs typeface="字魂105号-简雅黑" panose="00000500000000000000" pitchFamily="2" charset="-122"/>
              </a:rPr>
              <a:t>说明层类图</a:t>
            </a:r>
          </a:p>
        </p:txBody>
      </p:sp>
      <p:sp>
        <p:nvSpPr>
          <p:cNvPr id="6" name="文本框 5"/>
          <p:cNvSpPr txBox="1"/>
          <p:nvPr/>
        </p:nvSpPr>
        <p:spPr>
          <a:xfrm>
            <a:off x="5958334" y="2557947"/>
            <a:ext cx="4384675" cy="1753235"/>
          </a:xfrm>
          <a:prstGeom prst="rect">
            <a:avLst/>
          </a:prstGeom>
          <a:noFill/>
        </p:spPr>
        <p:txBody>
          <a:bodyPr wrap="square" rtlCol="0">
            <a:spAutoFit/>
          </a:bodyPr>
          <a:lstStyle/>
          <a:p>
            <a:pPr algn="l"/>
            <a:r>
              <a:rPr lang="zh-CN" altLang="en-US"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sym typeface="+mn-ea"/>
              </a:rPr>
              <a:t>说明层阶段主要考虑的是类的接口部分，</a:t>
            </a:r>
          </a:p>
          <a:p>
            <a:pPr algn="l"/>
            <a:r>
              <a:rPr lang="zh-CN" altLang="en-US"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sym typeface="+mn-ea"/>
              </a:rPr>
              <a:t>而不是实现部分</a:t>
            </a:r>
          </a:p>
          <a:p>
            <a:pPr algn="l"/>
            <a:endParaRPr lang="zh-CN" altLang="en-US"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endParaRPr>
          </a:p>
          <a:p>
            <a:pPr algn="l"/>
            <a:r>
              <a:rPr lang="zh-CN" altLang="en-US"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sym typeface="+mn-ea"/>
              </a:rPr>
              <a:t>这个接口可能因为实现环境，运行特性等多种不同的实现</a:t>
            </a:r>
            <a:endParaRPr lang="zh-CN" altLang="en-US" spc="100" dirty="0">
              <a:solidFill>
                <a:schemeClr val="tx1">
                  <a:lumMod val="85000"/>
                  <a:lumOff val="15000"/>
                </a:schemeClr>
              </a:solidFill>
              <a:latin typeface="等线" panose="02010600030101010101" pitchFamily="2" charset="-122"/>
              <a:ea typeface="等线" panose="02010600030101010101" pitchFamily="2" charset="-122"/>
              <a:cs typeface="字魂105号-简雅黑" panose="00000500000000000000"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742861" y="454903"/>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实现层类图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238602" y="1536174"/>
            <a:ext cx="9930924" cy="3785652"/>
          </a:xfrm>
          <a:prstGeom prst="rect">
            <a:avLst/>
          </a:prstGeom>
          <a:noFill/>
        </p:spPr>
        <p:txBody>
          <a:bodyPr wrap="none" rtlCol="0">
            <a:spAutoFit/>
          </a:bodyPr>
          <a:lstStyle/>
          <a:p>
            <a:pPr algn="l"/>
            <a:r>
              <a:rPr lang="zh-CN" altLang="en-US" sz="2000" dirty="0">
                <a:solidFill>
                  <a:srgbClr val="FF0000"/>
                </a:solidFill>
              </a:rPr>
              <a:t>在实现层阶段的类的概念才是真正的严格意义上的类。它揭示了软件实体的构成情况。</a:t>
            </a:r>
          </a:p>
          <a:p>
            <a:pPr algn="l"/>
            <a:endParaRPr lang="zh-CN" altLang="en-US" sz="2000" b="1" dirty="0"/>
          </a:p>
          <a:p>
            <a:pPr algn="l"/>
            <a:r>
              <a:rPr lang="zh-CN" altLang="en-US" sz="2000" b="1" dirty="0"/>
              <a:t>建立类图的步骤</a:t>
            </a:r>
            <a:r>
              <a:rPr lang="zh-CN" altLang="en-US" sz="2000" dirty="0"/>
              <a:t>如下。</a:t>
            </a:r>
          </a:p>
          <a:p>
            <a:pPr algn="l"/>
            <a:r>
              <a:rPr lang="zh-CN" altLang="en-US" sz="2000" dirty="0"/>
              <a:t>(1）研究分析问题领域，对系统进行需求分析，确定系统需求。</a:t>
            </a:r>
          </a:p>
          <a:p>
            <a:pPr algn="l"/>
            <a:r>
              <a:rPr lang="zh-CN" altLang="en-US" sz="2000" dirty="0"/>
              <a:t>(2）确定系统中的类，明确类的含义和职责以及确定类的属性和操作。</a:t>
            </a:r>
          </a:p>
          <a:p>
            <a:pPr algn="l"/>
            <a:r>
              <a:rPr lang="zh-CN" altLang="en-US" sz="2000" dirty="0"/>
              <a:t>(3）最后确定类之间的关系。</a:t>
            </a:r>
          </a:p>
          <a:p>
            <a:pPr algn="l"/>
            <a:endParaRPr lang="zh-CN" altLang="en-US" sz="2000" dirty="0"/>
          </a:p>
          <a:p>
            <a:pPr algn="l"/>
            <a:endParaRPr lang="zh-CN" altLang="en-US" sz="2000" dirty="0"/>
          </a:p>
          <a:p>
            <a:pPr algn="l"/>
            <a:endParaRPr lang="zh-CN" altLang="en-US" sz="2000" dirty="0"/>
          </a:p>
          <a:p>
            <a:pPr algn="l"/>
            <a:r>
              <a:rPr lang="zh-CN" altLang="en-US" sz="2000" dirty="0"/>
              <a:t>对系统进行建模时，对类的识别是一个需要大量技巧的工作，寻找类的一些方法包括：</a:t>
            </a:r>
          </a:p>
          <a:p>
            <a:pPr algn="l"/>
            <a:r>
              <a:rPr lang="zh-CN" altLang="en-US" sz="2000" dirty="0">
                <a:solidFill>
                  <a:srgbClr val="FF0000"/>
                </a:solidFill>
              </a:rPr>
              <a:t>名词识别法；根据用例描述确定类；使用 CRC 分析法；对领域进行分析或利用已有领</a:t>
            </a:r>
          </a:p>
          <a:p>
            <a:pPr algn="l"/>
            <a:r>
              <a:rPr lang="zh-CN" altLang="en-US" sz="2000" dirty="0">
                <a:solidFill>
                  <a:srgbClr val="FF0000"/>
                </a:solidFill>
              </a:rPr>
              <a:t>域分析结果得到类；利用 RUP 中如何在分析和设计中寻找类的步骤</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849393" y="359245"/>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实现层类图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629219" y="1267645"/>
            <a:ext cx="8717915" cy="4707890"/>
          </a:xfrm>
          <a:prstGeom prst="rect">
            <a:avLst/>
          </a:prstGeom>
          <a:noFill/>
        </p:spPr>
        <p:txBody>
          <a:bodyPr wrap="square" rtlCol="0">
            <a:spAutoFit/>
          </a:bodyPr>
          <a:lstStyle/>
          <a:p>
            <a:pPr algn="l"/>
            <a:r>
              <a:rPr lang="zh-CN" altLang="en-US" sz="2000" dirty="0">
                <a:latin typeface="等线" panose="02010600030101010101" pitchFamily="2" charset="-122"/>
                <a:ea typeface="等线" panose="02010600030101010101" pitchFamily="2" charset="-122"/>
                <a:cs typeface="等线" panose="02010600030101010101" pitchFamily="2" charset="-122"/>
              </a:rPr>
              <a:t>1）</a:t>
            </a:r>
            <a:r>
              <a:rPr lang="zh-CN" altLang="en-US" sz="2000" b="1" dirty="0">
                <a:solidFill>
                  <a:schemeClr val="tx1"/>
                </a:solidFill>
                <a:latin typeface="等线" panose="02010600030101010101" pitchFamily="2" charset="-122"/>
                <a:ea typeface="等线" panose="02010600030101010101" pitchFamily="2" charset="-122"/>
                <a:cs typeface="等线" panose="02010600030101010101" pitchFamily="2" charset="-122"/>
              </a:rPr>
              <a:t>名词识别法</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名词识别法的</a:t>
            </a:r>
            <a:r>
              <a:rPr lang="zh-CN" altLang="en-US" sz="2000" dirty="0">
                <a:solidFill>
                  <a:srgbClr val="FF0000"/>
                </a:solidFill>
                <a:latin typeface="等线" panose="02010600030101010101" pitchFamily="2" charset="-122"/>
                <a:ea typeface="等线" panose="02010600030101010101" pitchFamily="2" charset="-122"/>
                <a:cs typeface="等线" panose="02010600030101010101" pitchFamily="2" charset="-122"/>
              </a:rPr>
              <a:t>关键是识别系统问题域中的实体</a:t>
            </a:r>
            <a:r>
              <a:rPr lang="zh-CN" altLang="en-US" sz="2000" dirty="0">
                <a:latin typeface="等线" panose="02010600030101010101" pitchFamily="2" charset="-122"/>
                <a:ea typeface="等线" panose="02010600030101010101" pitchFamily="2" charset="-122"/>
                <a:cs typeface="等线" panose="02010600030101010101" pitchFamily="2" charset="-122"/>
              </a:rPr>
              <a:t>。对系统进行描述，描述应该使用问题域中的概念和命名，从系统描述中标识名词及名词短语，其中的</a:t>
            </a:r>
            <a:r>
              <a:rPr lang="zh-CN" altLang="en-US" sz="2000" dirty="0">
                <a:solidFill>
                  <a:srgbClr val="FF0000"/>
                </a:solidFill>
                <a:latin typeface="等线" panose="02010600030101010101" pitchFamily="2" charset="-122"/>
                <a:ea typeface="等线" panose="02010600030101010101" pitchFamily="2" charset="-122"/>
                <a:cs typeface="等线" panose="02010600030101010101" pitchFamily="2" charset="-122"/>
              </a:rPr>
              <a:t>名词往在可以标识为对象，复数名词往往可以标识为类。</a:t>
            </a:r>
          </a:p>
          <a:p>
            <a:pPr algn="l"/>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2）</a:t>
            </a:r>
            <a:r>
              <a:rPr lang="zh-CN" altLang="en-US" sz="2000" b="1" dirty="0">
                <a:solidFill>
                  <a:schemeClr val="tx1"/>
                </a:solidFill>
                <a:latin typeface="等线" panose="02010600030101010101" pitchFamily="2" charset="-122"/>
                <a:ea typeface="等线" panose="02010600030101010101" pitchFamily="2" charset="-122"/>
                <a:cs typeface="等线" panose="02010600030101010101" pitchFamily="2" charset="-122"/>
              </a:rPr>
              <a:t>从用例中识别类</a:t>
            </a:r>
          </a:p>
          <a:p>
            <a:pPr algn="l"/>
            <a:r>
              <a:rPr lang="zh-CN" altLang="en-US" sz="2000" dirty="0">
                <a:solidFill>
                  <a:srgbClr val="FF0000"/>
                </a:solidFill>
                <a:latin typeface="等线" panose="02010600030101010101" pitchFamily="2" charset="-122"/>
                <a:ea typeface="等线" panose="02010600030101010101" pitchFamily="2" charset="-122"/>
                <a:cs typeface="等线" panose="02010600030101010101" pitchFamily="2" charset="-122"/>
              </a:rPr>
              <a:t>用例图是对系统进行需求分析建立的图形描述，实质上是一种系统描述的形式</a:t>
            </a:r>
            <a:r>
              <a:rPr lang="zh-CN" altLang="en-US" sz="2000" dirty="0">
                <a:latin typeface="等线" panose="02010600030101010101" pitchFamily="2" charset="-122"/>
                <a:ea typeface="等线" panose="02010600030101010101" pitchFamily="2" charset="-122"/>
                <a:cs typeface="等线" panose="02010600030101010101" pitchFamily="2" charset="-122"/>
              </a:rPr>
              <a:t>。自然可以根据用例描述来识别类。针对各个用例，可以提如下的问题来带助我们识别系统中的类</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(1）用例描述中有哪些实体？</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(2）用例的完成需要哪些实体进行合作？</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(3）用例执行过程中会产生并存储了什么信息？</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(4）用例要求与之关联的每个角色的输人是什么？</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(5）用例反馈与之关联的每个角色的输出是什么？</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(6)   </a:t>
            </a:r>
            <a:r>
              <a:rPr lang="zh-CN" altLang="en-US" sz="2000" dirty="0">
                <a:latin typeface="等线" panose="02010600030101010101" pitchFamily="2" charset="-122"/>
                <a:ea typeface="等线" panose="02010600030101010101" pitchFamily="2" charset="-122"/>
                <a:cs typeface="等线" panose="02010600030101010101" pitchFamily="2" charset="-122"/>
              </a:rPr>
              <a:t>用例需要操作哪些硬设备？</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algn="ctr">
              <a:defRPr/>
            </a:pPr>
            <a:r>
              <a:rPr lang="zh-CN" altLang="en-US" sz="2800" dirty="0">
                <a:solidFill>
                  <a:prstClr val="black">
                    <a:lumMod val="75000"/>
                    <a:lumOff val="25000"/>
                  </a:prstClr>
                </a:solidFill>
                <a:latin typeface="+mn-ea"/>
                <a:cs typeface="字魂105号-简雅黑" panose="00000500000000000000" pitchFamily="2" charset="-122"/>
              </a:rPr>
              <a:t>实现层类图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644015" y="1184275"/>
            <a:ext cx="9540240" cy="2553335"/>
          </a:xfrm>
          <a:prstGeom prst="rect">
            <a:avLst/>
          </a:prstGeom>
          <a:noFill/>
        </p:spPr>
        <p:txBody>
          <a:bodyPr wrap="square" rtlCol="0">
            <a:spAutoFit/>
          </a:bodyPr>
          <a:lstStyle/>
          <a:p>
            <a:pPr algn="l"/>
            <a:r>
              <a:rPr lang="en-US" sz="2000" dirty="0">
                <a:latin typeface="等线" panose="02010600030101010101" pitchFamily="2" charset="-122"/>
                <a:ea typeface="等线" panose="02010600030101010101" pitchFamily="2" charset="-122"/>
                <a:cs typeface="等线" panose="02010600030101010101" pitchFamily="2" charset="-122"/>
              </a:rPr>
              <a:t>3)</a:t>
            </a:r>
            <a:r>
              <a:rPr lang="zh-CN" altLang="en-US" sz="2000" b="1" dirty="0">
                <a:latin typeface="等线" panose="02010600030101010101" pitchFamily="2" charset="-122"/>
                <a:ea typeface="等线" panose="02010600030101010101" pitchFamily="2" charset="-122"/>
                <a:cs typeface="等线" panose="02010600030101010101" pitchFamily="2" charset="-122"/>
              </a:rPr>
              <a:t>使用</a:t>
            </a:r>
            <a:r>
              <a:rPr lang="en-US" altLang="zh-CN" sz="2000" b="1" dirty="0">
                <a:latin typeface="等线" panose="02010600030101010101" pitchFamily="2" charset="-122"/>
                <a:ea typeface="等线" panose="02010600030101010101" pitchFamily="2" charset="-122"/>
                <a:cs typeface="等线" panose="02010600030101010101" pitchFamily="2" charset="-122"/>
              </a:rPr>
              <a:t>CRC</a:t>
            </a:r>
            <a:r>
              <a:rPr lang="zh-CN" altLang="en-US" sz="2000" b="1" dirty="0">
                <a:latin typeface="等线" panose="02010600030101010101" pitchFamily="2" charset="-122"/>
                <a:ea typeface="等线" panose="02010600030101010101" pitchFamily="2" charset="-122"/>
                <a:cs typeface="等线" panose="02010600030101010101" pitchFamily="2" charset="-122"/>
              </a:rPr>
              <a:t>分析法</a:t>
            </a:r>
          </a:p>
          <a:p>
            <a:pPr algn="l"/>
            <a:endParaRPr lang="zh-CN" altLang="en-US" sz="2000" b="1" dirty="0">
              <a:latin typeface="等线" panose="02010600030101010101" pitchFamily="2" charset="-122"/>
              <a:ea typeface="等线" panose="02010600030101010101" pitchFamily="2" charset="-122"/>
              <a:cs typeface="等线" panose="02010600030101010101" pitchFamily="2" charset="-122"/>
            </a:endParaRP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en-US" altLang="zh-CN" sz="2000" dirty="0">
                <a:solidFill>
                  <a:srgbClr val="FF0000"/>
                </a:solidFill>
                <a:latin typeface="等线" panose="02010600030101010101" pitchFamily="2" charset="-122"/>
                <a:ea typeface="等线" panose="02010600030101010101" pitchFamily="2" charset="-122"/>
                <a:cs typeface="等线" panose="02010600030101010101" pitchFamily="2" charset="-122"/>
              </a:rPr>
              <a:t>CRC ( Class . Responsibilities . </a:t>
            </a:r>
            <a:r>
              <a:rPr lang="en-US" altLang="zh-CN" sz="2000" dirty="0" err="1">
                <a:solidFill>
                  <a:srgbClr val="FF0000"/>
                </a:solidFill>
                <a:latin typeface="等线" panose="02010600030101010101" pitchFamily="2" charset="-122"/>
                <a:ea typeface="等线" panose="02010600030101010101" pitchFamily="2" charset="-122"/>
                <a:cs typeface="等线" panose="02010600030101010101" pitchFamily="2" charset="-122"/>
              </a:rPr>
              <a:t>Colaboration</a:t>
            </a:r>
            <a:r>
              <a:rPr lang="en-US" altLang="zh-CN" sz="2000" dirty="0">
                <a:solidFill>
                  <a:srgbClr val="FF0000"/>
                </a:solidFill>
                <a:latin typeface="等线" panose="02010600030101010101" pitchFamily="2" charset="-122"/>
                <a:ea typeface="等线" panose="02010600030101010101" pitchFamily="2" charset="-122"/>
                <a:cs typeface="等线" panose="02010600030101010101" pitchFamily="2" charset="-122"/>
              </a:rPr>
              <a:t> ）</a:t>
            </a:r>
            <a:r>
              <a:rPr lang="en-US" altLang="zh-CN" sz="2000" dirty="0" err="1">
                <a:solidFill>
                  <a:srgbClr val="FF0000"/>
                </a:solidFill>
                <a:latin typeface="等线" panose="02010600030101010101" pitchFamily="2" charset="-122"/>
                <a:ea typeface="等线" panose="02010600030101010101" pitchFamily="2" charset="-122"/>
                <a:cs typeface="等线" panose="02010600030101010101" pitchFamily="2" charset="-122"/>
              </a:rPr>
              <a:t>卡的最大价值在于把人们从思考过程模式中脱离出来，更充分地专注于对象技术</a:t>
            </a:r>
            <a:r>
              <a:rPr lang="en-US" altLang="zh-CN" sz="2000" dirty="0">
                <a:solidFill>
                  <a:srgbClr val="FF0000"/>
                </a:solidFill>
                <a:latin typeface="等线" panose="02010600030101010101" pitchFamily="2" charset="-122"/>
                <a:ea typeface="等线" panose="02010600030101010101" pitchFamily="2" charset="-122"/>
                <a:cs typeface="等线" panose="02010600030101010101" pitchFamily="2" charset="-122"/>
              </a:rPr>
              <a:t>。</a:t>
            </a:r>
          </a:p>
          <a:p>
            <a:pPr algn="l"/>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 CRC </a:t>
            </a:r>
            <a:r>
              <a:rPr lang="en-US" altLang="zh-CN" sz="2000" dirty="0" err="1">
                <a:latin typeface="等线" panose="02010600030101010101" pitchFamily="2" charset="-122"/>
                <a:ea typeface="等线" panose="02010600030101010101" pitchFamily="2" charset="-122"/>
                <a:cs typeface="等线" panose="02010600030101010101" pitchFamily="2" charset="-122"/>
              </a:rPr>
              <a:t>卡由三部分组成：类</a:t>
            </a:r>
            <a:r>
              <a:rPr lang="en-US" altLang="zh-CN" sz="2000" dirty="0">
                <a:latin typeface="等线" panose="02010600030101010101" pitchFamily="2" charset="-122"/>
                <a:ea typeface="等线" panose="02010600030101010101" pitchFamily="2" charset="-122"/>
                <a:cs typeface="等线" panose="02010600030101010101" pitchFamily="2" charset="-122"/>
              </a:rPr>
              <a:t>（ Class )、</a:t>
            </a:r>
            <a:r>
              <a:rPr lang="en-US" altLang="zh-CN" sz="2000" dirty="0" err="1">
                <a:latin typeface="等线" panose="02010600030101010101" pitchFamily="2" charset="-122"/>
                <a:ea typeface="等线" panose="02010600030101010101" pitchFamily="2" charset="-122"/>
                <a:cs typeface="等线" panose="02010600030101010101" pitchFamily="2" charset="-122"/>
              </a:rPr>
              <a:t>职责</a:t>
            </a:r>
            <a:r>
              <a:rPr lang="en-US" altLang="zh-CN" sz="2000" dirty="0">
                <a:latin typeface="等线" panose="02010600030101010101" pitchFamily="2" charset="-122"/>
                <a:ea typeface="等线" panose="02010600030101010101" pitchFamily="2" charset="-122"/>
                <a:cs typeface="等线" panose="02010600030101010101" pitchFamily="2" charset="-122"/>
              </a:rPr>
              <a:t>（ Responsibility ）</a:t>
            </a:r>
            <a:r>
              <a:rPr lang="en-US" altLang="zh-CN" sz="2000" dirty="0" err="1">
                <a:latin typeface="等线" panose="02010600030101010101" pitchFamily="2" charset="-122"/>
                <a:ea typeface="等线" panose="02010600030101010101" pitchFamily="2" charset="-122"/>
                <a:cs typeface="等线" panose="02010600030101010101" pitchFamily="2" charset="-122"/>
              </a:rPr>
              <a:t>和协作</a:t>
            </a:r>
            <a:r>
              <a:rPr lang="en-US" altLang="zh-CN" sz="2000" dirty="0">
                <a:latin typeface="等线" panose="02010600030101010101" pitchFamily="2" charset="-122"/>
                <a:ea typeface="等线" panose="02010600030101010101" pitchFamily="2" charset="-122"/>
                <a:cs typeface="等线" panose="02010600030101010101" pitchFamily="2" charset="-122"/>
              </a:rPr>
              <a:t>（ Collaborator )。</a:t>
            </a:r>
          </a:p>
          <a:p>
            <a:pPr algn="l"/>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793" y="3737610"/>
            <a:ext cx="3581400" cy="1971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4169915" y="407498"/>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17" name="文本框 16"/>
          <p:cNvSpPr txBox="1"/>
          <p:nvPr/>
        </p:nvSpPr>
        <p:spPr>
          <a:xfrm flipH="1">
            <a:off x="1960650" y="2006625"/>
            <a:ext cx="11293311" cy="400110"/>
          </a:xfrm>
          <a:prstGeom prst="rect">
            <a:avLst/>
          </a:prstGeom>
          <a:noFill/>
        </p:spPr>
        <p:txBody>
          <a:bodyPr wrap="square" rtlCol="0">
            <a:spAutoFit/>
          </a:bodyPr>
          <a:lstStyle/>
          <a:p>
            <a:r>
              <a:rPr lang="zh-CN" altLang="en-US" sz="2000" b="1" dirty="0"/>
              <a:t>用例模型</a:t>
            </a:r>
            <a:r>
              <a:rPr lang="zh-CN" altLang="en-US" sz="2000" dirty="0"/>
              <a:t>的基本组成部分有</a:t>
            </a:r>
            <a:r>
              <a:rPr lang="zh-CN" altLang="en-US" sz="2000" dirty="0">
                <a:solidFill>
                  <a:srgbClr val="FF0000"/>
                </a:solidFill>
              </a:rPr>
              <a:t>用例，角色</a:t>
            </a:r>
            <a:r>
              <a:rPr lang="en-US" altLang="zh-CN" sz="2000" dirty="0">
                <a:solidFill>
                  <a:srgbClr val="FF0000"/>
                </a:solidFill>
              </a:rPr>
              <a:t>(</a:t>
            </a:r>
            <a:r>
              <a:rPr lang="zh-CN" altLang="en-US" sz="2000" dirty="0">
                <a:solidFill>
                  <a:srgbClr val="FF0000"/>
                </a:solidFill>
              </a:rPr>
              <a:t>参与者</a:t>
            </a:r>
            <a:r>
              <a:rPr lang="en-US" altLang="zh-CN" sz="2000" dirty="0">
                <a:solidFill>
                  <a:srgbClr val="FF0000"/>
                </a:solidFill>
              </a:rPr>
              <a:t>)</a:t>
            </a:r>
            <a:r>
              <a:rPr lang="zh-CN" altLang="en-US" sz="2000" dirty="0">
                <a:solidFill>
                  <a:srgbClr val="FF0000"/>
                </a:solidFill>
              </a:rPr>
              <a:t>，系统</a:t>
            </a:r>
            <a:r>
              <a:rPr lang="zh-CN" altLang="en-US" sz="2000" dirty="0"/>
              <a:t>。</a:t>
            </a:r>
          </a:p>
        </p:txBody>
      </p:sp>
      <p:sp>
        <p:nvSpPr>
          <p:cNvPr id="18" name="文本框 17"/>
          <p:cNvSpPr txBox="1"/>
          <p:nvPr/>
        </p:nvSpPr>
        <p:spPr>
          <a:xfrm>
            <a:off x="1960650" y="3318051"/>
            <a:ext cx="9935852" cy="2246769"/>
          </a:xfrm>
          <a:prstGeom prst="rect">
            <a:avLst/>
          </a:prstGeom>
          <a:noFill/>
        </p:spPr>
        <p:txBody>
          <a:bodyPr wrap="square" rtlCol="0">
            <a:spAutoFit/>
          </a:bodyPr>
          <a:lstStyle/>
          <a:p>
            <a:r>
              <a:rPr lang="zh-CN" altLang="en-US" sz="2000" dirty="0"/>
              <a:t>使用用例的</a:t>
            </a:r>
            <a:r>
              <a:rPr lang="zh-CN" altLang="en-US" sz="2000" dirty="0">
                <a:solidFill>
                  <a:srgbClr val="FF0000"/>
                </a:solidFill>
              </a:rPr>
              <a:t>主要目的</a:t>
            </a:r>
            <a:r>
              <a:rPr lang="zh-CN" altLang="en-US" sz="2000" dirty="0"/>
              <a:t>：</a:t>
            </a:r>
            <a:endParaRPr lang="en-US" altLang="zh-CN" sz="2000" dirty="0"/>
          </a:p>
          <a:p>
            <a:r>
              <a:rPr lang="en-US" altLang="zh-CN" sz="2000" dirty="0"/>
              <a:t>1.</a:t>
            </a:r>
            <a:r>
              <a:rPr lang="zh-CN" altLang="en-US" sz="2000" dirty="0"/>
              <a:t>明确系统应具备的功能。</a:t>
            </a:r>
            <a:endParaRPr lang="en-US" altLang="zh-CN" sz="2000" dirty="0"/>
          </a:p>
          <a:p>
            <a:r>
              <a:rPr lang="en-US" altLang="zh-CN" sz="2000" dirty="0"/>
              <a:t>2.</a:t>
            </a:r>
            <a:r>
              <a:rPr lang="zh-CN" altLang="en-US" sz="2000" dirty="0"/>
              <a:t>为系统的功能提供清晰一致的描述。</a:t>
            </a:r>
            <a:endParaRPr lang="en-US" altLang="zh-CN" sz="2000" dirty="0"/>
          </a:p>
          <a:p>
            <a:r>
              <a:rPr lang="en-US" altLang="zh-CN" sz="2000" dirty="0"/>
              <a:t>3.</a:t>
            </a:r>
            <a:r>
              <a:rPr lang="zh-CN" altLang="en-US" sz="2000" dirty="0"/>
              <a:t>为系统测试打下基础。</a:t>
            </a:r>
            <a:endParaRPr lang="en-US" altLang="zh-CN" sz="2000" dirty="0"/>
          </a:p>
          <a:p>
            <a:r>
              <a:rPr lang="en-US" altLang="zh-CN" sz="2000" dirty="0"/>
              <a:t>4.</a:t>
            </a:r>
            <a:r>
              <a:rPr lang="zh-CN" altLang="en-US" sz="2000" dirty="0"/>
              <a:t>通过从需求的功能用例出发跟踪进入到系统中具体实现的类和方法。</a:t>
            </a:r>
            <a:endParaRPr lang="en-US" altLang="zh-CN" sz="2000" dirty="0"/>
          </a:p>
          <a:p>
            <a:endParaRPr lang="en-US" altLang="zh-CN" sz="2000" dirty="0"/>
          </a:p>
          <a:p>
            <a:endParaRPr lang="zh-CN" altLang="en-US" sz="2000" dirty="0"/>
          </a:p>
        </p:txBody>
      </p:sp>
      <p:sp>
        <p:nvSpPr>
          <p:cNvPr id="19" name="文本框 18"/>
          <p:cNvSpPr txBox="1"/>
          <p:nvPr/>
        </p:nvSpPr>
        <p:spPr>
          <a:xfrm>
            <a:off x="1960650" y="2693430"/>
            <a:ext cx="6094428" cy="400110"/>
          </a:xfrm>
          <a:prstGeom prst="rect">
            <a:avLst/>
          </a:prstGeom>
          <a:noFill/>
        </p:spPr>
        <p:txBody>
          <a:bodyPr wrap="square">
            <a:spAutoFit/>
          </a:bodyPr>
          <a:lstStyle/>
          <a:p>
            <a:r>
              <a:rPr lang="zh-CN" altLang="en-US" sz="2000" b="1" dirty="0"/>
              <a:t>用例</a:t>
            </a:r>
            <a:r>
              <a:rPr lang="zh-CN" altLang="en-US" sz="2000" dirty="0"/>
              <a:t>是对系统功能的宏观的，整体的描述。</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algn="ctr">
              <a:defRPr/>
            </a:pPr>
            <a:r>
              <a:rPr lang="zh-CN" altLang="en-US" sz="2800" dirty="0">
                <a:solidFill>
                  <a:prstClr val="black">
                    <a:lumMod val="75000"/>
                    <a:lumOff val="25000"/>
                  </a:prstClr>
                </a:solidFill>
                <a:latin typeface="+mn-ea"/>
                <a:cs typeface="字魂105号-简雅黑" panose="00000500000000000000" pitchFamily="2" charset="-122"/>
              </a:rPr>
              <a:t>实现层类图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209009" y="1210928"/>
            <a:ext cx="9540240" cy="5016758"/>
          </a:xfrm>
          <a:prstGeom prst="rect">
            <a:avLst/>
          </a:prstGeom>
          <a:noFill/>
        </p:spPr>
        <p:txBody>
          <a:bodyPr wrap="square" rtlCol="0">
            <a:spAutoFit/>
          </a:bodyPr>
          <a:lstStyle/>
          <a:p>
            <a:pPr algn="l"/>
            <a:r>
              <a:rPr lang="en-US" altLang="zh-CN" sz="2000" dirty="0" err="1">
                <a:latin typeface="等线" panose="02010600030101010101" pitchFamily="2" charset="-122"/>
                <a:ea typeface="等线" panose="02010600030101010101" pitchFamily="2" charset="-122"/>
                <a:cs typeface="等线" panose="02010600030101010101" pitchFamily="2" charset="-122"/>
              </a:rPr>
              <a:t>创建</a:t>
            </a:r>
            <a:r>
              <a:rPr lang="en-US" altLang="zh-CN" sz="2000" dirty="0">
                <a:latin typeface="等线" panose="02010600030101010101" pitchFamily="2" charset="-122"/>
                <a:ea typeface="等线" panose="02010600030101010101" pitchFamily="2" charset="-122"/>
                <a:cs typeface="等线" panose="02010600030101010101" pitchFamily="2" charset="-122"/>
              </a:rPr>
              <a:t> CRC </a:t>
            </a:r>
            <a:r>
              <a:rPr lang="en-US" altLang="zh-CN" sz="2000" dirty="0" err="1">
                <a:latin typeface="等线" panose="02010600030101010101" pitchFamily="2" charset="-122"/>
                <a:ea typeface="等线" panose="02010600030101010101" pitchFamily="2" charset="-122"/>
                <a:cs typeface="等线" panose="02010600030101010101" pitchFamily="2" charset="-122"/>
              </a:rPr>
              <a:t>模型需要下面的步骤</a:t>
            </a:r>
            <a:r>
              <a:rPr lang="en-US" altLang="zh-CN" sz="2000" dirty="0">
                <a:latin typeface="等线" panose="02010600030101010101" pitchFamily="2" charset="-122"/>
                <a:ea typeface="等线" panose="02010600030101010101" pitchFamily="2" charset="-122"/>
                <a:cs typeface="等线" panose="02010600030101010101" pitchFamily="2" charset="-122"/>
              </a:rPr>
              <a:t>。</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en-US" altLang="zh-CN" sz="2000" b="1" dirty="0">
                <a:latin typeface="等线" panose="02010600030101010101" pitchFamily="2" charset="-122"/>
                <a:ea typeface="等线" panose="02010600030101010101" pitchFamily="2" charset="-122"/>
                <a:cs typeface="等线" panose="02010600030101010101" pitchFamily="2" charset="-122"/>
              </a:rPr>
              <a:t>建立团队</a:t>
            </a:r>
            <a:r>
              <a:rPr lang="en-US" altLang="zh-CN" sz="2000" dirty="0">
                <a:latin typeface="等线" panose="02010600030101010101" pitchFamily="2" charset="-122"/>
                <a:ea typeface="等线" panose="02010600030101010101" pitchFamily="2" charset="-122"/>
                <a:cs typeface="等线" panose="02010600030101010101" pitchFamily="2" charset="-122"/>
              </a:rPr>
              <a:t>，包括客户、设计人员、分析人员和一职责协作个引导者。如果没有那么多人，那么可以是客户和你自己两个人。</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en-US" altLang="zh-CN" sz="2000" b="1" dirty="0">
                <a:latin typeface="等线" panose="02010600030101010101" pitchFamily="2" charset="-122"/>
                <a:ea typeface="等线" panose="02010600030101010101" pitchFamily="2" charset="-122"/>
                <a:cs typeface="等线" panose="02010600030101010101" pitchFamily="2" charset="-122"/>
              </a:rPr>
              <a:t>找出客户需求中存在的名词和名词词组</a:t>
            </a:r>
            <a:r>
              <a:rPr lang="en-US" altLang="zh-CN" sz="2000" dirty="0">
                <a:latin typeface="等线" panose="02010600030101010101" pitchFamily="2" charset="-122"/>
                <a:ea typeface="等线" panose="02010600030101010101" pitchFamily="2" charset="-122"/>
                <a:cs typeface="等线" panose="02010600030101010101" pitchFamily="2" charset="-122"/>
              </a:rPr>
              <a:t>，把第一次想到的所有概念都写在白板或</a:t>
            </a:r>
          </a:p>
          <a:p>
            <a:pPr algn="l"/>
            <a:r>
              <a:rPr lang="en-US" altLang="zh-CN" sz="2000" dirty="0" err="1">
                <a:latin typeface="等线" panose="02010600030101010101" pitchFamily="2" charset="-122"/>
                <a:ea typeface="等线" panose="02010600030101010101" pitchFamily="2" charset="-122"/>
                <a:cs typeface="等线" panose="02010600030101010101" pitchFamily="2" charset="-122"/>
              </a:rPr>
              <a:t>纸上。不管看起来这些概念是什么，都需要写下来</a:t>
            </a:r>
            <a:r>
              <a:rPr lang="en-US" altLang="zh-CN" sz="2000" dirty="0">
                <a:latin typeface="等线" panose="02010600030101010101" pitchFamily="2" charset="-122"/>
                <a:ea typeface="等线" panose="02010600030101010101" pitchFamily="2" charset="-122"/>
                <a:cs typeface="等线" panose="02010600030101010101" pitchFamily="2" charset="-122"/>
              </a:rPr>
              <a:t>。</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en-US" altLang="zh-CN" sz="2000" b="1" dirty="0">
                <a:latin typeface="等线" panose="02010600030101010101" pitchFamily="2" charset="-122"/>
                <a:ea typeface="等线" panose="02010600030101010101" pitchFamily="2" charset="-122"/>
                <a:cs typeface="等线" panose="02010600030101010101" pitchFamily="2" charset="-122"/>
              </a:rPr>
              <a:t>筛选</a:t>
            </a:r>
            <a:r>
              <a:rPr lang="en-US" altLang="zh-CN" sz="2000" dirty="0">
                <a:latin typeface="等线" panose="02010600030101010101" pitchFamily="2" charset="-122"/>
                <a:ea typeface="等线" panose="02010600030101010101" pitchFamily="2" charset="-122"/>
                <a:cs typeface="等线" panose="02010600030101010101" pitchFamily="2" charset="-122"/>
              </a:rPr>
              <a:t>。把对象分为三类：</a:t>
            </a:r>
            <a:r>
              <a:rPr lang="en-US" altLang="zh-CN" sz="2000" dirty="0">
                <a:solidFill>
                  <a:srgbClr val="FF0000"/>
                </a:solidFill>
                <a:latin typeface="等线" panose="02010600030101010101" pitchFamily="2" charset="-122"/>
                <a:ea typeface="等线" panose="02010600030101010101" pitchFamily="2" charset="-122"/>
                <a:cs typeface="等线" panose="02010600030101010101" pitchFamily="2" charset="-122"/>
              </a:rPr>
              <a:t>核心对象</a:t>
            </a:r>
            <a:r>
              <a:rPr lang="en-US" altLang="zh-CN" sz="2000" dirty="0">
                <a:latin typeface="等线" panose="02010600030101010101" pitchFamily="2" charset="-122"/>
                <a:ea typeface="等线" panose="02010600030101010101" pitchFamily="2" charset="-122"/>
                <a:cs typeface="等线" panose="02010600030101010101" pitchFamily="2" charset="-122"/>
              </a:rPr>
              <a:t>（必须首先实现），</a:t>
            </a:r>
            <a:r>
              <a:rPr lang="en-US" altLang="zh-CN" sz="2000" dirty="0" err="1">
                <a:solidFill>
                  <a:srgbClr val="FF0000"/>
                </a:solidFill>
                <a:latin typeface="等线" panose="02010600030101010101" pitchFamily="2" charset="-122"/>
                <a:ea typeface="等线" panose="02010600030101010101" pitchFamily="2" charset="-122"/>
                <a:cs typeface="等线" panose="02010600030101010101" pitchFamily="2" charset="-122"/>
              </a:rPr>
              <a:t>可选的</a:t>
            </a:r>
            <a:r>
              <a:rPr lang="en-US" altLang="zh-CN" sz="2000" dirty="0" err="1">
                <a:latin typeface="等线" panose="02010600030101010101" pitchFamily="2" charset="-122"/>
                <a:ea typeface="等线" panose="02010600030101010101" pitchFamily="2" charset="-122"/>
                <a:cs typeface="等线" panose="02010600030101010101" pitchFamily="2" charset="-122"/>
              </a:rPr>
              <a:t>（目前不能确定</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err="1">
                <a:latin typeface="等线" panose="02010600030101010101" pitchFamily="2" charset="-122"/>
                <a:ea typeface="等线" panose="02010600030101010101" pitchFamily="2" charset="-122"/>
                <a:cs typeface="等线" panose="02010600030101010101" pitchFamily="2" charset="-122"/>
              </a:rPr>
              <a:t>以及</a:t>
            </a:r>
            <a:r>
              <a:rPr lang="en-US" altLang="zh-CN" sz="2000" dirty="0" err="1">
                <a:solidFill>
                  <a:srgbClr val="FF0000"/>
                </a:solidFill>
                <a:latin typeface="等线" panose="02010600030101010101" pitchFamily="2" charset="-122"/>
                <a:ea typeface="等线" panose="02010600030101010101" pitchFamily="2" charset="-122"/>
                <a:cs typeface="等线" panose="02010600030101010101" pitchFamily="2" charset="-122"/>
              </a:rPr>
              <a:t>不需要的对象</a:t>
            </a:r>
            <a:r>
              <a:rPr lang="en-US" altLang="zh-CN" sz="2000" dirty="0" err="1">
                <a:latin typeface="等线" panose="02010600030101010101" pitchFamily="2" charset="-122"/>
                <a:ea typeface="等线" panose="02010600030101010101" pitchFamily="2" charset="-122"/>
                <a:cs typeface="等线" panose="02010600030101010101" pitchFamily="2" charset="-122"/>
              </a:rPr>
              <a:t>。再需要明确对象分类之间项目的范围。不属于本项目范围的对象可以使用轻量的</a:t>
            </a:r>
            <a:r>
              <a:rPr lang="en-US" altLang="zh-CN" sz="2000" dirty="0">
                <a:latin typeface="等线" panose="02010600030101010101" pitchFamily="2" charset="-122"/>
                <a:ea typeface="等线" panose="02010600030101010101" pitchFamily="2" charset="-122"/>
                <a:cs typeface="等线" panose="02010600030101010101" pitchFamily="2" charset="-122"/>
              </a:rPr>
              <a:t> adapter 或 proxy </a:t>
            </a:r>
            <a:r>
              <a:rPr lang="en-US" altLang="zh-CN" sz="2000" dirty="0" err="1">
                <a:latin typeface="等线" panose="02010600030101010101" pitchFamily="2" charset="-122"/>
                <a:ea typeface="等线" panose="02010600030101010101" pitchFamily="2" charset="-122"/>
                <a:cs typeface="等线" panose="02010600030101010101" pitchFamily="2" charset="-122"/>
              </a:rPr>
              <a:t>实现。这里可以加人对分析、设计模式的考虑和应用</a:t>
            </a:r>
            <a:r>
              <a:rPr lang="en-US" altLang="zh-CN" sz="2000" dirty="0">
                <a:latin typeface="等线" panose="02010600030101010101" pitchFamily="2" charset="-122"/>
                <a:ea typeface="等线" panose="02010600030101010101" pitchFamily="2" charset="-122"/>
                <a:cs typeface="等线" panose="02010600030101010101" pitchFamily="2" charset="-122"/>
              </a:rPr>
              <a:t>。</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en-US" altLang="zh-CN" sz="2000" b="1" dirty="0">
                <a:latin typeface="等线" panose="02010600030101010101" pitchFamily="2" charset="-122"/>
                <a:ea typeface="等线" panose="02010600030101010101" pitchFamily="2" charset="-122"/>
                <a:cs typeface="等线" panose="02010600030101010101" pitchFamily="2" charset="-122"/>
              </a:rPr>
              <a:t>建卡</a:t>
            </a:r>
            <a:r>
              <a:rPr lang="en-US" altLang="zh-CN" sz="2000" dirty="0">
                <a:latin typeface="等线" panose="02010600030101010101" pitchFamily="2" charset="-122"/>
                <a:ea typeface="等线" panose="02010600030101010101" pitchFamily="2" charset="-122"/>
                <a:cs typeface="等线" panose="02010600030101010101" pitchFamily="2" charset="-122"/>
              </a:rPr>
              <a:t>。取出 CRC </a:t>
            </a:r>
            <a:r>
              <a:rPr lang="en-US" altLang="zh-CN" sz="2000" dirty="0" err="1">
                <a:latin typeface="等线" panose="02010600030101010101" pitchFamily="2" charset="-122"/>
                <a:ea typeface="等线" panose="02010600030101010101" pitchFamily="2" charset="-122"/>
                <a:cs typeface="等线" panose="02010600030101010101" pitchFamily="2" charset="-122"/>
              </a:rPr>
              <a:t>卡，把核心类写在毎一张卡上，把可选的类和排除的类分别写在不同的纸上</a:t>
            </a:r>
            <a:r>
              <a:rPr lang="en-US" altLang="zh-CN" sz="2000" dirty="0">
                <a:latin typeface="等线" panose="02010600030101010101" pitchFamily="2" charset="-122"/>
                <a:ea typeface="等线" panose="02010600030101010101" pitchFamily="2" charset="-122"/>
                <a:cs typeface="等线" panose="02010600030101010101" pitchFamily="2" charset="-122"/>
              </a:rPr>
              <a:t>。</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en-US" altLang="zh-CN" sz="2000" b="1" dirty="0">
                <a:latin typeface="等线" panose="02010600030101010101" pitchFamily="2" charset="-122"/>
                <a:ea typeface="等线" panose="02010600030101010101" pitchFamily="2" charset="-122"/>
                <a:cs typeface="等线" panose="02010600030101010101" pitchFamily="2" charset="-122"/>
              </a:rPr>
              <a:t>角色扮演</a:t>
            </a:r>
            <a:r>
              <a:rPr lang="en-US" altLang="zh-CN" sz="2000" dirty="0">
                <a:latin typeface="等线" panose="02010600030101010101" pitchFamily="2" charset="-122"/>
                <a:ea typeface="等线" panose="02010600030101010101" pitchFamily="2" charset="-122"/>
                <a:cs typeface="等线" panose="02010600030101010101" pitchFamily="2" charset="-122"/>
              </a:rPr>
              <a:t>。最好是由一个团队来执行。每个人负责几个类。对毎一个 Use Case 其中的情景，引导者指定从某一个人的类开始，某一个人看一看自己是否能够独立完成，如果不能完成，大家看一看手中的类，谁能完成，就站起来，宣布自己能够完成，以继续这个过程，毎个人完成自己的职责就坐下。在这过程中不断修改类的责任，并写下协作者的名字。</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algn="ctr">
              <a:defRPr/>
            </a:pPr>
            <a:r>
              <a:rPr lang="zh-CN" altLang="en-US" sz="2800" dirty="0">
                <a:solidFill>
                  <a:prstClr val="black">
                    <a:lumMod val="75000"/>
                    <a:lumOff val="25000"/>
                  </a:prstClr>
                </a:solidFill>
                <a:latin typeface="+mn-ea"/>
                <a:cs typeface="字魂105号-简雅黑" panose="00000500000000000000" pitchFamily="2" charset="-122"/>
              </a:rPr>
              <a:t>实现层类图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sp>
        <p:nvSpPr>
          <p:cNvPr id="3" name="文本框 2"/>
          <p:cNvSpPr txBox="1"/>
          <p:nvPr/>
        </p:nvSpPr>
        <p:spPr>
          <a:xfrm>
            <a:off x="1493094" y="1699200"/>
            <a:ext cx="9540240" cy="3785652"/>
          </a:xfrm>
          <a:prstGeom prst="rect">
            <a:avLst/>
          </a:prstGeom>
          <a:noFill/>
        </p:spPr>
        <p:txBody>
          <a:bodyPr wrap="square" rtlCol="0">
            <a:spAutoFit/>
          </a:bodyPr>
          <a:lstStyle/>
          <a:p>
            <a:pPr algn="l"/>
            <a:r>
              <a:rPr lang="en-US" sz="2000" dirty="0">
                <a:latin typeface="等线" panose="02010600030101010101" pitchFamily="2" charset="-122"/>
                <a:ea typeface="等线" panose="02010600030101010101" pitchFamily="2" charset="-122"/>
                <a:cs typeface="等线" panose="02010600030101010101" pitchFamily="2" charset="-122"/>
              </a:rPr>
              <a:t>4)</a:t>
            </a:r>
            <a:r>
              <a:rPr lang="zh-CN" altLang="en-US" sz="2000" b="1" dirty="0">
                <a:latin typeface="等线" panose="02010600030101010101" pitchFamily="2" charset="-122"/>
                <a:ea typeface="等线" panose="02010600030101010101" pitchFamily="2" charset="-122"/>
                <a:cs typeface="等线" panose="02010600030101010101" pitchFamily="2" charset="-122"/>
              </a:rPr>
              <a:t>领域分析法</a:t>
            </a: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   建立类图的过程就是对领域及其解决方案的分析和设计的过程。获取类也是依赖于毎个人对领域的了解和理解的过程，有时需要和涉及的领域的专家进行合作，对要研究的领域进行仔细分析，抽象出领域中的概念、定义、含义及其相互的关系，分析出系统类，并用领域中的术语为类进行命名。</a:t>
            </a:r>
            <a:r>
              <a:rPr lang="en-US" altLang="zh-CN" sz="2000" dirty="0">
                <a:solidFill>
                  <a:srgbClr val="FF0000"/>
                </a:solidFill>
                <a:latin typeface="等线" panose="02010600030101010101" pitchFamily="2" charset="-122"/>
                <a:ea typeface="等线" panose="02010600030101010101" pitchFamily="2" charset="-122"/>
                <a:cs typeface="等线" panose="02010600030101010101" pitchFamily="2" charset="-122"/>
              </a:rPr>
              <a:t>因此领域分析法是；通过对某一领域中的已有应用系统、理论、技术、开发历史等的分析和研究，来标识、收集、组织和表示领域模型及软件体系结构的过</a:t>
            </a:r>
            <a:r>
              <a:rPr lang="zh-CN" altLang="en-US" sz="2000" dirty="0">
                <a:solidFill>
                  <a:srgbClr val="FF0000"/>
                </a:solidFill>
                <a:latin typeface="等线" panose="02010600030101010101" pitchFamily="2" charset="-122"/>
                <a:ea typeface="等线" panose="02010600030101010101" pitchFamily="2" charset="-122"/>
                <a:cs typeface="等线" panose="02010600030101010101" pitchFamily="2" charset="-122"/>
              </a:rPr>
              <a:t>程，并得到最终结果</a:t>
            </a:r>
            <a:r>
              <a:rPr lang="zh-CN" altLang="en-US" sz="2000" dirty="0">
                <a:latin typeface="等线" panose="02010600030101010101" pitchFamily="2" charset="-122"/>
                <a:ea typeface="等线" panose="02010600030101010101" pitchFamily="2" charset="-122"/>
                <a:cs typeface="等线" panose="02010600030101010101" pitchFamily="2" charset="-122"/>
              </a:rPr>
              <a:t>。</a:t>
            </a:r>
          </a:p>
          <a:p>
            <a:pPr algn="l"/>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algn="l"/>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根据用例图进行类图的建模主要是确定系统需要的类以及类之间的关联和主要类的属性的描述。</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）确定类和关系</a:t>
            </a:r>
          </a:p>
          <a:p>
            <a:pPr algn="l"/>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）确定属性和操作</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42356" y="339494"/>
            <a:ext cx="39072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mn-ea"/>
                <a:cs typeface="字魂105号-简雅黑" panose="00000500000000000000" pitchFamily="2" charset="-122"/>
              </a:rPr>
              <a:t>类图</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endParaRPr>
          </a:p>
        </p:txBody>
      </p:sp>
      <p:pic>
        <p:nvPicPr>
          <p:cNvPr id="3" name="图片 2" descr="类图"/>
          <p:cNvPicPr>
            <a:picLocks noChangeAspect="1"/>
          </p:cNvPicPr>
          <p:nvPr/>
        </p:nvPicPr>
        <p:blipFill>
          <a:blip r:embed="rId3"/>
          <a:stretch>
            <a:fillRect/>
          </a:stretch>
        </p:blipFill>
        <p:spPr>
          <a:xfrm>
            <a:off x="2354266" y="862714"/>
            <a:ext cx="7224740" cy="56626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686921" y="2864318"/>
            <a:ext cx="3609073" cy="769441"/>
          </a:xfrm>
          <a:prstGeom prst="rect">
            <a:avLst/>
          </a:prstGeom>
          <a:noFill/>
        </p:spPr>
        <p:txBody>
          <a:bodyPr wrap="square" rtlCol="0">
            <a:spAutoFit/>
          </a:bodyPr>
          <a:lstStyle/>
          <a:p>
            <a:pPr algn="just"/>
            <a:r>
              <a:rPr lang="zh-CN" altLang="en-US" sz="44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三、状态图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116898" y="34912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状态机图概述</a:t>
            </a:r>
          </a:p>
        </p:txBody>
      </p:sp>
      <p:sp>
        <p:nvSpPr>
          <p:cNvPr id="5" name="文本框 4"/>
          <p:cNvSpPr txBox="1"/>
          <p:nvPr/>
        </p:nvSpPr>
        <p:spPr>
          <a:xfrm>
            <a:off x="1883182" y="1377360"/>
            <a:ext cx="8511792" cy="605294"/>
          </a:xfrm>
          <a:prstGeom prst="rect">
            <a:avLst/>
          </a:prstGeom>
          <a:noFill/>
        </p:spPr>
        <p:txBody>
          <a:bodyPr wrap="square" rtlCol="0">
            <a:spAutoFit/>
          </a:bodyPr>
          <a:lstStyle/>
          <a:p>
            <a:pPr algn="just">
              <a:lnSpc>
                <a:spcPts val="2000"/>
              </a:lnSpc>
            </a:pP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状态机图通过建立类对象的</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生存周期模型</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来描述对象随时间变化的</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动态行为</a:t>
            </a:r>
          </a:p>
        </p:txBody>
      </p:sp>
      <p:sp>
        <p:nvSpPr>
          <p:cNvPr id="6" name="文本框 5"/>
          <p:cNvSpPr txBox="1"/>
          <p:nvPr/>
        </p:nvSpPr>
        <p:spPr>
          <a:xfrm>
            <a:off x="1883182" y="2216598"/>
            <a:ext cx="7904822" cy="400110"/>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状态机图由</a:t>
            </a:r>
            <a:r>
              <a:rPr lang="zh-CN" altLang="en-US" sz="2000" dirty="0">
                <a:solidFill>
                  <a:srgbClr val="FF0000"/>
                </a:solidFill>
                <a:latin typeface="等线" panose="02010600030101010101" pitchFamily="2" charset="-122"/>
                <a:ea typeface="等线" panose="02010600030101010101" pitchFamily="2" charset="-122"/>
              </a:rPr>
              <a:t>状态</a:t>
            </a:r>
            <a:r>
              <a:rPr lang="zh-CN" altLang="en-US" sz="2000" dirty="0">
                <a:latin typeface="等线" panose="02010600030101010101" pitchFamily="2" charset="-122"/>
                <a:ea typeface="等线" panose="02010600030101010101" pitchFamily="2" charset="-122"/>
              </a:rPr>
              <a:t>、</a:t>
            </a:r>
            <a:r>
              <a:rPr lang="zh-CN" altLang="en-US" sz="2000" dirty="0">
                <a:solidFill>
                  <a:srgbClr val="FF0000"/>
                </a:solidFill>
                <a:latin typeface="等线" panose="02010600030101010101" pitchFamily="2" charset="-122"/>
                <a:ea typeface="等线" panose="02010600030101010101" pitchFamily="2" charset="-122"/>
              </a:rPr>
              <a:t>转换</a:t>
            </a:r>
            <a:r>
              <a:rPr lang="zh-CN" altLang="en-US" sz="2000" dirty="0">
                <a:latin typeface="等线" panose="02010600030101010101" pitchFamily="2" charset="-122"/>
                <a:ea typeface="等线" panose="02010600030101010101" pitchFamily="2" charset="-122"/>
              </a:rPr>
              <a:t>、</a:t>
            </a:r>
            <a:r>
              <a:rPr lang="zh-CN" altLang="en-US" sz="2000" dirty="0">
                <a:solidFill>
                  <a:srgbClr val="FF0000"/>
                </a:solidFill>
                <a:latin typeface="等线" panose="02010600030101010101" pitchFamily="2" charset="-122"/>
                <a:ea typeface="等线" panose="02010600030101010101" pitchFamily="2" charset="-122"/>
              </a:rPr>
              <a:t>事件</a:t>
            </a:r>
            <a:r>
              <a:rPr lang="zh-CN" altLang="en-US" sz="2000" dirty="0">
                <a:latin typeface="等线" panose="02010600030101010101" pitchFamily="2" charset="-122"/>
                <a:ea typeface="等线" panose="02010600030101010101" pitchFamily="2" charset="-122"/>
              </a:rPr>
              <a:t>、</a:t>
            </a:r>
            <a:r>
              <a:rPr lang="zh-CN" altLang="en-US" sz="2000" dirty="0">
                <a:solidFill>
                  <a:srgbClr val="FF0000"/>
                </a:solidFill>
                <a:latin typeface="等线" panose="02010600030101010101" pitchFamily="2" charset="-122"/>
                <a:ea typeface="等线" panose="02010600030101010101" pitchFamily="2" charset="-122"/>
              </a:rPr>
              <a:t>活动</a:t>
            </a:r>
            <a:r>
              <a:rPr lang="zh-CN" altLang="en-US" sz="2000" dirty="0">
                <a:latin typeface="等线" panose="02010600030101010101" pitchFamily="2" charset="-122"/>
                <a:ea typeface="等线" panose="02010600030101010101" pitchFamily="2" charset="-122"/>
              </a:rPr>
              <a:t>和</a:t>
            </a:r>
            <a:r>
              <a:rPr lang="zh-CN" altLang="en-US" sz="2000" dirty="0">
                <a:solidFill>
                  <a:srgbClr val="FF0000"/>
                </a:solidFill>
                <a:latin typeface="等线" panose="02010600030101010101" pitchFamily="2" charset="-122"/>
                <a:ea typeface="等线" panose="02010600030101010101" pitchFamily="2" charset="-122"/>
              </a:rPr>
              <a:t>动作</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部分组成</a:t>
            </a:r>
          </a:p>
        </p:txBody>
      </p:sp>
      <p:pic>
        <p:nvPicPr>
          <p:cNvPr id="8" name="图片 7"/>
          <p:cNvPicPr>
            <a:picLocks noChangeAspect="1"/>
          </p:cNvPicPr>
          <p:nvPr/>
        </p:nvPicPr>
        <p:blipFill>
          <a:blip r:embed="rId3"/>
          <a:stretch>
            <a:fillRect/>
          </a:stretch>
        </p:blipFill>
        <p:spPr>
          <a:xfrm>
            <a:off x="1812161" y="2913795"/>
            <a:ext cx="7904822" cy="29398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116898" y="34912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状态机图概述</a:t>
            </a:r>
          </a:p>
        </p:txBody>
      </p:sp>
      <p:sp>
        <p:nvSpPr>
          <p:cNvPr id="7" name="文本框 6"/>
          <p:cNvSpPr txBox="1"/>
          <p:nvPr/>
        </p:nvSpPr>
        <p:spPr>
          <a:xfrm>
            <a:off x="1356604" y="1545770"/>
            <a:ext cx="8763937" cy="609719"/>
          </a:xfrm>
          <a:prstGeom prst="rect">
            <a:avLst/>
          </a:prstGeom>
          <a:noFill/>
        </p:spPr>
        <p:txBody>
          <a:bodyPr wrap="square" rtlCol="0">
            <a:spAutoFit/>
          </a:bodyPr>
          <a:lstStyle/>
          <a:p>
            <a:pPr algn="just">
              <a:lnSpc>
                <a:spcPts val="2000"/>
              </a:lnSpc>
            </a:pP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状态机图中的</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状态</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是指在对象的生命周期中</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满足条件、执行某些活动或某些事件</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时的一个条件或状态。</a:t>
            </a:r>
          </a:p>
        </p:txBody>
      </p:sp>
      <p:sp>
        <p:nvSpPr>
          <p:cNvPr id="9" name="文本框 8"/>
          <p:cNvSpPr txBox="1"/>
          <p:nvPr/>
        </p:nvSpPr>
        <p:spPr>
          <a:xfrm>
            <a:off x="1356604" y="2436640"/>
            <a:ext cx="8994757" cy="707886"/>
          </a:xfrm>
          <a:prstGeom prst="rect">
            <a:avLst/>
          </a:prstGeom>
          <a:noFill/>
        </p:spPr>
        <p:txBody>
          <a:bodyPr wrap="square" rtlCol="0">
            <a:spAutoFit/>
          </a:bodyPr>
          <a:lstStyle/>
          <a:p>
            <a:r>
              <a:rPr lang="zh-CN" altLang="en-US" sz="2000" dirty="0"/>
              <a:t>状态机图</a:t>
            </a:r>
            <a:r>
              <a:rPr lang="zh-CN" altLang="en-US" sz="2000" dirty="0">
                <a:solidFill>
                  <a:srgbClr val="FF0000"/>
                </a:solidFill>
              </a:rPr>
              <a:t>包含</a:t>
            </a:r>
            <a:r>
              <a:rPr lang="zh-CN" altLang="en-US" sz="2000" dirty="0"/>
              <a:t>一个类的</a:t>
            </a:r>
            <a:r>
              <a:rPr lang="zh-CN" altLang="en-US" sz="2000" dirty="0">
                <a:solidFill>
                  <a:srgbClr val="FF0000"/>
                </a:solidFill>
              </a:rPr>
              <a:t>对象</a:t>
            </a:r>
            <a:r>
              <a:rPr lang="zh-CN" altLang="en-US" sz="2000" dirty="0"/>
              <a:t>在其生命周期期间的所有</a:t>
            </a:r>
            <a:r>
              <a:rPr lang="zh-CN" altLang="en-US" sz="2000" dirty="0">
                <a:solidFill>
                  <a:srgbClr val="FF0000"/>
                </a:solidFill>
              </a:rPr>
              <a:t>状态的序列</a:t>
            </a:r>
            <a:r>
              <a:rPr lang="zh-CN" altLang="en-US" sz="2000" dirty="0"/>
              <a:t>以及对象对接收到的事件产生的</a:t>
            </a:r>
            <a:r>
              <a:rPr lang="zh-CN" altLang="en-US" sz="2000" dirty="0">
                <a:solidFill>
                  <a:srgbClr val="FF0000"/>
                </a:solidFill>
              </a:rPr>
              <a:t>反应</a:t>
            </a:r>
          </a:p>
        </p:txBody>
      </p:sp>
      <p:sp>
        <p:nvSpPr>
          <p:cNvPr id="11" name="文本框 10"/>
          <p:cNvSpPr txBox="1"/>
          <p:nvPr/>
        </p:nvSpPr>
        <p:spPr>
          <a:xfrm>
            <a:off x="1356604" y="3524216"/>
            <a:ext cx="8132340" cy="1122680"/>
          </a:xfrm>
          <a:prstGeom prst="rect">
            <a:avLst/>
          </a:prstGeom>
          <a:noFill/>
        </p:spPr>
        <p:txBody>
          <a:bodyPr wrap="square" rtlCol="0">
            <a:spAutoFit/>
          </a:bodyPr>
          <a:lstStyle/>
          <a:p>
            <a:pPr algn="just">
              <a:lnSpc>
                <a:spcPts val="2000"/>
              </a:lnSpc>
            </a:pPr>
            <a:r>
              <a:rPr lang="zh-CN" altLang="en-US" sz="2000" spc="100" dirty="0">
                <a:latin typeface="等线" panose="02010600030101010101" pitchFamily="2" charset="-122"/>
                <a:cs typeface="字魂105号-简雅黑" panose="00000500000000000000" pitchFamily="2" charset="-122"/>
              </a:rPr>
              <a:t>状态机图通常是为了研究</a:t>
            </a:r>
            <a:r>
              <a:rPr lang="zh-CN" altLang="en-US" sz="2000" spc="100" dirty="0">
                <a:solidFill>
                  <a:srgbClr val="FF0000"/>
                </a:solidFill>
                <a:latin typeface="等线" panose="02010600030101010101" pitchFamily="2" charset="-122"/>
                <a:cs typeface="字魂105号-简雅黑" panose="00000500000000000000" pitchFamily="2" charset="-122"/>
              </a:rPr>
              <a:t>类</a:t>
            </a:r>
            <a:r>
              <a:rPr lang="zh-CN" altLang="en-US" sz="2000" spc="100" dirty="0">
                <a:latin typeface="等线" panose="02010600030101010101" pitchFamily="2" charset="-122"/>
                <a:cs typeface="字魂105号-简雅黑" panose="00000500000000000000" pitchFamily="2" charset="-122"/>
              </a:rPr>
              <a:t>、</a:t>
            </a:r>
            <a:r>
              <a:rPr lang="zh-CN" altLang="en-US" sz="2000" spc="100" dirty="0">
                <a:solidFill>
                  <a:srgbClr val="FF0000"/>
                </a:solidFill>
                <a:latin typeface="等线" panose="02010600030101010101" pitchFamily="2" charset="-122"/>
                <a:cs typeface="字魂105号-简雅黑" panose="00000500000000000000" pitchFamily="2" charset="-122"/>
              </a:rPr>
              <a:t>角色</a:t>
            </a:r>
            <a:r>
              <a:rPr lang="zh-CN" altLang="en-US" sz="2000" spc="100" dirty="0">
                <a:latin typeface="等线" panose="02010600030101010101" pitchFamily="2" charset="-122"/>
                <a:cs typeface="字魂105号-简雅黑" panose="00000500000000000000" pitchFamily="2" charset="-122"/>
              </a:rPr>
              <a:t>、</a:t>
            </a:r>
            <a:r>
              <a:rPr lang="zh-CN" altLang="en-US" sz="2000" spc="100" dirty="0">
                <a:solidFill>
                  <a:srgbClr val="FF0000"/>
                </a:solidFill>
                <a:latin typeface="等线" panose="02010600030101010101" pitchFamily="2" charset="-122"/>
                <a:cs typeface="字魂105号-简雅黑" panose="00000500000000000000" pitchFamily="2" charset="-122"/>
              </a:rPr>
              <a:t>子系统</a:t>
            </a:r>
            <a:r>
              <a:rPr lang="zh-CN" altLang="en-US" sz="2000" spc="100" dirty="0">
                <a:latin typeface="等线" panose="02010600030101010101" pitchFamily="2" charset="-122"/>
                <a:cs typeface="字魂105号-简雅黑" panose="00000500000000000000" pitchFamily="2" charset="-122"/>
              </a:rPr>
              <a:t>或</a:t>
            </a:r>
            <a:r>
              <a:rPr lang="zh-CN" altLang="en-US" sz="2000" spc="100" dirty="0">
                <a:solidFill>
                  <a:srgbClr val="FF0000"/>
                </a:solidFill>
                <a:latin typeface="等线" panose="02010600030101010101" pitchFamily="2" charset="-122"/>
                <a:cs typeface="字魂105号-简雅黑" panose="00000500000000000000" pitchFamily="2" charset="-122"/>
              </a:rPr>
              <a:t>组件</a:t>
            </a:r>
            <a:r>
              <a:rPr lang="zh-CN" altLang="en-US" sz="2000" spc="100" dirty="0">
                <a:latin typeface="等线" panose="02010600030101010101" pitchFamily="2" charset="-122"/>
                <a:cs typeface="字魂105号-简雅黑" panose="00000500000000000000" pitchFamily="2" charset="-122"/>
              </a:rPr>
              <a:t>的</a:t>
            </a:r>
            <a:r>
              <a:rPr lang="zh-CN" altLang="en-US" sz="2000" spc="100" dirty="0">
                <a:solidFill>
                  <a:srgbClr val="FF0000"/>
                </a:solidFill>
                <a:latin typeface="等线" panose="02010600030101010101" pitchFamily="2" charset="-122"/>
                <a:cs typeface="字魂105号-简雅黑" panose="00000500000000000000" pitchFamily="2" charset="-122"/>
              </a:rPr>
              <a:t>复杂行为</a:t>
            </a:r>
            <a:r>
              <a:rPr lang="zh-CN" altLang="en-US" sz="2000" spc="100" dirty="0">
                <a:latin typeface="等线" panose="02010600030101010101" pitchFamily="2" charset="-122"/>
                <a:cs typeface="字魂105号-简雅黑" panose="00000500000000000000" pitchFamily="2" charset="-122"/>
              </a:rPr>
              <a:t>。</a:t>
            </a:r>
            <a:endParaRPr lang="zh-CN" altLang="en-US" sz="2000" spc="100" dirty="0">
              <a:solidFill>
                <a:srgbClr val="FF0000"/>
              </a:solidFill>
              <a:latin typeface="等线" panose="02010600030101010101" pitchFamily="2" charset="-122"/>
              <a:cs typeface="字魂105号-简雅黑" panose="00000500000000000000" pitchFamily="2" charset="-122"/>
            </a:endParaRPr>
          </a:p>
          <a:p>
            <a:pPr algn="just">
              <a:lnSpc>
                <a:spcPts val="2000"/>
              </a:lnSpc>
            </a:pPr>
            <a:endParaRPr lang="en-US" altLang="zh-CN" sz="2000" spc="100" dirty="0">
              <a:latin typeface="等线" panose="02010600030101010101" pitchFamily="2" charset="-122"/>
              <a:ea typeface="等线" panose="02010600030101010101" pitchFamily="2" charset="-122"/>
              <a:cs typeface="字魂105号-简雅黑" panose="00000500000000000000" pitchFamily="2" charset="-122"/>
            </a:endParaRPr>
          </a:p>
          <a:p>
            <a:pPr algn="just">
              <a:lnSpc>
                <a:spcPts val="2000"/>
              </a:lnSpc>
            </a:pP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状态机图用于显示</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状态机</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使对象</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达到这些状态的</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事件</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和</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条件</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，以及到达这些状态时所发生的</a:t>
            </a:r>
            <a:r>
              <a:rPr lang="zh-CN" altLang="en-US" sz="2000" spc="100" dirty="0">
                <a:solidFill>
                  <a:srgbClr val="FF0000"/>
                </a:solidFill>
                <a:latin typeface="等线" panose="02010600030101010101" pitchFamily="2" charset="-122"/>
                <a:ea typeface="等线" panose="02010600030101010101" pitchFamily="2" charset="-122"/>
                <a:cs typeface="字魂105号-简雅黑" panose="00000500000000000000" pitchFamily="2" charset="-122"/>
              </a:rPr>
              <a:t>操作</a:t>
            </a:r>
            <a:r>
              <a:rPr lang="zh-CN" altLang="en-US" sz="2000" spc="100" dirty="0">
                <a:latin typeface="等线" panose="02010600030101010101" pitchFamily="2" charset="-122"/>
                <a:ea typeface="等线" panose="02010600030101010101" pitchFamily="2" charset="-122"/>
                <a:cs typeface="字魂105号-简雅黑" panose="00000500000000000000" pitchFamily="2" charset="-122"/>
              </a:rPr>
              <a:t>。</a:t>
            </a:r>
          </a:p>
        </p:txBody>
      </p:sp>
      <p:sp>
        <p:nvSpPr>
          <p:cNvPr id="12" name="文本框 11"/>
          <p:cNvSpPr txBox="1"/>
          <p:nvPr/>
        </p:nvSpPr>
        <p:spPr>
          <a:xfrm>
            <a:off x="1356604" y="4928047"/>
            <a:ext cx="6555155" cy="1015663"/>
          </a:xfrm>
          <a:prstGeom prst="rect">
            <a:avLst/>
          </a:prstGeom>
          <a:noFill/>
        </p:spPr>
        <p:txBody>
          <a:bodyPr wrap="square" rtlCol="0">
            <a:spAutoFit/>
          </a:bodyPr>
          <a:lstStyle/>
          <a:p>
            <a:r>
              <a:rPr lang="zh-CN" altLang="en-US" sz="2000" dirty="0"/>
              <a:t>状态机图通常包含：</a:t>
            </a:r>
            <a:endParaRPr lang="en-US" altLang="zh-CN" sz="2000" dirty="0"/>
          </a:p>
          <a:p>
            <a:r>
              <a:rPr lang="zh-CN" altLang="en-US" sz="2000" dirty="0"/>
              <a:t>  状态：定义对象在其生命周期中的</a:t>
            </a:r>
            <a:r>
              <a:rPr lang="zh-CN" altLang="en-US" sz="2000" dirty="0">
                <a:solidFill>
                  <a:srgbClr val="FF0000"/>
                </a:solidFill>
              </a:rPr>
              <a:t>条件</a:t>
            </a:r>
            <a:r>
              <a:rPr lang="zh-CN" altLang="en-US" sz="2000" dirty="0"/>
              <a:t>或</a:t>
            </a:r>
            <a:r>
              <a:rPr lang="zh-CN" altLang="en-US" sz="2000" dirty="0">
                <a:solidFill>
                  <a:srgbClr val="FF0000"/>
                </a:solidFill>
              </a:rPr>
              <a:t>状况</a:t>
            </a:r>
            <a:r>
              <a:rPr lang="zh-CN" altLang="en-US" sz="2000" dirty="0"/>
              <a:t>。</a:t>
            </a:r>
            <a:endParaRPr lang="en-US" altLang="zh-CN" sz="2000" dirty="0"/>
          </a:p>
          <a:p>
            <a:r>
              <a:rPr lang="zh-CN" altLang="en-US" sz="2000" dirty="0"/>
              <a:t>  转换：对象状态之间的</a:t>
            </a:r>
            <a:r>
              <a:rPr lang="zh-CN" altLang="en-US" sz="2000" dirty="0">
                <a:solidFill>
                  <a:srgbClr val="FF0000"/>
                </a:solidFill>
              </a:rPr>
              <a:t>转移</a:t>
            </a:r>
            <a:r>
              <a:rPr lang="zh-CN" altLang="en-US" sz="2000" dirty="0"/>
              <a:t>，包含事件和动作。</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116898" y="34912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状态机图概述</a:t>
            </a:r>
          </a:p>
        </p:txBody>
      </p:sp>
      <p:sp>
        <p:nvSpPr>
          <p:cNvPr id="11" name="文本框 10"/>
          <p:cNvSpPr txBox="1"/>
          <p:nvPr/>
        </p:nvSpPr>
        <p:spPr>
          <a:xfrm>
            <a:off x="1328233" y="1416675"/>
            <a:ext cx="9438505" cy="707886"/>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    一个对象的状态具体由</a:t>
            </a:r>
            <a:r>
              <a:rPr lang="zh-CN" altLang="en-US" sz="2000" dirty="0">
                <a:solidFill>
                  <a:srgbClr val="FF0000"/>
                </a:solidFill>
                <a:latin typeface="等线" panose="02010600030101010101" pitchFamily="2" charset="-122"/>
                <a:ea typeface="等线" panose="02010600030101010101" pitchFamily="2" charset="-122"/>
              </a:rPr>
              <a:t>名称、进入</a:t>
            </a:r>
            <a:r>
              <a:rPr lang="en-US" altLang="zh-CN" sz="2000" dirty="0">
                <a:solidFill>
                  <a:srgbClr val="FF0000"/>
                </a:solidFill>
                <a:latin typeface="等线" panose="02010600030101010101" pitchFamily="2" charset="-122"/>
                <a:ea typeface="等线" panose="02010600030101010101" pitchFamily="2" charset="-122"/>
              </a:rPr>
              <a:t>/</a:t>
            </a:r>
            <a:r>
              <a:rPr lang="zh-CN" altLang="en-US" sz="2000" dirty="0">
                <a:solidFill>
                  <a:srgbClr val="FF0000"/>
                </a:solidFill>
                <a:latin typeface="等线" panose="02010600030101010101" pitchFamily="2" charset="-122"/>
                <a:ea typeface="等线" panose="02010600030101010101" pitchFamily="2" charset="-122"/>
              </a:rPr>
              <a:t>退出动作、内部转化、子状态和延迟事件</a:t>
            </a:r>
            <a:r>
              <a:rPr lang="en-US" altLang="zh-CN" sz="2000" dirty="0">
                <a:latin typeface="等线" panose="02010600030101010101" pitchFamily="2" charset="-122"/>
                <a:ea typeface="等线" panose="02010600030101010101" pitchFamily="2" charset="-122"/>
              </a:rPr>
              <a:t>5</a:t>
            </a:r>
            <a:r>
              <a:rPr lang="zh-CN" altLang="en-US" sz="2000" dirty="0">
                <a:latin typeface="等线" panose="02010600030101010101" pitchFamily="2" charset="-122"/>
                <a:ea typeface="等线" panose="02010600030101010101" pitchFamily="2" charset="-122"/>
              </a:rPr>
              <a:t>个部分组成</a:t>
            </a:r>
          </a:p>
        </p:txBody>
      </p:sp>
      <p:sp>
        <p:nvSpPr>
          <p:cNvPr id="12" name="文本框 11"/>
          <p:cNvSpPr txBox="1"/>
          <p:nvPr/>
        </p:nvSpPr>
        <p:spPr>
          <a:xfrm>
            <a:off x="1328232" y="2419272"/>
            <a:ext cx="9438505" cy="3785652"/>
          </a:xfrm>
          <a:prstGeom prst="rect">
            <a:avLst/>
          </a:prstGeom>
          <a:noFill/>
        </p:spPr>
        <p:txBody>
          <a:bodyPr wrap="square" rtlCol="0">
            <a:spAutoFit/>
          </a:bodyPr>
          <a:lstStyle/>
          <a:p>
            <a:r>
              <a:rPr lang="en-US" altLang="zh-CN" sz="2000" b="1" dirty="0"/>
              <a:t>1</a:t>
            </a:r>
            <a:r>
              <a:rPr lang="zh-CN" altLang="en-US" sz="2000" b="1" dirty="0"/>
              <a:t>、名称：</a:t>
            </a:r>
            <a:endParaRPr lang="en-US" altLang="zh-CN" sz="2000" b="1" dirty="0"/>
          </a:p>
          <a:p>
            <a:r>
              <a:rPr lang="zh-CN" altLang="en-US" sz="2000" dirty="0"/>
              <a:t>    将一个状态与其他状态区分的文本，也可以是匿名。</a:t>
            </a:r>
            <a:endParaRPr lang="en-US" altLang="zh-CN" sz="2000" dirty="0"/>
          </a:p>
          <a:p>
            <a:endParaRPr lang="en-US" altLang="zh-CN" sz="2000" dirty="0"/>
          </a:p>
          <a:p>
            <a:r>
              <a:rPr lang="en-US" altLang="zh-CN" sz="2000" b="1" dirty="0"/>
              <a:t>2</a:t>
            </a:r>
            <a:r>
              <a:rPr lang="zh-CN" altLang="en-US" sz="2000" b="1" dirty="0"/>
              <a:t>、进入</a:t>
            </a:r>
            <a:r>
              <a:rPr lang="en-US" altLang="zh-CN" sz="2000" b="1" dirty="0"/>
              <a:t>/</a:t>
            </a:r>
            <a:r>
              <a:rPr lang="zh-CN" altLang="en-US" sz="2000" b="1" dirty="0"/>
              <a:t>退出动作：</a:t>
            </a:r>
            <a:endParaRPr lang="en-US" altLang="zh-CN" sz="2000" b="1" dirty="0"/>
          </a:p>
          <a:p>
            <a:r>
              <a:rPr lang="en-US" altLang="zh-CN" sz="2000" dirty="0"/>
              <a:t>   </a:t>
            </a:r>
            <a:r>
              <a:rPr lang="zh-CN" altLang="en-US" sz="2000" dirty="0"/>
              <a:t>表示进入或退出的这个状态所执行的动作。</a:t>
            </a:r>
            <a:endParaRPr lang="en-US" altLang="zh-CN" sz="2000" dirty="0"/>
          </a:p>
          <a:p>
            <a:endParaRPr lang="en-US" altLang="zh-CN" sz="2000" dirty="0"/>
          </a:p>
          <a:p>
            <a:r>
              <a:rPr lang="en-US" altLang="zh-CN" sz="2000" b="1" dirty="0"/>
              <a:t>3</a:t>
            </a:r>
            <a:r>
              <a:rPr lang="zh-CN" altLang="en-US" sz="2000" b="1" dirty="0"/>
              <a:t>、内部转换：</a:t>
            </a:r>
            <a:endParaRPr lang="en-US" altLang="zh-CN" sz="2000" b="1" dirty="0"/>
          </a:p>
          <a:p>
            <a:r>
              <a:rPr lang="en-US" altLang="zh-CN" sz="2000" dirty="0"/>
              <a:t>  </a:t>
            </a:r>
            <a:r>
              <a:rPr lang="zh-CN" altLang="en-US" sz="2000" dirty="0"/>
              <a:t>使事件可以在不退出状态的情况下在状态内得到处理，可以避免触发进入或退出操作。</a:t>
            </a:r>
          </a:p>
          <a:p>
            <a:endParaRPr lang="en-US" altLang="zh-CN" sz="2000" dirty="0"/>
          </a:p>
          <a:p>
            <a:endParaRPr lang="zh-CN" altLang="en-US" sz="2000" dirty="0"/>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116898" y="34912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状态机图概述</a:t>
            </a:r>
          </a:p>
        </p:txBody>
      </p:sp>
      <p:sp>
        <p:nvSpPr>
          <p:cNvPr id="5" name="文本框 4"/>
          <p:cNvSpPr txBox="1"/>
          <p:nvPr/>
        </p:nvSpPr>
        <p:spPr>
          <a:xfrm>
            <a:off x="1332262" y="1631979"/>
            <a:ext cx="10084421" cy="2581895"/>
          </a:xfrm>
          <a:prstGeom prst="rect">
            <a:avLst/>
          </a:prstGeom>
          <a:noFill/>
        </p:spPr>
        <p:txBody>
          <a:bodyPr wrap="square" rtlCol="0">
            <a:spAutoFit/>
          </a:bodyPr>
          <a:lstStyle/>
          <a:p>
            <a:r>
              <a:rPr lang="en-US" altLang="zh-CN" sz="2000" b="1" dirty="0"/>
              <a:t>4</a:t>
            </a:r>
            <a:r>
              <a:rPr lang="zh-CN" altLang="en-US" sz="2000" b="1" dirty="0"/>
              <a:t>、子状态：</a:t>
            </a:r>
            <a:endParaRPr lang="en-US" altLang="zh-CN" sz="2000" b="1" dirty="0"/>
          </a:p>
          <a:p>
            <a:r>
              <a:rPr lang="en-US" altLang="zh-CN" sz="2000" dirty="0"/>
              <a:t>UML</a:t>
            </a:r>
            <a:r>
              <a:rPr lang="zh-CN" altLang="en-US" sz="2000" dirty="0"/>
              <a:t>状态机图中</a:t>
            </a:r>
            <a:r>
              <a:rPr lang="zh-CN" altLang="en-US" sz="2000" dirty="0">
                <a:solidFill>
                  <a:srgbClr val="FF0000"/>
                </a:solidFill>
              </a:rPr>
              <a:t>嵌套</a:t>
            </a:r>
            <a:r>
              <a:rPr lang="zh-CN" altLang="en-US" sz="2000" dirty="0"/>
              <a:t>在另一个状态中的状态称为子状态。</a:t>
            </a:r>
            <a:endParaRPr lang="en-US" altLang="zh-CN" sz="2000" dirty="0"/>
          </a:p>
          <a:p>
            <a:r>
              <a:rPr lang="zh-CN" altLang="en-US" sz="2000" b="1" dirty="0"/>
              <a:t>顺序子状态：</a:t>
            </a:r>
            <a:endParaRPr lang="en-US" altLang="zh-CN" sz="2000" b="1" dirty="0"/>
          </a:p>
          <a:p>
            <a:r>
              <a:rPr lang="zh-CN" altLang="en-US" sz="2000" dirty="0"/>
              <a:t>子状态按照</a:t>
            </a:r>
            <a:r>
              <a:rPr lang="zh-CN" altLang="en-US" sz="2000" dirty="0">
                <a:solidFill>
                  <a:srgbClr val="FF0000"/>
                </a:solidFill>
              </a:rPr>
              <a:t>顺序一个一个</a:t>
            </a:r>
            <a:r>
              <a:rPr lang="zh-CN" altLang="en-US" sz="2000" dirty="0"/>
              <a:t>出现，不会有多个子状态同时发生的。</a:t>
            </a:r>
          </a:p>
          <a:p>
            <a:r>
              <a:rPr lang="zh-CN" altLang="en-US" sz="2000" b="1" dirty="0"/>
              <a:t>并发子状态：</a:t>
            </a:r>
            <a:endParaRPr lang="en-US" altLang="zh-CN" sz="2000" b="1" dirty="0"/>
          </a:p>
          <a:p>
            <a:r>
              <a:rPr lang="zh-CN" altLang="en-US" sz="2000" dirty="0"/>
              <a:t>所有这些与前面的顺序子状态的转移</a:t>
            </a:r>
            <a:r>
              <a:rPr lang="zh-CN" altLang="en-US" sz="2000" dirty="0">
                <a:solidFill>
                  <a:srgbClr val="FF0000"/>
                </a:solidFill>
              </a:rPr>
              <a:t>同时进行</a:t>
            </a:r>
            <a:r>
              <a:rPr lang="zh-CN" altLang="en-US" sz="2000" dirty="0"/>
              <a:t>的子状态，每个状态序列是一组顺序子状态，但</a:t>
            </a:r>
            <a:r>
              <a:rPr lang="zh-CN" altLang="en-US" sz="2000" dirty="0">
                <a:solidFill>
                  <a:srgbClr val="FF0000"/>
                </a:solidFill>
              </a:rPr>
              <a:t>两个状态序列</a:t>
            </a:r>
            <a:r>
              <a:rPr lang="zh-CN" altLang="en-US" sz="2000" dirty="0"/>
              <a:t>之间是并发关系</a:t>
            </a:r>
          </a:p>
          <a:p>
            <a:endParaRPr lang="en-US" altLang="zh-CN" sz="2000" dirty="0"/>
          </a:p>
        </p:txBody>
      </p:sp>
      <p:sp>
        <p:nvSpPr>
          <p:cNvPr id="8" name="文本框 7"/>
          <p:cNvSpPr txBox="1"/>
          <p:nvPr/>
        </p:nvSpPr>
        <p:spPr>
          <a:xfrm>
            <a:off x="1332262" y="4210358"/>
            <a:ext cx="9398729" cy="1015663"/>
          </a:xfrm>
          <a:prstGeom prst="rect">
            <a:avLst/>
          </a:prstGeom>
          <a:noFill/>
        </p:spPr>
        <p:txBody>
          <a:bodyPr wrap="square" rtlCol="0">
            <a:spAutoFit/>
          </a:bodyPr>
          <a:lstStyle/>
          <a:p>
            <a:r>
              <a:rPr lang="en-US" altLang="zh-CN" sz="2000" b="1" dirty="0"/>
              <a:t>5</a:t>
            </a:r>
            <a:r>
              <a:rPr lang="zh-CN" altLang="en-US" sz="2000" b="1" dirty="0"/>
              <a:t>、延迟事件：</a:t>
            </a:r>
            <a:endParaRPr lang="en-US" altLang="zh-CN" sz="2000" b="1" dirty="0"/>
          </a:p>
          <a:p>
            <a:r>
              <a:rPr lang="en-US" altLang="zh-CN" sz="2000" b="1" dirty="0"/>
              <a:t>  </a:t>
            </a:r>
            <a:r>
              <a:rPr lang="zh-CN" altLang="en-US" sz="2000" dirty="0"/>
              <a:t>处理过程被</a:t>
            </a:r>
            <a:r>
              <a:rPr lang="zh-CN" altLang="en-US" sz="2000" dirty="0">
                <a:solidFill>
                  <a:srgbClr val="FF0000"/>
                </a:solidFill>
              </a:rPr>
              <a:t>推迟</a:t>
            </a:r>
            <a:r>
              <a:rPr lang="zh-CN" altLang="en-US" sz="2000" dirty="0"/>
              <a:t>的事件，它们的处理过程要到事件不被延迟的状态被激活时才会执行。</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116898" y="34912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转换</a:t>
            </a:r>
          </a:p>
        </p:txBody>
      </p:sp>
      <p:sp>
        <p:nvSpPr>
          <p:cNvPr id="6" name="文本框 5"/>
          <p:cNvSpPr txBox="1"/>
          <p:nvPr/>
        </p:nvSpPr>
        <p:spPr>
          <a:xfrm>
            <a:off x="1351827" y="1539394"/>
            <a:ext cx="9052801" cy="707886"/>
          </a:xfrm>
          <a:prstGeom prst="rect">
            <a:avLst/>
          </a:prstGeom>
          <a:noFill/>
        </p:spPr>
        <p:txBody>
          <a:bodyPr wrap="square" rtlCol="0">
            <a:spAutoFit/>
          </a:bodyPr>
          <a:lstStyle/>
          <a:p>
            <a:r>
              <a:rPr lang="zh-CN" altLang="en-US" sz="2000" dirty="0"/>
              <a:t>    转换是</a:t>
            </a:r>
            <a:r>
              <a:rPr lang="zh-CN" altLang="en-US" sz="2000" dirty="0">
                <a:solidFill>
                  <a:srgbClr val="FF0000"/>
                </a:solidFill>
              </a:rPr>
              <a:t>两个状态</a:t>
            </a:r>
            <a:r>
              <a:rPr lang="zh-CN" altLang="en-US" sz="2000" dirty="0"/>
              <a:t>之间的一种关系，表示对象将在原状态或当前状态中</a:t>
            </a:r>
            <a:r>
              <a:rPr lang="zh-CN" altLang="en-US" sz="2000" dirty="0">
                <a:solidFill>
                  <a:srgbClr val="FF0000"/>
                </a:solidFill>
              </a:rPr>
              <a:t>执行</a:t>
            </a:r>
            <a:r>
              <a:rPr lang="zh-CN" altLang="en-US" sz="2000" dirty="0"/>
              <a:t>一定的动作，并在某个</a:t>
            </a:r>
            <a:r>
              <a:rPr lang="zh-CN" altLang="en-US" sz="2000" dirty="0">
                <a:solidFill>
                  <a:srgbClr val="FF0000"/>
                </a:solidFill>
              </a:rPr>
              <a:t>特定事件发生</a:t>
            </a:r>
            <a:r>
              <a:rPr lang="zh-CN" altLang="en-US" sz="2000" dirty="0"/>
              <a:t>而且</a:t>
            </a:r>
            <a:r>
              <a:rPr lang="zh-CN" altLang="en-US" sz="2000" dirty="0">
                <a:solidFill>
                  <a:srgbClr val="FF0000"/>
                </a:solidFill>
              </a:rPr>
              <a:t>满足</a:t>
            </a:r>
            <a:r>
              <a:rPr lang="zh-CN" altLang="en-US" sz="2000" dirty="0"/>
              <a:t>某个特定警戒条件时</a:t>
            </a:r>
            <a:r>
              <a:rPr lang="zh-CN" altLang="en-US" sz="2000" dirty="0">
                <a:solidFill>
                  <a:srgbClr val="FF0000"/>
                </a:solidFill>
              </a:rPr>
              <a:t>进入目标状态</a:t>
            </a:r>
            <a:endParaRPr lang="en-US" altLang="zh-CN" sz="2000" dirty="0">
              <a:solidFill>
                <a:srgbClr val="FF0000"/>
              </a:solidFill>
            </a:endParaRPr>
          </a:p>
        </p:txBody>
      </p:sp>
      <p:sp>
        <p:nvSpPr>
          <p:cNvPr id="7" name="文本框 6"/>
          <p:cNvSpPr txBox="1"/>
          <p:nvPr/>
        </p:nvSpPr>
        <p:spPr>
          <a:xfrm>
            <a:off x="1351827" y="2613565"/>
            <a:ext cx="9052801" cy="1015663"/>
          </a:xfrm>
          <a:prstGeom prst="rect">
            <a:avLst/>
          </a:prstGeom>
          <a:noFill/>
        </p:spPr>
        <p:txBody>
          <a:bodyPr wrap="square" rtlCol="0">
            <a:spAutoFit/>
          </a:bodyPr>
          <a:lstStyle/>
          <a:p>
            <a:r>
              <a:rPr lang="en-US" altLang="zh-CN" sz="2000" b="1" dirty="0"/>
              <a:t>1</a:t>
            </a:r>
            <a:r>
              <a:rPr lang="zh-CN" altLang="en-US" sz="2000" b="1" dirty="0"/>
              <a:t>、源状态：</a:t>
            </a:r>
            <a:endParaRPr lang="en-US" altLang="zh-CN" sz="2000" b="1" dirty="0"/>
          </a:p>
          <a:p>
            <a:r>
              <a:rPr lang="en-US" altLang="zh-CN" sz="2000" dirty="0"/>
              <a:t>   </a:t>
            </a:r>
            <a:r>
              <a:rPr lang="zh-CN" altLang="en-US" sz="2000" dirty="0"/>
              <a:t>转换是指状态从</a:t>
            </a:r>
            <a:r>
              <a:rPr lang="zh-CN" altLang="en-US" sz="2000" dirty="0">
                <a:solidFill>
                  <a:srgbClr val="FF0000"/>
                </a:solidFill>
              </a:rPr>
              <a:t>一个状态</a:t>
            </a:r>
            <a:r>
              <a:rPr lang="zh-CN" altLang="en-US" sz="2000" dirty="0"/>
              <a:t>到</a:t>
            </a:r>
            <a:r>
              <a:rPr lang="zh-CN" altLang="en-US" sz="2000" dirty="0">
                <a:solidFill>
                  <a:srgbClr val="FF0000"/>
                </a:solidFill>
              </a:rPr>
              <a:t>另一个状态</a:t>
            </a:r>
            <a:r>
              <a:rPr lang="zh-CN" altLang="en-US" sz="2000" dirty="0"/>
              <a:t>的转换，这种转换要接受触发事件或满足监护条件才能完成，对象在</a:t>
            </a:r>
            <a:r>
              <a:rPr lang="zh-CN" altLang="en-US" sz="2000" dirty="0">
                <a:solidFill>
                  <a:srgbClr val="FF0000"/>
                </a:solidFill>
              </a:rPr>
              <a:t>激发前</a:t>
            </a:r>
            <a:r>
              <a:rPr lang="zh-CN" altLang="en-US" sz="2000" dirty="0"/>
              <a:t>的状态就是源状态</a:t>
            </a:r>
            <a:endParaRPr lang="en-US" altLang="zh-CN" sz="2000" dirty="0"/>
          </a:p>
        </p:txBody>
      </p:sp>
      <p:sp>
        <p:nvSpPr>
          <p:cNvPr id="9" name="文本框 8"/>
          <p:cNvSpPr txBox="1"/>
          <p:nvPr/>
        </p:nvSpPr>
        <p:spPr>
          <a:xfrm>
            <a:off x="1317181" y="3897884"/>
            <a:ext cx="9087447" cy="707886"/>
          </a:xfrm>
          <a:prstGeom prst="rect">
            <a:avLst/>
          </a:prstGeom>
          <a:noFill/>
        </p:spPr>
        <p:txBody>
          <a:bodyPr wrap="square" rtlCol="0">
            <a:spAutoFit/>
          </a:bodyPr>
          <a:lstStyle/>
          <a:p>
            <a:r>
              <a:rPr lang="en-US" altLang="zh-CN" sz="2000" b="1" dirty="0"/>
              <a:t>2</a:t>
            </a:r>
            <a:r>
              <a:rPr lang="zh-CN" altLang="en-US" sz="2000" b="1" dirty="0"/>
              <a:t>、目标状态：</a:t>
            </a:r>
            <a:endParaRPr lang="en-US" altLang="zh-CN" sz="2000" b="1" dirty="0"/>
          </a:p>
          <a:p>
            <a:r>
              <a:rPr lang="en-US" altLang="zh-CN" sz="2000" dirty="0"/>
              <a:t>  </a:t>
            </a:r>
            <a:r>
              <a:rPr lang="zh-CN" altLang="en-US" sz="2000" dirty="0"/>
              <a:t> 转换使对象从一个状态转移到另一个状态，</a:t>
            </a:r>
            <a:r>
              <a:rPr lang="zh-CN" altLang="en-US" sz="2000" dirty="0">
                <a:solidFill>
                  <a:srgbClr val="FF0000"/>
                </a:solidFill>
              </a:rPr>
              <a:t>转换后</a:t>
            </a:r>
            <a:r>
              <a:rPr lang="zh-CN" altLang="en-US" sz="2000" dirty="0"/>
              <a:t>的状态即目标状态。</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886079" y="526674"/>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cs typeface="字魂105号-简雅黑" panose="00000500000000000000" pitchFamily="2" charset="-122"/>
              </a:rPr>
              <a:t>转换</a:t>
            </a:r>
          </a:p>
        </p:txBody>
      </p:sp>
      <p:sp>
        <p:nvSpPr>
          <p:cNvPr id="8" name="文本框 7"/>
          <p:cNvSpPr txBox="1"/>
          <p:nvPr/>
        </p:nvSpPr>
        <p:spPr>
          <a:xfrm>
            <a:off x="1425100" y="1711675"/>
            <a:ext cx="9556577" cy="3785652"/>
          </a:xfrm>
          <a:prstGeom prst="rect">
            <a:avLst/>
          </a:prstGeom>
          <a:noFill/>
        </p:spPr>
        <p:txBody>
          <a:bodyPr wrap="square" rtlCol="0">
            <a:spAutoFit/>
          </a:bodyPr>
          <a:lstStyle/>
          <a:p>
            <a:r>
              <a:rPr lang="en-US" altLang="zh-CN" sz="2000" b="1" dirty="0"/>
              <a:t>3</a:t>
            </a:r>
            <a:r>
              <a:rPr lang="zh-CN" altLang="en-US" sz="2000" b="1" dirty="0"/>
              <a:t>、触发事件：</a:t>
            </a:r>
            <a:endParaRPr lang="en-US" altLang="zh-CN" sz="2000" b="1" dirty="0"/>
          </a:p>
          <a:p>
            <a:r>
              <a:rPr lang="zh-CN" altLang="en-US" sz="2000" dirty="0"/>
              <a:t>引起转变的事件，是转移的</a:t>
            </a:r>
            <a:r>
              <a:rPr lang="zh-CN" altLang="en-US" sz="2000" dirty="0">
                <a:solidFill>
                  <a:srgbClr val="FF0000"/>
                </a:solidFill>
              </a:rPr>
              <a:t>诱因</a:t>
            </a:r>
            <a:r>
              <a:rPr lang="zh-CN" altLang="en-US" sz="2000" dirty="0"/>
              <a:t>，可以是信号、事件、条件变化和时间表达式。</a:t>
            </a:r>
            <a:endParaRPr lang="en-US" altLang="zh-CN" sz="2000" dirty="0"/>
          </a:p>
          <a:p>
            <a:endParaRPr lang="en-US" altLang="zh-CN" sz="2000" dirty="0"/>
          </a:p>
          <a:p>
            <a:r>
              <a:rPr lang="en-US" altLang="zh-CN" sz="2000" b="1" dirty="0"/>
              <a:t>4</a:t>
            </a:r>
            <a:r>
              <a:rPr lang="zh-CN" altLang="en-US" sz="2000" b="1" dirty="0"/>
              <a:t>、监护条件：</a:t>
            </a:r>
            <a:endParaRPr lang="en-US" altLang="zh-CN" sz="2000" b="1" dirty="0"/>
          </a:p>
          <a:p>
            <a:r>
              <a:rPr lang="zh-CN" altLang="en-US" sz="2000" dirty="0"/>
              <a:t>监护条件时一个布尔表达式，放在触发条件后面。转移的触发条件发生时，将对监护条件</a:t>
            </a:r>
            <a:r>
              <a:rPr lang="zh-CN" altLang="en-US" sz="2000" dirty="0">
                <a:solidFill>
                  <a:srgbClr val="FF0000"/>
                </a:solidFill>
              </a:rPr>
              <a:t>求值</a:t>
            </a:r>
            <a:r>
              <a:rPr lang="zh-CN" altLang="en-US" sz="2000" dirty="0"/>
              <a:t>，为</a:t>
            </a:r>
            <a:r>
              <a:rPr lang="zh-CN" altLang="en-US" sz="2000" dirty="0">
                <a:solidFill>
                  <a:srgbClr val="FF0000"/>
                </a:solidFill>
              </a:rPr>
              <a:t>真</a:t>
            </a:r>
            <a:r>
              <a:rPr lang="zh-CN" altLang="en-US" sz="2000" dirty="0"/>
              <a:t>则转移</a:t>
            </a:r>
            <a:r>
              <a:rPr lang="zh-CN" altLang="en-US" sz="2000" dirty="0">
                <a:solidFill>
                  <a:srgbClr val="FF0000"/>
                </a:solidFill>
              </a:rPr>
              <a:t>有效</a:t>
            </a:r>
            <a:r>
              <a:rPr lang="zh-CN" altLang="en-US" sz="2000" dirty="0"/>
              <a:t>，</a:t>
            </a:r>
            <a:r>
              <a:rPr lang="zh-CN" altLang="en-US" sz="2000" dirty="0">
                <a:solidFill>
                  <a:srgbClr val="FF0000"/>
                </a:solidFill>
              </a:rPr>
              <a:t>假</a:t>
            </a:r>
            <a:r>
              <a:rPr lang="zh-CN" altLang="en-US" sz="2000" dirty="0"/>
              <a:t>则</a:t>
            </a:r>
            <a:r>
              <a:rPr lang="zh-CN" altLang="en-US" sz="2000" dirty="0">
                <a:solidFill>
                  <a:srgbClr val="FF0000"/>
                </a:solidFill>
              </a:rPr>
              <a:t>无效</a:t>
            </a:r>
            <a:r>
              <a:rPr lang="zh-CN" altLang="en-US" sz="2000" dirty="0"/>
              <a:t>。</a:t>
            </a:r>
            <a:endParaRPr lang="en-US" altLang="zh-CN" sz="2000" dirty="0"/>
          </a:p>
          <a:p>
            <a:endParaRPr lang="en-US" altLang="zh-CN" sz="2000" dirty="0"/>
          </a:p>
          <a:p>
            <a:r>
              <a:rPr lang="en-US" altLang="zh-CN" sz="2000" b="1" dirty="0"/>
              <a:t>5</a:t>
            </a:r>
            <a:r>
              <a:rPr lang="zh-CN" altLang="en-US" sz="2000" b="1" dirty="0"/>
              <a:t>、动作：</a:t>
            </a:r>
            <a:endParaRPr lang="en-US" altLang="zh-CN" sz="2000" b="1" dirty="0"/>
          </a:p>
          <a:p>
            <a:r>
              <a:rPr lang="zh-CN" altLang="en-US" sz="2000" dirty="0"/>
              <a:t>转换发生时，对应的动作会被执行。动作</a:t>
            </a:r>
            <a:r>
              <a:rPr lang="zh-CN" altLang="en-US" sz="2000" dirty="0">
                <a:solidFill>
                  <a:srgbClr val="FF0000"/>
                </a:solidFill>
              </a:rPr>
              <a:t>不可中断</a:t>
            </a:r>
            <a:r>
              <a:rPr lang="zh-CN" altLang="en-US" sz="2000" dirty="0"/>
              <a:t>，执行时间</a:t>
            </a:r>
            <a:r>
              <a:rPr lang="zh-CN" altLang="en-US" sz="2000" dirty="0">
                <a:solidFill>
                  <a:srgbClr val="FF0000"/>
                </a:solidFill>
              </a:rPr>
              <a:t>可忽略不计</a:t>
            </a:r>
            <a:r>
              <a:rPr lang="zh-CN" altLang="en-US" sz="2000" dirty="0"/>
              <a:t>。动作包括</a:t>
            </a:r>
            <a:r>
              <a:rPr lang="zh-CN" altLang="en-US" sz="2000" dirty="0">
                <a:solidFill>
                  <a:srgbClr val="FF0000"/>
                </a:solidFill>
              </a:rPr>
              <a:t>操作调用</a:t>
            </a:r>
            <a:r>
              <a:rPr lang="zh-CN" altLang="en-US" sz="2000" dirty="0"/>
              <a:t>、向一个对象</a:t>
            </a:r>
            <a:r>
              <a:rPr lang="zh-CN" altLang="en-US" sz="2000" dirty="0">
                <a:solidFill>
                  <a:srgbClr val="FF0000"/>
                </a:solidFill>
              </a:rPr>
              <a:t>发送信号</a:t>
            </a:r>
            <a:r>
              <a:rPr lang="zh-CN" altLang="en-US" sz="2000" dirty="0"/>
              <a:t>和另一个对象的</a:t>
            </a:r>
            <a:r>
              <a:rPr lang="zh-CN" altLang="en-US" sz="2000" dirty="0">
                <a:solidFill>
                  <a:srgbClr val="FF0000"/>
                </a:solidFill>
              </a:rPr>
              <a:t>创建或撤销</a:t>
            </a:r>
            <a:r>
              <a:rPr lang="zh-CN" altLang="en-US" sz="2000" dirty="0"/>
              <a:t>，也可以是包含</a:t>
            </a:r>
            <a:r>
              <a:rPr lang="zh-CN" altLang="en-US" sz="2000" dirty="0">
                <a:solidFill>
                  <a:srgbClr val="FF0000"/>
                </a:solidFill>
              </a:rPr>
              <a:t>一系列简单动作</a:t>
            </a:r>
            <a:r>
              <a:rPr lang="zh-CN" altLang="en-US" sz="2000" dirty="0"/>
              <a:t>的动作序列</a:t>
            </a:r>
            <a:endParaRPr lang="en-US" altLang="zh-CN" sz="2000" dirty="0"/>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11" name="文本框 10"/>
          <p:cNvSpPr txBox="1"/>
          <p:nvPr/>
        </p:nvSpPr>
        <p:spPr>
          <a:xfrm>
            <a:off x="5051170" y="191962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a:off x="5051170" y="191962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5" name="文本框 4"/>
          <p:cNvSpPr txBox="1"/>
          <p:nvPr/>
        </p:nvSpPr>
        <p:spPr>
          <a:xfrm flipH="1">
            <a:off x="1576350" y="2045621"/>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用例图</a:t>
            </a:r>
            <a:r>
              <a:rPr lang="en-US" altLang="zh-CN" sz="2000" b="1" dirty="0">
                <a:solidFill>
                  <a:prstClr val="black"/>
                </a:solidFill>
                <a:latin typeface="等线" panose="02010600030101010101" pitchFamily="2" charset="-122"/>
                <a:ea typeface="等线" panose="02010600030101010101" pitchFamily="2" charset="-122"/>
              </a:rPr>
              <a:t>(Use Case Diagram)</a:t>
            </a:r>
            <a:r>
              <a:rPr lang="zh-CN" altLang="en-US" sz="2000" dirty="0">
                <a:solidFill>
                  <a:prstClr val="black"/>
                </a:solidFill>
                <a:latin typeface="等线" panose="02010600030101010101" pitchFamily="2" charset="-122"/>
                <a:ea typeface="等线" panose="02010600030101010101" pitchFamily="2" charset="-122"/>
              </a:rPr>
              <a:t>是显示一组用例，参与者以及他们之间关系的一种图</a:t>
            </a:r>
            <a:r>
              <a:rPr kumimoji="0" lang="zh-CN" altLang="en-US" sz="200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p:txBody>
      </p:sp>
      <p:sp>
        <p:nvSpPr>
          <p:cNvPr id="6" name="文本框 5"/>
          <p:cNvSpPr txBox="1"/>
          <p:nvPr/>
        </p:nvSpPr>
        <p:spPr>
          <a:xfrm>
            <a:off x="1576349" y="2694837"/>
            <a:ext cx="10859679"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用例图的</a:t>
            </a:r>
            <a:r>
              <a:rPr lang="zh-CN" altLang="en-US" sz="2000" dirty="0">
                <a:solidFill>
                  <a:srgbClr val="FF0000"/>
                </a:solidFill>
                <a:latin typeface="等线" panose="02010600030101010101" pitchFamily="2" charset="-122"/>
                <a:ea typeface="等线" panose="02010600030101010101" pitchFamily="2" charset="-122"/>
              </a:rPr>
              <a:t>主要作用</a:t>
            </a:r>
            <a:r>
              <a:rPr lang="en-US" altLang="zh-CN" sz="2000" dirty="0">
                <a:latin typeface="等线" panose="02010600030101010101" pitchFamily="2" charset="-122"/>
                <a:ea typeface="等线"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用来描述将要开发系统的功能需求和系统的使用场景。</a:t>
            </a: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作为设计和开发过程的基础，促进各阶段开发工作的进展。</a:t>
            </a: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用于验证与确认系统需求。</a:t>
            </a:r>
            <a:endParaRPr lang="en-US" altLang="zh-CN" sz="2000"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530331" y="427179"/>
            <a:ext cx="5131338" cy="523220"/>
          </a:xfrm>
          <a:prstGeom prst="rect">
            <a:avLst/>
          </a:prstGeom>
          <a:noFill/>
        </p:spPr>
        <p:txBody>
          <a:bodyPr wrap="square" rtlCol="0">
            <a:spAutoFit/>
          </a:bodyPr>
          <a:lstStyle/>
          <a:p>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状态机图建模技术及应用</a:t>
            </a:r>
          </a:p>
        </p:txBody>
      </p:sp>
      <p:sp>
        <p:nvSpPr>
          <p:cNvPr id="6" name="文本框 5"/>
          <p:cNvSpPr txBox="1"/>
          <p:nvPr/>
        </p:nvSpPr>
        <p:spPr>
          <a:xfrm>
            <a:off x="1260859" y="1822910"/>
            <a:ext cx="9223037" cy="1015663"/>
          </a:xfrm>
          <a:prstGeom prst="rect">
            <a:avLst/>
          </a:prstGeom>
          <a:noFill/>
        </p:spPr>
        <p:txBody>
          <a:bodyPr wrap="square" rtlCol="0">
            <a:spAutoFit/>
          </a:bodyPr>
          <a:lstStyle/>
          <a:p>
            <a:r>
              <a:rPr lang="zh-CN" altLang="en-US" sz="2000" dirty="0"/>
              <a:t>    状态机图用于对系统的</a:t>
            </a:r>
            <a:r>
              <a:rPr lang="zh-CN" altLang="en-US" sz="2000" dirty="0">
                <a:solidFill>
                  <a:srgbClr val="FF0000"/>
                </a:solidFill>
              </a:rPr>
              <a:t>动态方面建模</a:t>
            </a:r>
            <a:r>
              <a:rPr lang="zh-CN" altLang="en-US" sz="2000" dirty="0"/>
              <a:t>，表示某个类所处的</a:t>
            </a:r>
            <a:r>
              <a:rPr lang="zh-CN" altLang="en-US" sz="2000" dirty="0">
                <a:solidFill>
                  <a:srgbClr val="FF0000"/>
                </a:solidFill>
              </a:rPr>
              <a:t>不同状态</a:t>
            </a:r>
            <a:r>
              <a:rPr lang="zh-CN" altLang="en-US" sz="2000" dirty="0"/>
              <a:t>和该类的</a:t>
            </a:r>
            <a:r>
              <a:rPr lang="zh-CN" altLang="en-US" sz="2000" dirty="0">
                <a:solidFill>
                  <a:srgbClr val="FF0000"/>
                </a:solidFill>
              </a:rPr>
              <a:t>状态转换信息</a:t>
            </a:r>
            <a:r>
              <a:rPr lang="zh-CN" altLang="en-US" sz="2000" dirty="0"/>
              <a:t>。最常见的是对</a:t>
            </a:r>
            <a:r>
              <a:rPr lang="zh-CN" altLang="en-US" sz="2000" dirty="0">
                <a:solidFill>
                  <a:srgbClr val="FF0000"/>
                </a:solidFill>
              </a:rPr>
              <a:t>反应型对象</a:t>
            </a:r>
            <a:r>
              <a:rPr lang="zh-CN" altLang="en-US" sz="2000" dirty="0"/>
              <a:t>，尤其是类、用例或整个系统的实例的行为建模。</a:t>
            </a:r>
            <a:endParaRPr lang="en-US" altLang="zh-CN" sz="2000" dirty="0">
              <a:solidFill>
                <a:srgbClr val="FF0000"/>
              </a:solidFill>
            </a:endParaRPr>
          </a:p>
        </p:txBody>
      </p:sp>
      <p:sp>
        <p:nvSpPr>
          <p:cNvPr id="7" name="文本框 6"/>
          <p:cNvSpPr txBox="1"/>
          <p:nvPr/>
        </p:nvSpPr>
        <p:spPr>
          <a:xfrm>
            <a:off x="1633721" y="3429000"/>
            <a:ext cx="7998550" cy="1631216"/>
          </a:xfrm>
          <a:prstGeom prst="rect">
            <a:avLst/>
          </a:prstGeom>
          <a:noFill/>
        </p:spPr>
        <p:txBody>
          <a:bodyPr wrap="square" rtlCol="0">
            <a:spAutoFit/>
          </a:bodyPr>
          <a:lstStyle/>
          <a:p>
            <a:r>
              <a:rPr lang="zh-CN" altLang="en-US" sz="2000" b="1" dirty="0"/>
              <a:t>反应型对象的特点：</a:t>
            </a:r>
            <a:endParaRPr lang="en-US" altLang="zh-CN" sz="2000" b="1" dirty="0"/>
          </a:p>
          <a:p>
            <a:r>
              <a:rPr lang="en-US" altLang="zh-CN" sz="2000" dirty="0"/>
              <a:t>1</a:t>
            </a:r>
            <a:r>
              <a:rPr lang="zh-CN" altLang="en-US" sz="2000" dirty="0"/>
              <a:t>、响应</a:t>
            </a:r>
            <a:r>
              <a:rPr lang="zh-CN" altLang="en-US" sz="2000" dirty="0">
                <a:solidFill>
                  <a:srgbClr val="FF0000"/>
                </a:solidFill>
              </a:rPr>
              <a:t>外部</a:t>
            </a:r>
            <a:r>
              <a:rPr lang="zh-CN" altLang="en-US" sz="2000" dirty="0"/>
              <a:t>事件</a:t>
            </a:r>
            <a:endParaRPr lang="en-US" altLang="zh-CN" sz="2000" dirty="0"/>
          </a:p>
          <a:p>
            <a:r>
              <a:rPr lang="en-US" altLang="zh-CN" sz="2000" dirty="0"/>
              <a:t>2</a:t>
            </a:r>
            <a:r>
              <a:rPr lang="zh-CN" altLang="en-US" sz="2000" dirty="0"/>
              <a:t>、具有清晰的</a:t>
            </a:r>
            <a:r>
              <a:rPr lang="zh-CN" altLang="en-US" sz="2000" dirty="0">
                <a:solidFill>
                  <a:srgbClr val="FF0000"/>
                </a:solidFill>
              </a:rPr>
              <a:t>生命期</a:t>
            </a:r>
            <a:r>
              <a:rPr lang="zh-CN" altLang="en-US" sz="2000" dirty="0"/>
              <a:t>，可以被建模为状态、迁徙和事件的演化</a:t>
            </a:r>
            <a:endParaRPr lang="en-US" altLang="zh-CN" sz="2000" dirty="0"/>
          </a:p>
          <a:p>
            <a:r>
              <a:rPr lang="en-US" altLang="zh-CN" sz="2000" dirty="0"/>
              <a:t>3</a:t>
            </a:r>
            <a:r>
              <a:rPr lang="zh-CN" altLang="en-US" sz="2000" dirty="0"/>
              <a:t>、当前行为和过去行为存在</a:t>
            </a:r>
            <a:r>
              <a:rPr lang="zh-CN" altLang="en-US" sz="2000" dirty="0">
                <a:solidFill>
                  <a:srgbClr val="FF0000"/>
                </a:solidFill>
              </a:rPr>
              <a:t>依赖</a:t>
            </a:r>
            <a:r>
              <a:rPr lang="zh-CN" altLang="en-US" sz="2000" dirty="0"/>
              <a:t>关系</a:t>
            </a:r>
            <a:endParaRPr lang="en-US" altLang="zh-CN" sz="2000" dirty="0"/>
          </a:p>
          <a:p>
            <a:r>
              <a:rPr lang="en-US" altLang="zh-CN" sz="2000" dirty="0"/>
              <a:t>4</a:t>
            </a:r>
            <a:r>
              <a:rPr lang="zh-CN" altLang="en-US" sz="2000" dirty="0"/>
              <a:t>、对事件做出反应后，又变回</a:t>
            </a:r>
            <a:r>
              <a:rPr lang="zh-CN" altLang="en-US" sz="2000" dirty="0">
                <a:solidFill>
                  <a:srgbClr val="FF0000"/>
                </a:solidFill>
              </a:rPr>
              <a:t>空闲</a:t>
            </a:r>
            <a:r>
              <a:rPr lang="zh-CN" altLang="en-US" sz="2000" dirty="0"/>
              <a:t>状态，</a:t>
            </a:r>
            <a:r>
              <a:rPr lang="zh-CN" altLang="en-US" sz="2000" dirty="0">
                <a:solidFill>
                  <a:srgbClr val="FF0000"/>
                </a:solidFill>
              </a:rPr>
              <a:t>等待</a:t>
            </a:r>
            <a:r>
              <a:rPr lang="zh-CN" altLang="en-US" sz="2000" dirty="0"/>
              <a:t>下一个事件。</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171112" y="276258"/>
            <a:ext cx="5131338" cy="523220"/>
          </a:xfrm>
          <a:prstGeom prst="rect">
            <a:avLst/>
          </a:prstGeom>
          <a:noFill/>
        </p:spPr>
        <p:txBody>
          <a:bodyPr wrap="square" rtlCol="0">
            <a:spAutoFit/>
          </a:bodyPr>
          <a:lstStyle/>
          <a:p>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状态机图建模技术及应用</a:t>
            </a:r>
          </a:p>
        </p:txBody>
      </p:sp>
      <p:sp>
        <p:nvSpPr>
          <p:cNvPr id="8" name="文本框 7"/>
          <p:cNvSpPr txBox="1"/>
          <p:nvPr/>
        </p:nvSpPr>
        <p:spPr>
          <a:xfrm>
            <a:off x="1533404" y="1690062"/>
            <a:ext cx="10002648" cy="3477875"/>
          </a:xfrm>
          <a:prstGeom prst="rect">
            <a:avLst/>
          </a:prstGeom>
          <a:noFill/>
        </p:spPr>
        <p:txBody>
          <a:bodyPr wrap="square" rtlCol="0">
            <a:spAutoFit/>
          </a:bodyPr>
          <a:lstStyle/>
          <a:p>
            <a:r>
              <a:rPr lang="zh-CN" altLang="en-US" sz="2000" b="1" dirty="0"/>
              <a:t>建模策略：</a:t>
            </a:r>
            <a:endParaRPr lang="en-US" altLang="zh-CN" sz="2000" b="1" dirty="0"/>
          </a:p>
          <a:p>
            <a:r>
              <a:rPr lang="en-US" altLang="zh-CN" sz="2000" dirty="0"/>
              <a:t>1</a:t>
            </a:r>
            <a:r>
              <a:rPr lang="zh-CN" altLang="en-US" sz="2000" dirty="0"/>
              <a:t>、选择状态机的语境，即</a:t>
            </a:r>
            <a:r>
              <a:rPr lang="zh-CN" altLang="en-US" sz="2000" dirty="0">
                <a:solidFill>
                  <a:srgbClr val="FF0000"/>
                </a:solidFill>
              </a:rPr>
              <a:t>建模对象</a:t>
            </a:r>
            <a:r>
              <a:rPr lang="zh-CN" altLang="en-US" sz="2000" dirty="0"/>
              <a:t>，不管是类、用例或是整个系统。</a:t>
            </a:r>
            <a:endParaRPr lang="en-US" altLang="zh-CN" sz="2000" dirty="0"/>
          </a:p>
          <a:p>
            <a:r>
              <a:rPr lang="en-US" altLang="zh-CN" sz="2000" dirty="0"/>
              <a:t>2</a:t>
            </a:r>
            <a:r>
              <a:rPr lang="zh-CN" altLang="en-US" sz="2000" dirty="0"/>
              <a:t>、选择对象的</a:t>
            </a:r>
            <a:r>
              <a:rPr lang="zh-CN" altLang="en-US" sz="2000" dirty="0">
                <a:solidFill>
                  <a:srgbClr val="FF0000"/>
                </a:solidFill>
              </a:rPr>
              <a:t>初态</a:t>
            </a:r>
            <a:r>
              <a:rPr lang="zh-CN" altLang="en-US" sz="2000" dirty="0"/>
              <a:t>和</a:t>
            </a:r>
            <a:r>
              <a:rPr lang="zh-CN" altLang="en-US" sz="2000" dirty="0">
                <a:solidFill>
                  <a:srgbClr val="FF0000"/>
                </a:solidFill>
              </a:rPr>
              <a:t>终态</a:t>
            </a:r>
            <a:r>
              <a:rPr lang="zh-CN" altLang="en-US" sz="2000" dirty="0"/>
              <a:t>。</a:t>
            </a:r>
            <a:endParaRPr lang="en-US" altLang="zh-CN" sz="2000" dirty="0"/>
          </a:p>
          <a:p>
            <a:r>
              <a:rPr lang="en-US" altLang="zh-CN" sz="2000" dirty="0"/>
              <a:t>3</a:t>
            </a:r>
            <a:r>
              <a:rPr lang="zh-CN" altLang="en-US" sz="2000" dirty="0"/>
              <a:t>、考虑对象可能在其中存在一段时间的条件，以</a:t>
            </a:r>
            <a:r>
              <a:rPr lang="zh-CN" altLang="en-US" sz="2000" dirty="0">
                <a:solidFill>
                  <a:srgbClr val="FF0000"/>
                </a:solidFill>
              </a:rPr>
              <a:t>决定</a:t>
            </a:r>
            <a:r>
              <a:rPr lang="zh-CN" altLang="en-US" sz="2000" dirty="0"/>
              <a:t>对象所在的</a:t>
            </a:r>
            <a:r>
              <a:rPr lang="zh-CN" altLang="en-US" sz="2000" dirty="0">
                <a:solidFill>
                  <a:srgbClr val="FF0000"/>
                </a:solidFill>
              </a:rPr>
              <a:t>稳定状态</a:t>
            </a:r>
            <a:r>
              <a:rPr lang="zh-CN" altLang="en-US" sz="2000" dirty="0"/>
              <a:t>。</a:t>
            </a:r>
            <a:endParaRPr lang="en-US" altLang="zh-CN" sz="2000" dirty="0"/>
          </a:p>
          <a:p>
            <a:r>
              <a:rPr lang="en-US" altLang="zh-CN" sz="2000" dirty="0"/>
              <a:t>4</a:t>
            </a:r>
            <a:r>
              <a:rPr lang="zh-CN" altLang="en-US" sz="2000" dirty="0"/>
              <a:t>、在对象的整个生命周期中，决定稳定状态的</a:t>
            </a:r>
            <a:r>
              <a:rPr lang="zh-CN" altLang="en-US" sz="2000" dirty="0">
                <a:solidFill>
                  <a:srgbClr val="FF0000"/>
                </a:solidFill>
              </a:rPr>
              <a:t>有意义</a:t>
            </a:r>
            <a:r>
              <a:rPr lang="zh-CN" altLang="en-US" sz="2000" dirty="0"/>
              <a:t>的</a:t>
            </a:r>
            <a:r>
              <a:rPr lang="zh-CN" altLang="en-US" sz="2000" dirty="0">
                <a:solidFill>
                  <a:srgbClr val="FF0000"/>
                </a:solidFill>
              </a:rPr>
              <a:t>顺序</a:t>
            </a:r>
            <a:r>
              <a:rPr lang="zh-CN" altLang="en-US" sz="2000" dirty="0"/>
              <a:t>。</a:t>
            </a:r>
            <a:endParaRPr lang="en-US" altLang="zh-CN" sz="2000" dirty="0"/>
          </a:p>
          <a:p>
            <a:r>
              <a:rPr lang="en-US" altLang="zh-CN" sz="2000" dirty="0"/>
              <a:t>5</a:t>
            </a:r>
            <a:r>
              <a:rPr lang="zh-CN" altLang="en-US" sz="2000" dirty="0"/>
              <a:t>、决定可能触发状态到状态的</a:t>
            </a:r>
            <a:r>
              <a:rPr lang="zh-CN" altLang="en-US" sz="2000" dirty="0">
                <a:solidFill>
                  <a:srgbClr val="FF0000"/>
                </a:solidFill>
              </a:rPr>
              <a:t>转换的事件</a:t>
            </a:r>
            <a:r>
              <a:rPr lang="zh-CN" altLang="en-US" sz="2000" dirty="0"/>
              <a:t>。</a:t>
            </a:r>
            <a:endParaRPr lang="en-US" altLang="zh-CN" sz="2000" dirty="0"/>
          </a:p>
          <a:p>
            <a:r>
              <a:rPr lang="en-US" altLang="zh-CN" sz="2000" dirty="0"/>
              <a:t>6</a:t>
            </a:r>
            <a:r>
              <a:rPr lang="zh-CN" altLang="en-US" sz="2000" dirty="0"/>
              <a:t>、把</a:t>
            </a:r>
            <a:r>
              <a:rPr lang="zh-CN" altLang="en-US" sz="2000" dirty="0">
                <a:solidFill>
                  <a:srgbClr val="FF0000"/>
                </a:solidFill>
              </a:rPr>
              <a:t>动作</a:t>
            </a:r>
            <a:r>
              <a:rPr lang="zh-CN" altLang="en-US" sz="2000" dirty="0"/>
              <a:t>附加到这些</a:t>
            </a:r>
            <a:r>
              <a:rPr lang="zh-CN" altLang="en-US" sz="2000" dirty="0">
                <a:solidFill>
                  <a:srgbClr val="FF0000"/>
                </a:solidFill>
              </a:rPr>
              <a:t>转移</a:t>
            </a:r>
            <a:r>
              <a:rPr lang="zh-CN" altLang="en-US" sz="2000" dirty="0"/>
              <a:t>上，并附加到这些</a:t>
            </a:r>
            <a:r>
              <a:rPr lang="zh-CN" altLang="en-US" sz="2000" dirty="0">
                <a:solidFill>
                  <a:srgbClr val="FF0000"/>
                </a:solidFill>
              </a:rPr>
              <a:t>状态</a:t>
            </a:r>
            <a:r>
              <a:rPr lang="zh-CN" altLang="en-US" sz="2000" dirty="0"/>
              <a:t>上。</a:t>
            </a:r>
            <a:endParaRPr lang="en-US" altLang="zh-CN" sz="2000" dirty="0"/>
          </a:p>
          <a:p>
            <a:r>
              <a:rPr lang="en-US" altLang="zh-CN" sz="2000" dirty="0"/>
              <a:t>7</a:t>
            </a:r>
            <a:r>
              <a:rPr lang="zh-CN" altLang="en-US" sz="2000" dirty="0"/>
              <a:t>、考虑用过使用</a:t>
            </a:r>
            <a:r>
              <a:rPr lang="zh-CN" altLang="en-US" sz="2000" dirty="0">
                <a:solidFill>
                  <a:srgbClr val="FF0000"/>
                </a:solidFill>
              </a:rPr>
              <a:t>子状态</a:t>
            </a:r>
            <a:r>
              <a:rPr lang="zh-CN" altLang="en-US" sz="2000" dirty="0"/>
              <a:t>、</a:t>
            </a:r>
            <a:r>
              <a:rPr lang="zh-CN" altLang="en-US" sz="2000" dirty="0">
                <a:solidFill>
                  <a:srgbClr val="FF0000"/>
                </a:solidFill>
              </a:rPr>
              <a:t>分支</a:t>
            </a:r>
            <a:r>
              <a:rPr lang="zh-CN" altLang="en-US" sz="2000" dirty="0"/>
              <a:t>、</a:t>
            </a:r>
            <a:r>
              <a:rPr lang="zh-CN" altLang="en-US" sz="2000" dirty="0">
                <a:solidFill>
                  <a:srgbClr val="FF0000"/>
                </a:solidFill>
              </a:rPr>
              <a:t>汇合</a:t>
            </a:r>
            <a:r>
              <a:rPr lang="zh-CN" altLang="en-US" sz="2000" dirty="0"/>
              <a:t>和</a:t>
            </a:r>
            <a:r>
              <a:rPr lang="zh-CN" altLang="en-US" sz="2000" dirty="0">
                <a:solidFill>
                  <a:srgbClr val="FF0000"/>
                </a:solidFill>
              </a:rPr>
              <a:t>历史状态</a:t>
            </a:r>
            <a:r>
              <a:rPr lang="zh-CN" altLang="en-US" sz="2000" dirty="0"/>
              <a:t>来</a:t>
            </a:r>
            <a:r>
              <a:rPr lang="zh-CN" altLang="en-US" sz="2000" dirty="0">
                <a:solidFill>
                  <a:srgbClr val="FF0000"/>
                </a:solidFill>
              </a:rPr>
              <a:t>简化</a:t>
            </a:r>
            <a:r>
              <a:rPr lang="zh-CN" altLang="en-US" sz="2000" dirty="0"/>
              <a:t>状态机图。</a:t>
            </a:r>
            <a:endParaRPr lang="en-US" altLang="zh-CN" sz="2000" dirty="0"/>
          </a:p>
          <a:p>
            <a:r>
              <a:rPr lang="en-US" altLang="zh-CN" sz="2000" dirty="0"/>
              <a:t>8</a:t>
            </a:r>
            <a:r>
              <a:rPr lang="zh-CN" altLang="en-US" sz="2000" dirty="0"/>
              <a:t>、核实所有的状态都是在事件的某种组合下</a:t>
            </a:r>
            <a:r>
              <a:rPr lang="zh-CN" altLang="en-US" sz="2000" dirty="0">
                <a:solidFill>
                  <a:srgbClr val="FF0000"/>
                </a:solidFill>
              </a:rPr>
              <a:t>可达到</a:t>
            </a:r>
            <a:r>
              <a:rPr lang="zh-CN" altLang="en-US" sz="2000" dirty="0"/>
              <a:t>的。</a:t>
            </a:r>
            <a:endParaRPr lang="en-US" altLang="zh-CN" sz="2000" dirty="0"/>
          </a:p>
          <a:p>
            <a:r>
              <a:rPr lang="en-US" altLang="zh-CN" sz="2000" dirty="0"/>
              <a:t>9</a:t>
            </a:r>
            <a:r>
              <a:rPr lang="zh-CN" altLang="en-US" sz="2000" dirty="0"/>
              <a:t>、核实不存在死角状态，即</a:t>
            </a:r>
            <a:r>
              <a:rPr lang="zh-CN" altLang="en-US" sz="2000" dirty="0">
                <a:solidFill>
                  <a:srgbClr val="FF0000"/>
                </a:solidFill>
              </a:rPr>
              <a:t>不存在</a:t>
            </a:r>
            <a:r>
              <a:rPr lang="zh-CN" altLang="en-US" sz="2000" dirty="0"/>
              <a:t>不能转换出来的状态</a:t>
            </a:r>
            <a:endParaRPr lang="en-US" altLang="zh-CN" sz="2000" dirty="0"/>
          </a:p>
          <a:p>
            <a:r>
              <a:rPr lang="en-US" altLang="zh-CN" sz="2000" dirty="0"/>
              <a:t>10</a:t>
            </a:r>
            <a:r>
              <a:rPr lang="zh-CN" altLang="en-US" sz="2000" dirty="0"/>
              <a:t>、通过手工或通过使用工具</a:t>
            </a:r>
            <a:r>
              <a:rPr lang="zh-CN" altLang="en-US" sz="2000" dirty="0">
                <a:solidFill>
                  <a:srgbClr val="FF0000"/>
                </a:solidFill>
              </a:rPr>
              <a:t>跟踪状态机</a:t>
            </a:r>
            <a:r>
              <a:rPr lang="zh-CN" altLang="en-US" sz="2000" dirty="0"/>
              <a:t>，核对所期望的</a:t>
            </a:r>
            <a:r>
              <a:rPr lang="zh-CN" altLang="en-US" sz="2000" dirty="0">
                <a:solidFill>
                  <a:srgbClr val="FF0000"/>
                </a:solidFill>
              </a:rPr>
              <a:t>事件序列</a:t>
            </a:r>
            <a:r>
              <a:rPr lang="zh-CN" altLang="en-US" sz="2000" dirty="0"/>
              <a:t>以及他们的</a:t>
            </a:r>
            <a:r>
              <a:rPr lang="zh-CN" altLang="en-US" sz="2000" dirty="0">
                <a:solidFill>
                  <a:srgbClr val="FF0000"/>
                </a:solidFill>
              </a:rPr>
              <a:t>响应</a:t>
            </a:r>
            <a:r>
              <a:rPr lang="zh-CN" altLang="en-US" sz="2000" dirty="0"/>
              <a:t>。</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171112" y="276258"/>
            <a:ext cx="5131338" cy="523220"/>
          </a:xfrm>
          <a:prstGeom prst="rect">
            <a:avLst/>
          </a:prstGeom>
          <a:noFill/>
        </p:spPr>
        <p:txBody>
          <a:bodyPr wrap="square" rtlCol="0">
            <a:spAutoFit/>
          </a:bodyPr>
          <a:lstStyle/>
          <a:p>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状态机图建模技术及应用</a:t>
            </a:r>
          </a:p>
        </p:txBody>
      </p:sp>
      <p:sp>
        <p:nvSpPr>
          <p:cNvPr id="4" name="文本框 3"/>
          <p:cNvSpPr txBox="1"/>
          <p:nvPr/>
        </p:nvSpPr>
        <p:spPr>
          <a:xfrm>
            <a:off x="1532096" y="1402631"/>
            <a:ext cx="7549760" cy="1631216"/>
          </a:xfrm>
          <a:prstGeom prst="rect">
            <a:avLst/>
          </a:prstGeom>
          <a:noFill/>
        </p:spPr>
        <p:txBody>
          <a:bodyPr wrap="square" rtlCol="0">
            <a:spAutoFit/>
          </a:bodyPr>
          <a:lstStyle/>
          <a:p>
            <a:r>
              <a:rPr lang="zh-CN" altLang="en-US" sz="2000" b="1" dirty="0"/>
              <a:t>绘制状态机图的理想步骤</a:t>
            </a:r>
            <a:r>
              <a:rPr lang="zh-CN" altLang="en-US" sz="2000" dirty="0"/>
              <a:t>：</a:t>
            </a:r>
            <a:endParaRPr lang="en-US" altLang="zh-CN" sz="2000" dirty="0"/>
          </a:p>
          <a:p>
            <a:r>
              <a:rPr lang="en-US" altLang="zh-CN" sz="2000" dirty="0"/>
              <a:t>1</a:t>
            </a:r>
            <a:r>
              <a:rPr lang="zh-CN" altLang="en-US" sz="2000" dirty="0"/>
              <a:t>、寻找</a:t>
            </a:r>
            <a:r>
              <a:rPr lang="zh-CN" altLang="en-US" sz="2000" dirty="0">
                <a:solidFill>
                  <a:srgbClr val="FF0000"/>
                </a:solidFill>
              </a:rPr>
              <a:t>主要</a:t>
            </a:r>
            <a:r>
              <a:rPr lang="zh-CN" altLang="en-US" sz="2000" dirty="0"/>
              <a:t>状态。</a:t>
            </a:r>
            <a:endParaRPr lang="en-US" altLang="zh-CN" sz="2000" dirty="0"/>
          </a:p>
          <a:p>
            <a:r>
              <a:rPr lang="en-US" altLang="zh-CN" sz="2000" dirty="0"/>
              <a:t>2</a:t>
            </a:r>
            <a:r>
              <a:rPr lang="zh-CN" altLang="en-US" sz="2000" dirty="0"/>
              <a:t>、确定状态之间的</a:t>
            </a:r>
            <a:r>
              <a:rPr lang="zh-CN" altLang="en-US" sz="2000" dirty="0">
                <a:solidFill>
                  <a:srgbClr val="FF0000"/>
                </a:solidFill>
              </a:rPr>
              <a:t>转换</a:t>
            </a:r>
            <a:r>
              <a:rPr lang="zh-CN" altLang="en-US" sz="2000" dirty="0"/>
              <a:t>。</a:t>
            </a:r>
            <a:endParaRPr lang="en-US" altLang="zh-CN" sz="2000" dirty="0"/>
          </a:p>
          <a:p>
            <a:r>
              <a:rPr lang="en-US" altLang="zh-CN" sz="2000" dirty="0"/>
              <a:t>3</a:t>
            </a:r>
            <a:r>
              <a:rPr lang="zh-CN" altLang="en-US" sz="2000" dirty="0"/>
              <a:t>、</a:t>
            </a:r>
            <a:r>
              <a:rPr lang="zh-CN" altLang="en-US" sz="2000" dirty="0">
                <a:solidFill>
                  <a:srgbClr val="FF0000"/>
                </a:solidFill>
              </a:rPr>
              <a:t>细化</a:t>
            </a:r>
            <a:r>
              <a:rPr lang="zh-CN" altLang="en-US" sz="2000" dirty="0"/>
              <a:t>状态内的活动和转换。</a:t>
            </a:r>
            <a:endParaRPr lang="en-US" altLang="zh-CN" sz="2000" dirty="0"/>
          </a:p>
          <a:p>
            <a:r>
              <a:rPr lang="en-US" altLang="zh-CN" sz="2000" dirty="0"/>
              <a:t>4</a:t>
            </a:r>
            <a:r>
              <a:rPr lang="zh-CN" altLang="en-US" sz="2000" dirty="0"/>
              <a:t>、用复合状态来</a:t>
            </a:r>
            <a:r>
              <a:rPr lang="zh-CN" altLang="en-US" sz="2000" dirty="0">
                <a:solidFill>
                  <a:srgbClr val="FF0000"/>
                </a:solidFill>
              </a:rPr>
              <a:t>展开</a:t>
            </a:r>
            <a:r>
              <a:rPr lang="zh-CN" altLang="en-US" sz="2000" dirty="0"/>
              <a:t>细节。</a:t>
            </a:r>
            <a:endParaRPr lang="en-US" altLang="zh-CN" sz="2000" dirty="0"/>
          </a:p>
        </p:txBody>
      </p:sp>
      <p:sp>
        <p:nvSpPr>
          <p:cNvPr id="7" name="文本框 6"/>
          <p:cNvSpPr txBox="1"/>
          <p:nvPr/>
        </p:nvSpPr>
        <p:spPr>
          <a:xfrm>
            <a:off x="1562733" y="3637000"/>
            <a:ext cx="9066534" cy="1938992"/>
          </a:xfrm>
          <a:prstGeom prst="rect">
            <a:avLst/>
          </a:prstGeom>
          <a:noFill/>
        </p:spPr>
        <p:txBody>
          <a:bodyPr wrap="square" rtlCol="0">
            <a:spAutoFit/>
          </a:bodyPr>
          <a:lstStyle/>
          <a:p>
            <a:r>
              <a:rPr lang="zh-CN" altLang="en-US" sz="2000" b="1" dirty="0"/>
              <a:t>对对象生命周期建模</a:t>
            </a:r>
            <a:r>
              <a:rPr lang="zh-CN" altLang="en-US" sz="2000" dirty="0"/>
              <a:t>：主要描述对象能够</a:t>
            </a:r>
            <a:r>
              <a:rPr lang="zh-CN" altLang="en-US" sz="2000" dirty="0">
                <a:solidFill>
                  <a:srgbClr val="FF0000"/>
                </a:solidFill>
              </a:rPr>
              <a:t>响应的事件</a:t>
            </a:r>
            <a:r>
              <a:rPr lang="zh-CN" altLang="en-US" sz="2000" dirty="0"/>
              <a:t>、对这些</a:t>
            </a:r>
            <a:r>
              <a:rPr lang="zh-CN" altLang="en-US" sz="2000" dirty="0">
                <a:solidFill>
                  <a:srgbClr val="FF0000"/>
                </a:solidFill>
              </a:rPr>
              <a:t>事件的响应</a:t>
            </a:r>
            <a:r>
              <a:rPr lang="zh-CN" altLang="en-US" sz="2000" dirty="0"/>
              <a:t>以及过去对当前行为的</a:t>
            </a:r>
            <a:r>
              <a:rPr lang="zh-CN" altLang="en-US" sz="2000" dirty="0">
                <a:solidFill>
                  <a:srgbClr val="FF0000"/>
                </a:solidFill>
              </a:rPr>
              <a:t>影响</a:t>
            </a:r>
            <a:r>
              <a:rPr lang="zh-CN" altLang="en-US" sz="2000" dirty="0"/>
              <a:t>。</a:t>
            </a:r>
            <a:endParaRPr lang="en-US" altLang="zh-CN" sz="2000" dirty="0"/>
          </a:p>
          <a:p>
            <a:endParaRPr lang="en-US" altLang="zh-CN" sz="2000" dirty="0"/>
          </a:p>
          <a:p>
            <a:r>
              <a:rPr lang="zh-CN" altLang="en-US" sz="2000" b="1" dirty="0"/>
              <a:t>对反应型对象建模</a:t>
            </a:r>
            <a:r>
              <a:rPr lang="zh-CN" altLang="en-US" sz="2000" dirty="0"/>
              <a:t>：这个对象可能处于的稳</a:t>
            </a:r>
            <a:r>
              <a:rPr lang="zh-CN" altLang="en-US" sz="2000" dirty="0">
                <a:solidFill>
                  <a:srgbClr val="FF0000"/>
                </a:solidFill>
              </a:rPr>
              <a:t>定状态</a:t>
            </a:r>
            <a:r>
              <a:rPr lang="zh-CN" altLang="en-US" sz="2000" dirty="0"/>
              <a:t>、从一个状态到另一个状态的转移需要的</a:t>
            </a:r>
            <a:r>
              <a:rPr lang="zh-CN" altLang="en-US" sz="2000" dirty="0">
                <a:solidFill>
                  <a:srgbClr val="FF0000"/>
                </a:solidFill>
              </a:rPr>
              <a:t>触发事件</a:t>
            </a:r>
            <a:r>
              <a:rPr lang="zh-CN" altLang="en-US" sz="2000" dirty="0"/>
              <a:t>，以及每个状态改变时发生的</a:t>
            </a:r>
            <a:r>
              <a:rPr lang="zh-CN" altLang="en-US" sz="2000" dirty="0">
                <a:solidFill>
                  <a:srgbClr val="FF0000"/>
                </a:solidFill>
              </a:rPr>
              <a:t>动作</a:t>
            </a:r>
            <a:r>
              <a:rPr lang="zh-CN" altLang="en-US" sz="2000" dirty="0"/>
              <a:t>。</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171112" y="276258"/>
            <a:ext cx="5131338" cy="523220"/>
          </a:xfrm>
          <a:prstGeom prst="rect">
            <a:avLst/>
          </a:prstGeom>
          <a:noFill/>
        </p:spPr>
        <p:txBody>
          <a:bodyPr wrap="square" rtlCol="0">
            <a:spAutoFit/>
          </a:bodyPr>
          <a:lstStyle/>
          <a:p>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状态机图和活动图的比较</a:t>
            </a:r>
          </a:p>
        </p:txBody>
      </p:sp>
      <p:sp>
        <p:nvSpPr>
          <p:cNvPr id="8" name="文本框 7"/>
          <p:cNvSpPr txBox="1"/>
          <p:nvPr/>
        </p:nvSpPr>
        <p:spPr>
          <a:xfrm>
            <a:off x="1486147" y="2457299"/>
            <a:ext cx="8927359" cy="707886"/>
          </a:xfrm>
          <a:prstGeom prst="rect">
            <a:avLst/>
          </a:prstGeom>
          <a:noFill/>
        </p:spPr>
        <p:txBody>
          <a:bodyPr wrap="square" rtlCol="0">
            <a:spAutoFit/>
          </a:bodyPr>
          <a:lstStyle/>
          <a:p>
            <a:r>
              <a:rPr lang="zh-CN" altLang="en-US" sz="2000" dirty="0"/>
              <a:t>状态机图强调对象的</a:t>
            </a:r>
            <a:r>
              <a:rPr lang="zh-CN" altLang="en-US" sz="2000" dirty="0">
                <a:solidFill>
                  <a:srgbClr val="FF0000"/>
                </a:solidFill>
              </a:rPr>
              <a:t>潜在状态</a:t>
            </a:r>
            <a:r>
              <a:rPr lang="zh-CN" altLang="en-US" sz="2000" dirty="0"/>
              <a:t>和这些状态间的</a:t>
            </a:r>
            <a:r>
              <a:rPr lang="zh-CN" altLang="en-US" sz="2000" dirty="0">
                <a:solidFill>
                  <a:srgbClr val="FF0000"/>
                </a:solidFill>
              </a:rPr>
              <a:t>转换</a:t>
            </a:r>
            <a:r>
              <a:rPr lang="zh-CN" altLang="en-US" sz="2000" dirty="0"/>
              <a:t>，用于描述一个对象的</a:t>
            </a:r>
            <a:r>
              <a:rPr lang="zh-CN" altLang="en-US" sz="2000" dirty="0">
                <a:solidFill>
                  <a:srgbClr val="FF0000"/>
                </a:solidFill>
              </a:rPr>
              <a:t>状态</a:t>
            </a:r>
            <a:r>
              <a:rPr lang="zh-CN" altLang="en-US" sz="2000" dirty="0"/>
              <a:t>以及</a:t>
            </a:r>
            <a:r>
              <a:rPr lang="zh-CN" altLang="en-US" sz="2000" dirty="0">
                <a:solidFill>
                  <a:srgbClr val="FF0000"/>
                </a:solidFill>
              </a:rPr>
              <a:t>状态的改变</a:t>
            </a:r>
            <a:endParaRPr lang="en-US" altLang="zh-CN" sz="2000" dirty="0">
              <a:solidFill>
                <a:srgbClr val="FF0000"/>
              </a:solidFill>
            </a:endParaRPr>
          </a:p>
        </p:txBody>
      </p:sp>
      <p:sp>
        <p:nvSpPr>
          <p:cNvPr id="9" name="文本框 8"/>
          <p:cNvSpPr txBox="1"/>
          <p:nvPr/>
        </p:nvSpPr>
        <p:spPr>
          <a:xfrm>
            <a:off x="1486148" y="3665159"/>
            <a:ext cx="9415630" cy="707886"/>
          </a:xfrm>
          <a:prstGeom prst="rect">
            <a:avLst/>
          </a:prstGeom>
          <a:noFill/>
        </p:spPr>
        <p:txBody>
          <a:bodyPr wrap="square" rtlCol="0">
            <a:spAutoFit/>
          </a:bodyPr>
          <a:lstStyle/>
          <a:p>
            <a:r>
              <a:rPr lang="zh-CN" altLang="en-US" sz="2000" dirty="0"/>
              <a:t>活动图强调从</a:t>
            </a:r>
            <a:r>
              <a:rPr lang="zh-CN" altLang="en-US" sz="2000" dirty="0">
                <a:solidFill>
                  <a:srgbClr val="FF0000"/>
                </a:solidFill>
              </a:rPr>
              <a:t>活动到活动</a:t>
            </a:r>
            <a:r>
              <a:rPr lang="zh-CN" altLang="en-US" sz="2000" dirty="0"/>
              <a:t>的控制流，用于描述一个过程或操作的</a:t>
            </a:r>
            <a:r>
              <a:rPr lang="zh-CN" altLang="en-US" sz="2000" dirty="0">
                <a:solidFill>
                  <a:srgbClr val="FF0000"/>
                </a:solidFill>
              </a:rPr>
              <a:t>工作步骤</a:t>
            </a:r>
            <a:r>
              <a:rPr lang="zh-CN" altLang="en-US" sz="2000" dirty="0"/>
              <a:t>，出了描述对象状态外，更</a:t>
            </a:r>
            <a:r>
              <a:rPr lang="zh-CN" altLang="en-US" sz="2000" dirty="0">
                <a:solidFill>
                  <a:srgbClr val="FF0000"/>
                </a:solidFill>
              </a:rPr>
              <a:t>突出</a:t>
            </a:r>
            <a:r>
              <a:rPr lang="zh-CN" altLang="en-US" sz="2000" dirty="0"/>
              <a:t>了它的</a:t>
            </a:r>
            <a:r>
              <a:rPr lang="zh-CN" altLang="en-US" sz="2000" dirty="0">
                <a:solidFill>
                  <a:srgbClr val="FF0000"/>
                </a:solidFill>
              </a:rPr>
              <a:t>活动</a:t>
            </a:r>
            <a:r>
              <a:rPr lang="zh-CN" altLang="en-US" sz="2000" dirty="0"/>
              <a:t>。</a:t>
            </a:r>
          </a:p>
        </p:txBody>
      </p:sp>
      <p:sp>
        <p:nvSpPr>
          <p:cNvPr id="10" name="文本框 9"/>
          <p:cNvSpPr txBox="1"/>
          <p:nvPr/>
        </p:nvSpPr>
        <p:spPr>
          <a:xfrm>
            <a:off x="1486147" y="1576450"/>
            <a:ext cx="7929998" cy="400110"/>
          </a:xfrm>
          <a:prstGeom prst="rect">
            <a:avLst/>
          </a:prstGeom>
          <a:noFill/>
        </p:spPr>
        <p:txBody>
          <a:bodyPr wrap="square" rtlCol="0">
            <a:spAutoFit/>
          </a:bodyPr>
          <a:lstStyle/>
          <a:p>
            <a:r>
              <a:rPr lang="zh-CN" altLang="en-US" sz="2000" dirty="0"/>
              <a:t>状态机有</a:t>
            </a:r>
            <a:r>
              <a:rPr lang="en-US" altLang="zh-CN" sz="2000" dirty="0"/>
              <a:t>2</a:t>
            </a:r>
            <a:r>
              <a:rPr lang="zh-CN" altLang="en-US" sz="2000" dirty="0"/>
              <a:t>种</a:t>
            </a:r>
            <a:r>
              <a:rPr lang="zh-CN" altLang="en-US" sz="2000" dirty="0">
                <a:solidFill>
                  <a:srgbClr val="FF0000"/>
                </a:solidFill>
              </a:rPr>
              <a:t>可视化方式</a:t>
            </a:r>
            <a:r>
              <a:rPr lang="zh-CN" altLang="en-US" sz="2000" dirty="0"/>
              <a:t>，分别为状态机图和活动图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85280" y="563047"/>
            <a:ext cx="3437391"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Question2</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 name="文本框 1"/>
          <p:cNvSpPr txBox="1"/>
          <p:nvPr/>
        </p:nvSpPr>
        <p:spPr>
          <a:xfrm>
            <a:off x="2739463" y="5066584"/>
            <a:ext cx="11061577" cy="534035"/>
          </a:xfrm>
          <a:prstGeom prst="rect">
            <a:avLst/>
          </a:prstGeom>
          <a:noFill/>
        </p:spPr>
        <p:txBody>
          <a:bodyPr wrap="square" rtlCol="0">
            <a:spAutoFit/>
          </a:bodyPr>
          <a:lstStyle/>
          <a:p>
            <a:pPr algn="just">
              <a:lnSpc>
                <a:spcPct val="120000"/>
              </a:lnSpc>
              <a:spcBef>
                <a:spcPts val="0"/>
              </a:spcBef>
              <a:spcAft>
                <a:spcPts val="0"/>
              </a:spcAft>
            </a:pPr>
            <a:r>
              <a:rPr lang="en-US" sz="2400" dirty="0">
                <a:solidFill>
                  <a:srgbClr val="FF0000"/>
                </a:solidFill>
                <a:latin typeface="等线" panose="02010600030101010101" pitchFamily="2" charset="-122"/>
                <a:ea typeface="等线" panose="02010600030101010101" pitchFamily="2" charset="-122"/>
                <a:cs typeface="微软雅黑" panose="020B0503020204020204" charset="-122"/>
              </a:rPr>
              <a:t>4213</a:t>
            </a:r>
          </a:p>
        </p:txBody>
      </p:sp>
      <p:sp>
        <p:nvSpPr>
          <p:cNvPr id="3" name="文本框 2"/>
          <p:cNvSpPr txBox="1"/>
          <p:nvPr/>
        </p:nvSpPr>
        <p:spPr>
          <a:xfrm>
            <a:off x="2739702" y="1443651"/>
            <a:ext cx="6713864" cy="3044190"/>
          </a:xfrm>
          <a:prstGeom prst="rect">
            <a:avLst/>
          </a:prstGeom>
          <a:noFill/>
        </p:spPr>
        <p:txBody>
          <a:bodyPr wrap="square" rtlCol="0">
            <a:spAutoFit/>
          </a:bodyPr>
          <a:lstStyle/>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绘制状态机图的理想步骤：()()()()</a:t>
            </a:r>
          </a:p>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1、细化状态内的活动和转换。</a:t>
            </a:r>
          </a:p>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2、确定状态之间的转换。</a:t>
            </a:r>
          </a:p>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3、用复合状态来展开细节。</a:t>
            </a:r>
          </a:p>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4、寻找主要状态。</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695799" y="2864318"/>
            <a:ext cx="3609073" cy="769441"/>
          </a:xfrm>
          <a:prstGeom prst="rect">
            <a:avLst/>
          </a:prstGeom>
          <a:noFill/>
        </p:spPr>
        <p:txBody>
          <a:bodyPr wrap="square" rtlCol="0">
            <a:spAutoFit/>
          </a:bodyPr>
          <a:lstStyle/>
          <a:p>
            <a:pPr algn="just"/>
            <a:r>
              <a:rPr lang="zh-CN" altLang="en-US" sz="4400" spc="1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四、顺序图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84341" y="460303"/>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顺序图概述</a:t>
            </a:r>
          </a:p>
        </p:txBody>
      </p:sp>
      <p:sp>
        <p:nvSpPr>
          <p:cNvPr id="7" name="文本框 6"/>
          <p:cNvSpPr txBox="1"/>
          <p:nvPr/>
        </p:nvSpPr>
        <p:spPr>
          <a:xfrm>
            <a:off x="1085689" y="1610497"/>
            <a:ext cx="9594147" cy="4415889"/>
          </a:xfrm>
          <a:prstGeom prst="rect">
            <a:avLst/>
          </a:prstGeom>
          <a:noFill/>
        </p:spPr>
        <p:txBody>
          <a:bodyPr wrap="square" rtlCol="0">
            <a:spAutoFit/>
          </a:bodyPr>
          <a:lstStyle/>
          <a:p>
            <a:pPr algn="just">
              <a:lnSpc>
                <a:spcPct val="120000"/>
              </a:lnSpc>
              <a:spcBef>
                <a:spcPts val="0"/>
              </a:spcBef>
              <a:spcAft>
                <a:spcPts val="0"/>
              </a:spcAft>
            </a:pPr>
            <a:r>
              <a:rPr lang="zh-CN" altLang="en-US" sz="2000" dirty="0">
                <a:solidFill>
                  <a:schemeClr val="tx1">
                    <a:lumMod val="75000"/>
                    <a:lumOff val="25000"/>
                  </a:schemeClr>
                </a:solidFill>
                <a:latin typeface="+mn-ea"/>
                <a:cs typeface="微软雅黑" panose="020B0503020204020204" charset="-122"/>
              </a:rPr>
              <a:t>顺序图（</a:t>
            </a:r>
            <a:r>
              <a:rPr lang="en-US" altLang="zh-CN" sz="2000" dirty="0">
                <a:solidFill>
                  <a:schemeClr val="tx1">
                    <a:lumMod val="75000"/>
                    <a:lumOff val="25000"/>
                  </a:schemeClr>
                </a:solidFill>
                <a:latin typeface="+mn-ea"/>
                <a:cs typeface="微软雅黑" panose="020B0503020204020204" charset="-122"/>
              </a:rPr>
              <a:t>Sequence Diagram</a:t>
            </a:r>
            <a:r>
              <a:rPr lang="zh-CN" altLang="en-US" sz="2000" dirty="0">
                <a:solidFill>
                  <a:schemeClr val="tx1">
                    <a:lumMod val="75000"/>
                    <a:lumOff val="25000"/>
                  </a:schemeClr>
                </a:solidFill>
                <a:latin typeface="+mn-ea"/>
                <a:cs typeface="微软雅黑" panose="020B0503020204020204" charset="-122"/>
              </a:rPr>
              <a:t>）</a:t>
            </a:r>
            <a:r>
              <a:rPr lang="zh-CN" altLang="en-US" sz="2000" dirty="0">
                <a:solidFill>
                  <a:srgbClr val="FF0000"/>
                </a:solidFill>
                <a:latin typeface="+mn-ea"/>
                <a:cs typeface="微软雅黑" panose="020B0503020204020204" charset="-122"/>
              </a:rPr>
              <a:t>是强调消息时间顺序的交互图</a:t>
            </a:r>
            <a:r>
              <a:rPr lang="zh-CN" altLang="en-US" sz="2000" dirty="0">
                <a:solidFill>
                  <a:schemeClr val="tx1">
                    <a:lumMod val="75000"/>
                    <a:lumOff val="25000"/>
                  </a:schemeClr>
                </a:solidFill>
                <a:latin typeface="+mn-ea"/>
                <a:cs typeface="微软雅黑" panose="020B0503020204020204" charset="-122"/>
              </a:rPr>
              <a:t>，描述了对象之间传送消息的时间顺序，用于标识用例中的行为顺序。</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zh-CN" altLang="en-US" sz="2000" dirty="0">
                <a:solidFill>
                  <a:schemeClr val="tx1">
                    <a:lumMod val="75000"/>
                    <a:lumOff val="25000"/>
                  </a:schemeClr>
                </a:solidFill>
                <a:latin typeface="+mn-ea"/>
                <a:cs typeface="微软雅黑" panose="020B0503020204020204" charset="-122"/>
              </a:rPr>
              <a:t>顺序图</a:t>
            </a:r>
            <a:r>
              <a:rPr lang="zh-CN" altLang="en-US" sz="2000" dirty="0">
                <a:solidFill>
                  <a:srgbClr val="FF0000"/>
                </a:solidFill>
                <a:latin typeface="+mn-ea"/>
                <a:cs typeface="微软雅黑" panose="020B0503020204020204" charset="-122"/>
              </a:rPr>
              <a:t>显示不同的业务对象如何交互</a:t>
            </a:r>
            <a:r>
              <a:rPr lang="zh-CN" altLang="en-US" sz="2000" dirty="0">
                <a:solidFill>
                  <a:schemeClr val="tx1">
                    <a:lumMod val="75000"/>
                    <a:lumOff val="25000"/>
                  </a:schemeClr>
                </a:solidFill>
                <a:latin typeface="+mn-ea"/>
                <a:cs typeface="微软雅黑" panose="020B0503020204020204" charset="-122"/>
              </a:rPr>
              <a:t>，对于交流当前业务如何进行很有用。一个业务级的顺序图能被当作一个需求文件使用，为实现一个未来系统传递需求</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pPr>
            <a:r>
              <a:rPr lang="zh-CN" altLang="en-US" sz="2000" dirty="0">
                <a:solidFill>
                  <a:schemeClr val="tx1">
                    <a:lumMod val="75000"/>
                    <a:lumOff val="25000"/>
                  </a:schemeClr>
                </a:solidFill>
                <a:latin typeface="+mn-ea"/>
                <a:cs typeface="微软雅黑" panose="020B0503020204020204" charset="-122"/>
              </a:rPr>
              <a:t>顺序图的主要用途：</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pPr>
            <a:r>
              <a:rPr lang="en-US" altLang="zh-CN" sz="2000" dirty="0">
                <a:solidFill>
                  <a:schemeClr val="tx1">
                    <a:lumMod val="75000"/>
                    <a:lumOff val="25000"/>
                  </a:schemeClr>
                </a:solidFill>
                <a:latin typeface="+mn-ea"/>
                <a:cs typeface="微软雅黑" panose="020B0503020204020204" charset="-122"/>
              </a:rPr>
              <a:t>1</a:t>
            </a:r>
            <a:r>
              <a:rPr lang="zh-CN" altLang="en-US" sz="2000" dirty="0">
                <a:solidFill>
                  <a:schemeClr val="tx1">
                    <a:lumMod val="75000"/>
                    <a:lumOff val="25000"/>
                  </a:schemeClr>
                </a:solidFill>
                <a:latin typeface="+mn-ea"/>
                <a:cs typeface="微软雅黑" panose="020B0503020204020204" charset="-122"/>
              </a:rPr>
              <a:t>、把用例表达的需求，转化为进一步、更加正式层次的精细表达，</a:t>
            </a:r>
            <a:r>
              <a:rPr lang="zh-CN" altLang="en-US" sz="2000" dirty="0">
                <a:solidFill>
                  <a:srgbClr val="FF0000"/>
                </a:solidFill>
                <a:latin typeface="+mn-ea"/>
                <a:cs typeface="微软雅黑" panose="020B0503020204020204" charset="-122"/>
              </a:rPr>
              <a:t>用例常被细化成一个或者多个顺序图</a:t>
            </a:r>
            <a:r>
              <a:rPr lang="zh-CN" altLang="en-US" sz="2000" dirty="0">
                <a:solidFill>
                  <a:schemeClr val="tx1">
                    <a:lumMod val="75000"/>
                    <a:lumOff val="25000"/>
                  </a:schemeClr>
                </a:solidFill>
                <a:latin typeface="+mn-ea"/>
                <a:cs typeface="微软雅黑" panose="020B0503020204020204" charset="-122"/>
              </a:rPr>
              <a:t>。</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en-US" altLang="zh-CN" sz="2000" dirty="0">
                <a:solidFill>
                  <a:schemeClr val="tx1">
                    <a:lumMod val="75000"/>
                    <a:lumOff val="25000"/>
                  </a:schemeClr>
                </a:solidFill>
                <a:latin typeface="+mn-ea"/>
                <a:cs typeface="微软雅黑" panose="020B0503020204020204" charset="-122"/>
              </a:rPr>
              <a:t>2</a:t>
            </a:r>
            <a:r>
              <a:rPr lang="zh-CN" altLang="en-US" sz="2000" dirty="0">
                <a:solidFill>
                  <a:schemeClr val="tx1">
                    <a:lumMod val="75000"/>
                    <a:lumOff val="25000"/>
                  </a:schemeClr>
                </a:solidFill>
                <a:latin typeface="+mn-ea"/>
                <a:cs typeface="微软雅黑" panose="020B0503020204020204" charset="-122"/>
              </a:rPr>
              <a:t>、用来记录一个存在系统的对象现在是如何交互（</a:t>
            </a:r>
            <a:r>
              <a:rPr lang="zh-CN" altLang="en-US" sz="2000" dirty="0">
                <a:solidFill>
                  <a:srgbClr val="FF0000"/>
                </a:solidFill>
                <a:latin typeface="+mn-ea"/>
                <a:cs typeface="微软雅黑" panose="020B0503020204020204" charset="-122"/>
              </a:rPr>
              <a:t>在将该系统移交给另一个人或组织是，该文档非常有用</a:t>
            </a:r>
            <a:r>
              <a:rPr lang="zh-CN" altLang="en-US" sz="2000" dirty="0">
                <a:solidFill>
                  <a:schemeClr val="tx1">
                    <a:lumMod val="75000"/>
                    <a:lumOff val="25000"/>
                  </a:schemeClr>
                </a:solidFill>
                <a:latin typeface="+mn-ea"/>
                <a:cs typeface="微软雅黑" panose="020B0503020204020204" charset="-122"/>
              </a:rPr>
              <a:t>）</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zh-CN" altLang="en-US" sz="2000" dirty="0">
                <a:solidFill>
                  <a:schemeClr val="tx1">
                    <a:lumMod val="75000"/>
                    <a:lumOff val="25000"/>
                  </a:schemeClr>
                </a:solidFill>
                <a:latin typeface="+mn-ea"/>
                <a:cs typeface="微软雅黑" panose="020B0503020204020204" charset="-122"/>
              </a:rPr>
              <a:t>顺序图用来描述类与类之间的方法调用过程是如何实现的。</a:t>
            </a:r>
            <a:endParaRPr lang="en-US" altLang="zh-CN" sz="2000" dirty="0">
              <a:solidFill>
                <a:schemeClr val="tx1">
                  <a:lumMod val="75000"/>
                  <a:lumOff val="25000"/>
                </a:schemeClr>
              </a:solidFill>
              <a:latin typeface="+mn-ea"/>
              <a:cs typeface="微软雅黑" panose="020B0503020204020204" charset="-122"/>
            </a:endParaRPr>
          </a:p>
          <a:p>
            <a:pPr algn="ctr">
              <a:lnSpc>
                <a:spcPts val="2000"/>
              </a:lnSpc>
            </a:pPr>
            <a:endParaRPr lang="zh-CN" altLang="en-US" sz="2000" spc="100" dirty="0">
              <a:solidFill>
                <a:schemeClr val="tx1">
                  <a:lumMod val="75000"/>
                  <a:lumOff val="25000"/>
                </a:schemeClr>
              </a:solidFill>
              <a:latin typeface="+mn-ea"/>
              <a:cs typeface="字魂105号-简雅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顺序图概述</a:t>
            </a:r>
          </a:p>
        </p:txBody>
      </p:sp>
      <p:sp>
        <p:nvSpPr>
          <p:cNvPr id="2" name="文本框 1"/>
          <p:cNvSpPr txBox="1"/>
          <p:nvPr/>
        </p:nvSpPr>
        <p:spPr>
          <a:xfrm>
            <a:off x="905522" y="1720879"/>
            <a:ext cx="11061577" cy="2246769"/>
          </a:xfrm>
          <a:prstGeom prst="rect">
            <a:avLst/>
          </a:prstGeom>
          <a:noFill/>
        </p:spPr>
        <p:txBody>
          <a:bodyPr wrap="square" rtlCol="0">
            <a:spAutoFit/>
          </a:bodyPr>
          <a:lstStyle/>
          <a:p>
            <a:pPr algn="just">
              <a:lnSpc>
                <a:spcPct val="120000"/>
              </a:lnSpc>
              <a:spcBef>
                <a:spcPts val="0"/>
              </a:spcBef>
              <a:spcAft>
                <a:spcPts val="0"/>
              </a:spcAft>
            </a:pPr>
            <a:r>
              <a:rPr lang="en-US" altLang="zh-CN" sz="2000" dirty="0">
                <a:solidFill>
                  <a:schemeClr val="tx1">
                    <a:lumMod val="75000"/>
                    <a:lumOff val="25000"/>
                  </a:schemeClr>
                </a:solidFill>
                <a:latin typeface="+mn-ea"/>
                <a:cs typeface="微软雅黑" panose="020B0503020204020204" charset="-122"/>
              </a:rPr>
              <a:t>Java</a:t>
            </a:r>
            <a:r>
              <a:rPr lang="zh-CN" altLang="en-US" sz="2000" dirty="0">
                <a:solidFill>
                  <a:schemeClr val="tx1">
                    <a:lumMod val="75000"/>
                    <a:lumOff val="25000"/>
                  </a:schemeClr>
                </a:solidFill>
                <a:latin typeface="+mn-ea"/>
                <a:cs typeface="微软雅黑" panose="020B0503020204020204" charset="-122"/>
              </a:rPr>
              <a:t>应用程序由许多类构成，是</a:t>
            </a:r>
            <a:r>
              <a:rPr lang="en-US" altLang="zh-CN" sz="2000" dirty="0">
                <a:solidFill>
                  <a:schemeClr val="tx1">
                    <a:lumMod val="75000"/>
                    <a:lumOff val="25000"/>
                  </a:schemeClr>
                </a:solidFill>
                <a:latin typeface="+mn-ea"/>
                <a:cs typeface="微软雅黑" panose="020B0503020204020204" charset="-122"/>
              </a:rPr>
              <a:t>Java</a:t>
            </a:r>
            <a:r>
              <a:rPr lang="zh-CN" altLang="en-US" sz="2000" dirty="0">
                <a:solidFill>
                  <a:schemeClr val="tx1">
                    <a:lumMod val="75000"/>
                    <a:lumOff val="25000"/>
                  </a:schemeClr>
                </a:solidFill>
                <a:latin typeface="+mn-ea"/>
                <a:cs typeface="微软雅黑" panose="020B0503020204020204" charset="-122"/>
              </a:rPr>
              <a:t>实现面向对象应用程序的核心。</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zh-CN" altLang="en-US" sz="2000" dirty="0">
                <a:solidFill>
                  <a:schemeClr val="tx1">
                    <a:lumMod val="75000"/>
                    <a:lumOff val="25000"/>
                  </a:schemeClr>
                </a:solidFill>
                <a:latin typeface="+mn-ea"/>
                <a:cs typeface="微软雅黑" panose="020B0503020204020204" charset="-122"/>
              </a:rPr>
              <a:t>类图主要描述各种类之间的相互静态关系，如类的继承、抽象、接口及各种关联</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zh-CN" altLang="en-US" sz="2000" dirty="0">
                <a:solidFill>
                  <a:schemeClr val="tx1">
                    <a:lumMod val="75000"/>
                    <a:lumOff val="25000"/>
                  </a:schemeClr>
                </a:solidFill>
                <a:latin typeface="+mn-ea"/>
                <a:cs typeface="微软雅黑" panose="020B0503020204020204" charset="-122"/>
              </a:rPr>
              <a:t>要利用</a:t>
            </a:r>
            <a:r>
              <a:rPr lang="en-US" altLang="zh-CN" sz="2000" dirty="0">
                <a:solidFill>
                  <a:schemeClr val="tx1">
                    <a:lumMod val="75000"/>
                    <a:lumOff val="25000"/>
                  </a:schemeClr>
                </a:solidFill>
                <a:latin typeface="+mn-ea"/>
                <a:cs typeface="微软雅黑" panose="020B0503020204020204" charset="-122"/>
              </a:rPr>
              <a:t>UML</a:t>
            </a:r>
            <a:r>
              <a:rPr lang="zh-CN" altLang="en-US" sz="2000" dirty="0">
                <a:solidFill>
                  <a:schemeClr val="tx1">
                    <a:lumMod val="75000"/>
                    <a:lumOff val="25000"/>
                  </a:schemeClr>
                </a:solidFill>
                <a:latin typeface="+mn-ea"/>
                <a:cs typeface="微软雅黑" panose="020B0503020204020204" charset="-122"/>
              </a:rPr>
              <a:t>设计</a:t>
            </a:r>
            <a:r>
              <a:rPr lang="en-US" altLang="zh-CN" sz="2000" dirty="0">
                <a:solidFill>
                  <a:schemeClr val="tx1">
                    <a:lumMod val="75000"/>
                    <a:lumOff val="25000"/>
                  </a:schemeClr>
                </a:solidFill>
                <a:latin typeface="+mn-ea"/>
                <a:cs typeface="微软雅黑" panose="020B0503020204020204" charset="-122"/>
              </a:rPr>
              <a:t>java</a:t>
            </a:r>
            <a:r>
              <a:rPr lang="zh-CN" altLang="en-US" sz="2000" dirty="0">
                <a:solidFill>
                  <a:schemeClr val="tx1">
                    <a:lumMod val="75000"/>
                    <a:lumOff val="25000"/>
                  </a:schemeClr>
                </a:solidFill>
                <a:latin typeface="+mn-ea"/>
                <a:cs typeface="微软雅黑" panose="020B0503020204020204" charset="-122"/>
              </a:rPr>
              <a:t>应用程序，不仅需要使用类图描述静态关系，还需描述各类之间的协作关系、动态关系，如时间序列上的交互行为。</a:t>
            </a:r>
            <a:endParaRPr lang="en-US" altLang="zh-CN" sz="2000" dirty="0">
              <a:solidFill>
                <a:schemeClr val="tx1">
                  <a:lumMod val="75000"/>
                  <a:lumOff val="25000"/>
                </a:schemeClr>
              </a:solidFill>
              <a:latin typeface="+mn-ea"/>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mn-ea"/>
                <a:cs typeface="微软雅黑" panose="020B0503020204020204" charset="-122"/>
              </a:rPr>
              <a:t>顺序图用来描述类与类之间的方法调用过程是如何实现的。</a:t>
            </a:r>
            <a:endParaRPr lang="en-US" altLang="zh-CN" sz="2000" dirty="0">
              <a:solidFill>
                <a:srgbClr val="FF0000"/>
              </a:solidFill>
              <a:latin typeface="+mn-ea"/>
              <a:cs typeface="微软雅黑" panose="020B0503020204020204" charset="-122"/>
            </a:endParaRPr>
          </a:p>
          <a:p>
            <a:endParaRPr lang="zh-CN" altLang="en-US" sz="20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2" name="文本框 1"/>
          <p:cNvSpPr txBox="1"/>
          <p:nvPr/>
        </p:nvSpPr>
        <p:spPr>
          <a:xfrm>
            <a:off x="2524217" y="2173639"/>
            <a:ext cx="11061577" cy="2358403"/>
          </a:xfrm>
          <a:prstGeom prst="rect">
            <a:avLst/>
          </a:prstGeom>
          <a:noFill/>
        </p:spPr>
        <p:txBody>
          <a:bodyPr wrap="square" rtlCol="0">
            <a:spAutoFit/>
          </a:bodyPr>
          <a:lstStyle/>
          <a:p>
            <a:pPr algn="just">
              <a:lnSpc>
                <a:spcPct val="120000"/>
              </a:lnSpc>
              <a:spcBef>
                <a:spcPts val="0"/>
              </a:spcBef>
              <a:spcAft>
                <a:spcPts val="0"/>
              </a:spcAft>
            </a:pPr>
            <a:r>
              <a:rPr lang="zh-CN" altLang="en-US" sz="2400" b="1" dirty="0">
                <a:latin typeface="等线" panose="02010600030101010101" pitchFamily="2" charset="-122"/>
                <a:ea typeface="等线" panose="02010600030101010101" pitchFamily="2" charset="-122"/>
                <a:cs typeface="微软雅黑" panose="020B0503020204020204" charset="-122"/>
              </a:rPr>
              <a:t>顺序图中的建模元素</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角色（</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Actor</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对象（</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Object</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生命线（</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Lifeline</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激活（</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Activation</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消息（</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message</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55" y="1276623"/>
            <a:ext cx="2530128" cy="54393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2" name="文本框 1"/>
          <p:cNvSpPr txBox="1"/>
          <p:nvPr/>
        </p:nvSpPr>
        <p:spPr>
          <a:xfrm>
            <a:off x="1210322" y="1285873"/>
            <a:ext cx="11061577" cy="2432269"/>
          </a:xfrm>
          <a:prstGeom prst="rect">
            <a:avLst/>
          </a:prstGeom>
          <a:noFill/>
        </p:spPr>
        <p:txBody>
          <a:bodyPr wrap="square" rtlCol="0">
            <a:spAutoFit/>
          </a:bodyPr>
          <a:lstStyle/>
          <a:p>
            <a:pPr>
              <a:lnSpc>
                <a:spcPct val="120000"/>
              </a:lnSpc>
              <a:spcBef>
                <a:spcPts val="0"/>
              </a:spcBef>
              <a:spcAft>
                <a:spcPts val="0"/>
              </a:spcAft>
            </a:pPr>
            <a:r>
              <a:rPr lang="en-US" altLang="zh-CN" sz="2400" b="1" dirty="0">
                <a:latin typeface="等线" panose="02010600030101010101" pitchFamily="2" charset="-122"/>
                <a:ea typeface="等线" panose="02010600030101010101" pitchFamily="2" charset="-122"/>
                <a:cs typeface="微软雅黑" panose="020B0503020204020204" charset="-122"/>
              </a:rPr>
              <a:t>1</a:t>
            </a:r>
            <a:r>
              <a:rPr lang="zh-CN" altLang="en-US" sz="2400" b="1" dirty="0">
                <a:latin typeface="等线" panose="02010600030101010101" pitchFamily="2" charset="-122"/>
                <a:ea typeface="等线" panose="02010600030101010101" pitchFamily="2" charset="-122"/>
                <a:cs typeface="微软雅黑" panose="020B0503020204020204" charset="-122"/>
              </a:rPr>
              <a:t>、角色（</a:t>
            </a:r>
            <a:r>
              <a:rPr lang="en-US" altLang="zh-CN" sz="2400" b="1" dirty="0">
                <a:latin typeface="等线" panose="02010600030101010101" pitchFamily="2" charset="-122"/>
                <a:ea typeface="等线" panose="02010600030101010101" pitchFamily="2" charset="-122"/>
                <a:cs typeface="微软雅黑" panose="020B0503020204020204" charset="-122"/>
              </a:rPr>
              <a:t>Actor</a:t>
            </a:r>
            <a:r>
              <a:rPr lang="zh-CN" altLang="en-US" sz="2400" b="1" dirty="0">
                <a:latin typeface="等线" panose="02010600030101010101" pitchFamily="2" charset="-122"/>
                <a:ea typeface="等线" panose="02010600030101010101" pitchFamily="2" charset="-122"/>
                <a:cs typeface="微软雅黑" panose="020B0503020204020204" charset="-122"/>
              </a:rPr>
              <a:t>）</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系统角色可以是人或者其他的系统或者其子系统。</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en-US" altLang="zh-CN" sz="2400" b="1" dirty="0">
                <a:latin typeface="等线" panose="02010600030101010101" pitchFamily="2" charset="-122"/>
                <a:ea typeface="等线" panose="02010600030101010101" pitchFamily="2" charset="-122"/>
                <a:cs typeface="微软雅黑" panose="020B0503020204020204" charset="-122"/>
              </a:rPr>
              <a:t>2</a:t>
            </a:r>
            <a:r>
              <a:rPr lang="zh-CN" altLang="en-US" sz="2400" b="1" dirty="0">
                <a:latin typeface="等线" panose="02010600030101010101" pitchFamily="2" charset="-122"/>
                <a:ea typeface="等线" panose="02010600030101010101" pitchFamily="2" charset="-122"/>
                <a:cs typeface="微软雅黑" panose="020B0503020204020204" charset="-122"/>
              </a:rPr>
              <a:t>、对象（</a:t>
            </a:r>
            <a:r>
              <a:rPr lang="en-US" altLang="zh-CN" sz="2400" b="1" dirty="0">
                <a:latin typeface="等线" panose="02010600030101010101" pitchFamily="2" charset="-122"/>
                <a:ea typeface="等线" panose="02010600030101010101" pitchFamily="2" charset="-122"/>
                <a:cs typeface="微软雅黑" panose="020B0503020204020204" charset="-122"/>
              </a:rPr>
              <a:t>Object</a:t>
            </a:r>
            <a:r>
              <a:rPr lang="zh-CN" altLang="en-US" sz="2400" b="1" dirty="0">
                <a:latin typeface="等线" panose="02010600030101010101" pitchFamily="2" charset="-122"/>
                <a:ea typeface="等线" panose="02010600030101010101" pitchFamily="2" charset="-122"/>
                <a:cs typeface="微软雅黑" panose="020B0503020204020204" charset="-122"/>
              </a:rPr>
              <a:t>）</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在概念上与其在类图中的定义已知，交互的顺序按时间的顺序</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顺序图中对象用矩形框表示，对象名有下划线</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当使用框架元件封闭图的时候，图的标签形式：图类型 图名称（</a:t>
            </a:r>
            <a:r>
              <a:rPr lang="en-US" altLang="zh-CN" sz="2000" dirty="0" err="1">
                <a:solidFill>
                  <a:srgbClr val="FF0000"/>
                </a:solidFill>
                <a:latin typeface="等线" panose="02010600030101010101" pitchFamily="2" charset="-122"/>
                <a:ea typeface="等线" panose="02010600030101010101" pitchFamily="2" charset="-122"/>
                <a:cs typeface="微软雅黑" panose="020B0503020204020204" charset="-122"/>
              </a:rPr>
              <a:t>sd</a:t>
            </a:r>
            <a:r>
              <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rPr>
              <a:t> SequenceDiagram1</a:t>
            </a:r>
            <a:r>
              <a:rPr lang="zh-CN" altLang="en-US" sz="2000" dirty="0">
                <a:latin typeface="等线" panose="02010600030101010101" pitchFamily="2" charset="-122"/>
                <a:ea typeface="等线" panose="02010600030101010101" pitchFamily="2" charset="-122"/>
                <a:cs typeface="微软雅黑" panose="020B0503020204020204" charset="-122"/>
              </a:rPr>
              <a:t>）</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39" y="4409985"/>
            <a:ext cx="3133725" cy="1371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6440" y="4409985"/>
            <a:ext cx="3133725" cy="13716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82" y="4409985"/>
            <a:ext cx="3133725" cy="1371600"/>
          </a:xfrm>
          <a:prstGeom prst="rect">
            <a:avLst/>
          </a:prstGeom>
        </p:spPr>
      </p:pic>
      <p:sp>
        <p:nvSpPr>
          <p:cNvPr id="10" name="文本框 9"/>
          <p:cNvSpPr txBox="1"/>
          <p:nvPr/>
        </p:nvSpPr>
        <p:spPr>
          <a:xfrm>
            <a:off x="796124" y="5909642"/>
            <a:ext cx="2760957" cy="923330"/>
          </a:xfrm>
          <a:prstGeom prst="rect">
            <a:avLst/>
          </a:prstGeom>
          <a:noFill/>
        </p:spPr>
        <p:txBody>
          <a:bodyPr wrap="square" rtlCol="0">
            <a:spAutoFit/>
          </a:bodyPr>
          <a:lstStyle/>
          <a:p>
            <a:r>
              <a:rPr lang="zh-CN" altLang="en-US" sz="1800" dirty="0">
                <a:latin typeface="等线" panose="02010600030101010101" pitchFamily="2" charset="-122"/>
                <a:ea typeface="等线" panose="02010600030101010101" pitchFamily="2" charset="-122"/>
                <a:cs typeface="微软雅黑" panose="020B0503020204020204" charset="-122"/>
              </a:rPr>
              <a:t>包括对象名和其所属类名，中间用冒号隔开</a:t>
            </a:r>
            <a:endParaRPr lang="en-US" altLang="zh-CN" sz="1800" dirty="0">
              <a:latin typeface="等线" panose="02010600030101010101" pitchFamily="2" charset="-122"/>
              <a:ea typeface="等线" panose="02010600030101010101" pitchFamily="2" charset="-122"/>
              <a:cs typeface="微软雅黑" panose="020B0503020204020204" charset="-122"/>
            </a:endParaRPr>
          </a:p>
          <a:p>
            <a:endParaRPr lang="zh-CN" altLang="en-US" dirty="0"/>
          </a:p>
        </p:txBody>
      </p:sp>
      <p:sp>
        <p:nvSpPr>
          <p:cNvPr id="11" name="文本框 10"/>
          <p:cNvSpPr txBox="1"/>
          <p:nvPr/>
        </p:nvSpPr>
        <p:spPr>
          <a:xfrm>
            <a:off x="4998128" y="5909642"/>
            <a:ext cx="1811044" cy="743183"/>
          </a:xfrm>
          <a:prstGeom prst="rect">
            <a:avLst/>
          </a:prstGeom>
          <a:noFill/>
        </p:spPr>
        <p:txBody>
          <a:bodyPr wrap="square" rtlCol="0">
            <a:spAutoFit/>
          </a:bodyPr>
          <a:lstStyle/>
          <a:p>
            <a:pPr>
              <a:lnSpc>
                <a:spcPct val="120000"/>
              </a:lnSpc>
              <a:spcBef>
                <a:spcPts val="0"/>
              </a:spcBef>
              <a:spcAft>
                <a:spcPts val="0"/>
              </a:spcAft>
            </a:pPr>
            <a:r>
              <a:rPr lang="zh-CN" altLang="en-US" sz="1800" dirty="0">
                <a:latin typeface="等线" panose="02010600030101010101" pitchFamily="2" charset="-122"/>
                <a:ea typeface="等线" panose="02010600030101010101" pitchFamily="2" charset="-122"/>
                <a:cs typeface="微软雅黑" panose="020B0503020204020204" charset="-122"/>
              </a:rPr>
              <a:t>只显示对象名，不显示类名</a:t>
            </a:r>
            <a:endParaRPr lang="en-US" altLang="zh-CN" sz="1800" dirty="0">
              <a:latin typeface="等线" panose="02010600030101010101" pitchFamily="2" charset="-122"/>
              <a:ea typeface="等线" panose="02010600030101010101" pitchFamily="2" charset="-122"/>
              <a:cs typeface="微软雅黑" panose="020B0503020204020204" charset="-122"/>
            </a:endParaRPr>
          </a:p>
        </p:txBody>
      </p:sp>
      <p:sp>
        <p:nvSpPr>
          <p:cNvPr id="12" name="文本框 11"/>
          <p:cNvSpPr txBox="1"/>
          <p:nvPr/>
        </p:nvSpPr>
        <p:spPr>
          <a:xfrm>
            <a:off x="8504808" y="5909642"/>
            <a:ext cx="3133725" cy="923330"/>
          </a:xfrm>
          <a:prstGeom prst="rect">
            <a:avLst/>
          </a:prstGeom>
          <a:noFill/>
        </p:spPr>
        <p:txBody>
          <a:bodyPr wrap="square" rtlCol="0">
            <a:spAutoFit/>
          </a:bodyPr>
          <a:lstStyle/>
          <a:p>
            <a:r>
              <a:rPr lang="zh-CN" altLang="en-US" sz="1800" dirty="0">
                <a:latin typeface="等线" panose="02010600030101010101" pitchFamily="2" charset="-122"/>
                <a:ea typeface="等线" panose="02010600030101010101" pitchFamily="2" charset="-122"/>
                <a:cs typeface="微软雅黑" panose="020B0503020204020204" charset="-122"/>
              </a:rPr>
              <a:t>只显示类名，不显示对象名（</a:t>
            </a:r>
            <a:r>
              <a:rPr lang="zh-CN" altLang="en-US" sz="1800" dirty="0">
                <a:solidFill>
                  <a:srgbClr val="FF0000"/>
                </a:solidFill>
                <a:latin typeface="等线" panose="02010600030101010101" pitchFamily="2" charset="-122"/>
                <a:ea typeface="等线" panose="02010600030101010101" pitchFamily="2" charset="-122"/>
                <a:cs typeface="微软雅黑" panose="020B0503020204020204" charset="-122"/>
              </a:rPr>
              <a:t>表示它是一个匿名对象，适应于该类的任何对象</a:t>
            </a:r>
            <a:r>
              <a:rPr lang="zh-CN" altLang="en-US" sz="1800" dirty="0">
                <a:latin typeface="等线" panose="02010600030101010101" pitchFamily="2" charset="-122"/>
                <a:ea typeface="等线" panose="02010600030101010101" pitchFamily="2" charset="-122"/>
                <a:cs typeface="微软雅黑" panose="020B0503020204020204" charset="-122"/>
              </a:rPr>
              <a:t>）</a:t>
            </a:r>
            <a:endParaRPr lang="zh-CN" altLang="en-US" dirty="0"/>
          </a:p>
        </p:txBody>
      </p:sp>
      <p:sp>
        <p:nvSpPr>
          <p:cNvPr id="13" name="文本框 12"/>
          <p:cNvSpPr txBox="1"/>
          <p:nvPr/>
        </p:nvSpPr>
        <p:spPr>
          <a:xfrm>
            <a:off x="609739" y="3718142"/>
            <a:ext cx="2610035" cy="461665"/>
          </a:xfrm>
          <a:prstGeom prst="rect">
            <a:avLst/>
          </a:prstGeom>
          <a:noFill/>
        </p:spPr>
        <p:txBody>
          <a:bodyPr wrap="square" rtlCol="0">
            <a:spAutoFit/>
          </a:bodyPr>
          <a:lstStyle/>
          <a:p>
            <a:r>
              <a:rPr lang="zh-CN" altLang="en-US" sz="2400" b="1" dirty="0"/>
              <a:t>对象命名方式</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5" name="文本框 4"/>
          <p:cNvSpPr txBox="1"/>
          <p:nvPr/>
        </p:nvSpPr>
        <p:spPr>
          <a:xfrm flipH="1">
            <a:off x="1201446" y="1172193"/>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用例图</a:t>
            </a:r>
            <a:r>
              <a:rPr kumimoji="0" lang="zh-CN" altLang="en-US" sz="200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由以下几个元素组成：</a:t>
            </a:r>
          </a:p>
        </p:txBody>
      </p:sp>
      <p:sp>
        <p:nvSpPr>
          <p:cNvPr id="6" name="文本框 5"/>
          <p:cNvSpPr txBox="1"/>
          <p:nvPr/>
        </p:nvSpPr>
        <p:spPr>
          <a:xfrm>
            <a:off x="1201446" y="2073045"/>
            <a:ext cx="504334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mn-cs"/>
              </a:rPr>
              <a:t>1.</a:t>
            </a:r>
            <a:r>
              <a:rPr lang="zh-CN" altLang="en-US" sz="2000" b="1" dirty="0">
                <a:latin typeface="等线" panose="02010600030101010101" pitchFamily="2" charset="-122"/>
                <a:ea typeface="等线" panose="02010600030101010101" pitchFamily="2" charset="-122"/>
              </a:rPr>
              <a:t>参与者</a:t>
            </a:r>
            <a:r>
              <a:rPr lang="en-US" altLang="zh-CN" sz="2000" b="1" dirty="0">
                <a:latin typeface="等线" panose="02010600030101010101" pitchFamily="2" charset="-122"/>
                <a:ea typeface="等线" panose="02010600030101010101" pitchFamily="2" charset="-122"/>
              </a:rPr>
              <a:t>(Actor)</a:t>
            </a:r>
            <a:r>
              <a:rPr lang="zh-CN" altLang="en-US" sz="2000" b="1" dirty="0">
                <a:latin typeface="等线" panose="02010600030101010101" pitchFamily="2" charset="-122"/>
                <a:ea typeface="等线" panose="02010600030101010101" pitchFamily="2" charset="-122"/>
              </a:rPr>
              <a:t>：</a:t>
            </a:r>
            <a:endParaRPr lang="en-US" altLang="zh-CN" sz="2000" b="1" dirty="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也称角色，它代表系统的用户。</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系统边界</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(System Scope)</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它确定系统的范围。</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3.</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(Use Case)</a:t>
            </a: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endPar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它代表系统提供的服务。</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solidFill>
                <a:latin typeface="等线" panose="02010600030101010101" pitchFamily="2" charset="-122"/>
                <a:ea typeface="等线" panose="02010600030101010101" pitchFamily="2" charset="-122"/>
              </a:rPr>
              <a:t>4.</a:t>
            </a:r>
            <a:r>
              <a:rPr lang="zh-CN" altLang="en-US" sz="2000" b="1" dirty="0">
                <a:solidFill>
                  <a:prstClr val="black"/>
                </a:solidFill>
                <a:latin typeface="等线" panose="02010600030101010101" pitchFamily="2" charset="-122"/>
                <a:ea typeface="等线" panose="02010600030101010101" pitchFamily="2" charset="-122"/>
              </a:rPr>
              <a:t>关联（</a:t>
            </a:r>
            <a:r>
              <a:rPr lang="en-US" altLang="zh-CN" sz="2000" b="1" dirty="0">
                <a:solidFill>
                  <a:prstClr val="black"/>
                </a:solidFill>
                <a:latin typeface="等线" panose="02010600030101010101" pitchFamily="2" charset="-122"/>
                <a:ea typeface="等线" panose="02010600030101010101" pitchFamily="2" charset="-122"/>
              </a:rPr>
              <a:t>Association)</a:t>
            </a:r>
            <a:r>
              <a:rPr lang="zh-CN" altLang="en-US" sz="2000" b="1" dirty="0">
                <a:solidFill>
                  <a:prstClr val="black"/>
                </a:solidFill>
                <a:latin typeface="等线" panose="02010600030101010101" pitchFamily="2" charset="-122"/>
                <a:ea typeface="等线" panose="02010600030101010101" pitchFamily="2" charset="-122"/>
              </a:rPr>
              <a:t>：</a:t>
            </a:r>
            <a:endParaRPr lang="en-US" altLang="zh-CN" sz="2000" b="1" dirty="0">
              <a:solidFill>
                <a:prstClr val="black"/>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它表示参与者与用例间的关系</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5170587" y="1824283"/>
            <a:ext cx="6244771" cy="32094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2" name="文本框 1"/>
          <p:cNvSpPr txBox="1"/>
          <p:nvPr/>
        </p:nvSpPr>
        <p:spPr>
          <a:xfrm>
            <a:off x="612559" y="2218028"/>
            <a:ext cx="6134471" cy="2284536"/>
          </a:xfrm>
          <a:prstGeom prst="rect">
            <a:avLst/>
          </a:prstGeom>
          <a:noFill/>
        </p:spPr>
        <p:txBody>
          <a:bodyPr wrap="square" rtlCol="0">
            <a:spAutoFit/>
          </a:bodyPr>
          <a:lstStyle/>
          <a:p>
            <a:pPr>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对象置于顺序图的顶部，意味着交互初对象就存在</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对象置于不在顶端，意味着在交互过程中被创建</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对象创建应遵循的原则：</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en-US" altLang="zh-CN" sz="2000" dirty="0">
                <a:latin typeface="等线" panose="02010600030101010101" pitchFamily="2" charset="-122"/>
                <a:ea typeface="等线" panose="02010600030101010101" pitchFamily="2" charset="-122"/>
                <a:cs typeface="微软雅黑" panose="020B0503020204020204" charset="-122"/>
              </a:rPr>
              <a:t>1</a:t>
            </a:r>
            <a:r>
              <a:rPr lang="zh-CN" altLang="en-US" sz="2000" dirty="0">
                <a:latin typeface="等线" panose="02010600030101010101" pitchFamily="2" charset="-122"/>
                <a:ea typeface="等线" panose="02010600030101010101" pitchFamily="2" charset="-122"/>
                <a:cs typeface="微软雅黑" panose="020B0503020204020204" charset="-122"/>
              </a:rPr>
              <a:t>、把交互频繁的对象尽可能靠拢</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en-US" altLang="zh-CN" sz="2000" dirty="0">
                <a:latin typeface="等线" panose="02010600030101010101" pitchFamily="2" charset="-122"/>
                <a:ea typeface="等线" panose="02010600030101010101" pitchFamily="2" charset="-122"/>
                <a:cs typeface="微软雅黑" panose="020B0503020204020204" charset="-122"/>
              </a:rPr>
              <a:t>2</a:t>
            </a:r>
            <a:r>
              <a:rPr lang="zh-CN" altLang="en-US" sz="2000" dirty="0">
                <a:latin typeface="等线" panose="02010600030101010101" pitchFamily="2" charset="-122"/>
                <a:ea typeface="等线" panose="02010600030101010101" pitchFamily="2" charset="-122"/>
                <a:cs typeface="微软雅黑" panose="020B0503020204020204" charset="-122"/>
              </a:rPr>
              <a:t>、把初始化整个交互活动的对象</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200" y="1946462"/>
            <a:ext cx="3922868" cy="36373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130423" y="1437005"/>
            <a:ext cx="11061577" cy="3909596"/>
          </a:xfrm>
          <a:prstGeom prst="rect">
            <a:avLst/>
          </a:prstGeom>
          <a:noFill/>
        </p:spPr>
        <p:txBody>
          <a:bodyPr wrap="square" rtlCol="0">
            <a:spAutoFit/>
          </a:bodyPr>
          <a:lstStyle/>
          <a:p>
            <a:pPr algn="just">
              <a:lnSpc>
                <a:spcPct val="120000"/>
              </a:lnSpc>
              <a:spcBef>
                <a:spcPts val="0"/>
              </a:spcBef>
              <a:spcAft>
                <a:spcPts val="0"/>
              </a:spcAft>
            </a:pPr>
            <a:r>
              <a:rPr lang="en-US" altLang="zh-CN" sz="2400" b="1" dirty="0">
                <a:latin typeface="等线" panose="02010600030101010101" pitchFamily="2" charset="-122"/>
                <a:ea typeface="等线" panose="02010600030101010101" pitchFamily="2" charset="-122"/>
                <a:cs typeface="微软雅黑" panose="020B0503020204020204" charset="-122"/>
              </a:rPr>
              <a:t>3</a:t>
            </a:r>
            <a:r>
              <a:rPr lang="zh-CN" altLang="en-US" sz="2400" b="1" dirty="0">
                <a:latin typeface="等线" panose="02010600030101010101" pitchFamily="2" charset="-122"/>
                <a:ea typeface="等线" panose="02010600030101010101" pitchFamily="2" charset="-122"/>
                <a:cs typeface="微软雅黑" panose="020B0503020204020204" charset="-122"/>
              </a:rPr>
              <a:t>、生命线（</a:t>
            </a:r>
            <a:r>
              <a:rPr lang="en-US" altLang="zh-CN" sz="2400" b="1" dirty="0">
                <a:latin typeface="等线" panose="02010600030101010101" pitchFamily="2" charset="-122"/>
                <a:ea typeface="等线" panose="02010600030101010101" pitchFamily="2" charset="-122"/>
                <a:cs typeface="微软雅黑" panose="020B0503020204020204" charset="-122"/>
              </a:rPr>
              <a:t>LifeLine</a:t>
            </a:r>
            <a:r>
              <a:rPr lang="zh-CN" altLang="en-US" sz="2400" b="1" dirty="0">
                <a:latin typeface="等线" panose="02010600030101010101" pitchFamily="2" charset="-122"/>
                <a:ea typeface="等线" panose="02010600030101010101" pitchFamily="2" charset="-122"/>
                <a:cs typeface="微软雅黑" panose="020B0503020204020204" charset="-122"/>
              </a:rPr>
              <a:t>）</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代表顺序图中对象在一段时间内的存在，是一个时间线，</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所用时间取决于交互持续的时间</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对象与生命线结合在一起被称为对象的生命线</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表示方式：从对象图标底部中心位置向下延伸的一条虚线</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对象在生命线上的两种状态：</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休眠状态和激活状态</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en-US" altLang="zh-CN" sz="2400" b="1" dirty="0">
                <a:latin typeface="等线" panose="02010600030101010101" pitchFamily="2" charset="-122"/>
                <a:ea typeface="等线" panose="02010600030101010101" pitchFamily="2" charset="-122"/>
                <a:cs typeface="微软雅黑" panose="020B0503020204020204" charset="-122"/>
              </a:rPr>
              <a:t>4</a:t>
            </a:r>
            <a:r>
              <a:rPr lang="zh-CN" altLang="en-US" sz="2400" b="1" dirty="0">
                <a:latin typeface="等线" panose="02010600030101010101" pitchFamily="2" charset="-122"/>
                <a:ea typeface="等线" panose="02010600030101010101" pitchFamily="2" charset="-122"/>
                <a:cs typeface="微软雅黑" panose="020B0503020204020204" charset="-122"/>
              </a:rPr>
              <a:t>、激活期（</a:t>
            </a:r>
            <a:r>
              <a:rPr lang="en-US" altLang="zh-CN" sz="2400" b="1" dirty="0">
                <a:latin typeface="等线" panose="02010600030101010101" pitchFamily="2" charset="-122"/>
                <a:ea typeface="等线" panose="02010600030101010101" pitchFamily="2" charset="-122"/>
                <a:cs typeface="微软雅黑" panose="020B0503020204020204" charset="-122"/>
              </a:rPr>
              <a:t>Activation</a:t>
            </a:r>
            <a:r>
              <a:rPr lang="zh-CN" altLang="en-US" sz="2400" b="1" dirty="0">
                <a:latin typeface="等线" panose="02010600030101010101" pitchFamily="2" charset="-122"/>
                <a:ea typeface="等线" panose="02010600030101010101" pitchFamily="2" charset="-122"/>
                <a:cs typeface="微软雅黑" panose="020B0503020204020204" charset="-122"/>
              </a:rPr>
              <a:t>）</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也被称为控制焦点，代表顺序图中的对象执行一项操作的时期</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表示方式：小矩形（被称作激活条或者控制期）</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激活矩形的长度表示出激活的持续时间，基本从发出一条信息开始，到接收到最后一条信息结束。</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生命线中的每一段虚线通常不会代表具体的时间单元，而是试图表示一般意义上的持续时间</a:t>
            </a:r>
            <a:endParaRPr lang="en-US" altLang="zh-CN" sz="2000" dirty="0">
              <a:solidFill>
                <a:srgbClr val="FF0000"/>
              </a:solidFill>
              <a:latin typeface="等线" panose="02010600030101010101" pitchFamily="2" charset="-122"/>
              <a:ea typeface="等线" panose="02010600030101010101" pitchFamily="2"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068279" y="1330472"/>
            <a:ext cx="11061577" cy="1915204"/>
          </a:xfrm>
          <a:prstGeom prst="rect">
            <a:avLst/>
          </a:prstGeom>
          <a:noFill/>
        </p:spPr>
        <p:txBody>
          <a:bodyPr wrap="square" rtlCol="0">
            <a:spAutoFit/>
          </a:bodyPr>
          <a:lstStyle/>
          <a:p>
            <a:pPr algn="just">
              <a:lnSpc>
                <a:spcPct val="120000"/>
              </a:lnSpc>
            </a:pPr>
            <a:r>
              <a:rPr lang="en-US" altLang="zh-CN" sz="2000" b="1" dirty="0">
                <a:latin typeface="等线" panose="02010600030101010101" pitchFamily="2" charset="-122"/>
                <a:ea typeface="等线" panose="02010600030101010101" pitchFamily="2" charset="-122"/>
                <a:cs typeface="微软雅黑" panose="020B0503020204020204" charset="-122"/>
              </a:rPr>
              <a:t>5</a:t>
            </a:r>
            <a:r>
              <a:rPr lang="zh-CN" altLang="en-US" sz="2000" b="1" dirty="0">
                <a:latin typeface="等线" panose="02010600030101010101" pitchFamily="2" charset="-122"/>
                <a:ea typeface="等线" panose="02010600030101010101" pitchFamily="2" charset="-122"/>
                <a:cs typeface="微软雅黑" panose="020B0503020204020204" charset="-122"/>
              </a:rPr>
              <a:t>、消息（</a:t>
            </a:r>
            <a:r>
              <a:rPr lang="en-US" altLang="zh-CN" sz="2000" b="1" dirty="0">
                <a:latin typeface="等线" panose="02010600030101010101" pitchFamily="2" charset="-122"/>
                <a:ea typeface="等线" panose="02010600030101010101" pitchFamily="2" charset="-122"/>
                <a:cs typeface="微软雅黑" panose="020B0503020204020204" charset="-122"/>
              </a:rPr>
              <a:t>message</a:t>
            </a:r>
            <a:r>
              <a:rPr lang="zh-CN" altLang="en-US" sz="2000" b="1" dirty="0">
                <a:latin typeface="等线" panose="02010600030101010101" pitchFamily="2" charset="-122"/>
                <a:ea typeface="等线" panose="02010600030101010101" pitchFamily="2" charset="-122"/>
                <a:cs typeface="微软雅黑" panose="020B0503020204020204" charset="-122"/>
              </a:rPr>
              <a:t>）</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是对象之间某种形式的通信。</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可以激发某个操作、唤起信号或导致目标对象的创建或撤销</a:t>
            </a:r>
            <a:r>
              <a:rPr lang="zh-CN" altLang="en-US" sz="2000" dirty="0">
                <a:latin typeface="等线" panose="02010600030101010101" pitchFamily="2" charset="-122"/>
                <a:ea typeface="等线" panose="02010600030101010101" pitchFamily="2" charset="-122"/>
                <a:cs typeface="微软雅黑" panose="020B0503020204020204" charset="-122"/>
              </a:rPr>
              <a:t>。</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一个对象到另一个对象的消息用跨越对象生命线的消息线表示。</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000" dirty="0">
                <a:latin typeface="等线" panose="02010600030101010101" pitchFamily="2" charset="-122"/>
                <a:ea typeface="等线" panose="02010600030101010101" pitchFamily="2" charset="-122"/>
                <a:cs typeface="微软雅黑" panose="020B0503020204020204" charset="-122"/>
              </a:rPr>
              <a:t>对象可以发送消息给自己，即消息线从自己的生命线出发又回到自己的生命线。</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sp>
        <p:nvSpPr>
          <p:cNvPr id="3" name="文本框 2"/>
          <p:cNvSpPr txBox="1"/>
          <p:nvPr/>
        </p:nvSpPr>
        <p:spPr>
          <a:xfrm>
            <a:off x="724143" y="3612324"/>
            <a:ext cx="6933460" cy="2474524"/>
          </a:xfrm>
          <a:prstGeom prst="rect">
            <a:avLst/>
          </a:prstGeom>
          <a:noFill/>
        </p:spPr>
        <p:txBody>
          <a:bodyPr wrap="square" rtlCol="0">
            <a:spAutoFit/>
          </a:bodyPr>
          <a:lstStyle/>
          <a:p>
            <a:pPr algn="just">
              <a:lnSpc>
                <a:spcPct val="120000"/>
              </a:lnSpc>
              <a:spcBef>
                <a:spcPts val="0"/>
              </a:spcBef>
              <a:spcAft>
                <a:spcPts val="0"/>
              </a:spcAft>
            </a:pPr>
            <a:r>
              <a:rPr lang="zh-CN" altLang="en-US" sz="2400" b="1" dirty="0">
                <a:latin typeface="等线" panose="02010600030101010101" pitchFamily="2" charset="-122"/>
                <a:ea typeface="等线" panose="02010600030101010101" pitchFamily="2" charset="-122"/>
                <a:cs typeface="微软雅黑" panose="020B0503020204020204" charset="-122"/>
              </a:rPr>
              <a:t>表示方式：</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dirty="0">
                <a:solidFill>
                  <a:srgbClr val="FF0000"/>
                </a:solidFill>
                <a:latin typeface="等线" panose="02010600030101010101" pitchFamily="2" charset="-122"/>
                <a:ea typeface="等线" panose="02010600030101010101" pitchFamily="2" charset="-122"/>
                <a:cs typeface="微软雅黑" panose="020B0503020204020204" charset="-122"/>
              </a:rPr>
              <a:t>从一条生命线开始到另一条生命线结束的箭头来表示一个消息，消息可以用消息名及参数标识，也可以带有顺序号</a:t>
            </a:r>
            <a:endParaRPr lang="en-US" altLang="zh-CN"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dirty="0">
                <a:latin typeface="等线" panose="02010600030101010101" pitchFamily="2" charset="-122"/>
                <a:ea typeface="等线" panose="02010600030101010101" pitchFamily="2" charset="-122"/>
                <a:cs typeface="微软雅黑" panose="020B0503020204020204" charset="-122"/>
              </a:rPr>
              <a:t>消息在图中生命线的上下位置决定了传递时间，阅读顺序在图中也是严格</a:t>
            </a:r>
            <a:r>
              <a:rPr lang="zh-CN" altLang="en-US" dirty="0">
                <a:solidFill>
                  <a:srgbClr val="FF0000"/>
                </a:solidFill>
                <a:latin typeface="等线" panose="02010600030101010101" pitchFamily="2" charset="-122"/>
                <a:ea typeface="等线" panose="02010600030101010101" pitchFamily="2" charset="-122"/>
                <a:cs typeface="微软雅黑" panose="020B0503020204020204" charset="-122"/>
              </a:rPr>
              <a:t>自上而下</a:t>
            </a:r>
            <a:r>
              <a:rPr lang="zh-CN" altLang="en-US" dirty="0">
                <a:latin typeface="等线" panose="02010600030101010101" pitchFamily="2" charset="-122"/>
                <a:ea typeface="等线" panose="02010600030101010101" pitchFamily="2" charset="-122"/>
                <a:cs typeface="微软雅黑" panose="020B0503020204020204" charset="-122"/>
              </a:rPr>
              <a:t>的。</a:t>
            </a:r>
            <a:endParaRPr lang="en-US" altLang="zh-CN" dirty="0">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dirty="0">
                <a:latin typeface="等线" panose="02010600030101010101" pitchFamily="2" charset="-122"/>
                <a:ea typeface="等线" panose="02010600030101010101" pitchFamily="2" charset="-122"/>
                <a:cs typeface="微软雅黑" panose="020B0503020204020204" charset="-122"/>
              </a:rPr>
              <a:t>对象间的交互是通过互发消息来实现的，从原对象指向目标对象</a:t>
            </a:r>
            <a:endParaRPr lang="en-US" altLang="zh-CN" dirty="0">
              <a:latin typeface="等线" panose="02010600030101010101" pitchFamily="2" charset="-122"/>
              <a:ea typeface="等线" panose="02010600030101010101" pitchFamily="2" charset="-122"/>
              <a:cs typeface="微软雅黑" panose="020B0503020204020204" charset="-122"/>
            </a:endParaRP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433" y="3612324"/>
            <a:ext cx="3508437" cy="20406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068279" y="1330473"/>
            <a:ext cx="11061577" cy="2961645"/>
          </a:xfrm>
          <a:prstGeom prst="rect">
            <a:avLst/>
          </a:prstGeom>
          <a:noFill/>
        </p:spPr>
        <p:txBody>
          <a:bodyPr wrap="square" rtlCol="0">
            <a:spAutoFit/>
          </a:bodyPr>
          <a:lstStyle/>
          <a:p>
            <a:pPr algn="just">
              <a:lnSpc>
                <a:spcPct val="120000"/>
              </a:lnSpc>
            </a:pPr>
            <a:r>
              <a:rPr lang="zh-CN" altLang="en-US" sz="2000" b="1" dirty="0">
                <a:latin typeface="等线" panose="02010600030101010101" pitchFamily="2" charset="-122"/>
                <a:ea typeface="等线" panose="02010600030101010101" pitchFamily="2" charset="-122"/>
                <a:cs typeface="微软雅黑" panose="020B0503020204020204" charset="-122"/>
              </a:rPr>
              <a:t>在</a:t>
            </a:r>
            <a:r>
              <a:rPr lang="en-US" altLang="zh-CN" sz="2000" b="1" dirty="0">
                <a:latin typeface="等线" panose="02010600030101010101" pitchFamily="2" charset="-122"/>
                <a:ea typeface="等线" panose="02010600030101010101" pitchFamily="2" charset="-122"/>
                <a:cs typeface="微软雅黑" panose="020B0503020204020204" charset="-122"/>
              </a:rPr>
              <a:t>UML</a:t>
            </a:r>
            <a:r>
              <a:rPr lang="zh-CN" altLang="en-US" sz="2000" b="1" dirty="0">
                <a:latin typeface="等线" panose="02010600030101010101" pitchFamily="2" charset="-122"/>
                <a:ea typeface="等线" panose="02010600030101010101" pitchFamily="2" charset="-122"/>
                <a:cs typeface="微软雅黑" panose="020B0503020204020204" charset="-122"/>
              </a:rPr>
              <a:t>中，消息的箭头形状代表了消息的类型。</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b="1" dirty="0">
                <a:latin typeface="等线" panose="02010600030101010101" pitchFamily="2" charset="-122"/>
                <a:ea typeface="等线" panose="02010600030101010101" pitchFamily="2" charset="-122"/>
                <a:cs typeface="微软雅黑" panose="020B0503020204020204" charset="-122"/>
              </a:rPr>
              <a:t>消息类型分为</a:t>
            </a:r>
            <a:r>
              <a:rPr lang="zh-CN" altLang="en-US" sz="2000" b="1" dirty="0">
                <a:solidFill>
                  <a:srgbClr val="FF0000"/>
                </a:solidFill>
                <a:latin typeface="等线" panose="02010600030101010101" pitchFamily="2" charset="-122"/>
                <a:ea typeface="等线" panose="02010600030101010101" pitchFamily="2" charset="-122"/>
                <a:cs typeface="微软雅黑" panose="020B0503020204020204" charset="-122"/>
              </a:rPr>
              <a:t>同步消息，异步消息，同步且立即返回消息</a:t>
            </a:r>
            <a:endParaRPr lang="en-US" altLang="zh-CN" sz="2000" b="1"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en-US" altLang="zh-CN" sz="2000" b="1" dirty="0">
                <a:latin typeface="等线" panose="02010600030101010101" pitchFamily="2" charset="-122"/>
                <a:ea typeface="等线" panose="02010600030101010101" pitchFamily="2" charset="-122"/>
                <a:cs typeface="微软雅黑" panose="020B0503020204020204" charset="-122"/>
              </a:rPr>
              <a:t>1</a:t>
            </a:r>
            <a:r>
              <a:rPr lang="zh-CN" altLang="en-US" sz="2000" b="1" dirty="0">
                <a:latin typeface="等线" panose="02010600030101010101" pitchFamily="2" charset="-122"/>
                <a:ea typeface="等线" panose="02010600030101010101" pitchFamily="2" charset="-122"/>
                <a:cs typeface="微软雅黑" panose="020B0503020204020204" charset="-122"/>
              </a:rPr>
              <a:t>、同步消息（</a:t>
            </a:r>
            <a:r>
              <a:rPr lang="en-US" altLang="zh-CN" sz="2000" b="1" dirty="0">
                <a:latin typeface="等线" panose="02010600030101010101" pitchFamily="2" charset="-122"/>
                <a:ea typeface="等线" panose="02010600030101010101" pitchFamily="2" charset="-122"/>
                <a:cs typeface="微软雅黑" panose="020B0503020204020204" charset="-122"/>
              </a:rPr>
              <a:t>Synchronous Message</a:t>
            </a:r>
            <a:r>
              <a:rPr lang="zh-CN" altLang="en-US" sz="2000" b="1" dirty="0">
                <a:latin typeface="等线" panose="02010600030101010101" pitchFamily="2" charset="-122"/>
                <a:ea typeface="等线" panose="02010600030101010101" pitchFamily="2" charset="-122"/>
                <a:cs typeface="微软雅黑" panose="020B0503020204020204" charset="-122"/>
              </a:rPr>
              <a:t>）</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仅当发送者要发送一个消息且接收者已做好接收消息的准备时才能传送的消息，即发送者和接收者同步</a:t>
            </a:r>
            <a:endParaRPr lang="en-US" altLang="zh-CN" sz="2000" dirty="0">
              <a:latin typeface="等线" panose="02010600030101010101" pitchFamily="2" charset="-122"/>
              <a:ea typeface="等线" panose="02010600030101010101" pitchFamily="2" charset="-122"/>
              <a:cs typeface="微软雅黑" panose="020B0503020204020204" charset="-122"/>
            </a:endParaRPr>
          </a:p>
          <a:p>
            <a:r>
              <a:rPr lang="zh-CN" altLang="en-US" sz="2400" b="1" dirty="0">
                <a:latin typeface="等线" panose="02010600030101010101" pitchFamily="2" charset="-122"/>
                <a:ea typeface="等线" panose="02010600030101010101" pitchFamily="2" charset="-122"/>
                <a:cs typeface="微软雅黑" panose="020B0503020204020204" charset="-122"/>
              </a:rPr>
              <a:t>表示方式</a:t>
            </a:r>
            <a:endParaRPr lang="en-US" altLang="zh-CN" sz="2400" b="1" dirty="0">
              <a:latin typeface="等线" panose="02010600030101010101" pitchFamily="2" charset="-122"/>
              <a:ea typeface="等线" panose="02010600030101010101" pitchFamily="2" charset="-122"/>
              <a:cs typeface="微软雅黑" panose="020B0503020204020204" charset="-122"/>
            </a:endParaRPr>
          </a:p>
          <a:p>
            <a:r>
              <a:rPr lang="zh-CN" altLang="en-US" sz="2000" dirty="0"/>
              <a:t>带实心箭头的实线</a:t>
            </a:r>
            <a:endParaRPr lang="en-US" altLang="zh-CN" sz="2000" dirty="0"/>
          </a:p>
          <a:p>
            <a:pPr algn="just">
              <a:lnSpc>
                <a:spcPct val="120000"/>
              </a:lnSpc>
            </a:pP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sp>
        <p:nvSpPr>
          <p:cNvPr id="4" name="文本框 3"/>
          <p:cNvSpPr txBox="1"/>
          <p:nvPr/>
        </p:nvSpPr>
        <p:spPr>
          <a:xfrm>
            <a:off x="837709" y="4511864"/>
            <a:ext cx="6122634" cy="1015663"/>
          </a:xfrm>
          <a:prstGeom prst="rect">
            <a:avLst/>
          </a:prstGeom>
          <a:noFill/>
        </p:spPr>
        <p:txBody>
          <a:bodyPr wrap="square" rtlCol="0">
            <a:spAutoFit/>
          </a:bodyPr>
          <a:lstStyle/>
          <a:p>
            <a:r>
              <a:rPr lang="zh-CN" altLang="en-US" sz="2000" dirty="0">
                <a:latin typeface="等线" panose="02010600030101010101" pitchFamily="2" charset="-122"/>
                <a:ea typeface="等线" panose="02010600030101010101" pitchFamily="2" charset="-122"/>
              </a:rPr>
              <a:t>同步消息最常见的情况就是</a:t>
            </a:r>
            <a:r>
              <a:rPr lang="zh-CN" altLang="en-US" sz="2000" dirty="0">
                <a:solidFill>
                  <a:srgbClr val="FF0000"/>
                </a:solidFill>
                <a:latin typeface="等线" panose="02010600030101010101" pitchFamily="2" charset="-122"/>
                <a:ea typeface="等线" panose="02010600030101010101" pitchFamily="2" charset="-122"/>
              </a:rPr>
              <a:t>调用</a:t>
            </a:r>
            <a:r>
              <a:rPr lang="zh-CN" altLang="en-US" sz="2000" dirty="0">
                <a:latin typeface="等线" panose="02010600030101010101" pitchFamily="2" charset="-122"/>
                <a:ea typeface="等线" panose="02010600030101010101" pitchFamily="2" charset="-122"/>
              </a:rPr>
              <a:t>，即消息发送者对象在它的一个操作执行时调用接收者对象的一个操作，此时</a:t>
            </a:r>
            <a:r>
              <a:rPr lang="zh-CN" altLang="en-US" sz="2000" dirty="0">
                <a:solidFill>
                  <a:srgbClr val="FF0000"/>
                </a:solidFill>
                <a:latin typeface="等线" panose="02010600030101010101" pitchFamily="2" charset="-122"/>
                <a:ea typeface="等线" panose="02010600030101010101" pitchFamily="2" charset="-122"/>
              </a:rPr>
              <a:t>消息名称就是被调用的操作名称 </a:t>
            </a:r>
            <a:endParaRPr lang="en-US" altLang="zh-CN" sz="2000" dirty="0">
              <a:solidFill>
                <a:srgbClr val="FF0000"/>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131" y="3504142"/>
            <a:ext cx="3677621" cy="28846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068279" y="1330473"/>
            <a:ext cx="11061577" cy="2653868"/>
          </a:xfrm>
          <a:prstGeom prst="rect">
            <a:avLst/>
          </a:prstGeom>
          <a:noFill/>
        </p:spPr>
        <p:txBody>
          <a:bodyPr wrap="square" rtlCol="0">
            <a:spAutoFit/>
          </a:bodyPr>
          <a:lstStyle/>
          <a:p>
            <a:pPr algn="just">
              <a:lnSpc>
                <a:spcPct val="120000"/>
              </a:lnSpc>
            </a:pPr>
            <a:r>
              <a:rPr lang="en-US" altLang="zh-CN" sz="2000" b="1" dirty="0">
                <a:latin typeface="等线" panose="02010600030101010101" pitchFamily="2" charset="-122"/>
                <a:ea typeface="等线" panose="02010600030101010101" pitchFamily="2" charset="-122"/>
                <a:cs typeface="微软雅黑" panose="020B0503020204020204" charset="-122"/>
              </a:rPr>
              <a:t>2</a:t>
            </a:r>
            <a:r>
              <a:rPr lang="zh-CN" altLang="en-US" sz="2000" b="1" dirty="0">
                <a:latin typeface="等线" panose="02010600030101010101" pitchFamily="2" charset="-122"/>
                <a:ea typeface="等线" panose="02010600030101010101" pitchFamily="2" charset="-122"/>
                <a:cs typeface="微软雅黑" panose="020B0503020204020204" charset="-122"/>
              </a:rPr>
              <a:t>、异步消息（</a:t>
            </a:r>
            <a:r>
              <a:rPr lang="en-US" altLang="zh-CN" sz="2000" b="1" dirty="0">
                <a:latin typeface="等线" panose="02010600030101010101" pitchFamily="2" charset="-122"/>
                <a:ea typeface="等线" panose="02010600030101010101" pitchFamily="2" charset="-122"/>
                <a:cs typeface="微软雅黑" panose="020B0503020204020204" charset="-122"/>
              </a:rPr>
              <a:t>Asynchronous Message</a:t>
            </a:r>
            <a:r>
              <a:rPr lang="zh-CN" altLang="en-US" sz="2000" b="1" dirty="0">
                <a:latin typeface="等线" panose="02010600030101010101" pitchFamily="2" charset="-122"/>
                <a:ea typeface="等线" panose="02010600030101010101" pitchFamily="2" charset="-122"/>
                <a:cs typeface="微软雅黑" panose="020B0503020204020204" charset="-122"/>
              </a:rPr>
              <a:t>）</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发送者不管接收者是否做好了接收准备都可以发送的消息。</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消息发送者通过消息把信号传递给消息的接收者，然后继续自己的活动，不等待接收者返回消息或者控制。</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异步消息的接收者和发送者是并发工作</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b="1" dirty="0">
                <a:latin typeface="等线" panose="02010600030101010101" pitchFamily="2" charset="-122"/>
                <a:ea typeface="等线" panose="02010600030101010101" pitchFamily="2" charset="-122"/>
                <a:cs typeface="微软雅黑" panose="020B0503020204020204" charset="-122"/>
              </a:rPr>
              <a:t>表达方式</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用一个</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两条线箭头的实线</a:t>
            </a:r>
            <a:r>
              <a:rPr lang="zh-CN" altLang="en-US" sz="2000" dirty="0">
                <a:latin typeface="等线" panose="02010600030101010101" pitchFamily="2" charset="-122"/>
                <a:ea typeface="等线" panose="02010600030101010101" pitchFamily="2" charset="-122"/>
                <a:cs typeface="微软雅黑" panose="020B0503020204020204" charset="-122"/>
              </a:rPr>
              <a:t>来表示这种类型的消息</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553" y="3208635"/>
            <a:ext cx="3219468" cy="27355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068280" y="1330473"/>
            <a:ext cx="6746416" cy="1915204"/>
          </a:xfrm>
          <a:prstGeom prst="rect">
            <a:avLst/>
          </a:prstGeom>
          <a:noFill/>
        </p:spPr>
        <p:txBody>
          <a:bodyPr wrap="square" rtlCol="0">
            <a:spAutoFit/>
          </a:bodyPr>
          <a:lstStyle/>
          <a:p>
            <a:pPr algn="just">
              <a:lnSpc>
                <a:spcPct val="120000"/>
              </a:lnSpc>
            </a:pPr>
            <a:r>
              <a:rPr lang="en-US" altLang="zh-CN" sz="2000" b="1" dirty="0">
                <a:latin typeface="等线" panose="02010600030101010101" pitchFamily="2" charset="-122"/>
                <a:ea typeface="等线" panose="02010600030101010101" pitchFamily="2" charset="-122"/>
                <a:cs typeface="微软雅黑" panose="020B0503020204020204" charset="-122"/>
              </a:rPr>
              <a:t>3</a:t>
            </a:r>
            <a:r>
              <a:rPr lang="zh-CN" altLang="en-US" sz="2000" b="1" dirty="0">
                <a:latin typeface="等线" panose="02010600030101010101" pitchFamily="2" charset="-122"/>
                <a:ea typeface="等线" panose="02010600030101010101" pitchFamily="2" charset="-122"/>
                <a:cs typeface="微软雅黑" panose="020B0503020204020204" charset="-122"/>
              </a:rPr>
              <a:t>、返回消息（</a:t>
            </a:r>
            <a:r>
              <a:rPr lang="en-US" altLang="zh-CN" sz="2000" b="1" dirty="0">
                <a:latin typeface="等线" panose="02010600030101010101" pitchFamily="2" charset="-122"/>
                <a:ea typeface="等线" panose="02010600030101010101" pitchFamily="2" charset="-122"/>
                <a:cs typeface="微软雅黑" panose="020B0503020204020204" charset="-122"/>
              </a:rPr>
              <a:t>Return Message</a:t>
            </a:r>
            <a:r>
              <a:rPr lang="zh-CN" altLang="en-US" sz="2000" b="1" dirty="0">
                <a:latin typeface="等线" panose="02010600030101010101" pitchFamily="2" charset="-122"/>
                <a:ea typeface="等线" panose="02010600030101010101" pitchFamily="2" charset="-122"/>
                <a:cs typeface="微软雅黑" panose="020B0503020204020204" charset="-122"/>
              </a:rPr>
              <a:t>）</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表示从过程调用返回</a:t>
            </a: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b="1" dirty="0">
                <a:latin typeface="等线" panose="02010600030101010101" pitchFamily="2" charset="-122"/>
                <a:ea typeface="等线" panose="02010600030101010101" pitchFamily="2" charset="-122"/>
                <a:cs typeface="微软雅黑" panose="020B0503020204020204" charset="-122"/>
              </a:rPr>
              <a:t>表达方式</a:t>
            </a:r>
            <a:endParaRPr lang="en-US" altLang="zh-CN" sz="2000" b="1"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用一个带</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开放箭头的虚线</a:t>
            </a:r>
            <a:r>
              <a:rPr lang="zh-CN" altLang="en-US" sz="2000" dirty="0">
                <a:latin typeface="等线" panose="02010600030101010101" pitchFamily="2" charset="-122"/>
                <a:ea typeface="等线" panose="02010600030101010101" pitchFamily="2" charset="-122"/>
                <a:cs typeface="微软雅黑" panose="020B0503020204020204" charset="-122"/>
              </a:rPr>
              <a:t>来表示这种类型的消息，箭头指向来源的生命线，虚线上可以放置操作的返回值。</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sp>
        <p:nvSpPr>
          <p:cNvPr id="3" name="文本框 2"/>
          <p:cNvSpPr txBox="1"/>
          <p:nvPr/>
        </p:nvSpPr>
        <p:spPr>
          <a:xfrm>
            <a:off x="995680" y="3445292"/>
            <a:ext cx="7031673" cy="1508105"/>
          </a:xfrm>
          <a:prstGeom prst="rect">
            <a:avLst/>
          </a:prstGeom>
          <a:noFill/>
        </p:spPr>
        <p:txBody>
          <a:bodyPr wrap="square" rtlCol="0">
            <a:spAutoFit/>
          </a:bodyPr>
          <a:lstStyle/>
          <a:p>
            <a:pPr algn="just">
              <a:lnSpc>
                <a:spcPct val="120000"/>
              </a:lnSpc>
            </a:pPr>
            <a:endParaRPr lang="en-US" altLang="zh-CN" sz="2000" dirty="0">
              <a:latin typeface="等线" panose="02010600030101010101" pitchFamily="2" charset="-122"/>
              <a:ea typeface="等线" panose="02010600030101010101" pitchFamily="2" charset="-122"/>
              <a:cs typeface="微软雅黑" panose="020B0503020204020204" charset="-122"/>
            </a:endParaRPr>
          </a:p>
          <a:p>
            <a:pPr algn="just">
              <a:lnSpc>
                <a:spcPct val="120000"/>
              </a:lnSpc>
            </a:pPr>
            <a:r>
              <a:rPr lang="zh-CN" altLang="en-US" sz="2000" dirty="0">
                <a:latin typeface="等线" panose="02010600030101010101" pitchFamily="2" charset="-122"/>
                <a:ea typeface="等线" panose="02010600030101010101" pitchFamily="2" charset="-122"/>
                <a:cs typeface="微软雅黑" panose="020B0503020204020204" charset="-122"/>
              </a:rPr>
              <a:t>返回消息是可选择的，它依赖建模的具体</a:t>
            </a:r>
            <a:r>
              <a:rPr lang="en-US" altLang="zh-CN" sz="2000" dirty="0">
                <a:latin typeface="等线" panose="02010600030101010101" pitchFamily="2" charset="-122"/>
                <a:ea typeface="等线" panose="02010600030101010101" pitchFamily="2" charset="-122"/>
                <a:cs typeface="微软雅黑" panose="020B0503020204020204" charset="-122"/>
              </a:rPr>
              <a:t>/</a:t>
            </a:r>
            <a:r>
              <a:rPr lang="zh-CN" altLang="en-US" sz="2000" dirty="0">
                <a:latin typeface="等线" panose="02010600030101010101" pitchFamily="2" charset="-122"/>
                <a:ea typeface="等线" panose="02010600030101010101" pitchFamily="2" charset="-122"/>
                <a:cs typeface="微软雅黑" panose="020B0503020204020204" charset="-122"/>
              </a:rPr>
              <a:t>抽象程度，一般为了顺序图阅读方便，</a:t>
            </a:r>
            <a:r>
              <a:rPr lang="zh-CN" altLang="en-US" sz="2000" dirty="0">
                <a:solidFill>
                  <a:srgbClr val="FF0000"/>
                </a:solidFill>
                <a:latin typeface="等线" panose="02010600030101010101" pitchFamily="2" charset="-122"/>
                <a:ea typeface="等线" panose="02010600030101010101" pitchFamily="2" charset="-122"/>
                <a:cs typeface="微软雅黑" panose="020B0503020204020204" charset="-122"/>
              </a:rPr>
              <a:t>每个消息都有返回消息</a:t>
            </a:r>
            <a:r>
              <a:rPr lang="zh-CN" altLang="en-US" sz="2000" dirty="0">
                <a:latin typeface="等线" panose="02010600030101010101" pitchFamily="2" charset="-122"/>
                <a:ea typeface="等线" panose="02010600030101010101" pitchFamily="2" charset="-122"/>
                <a:cs typeface="微软雅黑" panose="020B0503020204020204" charset="-122"/>
              </a:rPr>
              <a:t>。</a:t>
            </a:r>
            <a:endParaRPr lang="en-US" altLang="zh-CN" sz="2000" dirty="0">
              <a:latin typeface="等线" panose="02010600030101010101" pitchFamily="2" charset="-122"/>
              <a:ea typeface="等线" panose="02010600030101010101" pitchFamily="2" charset="-122"/>
              <a:cs typeface="微软雅黑" panose="020B0503020204020204" charset="-122"/>
            </a:endParaRPr>
          </a:p>
          <a:p>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353" y="1592366"/>
            <a:ext cx="3260408" cy="27703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37730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068280" y="1330473"/>
            <a:ext cx="8929160" cy="437877"/>
          </a:xfrm>
          <a:prstGeom prst="rect">
            <a:avLst/>
          </a:prstGeom>
          <a:noFill/>
        </p:spPr>
        <p:txBody>
          <a:bodyPr wrap="square" rtlCol="0">
            <a:spAutoFit/>
          </a:bodyPr>
          <a:lstStyle/>
          <a:p>
            <a:pPr algn="just">
              <a:lnSpc>
                <a:spcPct val="120000"/>
              </a:lnSpc>
            </a:pPr>
            <a:r>
              <a:rPr lang="zh-CN" altLang="en-US" sz="2000" b="1" dirty="0">
                <a:latin typeface="等线" panose="02010600030101010101" pitchFamily="2" charset="-122"/>
                <a:ea typeface="等线" panose="02010600030101010101" pitchFamily="2" charset="-122"/>
                <a:cs typeface="微软雅黑" panose="020B0503020204020204" charset="-122"/>
              </a:rPr>
              <a:t>消息的创建过程中还存在其他内容，如创建对象、撤销对象、自关联消息</a:t>
            </a:r>
            <a:endParaRPr lang="en-US" altLang="zh-CN" sz="2000" dirty="0">
              <a:latin typeface="等线" panose="02010600030101010101" pitchFamily="2" charset="-122"/>
              <a:ea typeface="等线" panose="02010600030101010101" pitchFamily="2" charset="-122"/>
              <a:cs typeface="微软雅黑" panose="020B0503020204020204" charset="-122"/>
            </a:endParaRPr>
          </a:p>
        </p:txBody>
      </p:sp>
      <p:sp>
        <p:nvSpPr>
          <p:cNvPr id="4" name="文本框 3"/>
          <p:cNvSpPr txBox="1"/>
          <p:nvPr/>
        </p:nvSpPr>
        <p:spPr>
          <a:xfrm>
            <a:off x="1068280" y="2204720"/>
            <a:ext cx="5901480" cy="1323439"/>
          </a:xfrm>
          <a:prstGeom prst="rect">
            <a:avLst/>
          </a:prstGeom>
          <a:noFill/>
        </p:spPr>
        <p:txBody>
          <a:bodyPr wrap="square" rtlCol="0">
            <a:spAutoFit/>
          </a:bodyPr>
          <a:lstStyle/>
          <a:p>
            <a:r>
              <a:rPr lang="en-US" altLang="zh-CN" sz="2000" b="1" dirty="0"/>
              <a:t>1</a:t>
            </a:r>
            <a:r>
              <a:rPr lang="zh-CN" altLang="en-US" sz="2000" b="1" dirty="0"/>
              <a:t>、创建对象（</a:t>
            </a:r>
            <a:r>
              <a:rPr lang="en-US" altLang="zh-CN" sz="2000" b="1" dirty="0"/>
              <a:t>create</a:t>
            </a:r>
            <a:r>
              <a:rPr lang="zh-CN" altLang="en-US" sz="2000" b="1" dirty="0"/>
              <a:t>）</a:t>
            </a:r>
            <a:endParaRPr lang="en-US" altLang="zh-CN" sz="2000" b="1" dirty="0"/>
          </a:p>
          <a:p>
            <a:r>
              <a:rPr lang="zh-CN" altLang="en-US" sz="2000" dirty="0"/>
              <a:t>一个对象可以通过发送消息来创建另一个对象。</a:t>
            </a:r>
            <a:endParaRPr lang="en-US" altLang="zh-CN" sz="2000" dirty="0"/>
          </a:p>
          <a:p>
            <a:r>
              <a:rPr lang="zh-CN" altLang="en-US" sz="2000" dirty="0"/>
              <a:t>对象在创建消息发生后才能存在，对象的生命线也是在创建消息后才存在</a:t>
            </a:r>
          </a:p>
        </p:txBody>
      </p:sp>
      <p:sp>
        <p:nvSpPr>
          <p:cNvPr id="8" name="文本框 7"/>
          <p:cNvSpPr txBox="1"/>
          <p:nvPr/>
        </p:nvSpPr>
        <p:spPr>
          <a:xfrm>
            <a:off x="1068280" y="3921760"/>
            <a:ext cx="5312200" cy="707886"/>
          </a:xfrm>
          <a:prstGeom prst="rect">
            <a:avLst/>
          </a:prstGeom>
          <a:noFill/>
        </p:spPr>
        <p:txBody>
          <a:bodyPr wrap="square" rtlCol="0">
            <a:spAutoFit/>
          </a:bodyPr>
          <a:lstStyle/>
          <a:p>
            <a:r>
              <a:rPr lang="en-US" altLang="zh-CN" sz="2000" b="1" dirty="0"/>
              <a:t>2</a:t>
            </a:r>
            <a:r>
              <a:rPr lang="zh-CN" altLang="en-US" sz="2000" b="1" dirty="0"/>
              <a:t>、撤销对象（</a:t>
            </a:r>
            <a:r>
              <a:rPr lang="en-US" altLang="zh-CN" sz="2000" b="1" dirty="0"/>
              <a:t>destroy</a:t>
            </a:r>
            <a:r>
              <a:rPr lang="zh-CN" altLang="en-US" sz="2000" b="1" dirty="0"/>
              <a:t>）</a:t>
            </a:r>
            <a:endParaRPr lang="en-US" altLang="zh-CN" sz="2000" b="1" dirty="0"/>
          </a:p>
          <a:p>
            <a:r>
              <a:rPr lang="zh-CN" altLang="en-US" sz="2000" dirty="0"/>
              <a:t>当对象被删除或自我删除时，</a:t>
            </a:r>
            <a:r>
              <a:rPr lang="zh-CN" altLang="en-US" sz="2000" dirty="0">
                <a:solidFill>
                  <a:srgbClr val="FF0000"/>
                </a:solidFill>
              </a:rPr>
              <a:t>该对象用“</a:t>
            </a:r>
            <a:r>
              <a:rPr lang="en-US" altLang="zh-CN" sz="2000" dirty="0">
                <a:solidFill>
                  <a:srgbClr val="FF0000"/>
                </a:solidFill>
              </a:rPr>
              <a:t>x</a:t>
            </a:r>
            <a:r>
              <a:rPr lang="zh-CN" altLang="en-US" sz="2000" dirty="0">
                <a:solidFill>
                  <a:srgbClr val="FF0000"/>
                </a:solidFill>
              </a:rPr>
              <a:t>”标记</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359" y="3405049"/>
            <a:ext cx="2087245" cy="2426737"/>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58" y="559173"/>
            <a:ext cx="2087245" cy="2418354"/>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46" y="2444722"/>
            <a:ext cx="1859598" cy="2954075"/>
          </a:xfrm>
          <a:prstGeom prst="rect">
            <a:avLst/>
          </a:prstGeom>
        </p:spPr>
      </p:pic>
      <p:sp>
        <p:nvSpPr>
          <p:cNvPr id="18" name="文本框 17"/>
          <p:cNvSpPr txBox="1"/>
          <p:nvPr/>
        </p:nvSpPr>
        <p:spPr>
          <a:xfrm>
            <a:off x="1068280" y="5054322"/>
            <a:ext cx="4511040" cy="1015663"/>
          </a:xfrm>
          <a:prstGeom prst="rect">
            <a:avLst/>
          </a:prstGeom>
          <a:noFill/>
        </p:spPr>
        <p:txBody>
          <a:bodyPr wrap="square" rtlCol="0">
            <a:spAutoFit/>
          </a:bodyPr>
          <a:lstStyle/>
          <a:p>
            <a:r>
              <a:rPr lang="en-US" altLang="zh-CN" sz="2000" b="1" dirty="0"/>
              <a:t>3</a:t>
            </a:r>
            <a:r>
              <a:rPr lang="zh-CN" altLang="en-US" sz="2000" b="1" dirty="0"/>
              <a:t>、自关联消息（</a:t>
            </a:r>
            <a:r>
              <a:rPr lang="en-US" altLang="zh-CN" sz="2000" b="1" dirty="0"/>
              <a:t>Self-Message</a:t>
            </a:r>
            <a:r>
              <a:rPr lang="zh-CN" altLang="en-US" sz="2000" b="1" dirty="0"/>
              <a:t>）</a:t>
            </a:r>
            <a:endParaRPr lang="en-US" altLang="zh-CN" sz="2000" b="1" dirty="0"/>
          </a:p>
          <a:p>
            <a:r>
              <a:rPr lang="zh-CN" altLang="en-US" sz="2000" dirty="0"/>
              <a:t>表示方法的自身调用及一个对象内的一个方法调用另外一个方法</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18"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85280" y="563047"/>
            <a:ext cx="3437391"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Question3</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2" name="文本框 1"/>
          <p:cNvSpPr txBox="1"/>
          <p:nvPr/>
        </p:nvSpPr>
        <p:spPr>
          <a:xfrm>
            <a:off x="4264733" y="3237149"/>
            <a:ext cx="11061577" cy="2279727"/>
          </a:xfrm>
          <a:prstGeom prst="rect">
            <a:avLst/>
          </a:prstGeom>
          <a:noFill/>
        </p:spPr>
        <p:txBody>
          <a:bodyPr wrap="square" rtlCol="0">
            <a:spAutoFit/>
          </a:bodyPr>
          <a:lstStyle/>
          <a:p>
            <a:pPr algn="just">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角色（</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Actor</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对象（</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Object</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生命线（</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Lifeline</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激活（</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Activation</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just">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消息（</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message</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p:txBody>
      </p:sp>
      <p:sp>
        <p:nvSpPr>
          <p:cNvPr id="3" name="文本框 2"/>
          <p:cNvSpPr txBox="1"/>
          <p:nvPr/>
        </p:nvSpPr>
        <p:spPr>
          <a:xfrm>
            <a:off x="3308027" y="2086906"/>
            <a:ext cx="6713864" cy="645113"/>
          </a:xfrm>
          <a:prstGeom prst="rect">
            <a:avLst/>
          </a:prstGeom>
          <a:noFill/>
        </p:spPr>
        <p:txBody>
          <a:bodyPr wrap="square" rtlCol="0">
            <a:spAutoFit/>
          </a:bodyPr>
          <a:lstStyle/>
          <a:p>
            <a:pPr algn="just">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顺序图中的建模元素有哪些？</a:t>
            </a:r>
            <a:endParaRPr lang="en-US" altLang="zh-CN" sz="3200" b="1" dirty="0">
              <a:latin typeface="等线" panose="02010600030101010101" pitchFamily="2" charset="-122"/>
              <a:ea typeface="等线" panose="02010600030101010101" pitchFamily="2"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约束</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921330" y="1741276"/>
            <a:ext cx="7024901" cy="2246769"/>
          </a:xfrm>
          <a:prstGeom prst="rect">
            <a:avLst/>
          </a:prstGeom>
          <a:noFill/>
        </p:spPr>
        <p:txBody>
          <a:bodyPr wrap="square" rtlCol="0">
            <a:spAutoFit/>
          </a:bodyPr>
          <a:lstStyle/>
          <a:p>
            <a:r>
              <a:rPr lang="zh-CN" altLang="en-US" sz="2000" dirty="0"/>
              <a:t>当为对象的交互建模时，有时需要在某种条件满足时消息才会传递给对象。</a:t>
            </a:r>
            <a:endParaRPr lang="en-US" altLang="zh-CN" sz="2000" dirty="0"/>
          </a:p>
          <a:p>
            <a:r>
              <a:rPr lang="zh-CN" altLang="en-US" sz="2000" dirty="0">
                <a:solidFill>
                  <a:srgbClr val="FF0000"/>
                </a:solidFill>
              </a:rPr>
              <a:t>约束在</a:t>
            </a:r>
            <a:r>
              <a:rPr lang="en-US" altLang="zh-CN" sz="2000" dirty="0">
                <a:solidFill>
                  <a:srgbClr val="FF0000"/>
                </a:solidFill>
              </a:rPr>
              <a:t>UML</a:t>
            </a:r>
            <a:r>
              <a:rPr lang="zh-CN" altLang="en-US" sz="2000" dirty="0">
                <a:solidFill>
                  <a:srgbClr val="FF0000"/>
                </a:solidFill>
              </a:rPr>
              <a:t>图中用作控制流</a:t>
            </a:r>
            <a:r>
              <a:rPr lang="zh-CN" altLang="en-US" sz="2000" dirty="0"/>
              <a:t>。</a:t>
            </a:r>
            <a:endParaRPr lang="en-US" altLang="zh-CN" sz="2000" dirty="0"/>
          </a:p>
          <a:p>
            <a:r>
              <a:rPr lang="zh-CN" altLang="en-US" sz="2000" dirty="0"/>
              <a:t>一个约束只能被分配到一个</a:t>
            </a:r>
            <a:r>
              <a:rPr lang="zh-CN" altLang="en-US" sz="2000" dirty="0">
                <a:solidFill>
                  <a:srgbClr val="FF0000"/>
                </a:solidFill>
              </a:rPr>
              <a:t>单一消息</a:t>
            </a:r>
            <a:endParaRPr lang="en-US" altLang="zh-CN" sz="2000" dirty="0">
              <a:solidFill>
                <a:srgbClr val="FF0000"/>
              </a:solidFill>
            </a:endParaRPr>
          </a:p>
          <a:p>
            <a:r>
              <a:rPr lang="zh-CN" altLang="en-US" sz="2000" dirty="0"/>
              <a:t>为了实现约束条件，需要在消息名前加入约束条件，并</a:t>
            </a:r>
            <a:r>
              <a:rPr lang="zh-CN" altLang="en-US" sz="2000" dirty="0">
                <a:solidFill>
                  <a:srgbClr val="FF0000"/>
                </a:solidFill>
              </a:rPr>
              <a:t>放于“</a:t>
            </a:r>
            <a:r>
              <a:rPr lang="en-US" altLang="zh-CN" sz="2000" dirty="0">
                <a:solidFill>
                  <a:srgbClr val="FF0000"/>
                </a:solidFill>
              </a:rPr>
              <a:t>[ ]</a:t>
            </a:r>
            <a:r>
              <a:rPr lang="zh-CN" altLang="en-US" sz="2000" dirty="0">
                <a:solidFill>
                  <a:srgbClr val="FF0000"/>
                </a:solidFill>
              </a:rPr>
              <a:t>”中</a:t>
            </a:r>
            <a:endParaRPr lang="en-US" altLang="zh-CN" sz="2000" dirty="0">
              <a:solidFill>
                <a:srgbClr val="FF0000"/>
              </a:solidFill>
            </a:endParaRPr>
          </a:p>
          <a:p>
            <a:r>
              <a:rPr lang="zh-CN" altLang="en-US" sz="2000" dirty="0">
                <a:solidFill>
                  <a:srgbClr val="FF0000"/>
                </a:solidFill>
              </a:rPr>
              <a:t>约束条件用于描述代码中</a:t>
            </a:r>
            <a:r>
              <a:rPr lang="en-US" altLang="zh-CN" sz="2000" dirty="0">
                <a:solidFill>
                  <a:srgbClr val="FF0000"/>
                </a:solidFill>
              </a:rPr>
              <a:t>if</a:t>
            </a:r>
            <a:r>
              <a:rPr lang="zh-CN" altLang="en-US" sz="2000" dirty="0">
                <a:solidFill>
                  <a:srgbClr val="FF0000"/>
                </a:solidFill>
              </a:rPr>
              <a:t>结构</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701" y="992401"/>
            <a:ext cx="3539429" cy="2683516"/>
          </a:xfrm>
          <a:prstGeom prst="rect">
            <a:avLst/>
          </a:prstGeom>
        </p:spPr>
      </p:pic>
      <p:sp>
        <p:nvSpPr>
          <p:cNvPr id="2" name="文本框 1"/>
          <p:cNvSpPr txBox="1"/>
          <p:nvPr/>
        </p:nvSpPr>
        <p:spPr>
          <a:xfrm>
            <a:off x="921330" y="4254305"/>
            <a:ext cx="8380520" cy="707886"/>
          </a:xfrm>
          <a:prstGeom prst="rect">
            <a:avLst/>
          </a:prstGeom>
          <a:noFill/>
        </p:spPr>
        <p:txBody>
          <a:bodyPr wrap="square" rtlCol="0">
            <a:spAutoFit/>
          </a:bodyPr>
          <a:lstStyle/>
          <a:p>
            <a:r>
              <a:rPr lang="zh-CN" altLang="en-US" sz="2000" dirty="0"/>
              <a:t>循环约束是描述代码中的</a:t>
            </a:r>
            <a:r>
              <a:rPr lang="en-US" altLang="zh-CN" sz="2000" dirty="0"/>
              <a:t>for</a:t>
            </a:r>
            <a:r>
              <a:rPr lang="zh-CN" altLang="en-US" sz="2000" dirty="0"/>
              <a:t>、</a:t>
            </a:r>
            <a:r>
              <a:rPr lang="en-US" altLang="zh-CN" sz="2000" dirty="0"/>
              <a:t>while</a:t>
            </a:r>
            <a:r>
              <a:rPr lang="zh-CN" altLang="en-US" sz="2000" dirty="0"/>
              <a:t>之类的语句块</a:t>
            </a:r>
            <a:endParaRPr lang="en-US" altLang="zh-CN" sz="2000" dirty="0"/>
          </a:p>
          <a:p>
            <a:r>
              <a:rPr lang="zh-CN" altLang="en-US" sz="2000" dirty="0"/>
              <a:t>需要在方法名前加“</a:t>
            </a:r>
            <a:r>
              <a:rPr lang="en-US" altLang="zh-CN" sz="2000" dirty="0"/>
              <a:t>*[ ]</a:t>
            </a:r>
            <a:r>
              <a:rPr lang="zh-CN" altLang="en-US" sz="2000" dirty="0"/>
              <a:t>”，其中“</a:t>
            </a:r>
            <a:r>
              <a:rPr lang="en-US" altLang="zh-CN" sz="2000" dirty="0"/>
              <a:t>*</a:t>
            </a:r>
            <a:r>
              <a:rPr lang="zh-CN" altLang="en-US" sz="2000" dirty="0"/>
              <a:t>”代表循环，“</a:t>
            </a:r>
            <a:r>
              <a:rPr lang="en-US" altLang="zh-CN" sz="2000" dirty="0"/>
              <a:t>[ ]</a:t>
            </a:r>
            <a:r>
              <a:rPr lang="zh-CN" altLang="en-US" sz="2000" dirty="0"/>
              <a:t>”代表循环条件</a:t>
            </a:r>
          </a:p>
        </p:txBody>
      </p:sp>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1" r="541" b="45010"/>
          <a:stretch>
            <a:fillRect/>
          </a:stretch>
        </p:blipFill>
        <p:spPr>
          <a:xfrm>
            <a:off x="8191701" y="3892107"/>
            <a:ext cx="3539429" cy="2313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约束</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821690" y="1488643"/>
            <a:ext cx="10548620" cy="1015663"/>
          </a:xfrm>
          <a:prstGeom prst="rect">
            <a:avLst/>
          </a:prstGeom>
          <a:noFill/>
        </p:spPr>
        <p:txBody>
          <a:bodyPr wrap="square" rtlCol="0">
            <a:spAutoFit/>
          </a:bodyPr>
          <a:lstStyle/>
          <a:p>
            <a:r>
              <a:rPr lang="zh-CN" altLang="en-US" sz="2000" dirty="0"/>
              <a:t>在</a:t>
            </a:r>
            <a:r>
              <a:rPr lang="en-US" altLang="zh-CN" sz="2000" dirty="0"/>
              <a:t>UML2.0</a:t>
            </a:r>
            <a:r>
              <a:rPr lang="zh-CN" altLang="en-US" sz="2000" dirty="0"/>
              <a:t>中，约束被称为组合片段（</a:t>
            </a:r>
            <a:r>
              <a:rPr lang="en-US" altLang="zh-CN" sz="2000" dirty="0"/>
              <a:t>Combined Fragment</a:t>
            </a:r>
            <a:r>
              <a:rPr lang="zh-CN" altLang="en-US" sz="2000" dirty="0"/>
              <a:t>），片段共有</a:t>
            </a:r>
            <a:r>
              <a:rPr lang="en-US" altLang="zh-CN" sz="2000" dirty="0"/>
              <a:t>12</a:t>
            </a:r>
            <a:r>
              <a:rPr lang="zh-CN" altLang="en-US" sz="2000" dirty="0"/>
              <a:t>种类型。</a:t>
            </a:r>
            <a:endParaRPr lang="en-US" altLang="zh-CN" sz="2000" dirty="0"/>
          </a:p>
          <a:p>
            <a:r>
              <a:rPr lang="zh-CN" altLang="en-US" sz="2000" dirty="0"/>
              <a:t>使用组合片段机制可以为顺序图增加一定程度的处理逻辑。一个组合片段是一个或者多个封装在一个框架中并且在一定的命名环境中执行的顺序</a:t>
            </a:r>
          </a:p>
        </p:txBody>
      </p:sp>
      <p:graphicFrame>
        <p:nvGraphicFramePr>
          <p:cNvPr id="3" name="表格 6"/>
          <p:cNvGraphicFramePr>
            <a:graphicFrameLocks noGrp="1"/>
          </p:cNvGraphicFramePr>
          <p:nvPr/>
        </p:nvGraphicFramePr>
        <p:xfrm>
          <a:off x="821690" y="2607709"/>
          <a:ext cx="9972275" cy="3676638"/>
        </p:xfrm>
        <a:graphic>
          <a:graphicData uri="http://schemas.openxmlformats.org/drawingml/2006/table">
            <a:tbl>
              <a:tblPr firstRow="1" bandRow="1">
                <a:tableStyleId>{5C22544A-7EE6-4342-B048-85BDC9FD1C3A}</a:tableStyleId>
              </a:tblPr>
              <a:tblGrid>
                <a:gridCol w="1210015">
                  <a:extLst>
                    <a:ext uri="{9D8B030D-6E8A-4147-A177-3AD203B41FA5}">
                      <a16:colId xmlns:a16="http://schemas.microsoft.com/office/drawing/2014/main" val="20000"/>
                    </a:ext>
                  </a:extLst>
                </a:gridCol>
                <a:gridCol w="3286019">
                  <a:extLst>
                    <a:ext uri="{9D8B030D-6E8A-4147-A177-3AD203B41FA5}">
                      <a16:colId xmlns:a16="http://schemas.microsoft.com/office/drawing/2014/main" val="20001"/>
                    </a:ext>
                  </a:extLst>
                </a:gridCol>
                <a:gridCol w="1251752">
                  <a:extLst>
                    <a:ext uri="{9D8B030D-6E8A-4147-A177-3AD203B41FA5}">
                      <a16:colId xmlns:a16="http://schemas.microsoft.com/office/drawing/2014/main" val="20002"/>
                    </a:ext>
                  </a:extLst>
                </a:gridCol>
                <a:gridCol w="4224489">
                  <a:extLst>
                    <a:ext uri="{9D8B030D-6E8A-4147-A177-3AD203B41FA5}">
                      <a16:colId xmlns:a16="http://schemas.microsoft.com/office/drawing/2014/main" val="20003"/>
                    </a:ext>
                  </a:extLst>
                </a:gridCol>
              </a:tblGrid>
              <a:tr h="372106">
                <a:tc>
                  <a:txBody>
                    <a:bodyPr/>
                    <a:lstStyle/>
                    <a:p>
                      <a:r>
                        <a:rPr lang="zh-CN" altLang="en-US" dirty="0"/>
                        <a:t>片段类型</a:t>
                      </a:r>
                    </a:p>
                  </a:txBody>
                  <a:tcPr/>
                </a:tc>
                <a:tc>
                  <a:txBody>
                    <a:bodyPr/>
                    <a:lstStyle/>
                    <a:p>
                      <a:endParaRPr lang="zh-CN" altLang="en-US" dirty="0"/>
                    </a:p>
                  </a:txBody>
                  <a:tcPr/>
                </a:tc>
                <a:tc>
                  <a:txBody>
                    <a:bodyPr/>
                    <a:lstStyle/>
                    <a:p>
                      <a:r>
                        <a:rPr lang="zh-CN" altLang="en-US" dirty="0"/>
                        <a:t>片段类型</a:t>
                      </a:r>
                    </a:p>
                  </a:txBody>
                  <a:tcPr/>
                </a:tc>
                <a:tc>
                  <a:txBody>
                    <a:bodyPr/>
                    <a:lstStyle/>
                    <a:p>
                      <a:endParaRPr lang="zh-CN" altLang="en-US"/>
                    </a:p>
                  </a:txBody>
                  <a:tcPr/>
                </a:tc>
                <a:extLst>
                  <a:ext uri="{0D108BD9-81ED-4DB2-BD59-A6C34878D82A}">
                    <a16:rowId xmlns:a16="http://schemas.microsoft.com/office/drawing/2014/main" val="10000"/>
                  </a:ext>
                </a:extLst>
              </a:tr>
              <a:tr h="372106">
                <a:tc>
                  <a:txBody>
                    <a:bodyPr/>
                    <a:lstStyle/>
                    <a:p>
                      <a:r>
                        <a:rPr lang="en-US" altLang="zh-CN" dirty="0"/>
                        <a:t>seq</a:t>
                      </a:r>
                      <a:endParaRPr lang="zh-CN" altLang="en-US" dirty="0"/>
                    </a:p>
                  </a:txBody>
                  <a:tcPr/>
                </a:tc>
                <a:tc>
                  <a:txBody>
                    <a:bodyPr/>
                    <a:lstStyle/>
                    <a:p>
                      <a:r>
                        <a:rPr lang="zh-CN" altLang="en-US" dirty="0"/>
                        <a:t>强迫交互按照特定顺序执行</a:t>
                      </a:r>
                    </a:p>
                  </a:txBody>
                  <a:tcPr/>
                </a:tc>
                <a:tc>
                  <a:txBody>
                    <a:bodyPr/>
                    <a:lstStyle/>
                    <a:p>
                      <a:r>
                        <a:rPr lang="en-US" altLang="zh-CN" dirty="0"/>
                        <a:t>alt</a:t>
                      </a:r>
                      <a:endParaRPr lang="zh-CN" altLang="en-US" dirty="0"/>
                    </a:p>
                  </a:txBody>
                  <a:tcPr/>
                </a:tc>
                <a:tc>
                  <a:txBody>
                    <a:bodyPr/>
                    <a:lstStyle/>
                    <a:p>
                      <a:r>
                        <a:rPr lang="zh-CN" altLang="en-US" dirty="0"/>
                        <a:t>在一组行为中根据特定条件选择交互，模型是</a:t>
                      </a:r>
                      <a:r>
                        <a:rPr lang="en-US" altLang="zh-CN" dirty="0"/>
                        <a:t>if····else</a:t>
                      </a:r>
                      <a:endParaRPr lang="zh-CN" altLang="en-US" dirty="0"/>
                    </a:p>
                  </a:txBody>
                  <a:tcPr/>
                </a:tc>
                <a:extLst>
                  <a:ext uri="{0D108BD9-81ED-4DB2-BD59-A6C34878D82A}">
                    <a16:rowId xmlns:a16="http://schemas.microsoft.com/office/drawing/2014/main" val="10001"/>
                  </a:ext>
                </a:extLst>
              </a:tr>
              <a:tr h="372106">
                <a:tc>
                  <a:txBody>
                    <a:bodyPr/>
                    <a:lstStyle/>
                    <a:p>
                      <a:r>
                        <a:rPr lang="en-US" altLang="zh-CN" dirty="0"/>
                        <a:t>opt</a:t>
                      </a:r>
                      <a:endParaRPr lang="zh-CN" altLang="en-US" dirty="0"/>
                    </a:p>
                  </a:txBody>
                  <a:tcPr/>
                </a:tc>
                <a:tc>
                  <a:txBody>
                    <a:bodyPr/>
                    <a:lstStyle/>
                    <a:p>
                      <a:r>
                        <a:rPr lang="zh-CN" altLang="en-US" dirty="0"/>
                        <a:t>表示可选，模型为</a:t>
                      </a:r>
                      <a:r>
                        <a:rPr lang="en-US" altLang="zh-CN" dirty="0"/>
                        <a:t>switch</a:t>
                      </a:r>
                      <a:endParaRPr lang="zh-CN" altLang="en-US" dirty="0"/>
                    </a:p>
                  </a:txBody>
                  <a:tcPr/>
                </a:tc>
                <a:tc>
                  <a:txBody>
                    <a:bodyPr/>
                    <a:lstStyle/>
                    <a:p>
                      <a:r>
                        <a:rPr lang="en-US" altLang="zh-CN" dirty="0"/>
                        <a:t>break</a:t>
                      </a:r>
                      <a:endParaRPr lang="zh-CN" altLang="en-US" dirty="0"/>
                    </a:p>
                  </a:txBody>
                  <a:tcPr/>
                </a:tc>
                <a:tc>
                  <a:txBody>
                    <a:bodyPr/>
                    <a:lstStyle/>
                    <a:p>
                      <a:r>
                        <a:rPr lang="zh-CN" altLang="en-US" dirty="0"/>
                        <a:t>提供了和编程语言中的</a:t>
                      </a:r>
                      <a:r>
                        <a:rPr lang="en-US" altLang="zh-CN" dirty="0"/>
                        <a:t>break</a:t>
                      </a:r>
                      <a:r>
                        <a:rPr lang="zh-CN" altLang="en-US" dirty="0"/>
                        <a:t>类似的机制</a:t>
                      </a:r>
                    </a:p>
                  </a:txBody>
                  <a:tcPr/>
                </a:tc>
                <a:extLst>
                  <a:ext uri="{0D108BD9-81ED-4DB2-BD59-A6C34878D82A}">
                    <a16:rowId xmlns:a16="http://schemas.microsoft.com/office/drawing/2014/main" val="10002"/>
                  </a:ext>
                </a:extLst>
              </a:tr>
              <a:tr h="372106">
                <a:tc>
                  <a:txBody>
                    <a:bodyPr/>
                    <a:lstStyle/>
                    <a:p>
                      <a:r>
                        <a:rPr lang="en-US" altLang="zh-CN" dirty="0"/>
                        <a:t>par</a:t>
                      </a:r>
                      <a:endParaRPr lang="zh-CN" altLang="en-US" dirty="0"/>
                    </a:p>
                  </a:txBody>
                  <a:tcPr/>
                </a:tc>
                <a:tc>
                  <a:txBody>
                    <a:bodyPr/>
                    <a:lstStyle/>
                    <a:p>
                      <a:r>
                        <a:rPr lang="zh-CN" altLang="en-US" dirty="0"/>
                        <a:t>支持交互片段的并发执行</a:t>
                      </a:r>
                    </a:p>
                  </a:txBody>
                  <a:tcPr/>
                </a:tc>
                <a:tc>
                  <a:txBody>
                    <a:bodyPr/>
                    <a:lstStyle/>
                    <a:p>
                      <a:r>
                        <a:rPr lang="en-US" altLang="zh-CN" dirty="0"/>
                        <a:t>strict</a:t>
                      </a:r>
                      <a:endParaRPr lang="zh-CN" altLang="en-US" dirty="0"/>
                    </a:p>
                  </a:txBody>
                  <a:tcPr/>
                </a:tc>
                <a:tc>
                  <a:txBody>
                    <a:bodyPr/>
                    <a:lstStyle/>
                    <a:p>
                      <a:r>
                        <a:rPr lang="zh-CN" altLang="en-US" dirty="0"/>
                        <a:t>明确定义了一组交互片段的执行顺序</a:t>
                      </a:r>
                    </a:p>
                  </a:txBody>
                  <a:tcPr/>
                </a:tc>
                <a:extLst>
                  <a:ext uri="{0D108BD9-81ED-4DB2-BD59-A6C34878D82A}">
                    <a16:rowId xmlns:a16="http://schemas.microsoft.com/office/drawing/2014/main" val="10003"/>
                  </a:ext>
                </a:extLst>
              </a:tr>
              <a:tr h="372106">
                <a:tc>
                  <a:txBody>
                    <a:bodyPr/>
                    <a:lstStyle/>
                    <a:p>
                      <a:r>
                        <a:rPr lang="en-US" altLang="zh-CN" dirty="0"/>
                        <a:t>loop</a:t>
                      </a:r>
                      <a:endParaRPr lang="zh-CN" altLang="en-US" dirty="0"/>
                    </a:p>
                  </a:txBody>
                  <a:tcPr/>
                </a:tc>
                <a:tc>
                  <a:txBody>
                    <a:bodyPr/>
                    <a:lstStyle/>
                    <a:p>
                      <a:r>
                        <a:rPr lang="zh-CN" altLang="en-US" dirty="0"/>
                        <a:t>说明交互片段会被重复执行</a:t>
                      </a:r>
                    </a:p>
                  </a:txBody>
                  <a:tcPr/>
                </a:tc>
                <a:tc>
                  <a:txBody>
                    <a:bodyPr/>
                    <a:lstStyle/>
                    <a:p>
                      <a:r>
                        <a:rPr lang="en-US" altLang="zh-CN" dirty="0"/>
                        <a:t>region</a:t>
                      </a:r>
                      <a:endParaRPr lang="zh-CN" altLang="en-US" dirty="0"/>
                    </a:p>
                  </a:txBody>
                  <a:tcPr/>
                </a:tc>
                <a:tc>
                  <a:txBody>
                    <a:bodyPr/>
                    <a:lstStyle/>
                    <a:p>
                      <a:r>
                        <a:rPr lang="zh-CN" altLang="en-US" dirty="0"/>
                        <a:t>在组合片段中优先于其他交互片段发生的交互</a:t>
                      </a:r>
                    </a:p>
                  </a:txBody>
                  <a:tcPr/>
                </a:tc>
                <a:extLst>
                  <a:ext uri="{0D108BD9-81ED-4DB2-BD59-A6C34878D82A}">
                    <a16:rowId xmlns:a16="http://schemas.microsoft.com/office/drawing/2014/main" val="10004"/>
                  </a:ext>
                </a:extLst>
              </a:tr>
              <a:tr h="372106">
                <a:tc>
                  <a:txBody>
                    <a:bodyPr/>
                    <a:lstStyle/>
                    <a:p>
                      <a:r>
                        <a:rPr lang="en-US" altLang="zh-CN" dirty="0"/>
                        <a:t>neg</a:t>
                      </a:r>
                      <a:endParaRPr lang="zh-CN" altLang="en-US" dirty="0"/>
                    </a:p>
                  </a:txBody>
                  <a:tcPr/>
                </a:tc>
                <a:tc>
                  <a:txBody>
                    <a:bodyPr/>
                    <a:lstStyle/>
                    <a:p>
                      <a:r>
                        <a:rPr lang="zh-CN" altLang="en-US" dirty="0"/>
                        <a:t>封装了一系列无效的消息，即不应该的交互</a:t>
                      </a:r>
                    </a:p>
                  </a:txBody>
                  <a:tcPr/>
                </a:tc>
                <a:tc>
                  <a:txBody>
                    <a:bodyPr/>
                    <a:lstStyle/>
                    <a:p>
                      <a:r>
                        <a:rPr lang="en-US" altLang="zh-CN" dirty="0"/>
                        <a:t>assert</a:t>
                      </a:r>
                      <a:endParaRPr lang="zh-CN" altLang="en-US" dirty="0"/>
                    </a:p>
                  </a:txBody>
                  <a:tcPr/>
                </a:tc>
                <a:tc>
                  <a:txBody>
                    <a:bodyPr/>
                    <a:lstStyle/>
                    <a:p>
                      <a:r>
                        <a:rPr lang="zh-CN" altLang="en-US" dirty="0"/>
                        <a:t>标准了在交互片段中作为事件唯一的合法继续者的操作数</a:t>
                      </a:r>
                    </a:p>
                  </a:txBody>
                  <a:tcPr/>
                </a:tc>
                <a:extLst>
                  <a:ext uri="{0D108BD9-81ED-4DB2-BD59-A6C34878D82A}">
                    <a16:rowId xmlns:a16="http://schemas.microsoft.com/office/drawing/2014/main" val="10005"/>
                  </a:ext>
                </a:extLst>
              </a:tr>
              <a:tr h="372106">
                <a:tc>
                  <a:txBody>
                    <a:bodyPr/>
                    <a:lstStyle/>
                    <a:p>
                      <a:r>
                        <a:rPr lang="en-US" altLang="zh-CN" dirty="0"/>
                        <a:t>ignore</a:t>
                      </a:r>
                      <a:endParaRPr lang="zh-CN" altLang="en-US" dirty="0"/>
                    </a:p>
                  </a:txBody>
                  <a:tcPr/>
                </a:tc>
                <a:tc>
                  <a:txBody>
                    <a:bodyPr/>
                    <a:lstStyle/>
                    <a:p>
                      <a:r>
                        <a:rPr lang="zh-CN" altLang="en-US" dirty="0"/>
                        <a:t>明确定义交互片单不应该响应的消息</a:t>
                      </a:r>
                    </a:p>
                  </a:txBody>
                  <a:tcPr/>
                </a:tc>
                <a:tc>
                  <a:txBody>
                    <a:bodyPr/>
                    <a:lstStyle/>
                    <a:p>
                      <a:r>
                        <a:rPr lang="en-US" altLang="zh-CN" dirty="0"/>
                        <a:t>consider</a:t>
                      </a:r>
                      <a:endParaRPr lang="zh-CN" altLang="en-US" dirty="0"/>
                    </a:p>
                  </a:txBody>
                  <a:tcPr/>
                </a:tc>
                <a:tc>
                  <a:txBody>
                    <a:bodyPr/>
                    <a:lstStyle/>
                    <a:p>
                      <a:r>
                        <a:rPr lang="zh-CN" altLang="en-US" dirty="0"/>
                        <a:t>明确表示应该被处理的消息</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5" name="文本框 4"/>
          <p:cNvSpPr txBox="1"/>
          <p:nvPr/>
        </p:nvSpPr>
        <p:spPr>
          <a:xfrm flipH="1">
            <a:off x="1481580" y="1134999"/>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solidFill>
                <a:latin typeface="等线" panose="02010600030101010101" pitchFamily="2" charset="-122"/>
                <a:ea typeface="等线" panose="02010600030101010101" pitchFamily="2" charset="-122"/>
              </a:rPr>
              <a:t>参与者</a:t>
            </a:r>
            <a:r>
              <a:rPr kumimoji="0" lang="en-US" altLang="zh-CN"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(Actor)</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是系统外部的一个人或事物，它以某种方式参与了系统的执行过程。</a:t>
            </a:r>
          </a:p>
        </p:txBody>
      </p:sp>
      <p:sp>
        <p:nvSpPr>
          <p:cNvPr id="6" name="文本框 5"/>
          <p:cNvSpPr txBox="1"/>
          <p:nvPr/>
        </p:nvSpPr>
        <p:spPr>
          <a:xfrm>
            <a:off x="1481580" y="1797784"/>
            <a:ext cx="10859679"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prstClr val="black"/>
                </a:solidFill>
                <a:latin typeface="等线" panose="02010600030101010101" pitchFamily="2" charset="-122"/>
                <a:ea typeface="等线" panose="02010600030101010101" pitchFamily="2" charset="-122"/>
              </a:rPr>
              <a:t>参与者的</a:t>
            </a:r>
            <a:r>
              <a:rPr lang="zh-CN" altLang="en-US" sz="2000" dirty="0">
                <a:solidFill>
                  <a:srgbClr val="FF0000"/>
                </a:solidFill>
                <a:latin typeface="等线" panose="02010600030101010101" pitchFamily="2" charset="-122"/>
                <a:ea typeface="等线" panose="02010600030101010101" pitchFamily="2" charset="-122"/>
              </a:rPr>
              <a:t>注意点</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a:t>
            </a:r>
            <a:r>
              <a:rPr lang="zh-CN" altLang="en-US" sz="2000" dirty="0">
                <a:solidFill>
                  <a:prstClr val="black"/>
                </a:solidFill>
                <a:latin typeface="等线" panose="02010600030101010101" pitchFamily="2" charset="-122"/>
                <a:ea typeface="等线" panose="02010600030101010101" pitchFamily="2" charset="-122"/>
              </a:rPr>
              <a:t>参与者不是特指人，可以是</a:t>
            </a:r>
            <a:r>
              <a:rPr lang="zh-CN" altLang="en-US" sz="2000" dirty="0">
                <a:solidFill>
                  <a:srgbClr val="FF0000"/>
                </a:solidFill>
                <a:latin typeface="等线" panose="02010600030101010101" pitchFamily="2" charset="-122"/>
                <a:ea typeface="等线" panose="02010600030101010101" pitchFamily="2" charset="-122"/>
              </a:rPr>
              <a:t>人</a:t>
            </a:r>
            <a:r>
              <a:rPr lang="zh-CN" altLang="en-US" sz="2000" dirty="0">
                <a:solidFill>
                  <a:prstClr val="black"/>
                </a:solidFill>
                <a:latin typeface="等线" panose="02010600030101010101" pitchFamily="2" charset="-122"/>
                <a:ea typeface="等线" panose="02010600030101010101" pitchFamily="2" charset="-122"/>
              </a:rPr>
              <a:t>，可以是</a:t>
            </a:r>
            <a:r>
              <a:rPr lang="zh-CN" altLang="en-US" sz="2000" dirty="0">
                <a:solidFill>
                  <a:srgbClr val="FF0000"/>
                </a:solidFill>
                <a:latin typeface="等线" panose="02010600030101010101" pitchFamily="2" charset="-122"/>
                <a:ea typeface="等线" panose="02010600030101010101" pitchFamily="2" charset="-122"/>
              </a:rPr>
              <a:t>事物</a:t>
            </a:r>
            <a:r>
              <a:rPr lang="zh-CN" altLang="en-US" sz="2000" dirty="0">
                <a:solidFill>
                  <a:prstClr val="black"/>
                </a:solidFill>
                <a:latin typeface="等线" panose="02010600030101010101" pitchFamily="2" charset="-122"/>
                <a:ea typeface="等线" panose="02010600030101010101" pitchFamily="2" charset="-122"/>
              </a:rPr>
              <a:t>，也可以是</a:t>
            </a:r>
            <a:r>
              <a:rPr lang="zh-CN" altLang="en-US" sz="2000" dirty="0">
                <a:solidFill>
                  <a:srgbClr val="FF0000"/>
                </a:solidFill>
                <a:latin typeface="等线" panose="02010600030101010101" pitchFamily="2" charset="-122"/>
                <a:ea typeface="等线" panose="02010600030101010101" pitchFamily="2" charset="-122"/>
              </a:rPr>
              <a:t>时间</a:t>
            </a:r>
            <a:r>
              <a:rPr lang="zh-CN" altLang="en-US" sz="2000" dirty="0">
                <a:solidFill>
                  <a:prstClr val="black"/>
                </a:solidFill>
                <a:latin typeface="等线" panose="02010600030101010101" pitchFamily="2" charset="-122"/>
                <a:ea typeface="等线" panose="02010600030101010101" pitchFamily="2" charset="-122"/>
              </a:rPr>
              <a:t>或者</a:t>
            </a:r>
            <a:r>
              <a:rPr lang="zh-CN" altLang="en-US" sz="2000" dirty="0">
                <a:solidFill>
                  <a:srgbClr val="FF0000"/>
                </a:solidFill>
                <a:latin typeface="等线" panose="02010600030101010101" pitchFamily="2" charset="-122"/>
                <a:ea typeface="等线" panose="02010600030101010101" pitchFamily="2" charset="-122"/>
              </a:rPr>
              <a:t>其他系统</a:t>
            </a:r>
            <a:r>
              <a:rPr lang="zh-CN" altLang="en-US" sz="2000" dirty="0">
                <a:solidFill>
                  <a:prstClr val="black"/>
                </a:solidFill>
                <a:latin typeface="等线" panose="02010600030101010101" pitchFamily="2" charset="-122"/>
                <a:ea typeface="等线" panose="02010600030101010101" pitchFamily="2" charset="-122"/>
              </a:rPr>
              <a:t>等</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2.</a:t>
            </a:r>
            <a:r>
              <a:rPr lang="zh-CN" altLang="en-US" sz="2000" dirty="0">
                <a:solidFill>
                  <a:prstClr val="black"/>
                </a:solidFill>
                <a:latin typeface="等线" panose="02010600030101010101" pitchFamily="2" charset="-122"/>
                <a:ea typeface="等线" panose="02010600030101010101" pitchFamily="2" charset="-122"/>
              </a:rPr>
              <a:t>参与者不是指人或事物本身，而是表示人或事物在系统中所扮演的角色。</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481580" y="3691675"/>
            <a:ext cx="1714500" cy="2352675"/>
          </a:xfrm>
          <a:prstGeom prst="rect">
            <a:avLst/>
          </a:prstGeom>
        </p:spPr>
      </p:pic>
      <p:sp>
        <p:nvSpPr>
          <p:cNvPr id="8" name="文本框 7"/>
          <p:cNvSpPr txBox="1"/>
          <p:nvPr/>
        </p:nvSpPr>
        <p:spPr>
          <a:xfrm>
            <a:off x="4579446" y="3724208"/>
            <a:ext cx="8311296" cy="1323439"/>
          </a:xfrm>
          <a:prstGeom prst="rect">
            <a:avLst/>
          </a:prstGeom>
          <a:noFill/>
        </p:spPr>
        <p:txBody>
          <a:bodyPr wrap="square" rtlCol="0">
            <a:spAutoFit/>
          </a:bodyPr>
          <a:lstStyle/>
          <a:p>
            <a:r>
              <a:rPr lang="zh-CN" altLang="en-US" sz="2000" dirty="0"/>
              <a:t>参与者的</a:t>
            </a:r>
            <a:r>
              <a:rPr lang="zh-CN" altLang="en-US" sz="2000" dirty="0">
                <a:solidFill>
                  <a:srgbClr val="FF0000"/>
                </a:solidFill>
              </a:rPr>
              <a:t>作用</a:t>
            </a:r>
            <a:r>
              <a:rPr lang="zh-CN" altLang="en-US" sz="2000" dirty="0"/>
              <a:t>：</a:t>
            </a:r>
            <a:endParaRPr lang="en-US" altLang="zh-CN" sz="2000" dirty="0"/>
          </a:p>
          <a:p>
            <a:r>
              <a:rPr lang="en-US" altLang="zh-CN" sz="2000" dirty="0"/>
              <a:t>1.</a:t>
            </a:r>
            <a:r>
              <a:rPr lang="zh-CN" altLang="en-US" sz="2000" dirty="0"/>
              <a:t>建立系统的外部模型。</a:t>
            </a:r>
            <a:endParaRPr lang="en-US" altLang="zh-CN" sz="2000" dirty="0"/>
          </a:p>
          <a:p>
            <a:endParaRPr lang="en-US" altLang="zh-CN" sz="2000" dirty="0"/>
          </a:p>
          <a:p>
            <a:r>
              <a:rPr lang="en-US" altLang="zh-CN" sz="2000" dirty="0"/>
              <a:t>2.</a:t>
            </a:r>
            <a:r>
              <a:rPr lang="zh-CN" altLang="en-US" sz="2000" dirty="0"/>
              <a:t>对系统边界之外的对象进行描述。</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1"/>
            <a:ext cx="34373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约束</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1175804" y="2012988"/>
            <a:ext cx="9840392" cy="1015663"/>
          </a:xfrm>
          <a:prstGeom prst="rect">
            <a:avLst/>
          </a:prstGeom>
          <a:noFill/>
        </p:spPr>
        <p:txBody>
          <a:bodyPr wrap="square" rtlCol="0">
            <a:spAutoFit/>
          </a:bodyPr>
          <a:lstStyle/>
          <a:p>
            <a:r>
              <a:rPr lang="zh-CN" altLang="en-US" sz="2000" dirty="0"/>
              <a:t>在实际创建中需要将</a:t>
            </a:r>
            <a:r>
              <a:rPr lang="en-US" altLang="zh-CN" sz="2000" dirty="0"/>
              <a:t>Combined Fragment</a:t>
            </a:r>
            <a:r>
              <a:rPr lang="zh-CN" altLang="en-US" sz="2000" dirty="0"/>
              <a:t>组件放在顺序图中，然后在其</a:t>
            </a:r>
            <a:r>
              <a:rPr lang="en-US" altLang="zh-CN" sz="2000" dirty="0" err="1"/>
              <a:t>InteractionOperator</a:t>
            </a:r>
            <a:r>
              <a:rPr lang="zh-CN" altLang="en-US" sz="2000" dirty="0"/>
              <a:t>属性中选择对应符号</a:t>
            </a:r>
            <a:endParaRPr lang="en-US" altLang="zh-CN" sz="2000" dirty="0"/>
          </a:p>
          <a:p>
            <a:r>
              <a:rPr lang="zh-CN" altLang="en-US" sz="2000" dirty="0"/>
              <a:t>类型片段可以复合在一起</a:t>
            </a:r>
          </a:p>
        </p:txBody>
      </p:sp>
      <p:pic>
        <p:nvPicPr>
          <p:cNvPr id="5" name="图片 4"/>
          <p:cNvPicPr>
            <a:picLocks noChangeAspect="1"/>
          </p:cNvPicPr>
          <p:nvPr/>
        </p:nvPicPr>
        <p:blipFill>
          <a:blip r:embed="rId3"/>
          <a:stretch>
            <a:fillRect/>
          </a:stretch>
        </p:blipFill>
        <p:spPr>
          <a:xfrm>
            <a:off x="728546" y="3208270"/>
            <a:ext cx="4918441" cy="2876951"/>
          </a:xfrm>
          <a:prstGeom prst="rect">
            <a:avLst/>
          </a:prstGeom>
        </p:spPr>
      </p:pic>
      <p:pic>
        <p:nvPicPr>
          <p:cNvPr id="8" name="图片 7"/>
          <p:cNvPicPr>
            <a:picLocks noChangeAspect="1"/>
          </p:cNvPicPr>
          <p:nvPr/>
        </p:nvPicPr>
        <p:blipFill>
          <a:blip r:embed="rId4"/>
          <a:stretch>
            <a:fillRect/>
          </a:stretch>
        </p:blipFill>
        <p:spPr>
          <a:xfrm>
            <a:off x="6756485" y="3208270"/>
            <a:ext cx="4467849" cy="2876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顺序图建模技术及应用</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1175803" y="1166418"/>
            <a:ext cx="9840392" cy="3170099"/>
          </a:xfrm>
          <a:prstGeom prst="rect">
            <a:avLst/>
          </a:prstGeom>
          <a:noFill/>
        </p:spPr>
        <p:txBody>
          <a:bodyPr wrap="square" rtlCol="0">
            <a:spAutoFit/>
          </a:bodyPr>
          <a:lstStyle/>
          <a:p>
            <a:r>
              <a:rPr lang="zh-CN" altLang="en-US" sz="2000" dirty="0"/>
              <a:t>使用</a:t>
            </a:r>
            <a:r>
              <a:rPr lang="zh-CN" altLang="en-US" sz="2000" dirty="0">
                <a:solidFill>
                  <a:srgbClr val="FF0000"/>
                </a:solidFill>
              </a:rPr>
              <a:t>顺序图对系统建模</a:t>
            </a:r>
            <a:r>
              <a:rPr lang="zh-CN" altLang="en-US" sz="2000" dirty="0"/>
              <a:t>时，可以遵循以下策略</a:t>
            </a:r>
            <a:endParaRPr lang="en-US" altLang="zh-CN" sz="2000" dirty="0"/>
          </a:p>
          <a:p>
            <a:r>
              <a:rPr lang="en-US" altLang="zh-CN" sz="2000" dirty="0"/>
              <a:t>1</a:t>
            </a:r>
            <a:r>
              <a:rPr lang="zh-CN" altLang="en-US" sz="2000" dirty="0"/>
              <a:t>、</a:t>
            </a:r>
            <a:r>
              <a:rPr lang="zh-CN" altLang="en-US" sz="2000" b="1" dirty="0"/>
              <a:t>设置交互语境</a:t>
            </a:r>
            <a:r>
              <a:rPr lang="zh-CN" altLang="en-US" sz="2000" dirty="0"/>
              <a:t>，这些语境可以是系统、子系统、操作、类、用例和协作的脚本</a:t>
            </a:r>
            <a:endParaRPr lang="en-US" altLang="zh-CN" sz="2000" dirty="0"/>
          </a:p>
          <a:p>
            <a:r>
              <a:rPr lang="en-US" altLang="zh-CN" sz="2000" dirty="0"/>
              <a:t>2</a:t>
            </a:r>
            <a:r>
              <a:rPr lang="zh-CN" altLang="en-US" sz="2000" dirty="0"/>
              <a:t>、通过</a:t>
            </a:r>
            <a:r>
              <a:rPr lang="zh-CN" altLang="en-US" sz="2000" b="1" dirty="0"/>
              <a:t>识别对象在交互中扮演的角色</a:t>
            </a:r>
            <a:r>
              <a:rPr lang="zh-CN" altLang="en-US" sz="2000" dirty="0"/>
              <a:t>，根据对象的重要性，将其按从左向右的方向放置在顺序图中</a:t>
            </a:r>
            <a:endParaRPr lang="en-US" altLang="zh-CN" sz="2000" dirty="0"/>
          </a:p>
          <a:p>
            <a:r>
              <a:rPr lang="en-US" altLang="zh-CN" sz="2000" dirty="0"/>
              <a:t>3</a:t>
            </a:r>
            <a:r>
              <a:rPr lang="zh-CN" altLang="en-US" sz="2000" dirty="0"/>
              <a:t>、</a:t>
            </a:r>
            <a:r>
              <a:rPr lang="zh-CN" altLang="en-US" sz="2000" b="1" dirty="0"/>
              <a:t>设置每个对象的生命线</a:t>
            </a:r>
            <a:r>
              <a:rPr lang="zh-CN" altLang="en-US" sz="2000" dirty="0"/>
              <a:t>。一般情况下，对象存在于交互的整个过程，但它可以在交互过程中创建和撤销</a:t>
            </a:r>
            <a:endParaRPr lang="en-US" altLang="zh-CN" sz="2000" dirty="0"/>
          </a:p>
          <a:p>
            <a:r>
              <a:rPr lang="en-US" altLang="zh-CN" sz="2000" dirty="0"/>
              <a:t>4</a:t>
            </a:r>
            <a:r>
              <a:rPr lang="zh-CN" altLang="en-US" sz="2000" dirty="0"/>
              <a:t>、从引发某个交互的信息开始，在生命线之间</a:t>
            </a:r>
            <a:r>
              <a:rPr lang="zh-CN" altLang="en-US" sz="2000" b="1" dirty="0"/>
              <a:t>按从上向下的顺序画出随后的消息</a:t>
            </a:r>
            <a:endParaRPr lang="en-US" altLang="zh-CN" sz="2000" b="1" dirty="0"/>
          </a:p>
          <a:p>
            <a:r>
              <a:rPr lang="en-US" altLang="zh-CN" sz="2000" dirty="0"/>
              <a:t>5</a:t>
            </a:r>
            <a:r>
              <a:rPr lang="zh-CN" altLang="en-US" sz="2000" dirty="0"/>
              <a:t>、</a:t>
            </a:r>
            <a:r>
              <a:rPr lang="zh-CN" altLang="en-US" sz="2000" b="1" dirty="0"/>
              <a:t>设置对象的激活期</a:t>
            </a:r>
            <a:r>
              <a:rPr lang="zh-CN" altLang="en-US" sz="2000" dirty="0"/>
              <a:t>，这可以可视化实际计算发生时的时间点，可视化消息嵌套</a:t>
            </a:r>
            <a:endParaRPr lang="en-US" altLang="zh-CN" sz="2000" dirty="0"/>
          </a:p>
          <a:p>
            <a:r>
              <a:rPr lang="en-US" altLang="zh-CN" sz="2000" dirty="0"/>
              <a:t>6</a:t>
            </a:r>
            <a:r>
              <a:rPr lang="zh-CN" altLang="en-US" sz="2000" dirty="0"/>
              <a:t>、如果设置事件或空间约束，可以为每个消息附上合适的约束</a:t>
            </a:r>
            <a:endParaRPr lang="en-US" altLang="zh-CN" sz="2000" dirty="0"/>
          </a:p>
          <a:p>
            <a:r>
              <a:rPr lang="en-US" altLang="zh-CN" sz="2000" dirty="0"/>
              <a:t>7</a:t>
            </a:r>
            <a:r>
              <a:rPr lang="zh-CN" altLang="en-US" sz="2000" dirty="0"/>
              <a:t>、</a:t>
            </a:r>
            <a:r>
              <a:rPr lang="zh-CN" altLang="en-US" sz="2000" b="1" dirty="0"/>
              <a:t>给控制流的每个消息附上前置或后置条件</a:t>
            </a:r>
            <a:r>
              <a:rPr lang="zh-CN" altLang="en-US" sz="2000" dirty="0"/>
              <a:t>，这可以更详细地说明这个控制流</a:t>
            </a:r>
            <a:endParaRPr lang="en-US" altLang="zh-CN" sz="2000" dirty="0"/>
          </a:p>
        </p:txBody>
      </p:sp>
      <p:sp>
        <p:nvSpPr>
          <p:cNvPr id="7" name="文本框 6"/>
          <p:cNvSpPr txBox="1"/>
          <p:nvPr/>
        </p:nvSpPr>
        <p:spPr>
          <a:xfrm>
            <a:off x="1175803" y="4374448"/>
            <a:ext cx="9840392" cy="1938992"/>
          </a:xfrm>
          <a:prstGeom prst="rect">
            <a:avLst/>
          </a:prstGeom>
          <a:noFill/>
        </p:spPr>
        <p:txBody>
          <a:bodyPr wrap="square" rtlCol="0">
            <a:spAutoFit/>
          </a:bodyPr>
          <a:lstStyle/>
          <a:p>
            <a:r>
              <a:rPr lang="zh-CN" altLang="en-US" sz="2000" dirty="0"/>
              <a:t>根据对系统建模时遵循的策略，</a:t>
            </a:r>
            <a:r>
              <a:rPr lang="zh-CN" altLang="en-US" sz="2000" dirty="0">
                <a:solidFill>
                  <a:srgbClr val="FF0000"/>
                </a:solidFill>
              </a:rPr>
              <a:t>画顺序图的一般步骤如下</a:t>
            </a:r>
            <a:endParaRPr lang="en-US" altLang="zh-CN" sz="2000" dirty="0">
              <a:solidFill>
                <a:srgbClr val="FF0000"/>
              </a:solidFill>
            </a:endParaRPr>
          </a:p>
          <a:p>
            <a:r>
              <a:rPr lang="en-US" altLang="zh-CN" sz="2000" dirty="0"/>
              <a:t>1</a:t>
            </a:r>
            <a:r>
              <a:rPr lang="zh-CN" altLang="en-US" sz="2000" dirty="0"/>
              <a:t>、确定交互的范围</a:t>
            </a:r>
            <a:endParaRPr lang="en-US" altLang="zh-CN" sz="2000" dirty="0"/>
          </a:p>
          <a:p>
            <a:r>
              <a:rPr lang="en-US" altLang="zh-CN" sz="2000" dirty="0"/>
              <a:t>2</a:t>
            </a:r>
            <a:r>
              <a:rPr lang="zh-CN" altLang="en-US" sz="2000" dirty="0"/>
              <a:t>、确定参与交互过程的活动者与对象</a:t>
            </a:r>
            <a:endParaRPr lang="en-US" altLang="zh-CN" sz="2000" dirty="0"/>
          </a:p>
          <a:p>
            <a:r>
              <a:rPr lang="en-US" altLang="zh-CN" sz="2000" dirty="0"/>
              <a:t>3</a:t>
            </a:r>
            <a:r>
              <a:rPr lang="zh-CN" altLang="en-US" sz="2000" dirty="0"/>
              <a:t>、确定活动者、对象的生存周期</a:t>
            </a:r>
            <a:endParaRPr lang="en-US" altLang="zh-CN" sz="2000" dirty="0"/>
          </a:p>
          <a:p>
            <a:r>
              <a:rPr lang="en-US" altLang="zh-CN" sz="2000" dirty="0"/>
              <a:t>4</a:t>
            </a:r>
            <a:r>
              <a:rPr lang="zh-CN" altLang="en-US" sz="2000" dirty="0"/>
              <a:t>、确定交互中产生的消息</a:t>
            </a:r>
            <a:endParaRPr lang="en-US" altLang="zh-CN" sz="2000" dirty="0"/>
          </a:p>
          <a:p>
            <a:r>
              <a:rPr lang="en-US" altLang="zh-CN" sz="2000" dirty="0"/>
              <a:t>5</a:t>
            </a:r>
            <a:r>
              <a:rPr lang="zh-CN" altLang="en-US" sz="2000" dirty="0"/>
              <a:t>、细化消息的内容</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顺序图</a:t>
            </a:r>
          </a:p>
        </p:txBody>
      </p:sp>
      <p:pic>
        <p:nvPicPr>
          <p:cNvPr id="3" name="图片 2">
            <a:extLst>
              <a:ext uri="{FF2B5EF4-FFF2-40B4-BE49-F238E27FC236}">
                <a16:creationId xmlns:a16="http://schemas.microsoft.com/office/drawing/2014/main" id="{AAB09D1F-2E9A-4C13-9CE0-06BD14DCA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217" y="1083400"/>
            <a:ext cx="8085565" cy="5552658"/>
          </a:xfrm>
          <a:prstGeom prst="rect">
            <a:avLst/>
          </a:prstGeom>
        </p:spPr>
      </p:pic>
    </p:spTree>
    <p:extLst>
      <p:ext uri="{BB962C8B-B14F-4D97-AF65-F5344CB8AC3E}">
        <p14:creationId xmlns:p14="http://schemas.microsoft.com/office/powerpoint/2010/main" val="3100881250"/>
      </p:ext>
    </p:extLst>
  </p:cSld>
  <p:clrMapOvr>
    <a:masterClrMapping/>
  </p:clrMapOvr>
  <mc:AlternateContent xmlns:mc="http://schemas.openxmlformats.org/markup-compatibility/2006">
    <mc:Choice xmlns:p14="http://schemas.microsoft.com/office/powerpoint/2010/main" Requires="p14">
      <p:transition spd="slow" p14:dur="1300" advClick="0" advTm="2000">
        <p14:pan/>
      </p:transition>
    </mc:Choice>
    <mc:Fallback>
      <p:transition spd="slow" advClick="0" advTm="2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7" name="文本框 86"/>
          <p:cNvSpPr txBox="1"/>
          <p:nvPr/>
        </p:nvSpPr>
        <p:spPr>
          <a:xfrm>
            <a:off x="6180116" y="2812442"/>
            <a:ext cx="5119757" cy="830997"/>
          </a:xfrm>
          <a:prstGeom prst="rect">
            <a:avLst/>
          </a:prstGeom>
          <a:noFill/>
        </p:spPr>
        <p:txBody>
          <a:bodyPr wrap="square" rtlCol="0">
            <a:spAutoFit/>
          </a:bodyPr>
          <a:lstStyle/>
          <a:p>
            <a:pPr algn="ctr"/>
            <a:r>
              <a:rPr lang="zh-CN" altLang="en-US" sz="4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五、通信图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000" fill="hold"/>
                                        <p:tgtEl>
                                          <p:spTgt spid="87"/>
                                        </p:tgtEl>
                                        <p:attrNameLst>
                                          <p:attrName>ppt_x</p:attrName>
                                        </p:attrNameLst>
                                      </p:cBhvr>
                                      <p:tavLst>
                                        <p:tav tm="0">
                                          <p:val>
                                            <p:strVal val="1+#ppt_w/2"/>
                                          </p:val>
                                        </p:tav>
                                        <p:tav tm="100000">
                                          <p:val>
                                            <p:strVal val="#ppt_x"/>
                                          </p:val>
                                        </p:tav>
                                      </p:tavLst>
                                    </p:anim>
                                    <p:anim calcmode="lin" valueType="num">
                                      <p:cBhvr additive="base">
                                        <p:cTn id="8" dur="10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通信图概述</a:t>
            </a:r>
          </a:p>
        </p:txBody>
      </p:sp>
      <p:sp>
        <p:nvSpPr>
          <p:cNvPr id="4" name="文本框 3"/>
          <p:cNvSpPr txBox="1"/>
          <p:nvPr/>
        </p:nvSpPr>
        <p:spPr>
          <a:xfrm>
            <a:off x="1153113" y="1352849"/>
            <a:ext cx="9885774" cy="4401205"/>
          </a:xfrm>
          <a:prstGeom prst="rect">
            <a:avLst/>
          </a:prstGeom>
          <a:noFill/>
        </p:spPr>
        <p:txBody>
          <a:bodyPr wrap="square" rtlCol="0">
            <a:spAutoFit/>
          </a:bodyPr>
          <a:lstStyle/>
          <a:p>
            <a:r>
              <a:rPr lang="zh-CN" altLang="en-US" sz="2000" dirty="0"/>
              <a:t>通信图（</a:t>
            </a:r>
            <a:r>
              <a:rPr lang="en-US" altLang="zh-CN" sz="2000" dirty="0"/>
              <a:t>Communication Diagram</a:t>
            </a:r>
            <a:r>
              <a:rPr lang="zh-CN" altLang="en-US" sz="2000" dirty="0"/>
              <a:t>）作为一个结构事物用于表达静态结构和动态行为的概念组合，表达不同事物相互协作完成一个复杂功能，强调的是</a:t>
            </a:r>
            <a:r>
              <a:rPr lang="zh-CN" altLang="en-US" sz="2000" dirty="0">
                <a:solidFill>
                  <a:srgbClr val="FF0000"/>
                </a:solidFill>
              </a:rPr>
              <a:t>发送和接收消息的对象之间组织结构</a:t>
            </a:r>
            <a:r>
              <a:rPr lang="zh-CN" altLang="en-US" sz="2000" dirty="0"/>
              <a:t>，能使描述复杂的程序逻辑或多个平行事物变得容易。</a:t>
            </a:r>
            <a:endParaRPr lang="en-US" altLang="zh-CN" sz="2000" dirty="0"/>
          </a:p>
          <a:p>
            <a:r>
              <a:rPr lang="zh-CN" altLang="en-US" sz="2000" dirty="0"/>
              <a:t>一个通信图显示一系列对象和在这些对象间的联系及对象间发送和接收的消息。</a:t>
            </a:r>
            <a:endParaRPr lang="en-US" altLang="zh-CN" sz="2000" dirty="0"/>
          </a:p>
          <a:p>
            <a:r>
              <a:rPr lang="zh-CN" altLang="en-US" sz="2000" dirty="0"/>
              <a:t>对象通常是</a:t>
            </a:r>
            <a:r>
              <a:rPr lang="zh-CN" altLang="en-US" sz="2000" dirty="0">
                <a:solidFill>
                  <a:srgbClr val="FF0000"/>
                </a:solidFill>
              </a:rPr>
              <a:t>命名或匿名的类的实例</a:t>
            </a:r>
            <a:r>
              <a:rPr lang="zh-CN" altLang="en-US" sz="2000" dirty="0"/>
              <a:t>，也可以代表其他事物的实例，如协作、组件、节点。</a:t>
            </a:r>
            <a:endParaRPr lang="en-US" altLang="zh-CN" sz="2000" dirty="0"/>
          </a:p>
          <a:p>
            <a:r>
              <a:rPr lang="zh-CN" altLang="en-US" sz="2000" dirty="0"/>
              <a:t>使用通信图来说明系统的动态情况，可以显示对象角色之间的关系</a:t>
            </a:r>
            <a:endParaRPr lang="en-US" altLang="zh-CN" sz="2000" dirty="0"/>
          </a:p>
          <a:p>
            <a:endParaRPr lang="en-US" altLang="zh-CN" sz="2000" dirty="0"/>
          </a:p>
          <a:p>
            <a:r>
              <a:rPr lang="zh-CN" altLang="en-US" sz="2000" dirty="0"/>
              <a:t>通信图用于显示对象之间如何进行交互以执行特定用例或用例中特定部分的行为。设计员使用通信图和顺序图确定并阐明对象的角色，这些对象执行用例的特定事件流，是主要的信息来源，用于确定类的职责和接口。</a:t>
            </a:r>
            <a:endParaRPr lang="en-US" altLang="zh-CN" sz="2000" dirty="0"/>
          </a:p>
          <a:p>
            <a:endParaRPr lang="en-US" altLang="zh-CN" sz="2000" dirty="0"/>
          </a:p>
          <a:p>
            <a:r>
              <a:rPr lang="zh-CN" altLang="en-US" sz="2000" dirty="0"/>
              <a:t>与顺序图不同，通信图显示对象间的关系，更有利于理解对给定对象的所有影响，也更适合过程设计，</a:t>
            </a:r>
            <a:r>
              <a:rPr lang="zh-CN" altLang="en-US" sz="2000" dirty="0">
                <a:solidFill>
                  <a:srgbClr val="FF0000"/>
                </a:solidFill>
              </a:rPr>
              <a:t>需要强调时间和序列，选择顺序图；需要强调上下文相关，选择通信图</a:t>
            </a:r>
            <a:endParaRPr lang="en-US" altLang="zh-CN" sz="2000" dirty="0">
              <a:solidFill>
                <a:srgbClr val="FF0000"/>
              </a:solidFill>
            </a:endParaRPr>
          </a:p>
          <a:p>
            <a:r>
              <a:rPr lang="zh-CN" altLang="en-US" sz="2000" dirty="0"/>
              <a:t>通信图的格式决定它更适合在分析活动中使用，适合用来描述少量对象间的简单交互。</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通信图概述</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1007127" y="1611021"/>
            <a:ext cx="9885774" cy="3477875"/>
          </a:xfrm>
          <a:prstGeom prst="rect">
            <a:avLst/>
          </a:prstGeom>
          <a:noFill/>
        </p:spPr>
        <p:txBody>
          <a:bodyPr wrap="square" rtlCol="0">
            <a:spAutoFit/>
          </a:bodyPr>
          <a:lstStyle/>
          <a:p>
            <a:r>
              <a:rPr lang="zh-CN" altLang="en-US" sz="2000" dirty="0"/>
              <a:t>通信图是用于描述系统的行为，是如何由系统成分协作实现的图，可以表示类操作的实现，它作为一种给定语境中描述协作各个对象间的组织交互关系的空间组织结构图形化方式，在使用它建模时，作用可分为三方面</a:t>
            </a:r>
            <a:endParaRPr lang="en-US" altLang="zh-CN" sz="2000" dirty="0"/>
          </a:p>
          <a:p>
            <a:r>
              <a:rPr lang="en-US" altLang="zh-CN" sz="2000" b="1" dirty="0"/>
              <a:t>1</a:t>
            </a:r>
            <a:r>
              <a:rPr lang="zh-CN" altLang="en-US" sz="2000" b="1" dirty="0"/>
              <a:t>、通过描绘对象间消息的传递情况来反映具体的使用语境的逻辑表达</a:t>
            </a:r>
            <a:endParaRPr lang="en-US" altLang="zh-CN" sz="2000" b="1" dirty="0"/>
          </a:p>
          <a:p>
            <a:r>
              <a:rPr lang="en-US" altLang="zh-CN" sz="2000" dirty="0"/>
              <a:t>      </a:t>
            </a:r>
            <a:r>
              <a:rPr lang="zh-CN" altLang="en-US" sz="2000" dirty="0"/>
              <a:t>一个使用情景的逻辑可能是</a:t>
            </a:r>
            <a:r>
              <a:rPr lang="zh-CN" altLang="en-US" sz="2000" dirty="0">
                <a:solidFill>
                  <a:srgbClr val="FF0000"/>
                </a:solidFill>
              </a:rPr>
              <a:t>一个用例的部分，或是一条控制流</a:t>
            </a:r>
            <a:endParaRPr lang="en-US" altLang="zh-CN" sz="2000" dirty="0">
              <a:solidFill>
                <a:srgbClr val="FF0000"/>
              </a:solidFill>
            </a:endParaRPr>
          </a:p>
          <a:p>
            <a:r>
              <a:rPr lang="en-US" altLang="zh-CN" sz="2000" b="1" dirty="0"/>
              <a:t>2</a:t>
            </a:r>
            <a:r>
              <a:rPr lang="zh-CN" altLang="en-US" sz="2000" b="1" dirty="0"/>
              <a:t>、显示对象及其交互关系的空间组织结构</a:t>
            </a:r>
            <a:endParaRPr lang="en-US" altLang="zh-CN" sz="2000" b="1" dirty="0"/>
          </a:p>
          <a:p>
            <a:r>
              <a:rPr lang="zh-CN" altLang="en-US" sz="2000" dirty="0"/>
              <a:t>      通信图显示了交互过程中各对象间的组织交互关系及对象间的链接，它</a:t>
            </a:r>
            <a:r>
              <a:rPr lang="zh-CN" altLang="en-US" sz="2000" dirty="0">
                <a:solidFill>
                  <a:srgbClr val="FF0000"/>
                </a:solidFill>
              </a:rPr>
              <a:t>不侧重交互顺序</a:t>
            </a:r>
            <a:r>
              <a:rPr lang="zh-CN" altLang="en-US" sz="2000" dirty="0"/>
              <a:t>，使用序列号来确定消息及并发线程的顺序</a:t>
            </a:r>
            <a:endParaRPr lang="en-US" altLang="zh-CN" sz="2000" dirty="0"/>
          </a:p>
          <a:p>
            <a:r>
              <a:rPr lang="en-US" altLang="zh-CN" sz="2000" b="1" dirty="0"/>
              <a:t>3</a:t>
            </a:r>
            <a:r>
              <a:rPr lang="zh-CN" altLang="en-US" sz="2000" b="1" dirty="0"/>
              <a:t>、表现一个类操作的实现</a:t>
            </a:r>
            <a:endParaRPr lang="en-US" altLang="zh-CN" sz="2000" b="1" dirty="0"/>
          </a:p>
          <a:p>
            <a:r>
              <a:rPr lang="zh-CN" altLang="en-US" sz="2000" dirty="0"/>
              <a:t>      通信图可以说明类操作中使用到的</a:t>
            </a:r>
            <a:r>
              <a:rPr lang="zh-CN" altLang="en-US" sz="2000" dirty="0">
                <a:solidFill>
                  <a:srgbClr val="FF0000"/>
                </a:solidFill>
              </a:rPr>
              <a:t>参数、局部变量及返回值</a:t>
            </a:r>
            <a:r>
              <a:rPr lang="zh-CN" altLang="en-US" sz="2000" dirty="0"/>
              <a:t>等，当使用通信图表现一个系统行为时，消息编号对应了程序中嵌套调用结构和信号传递过程</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1153112" y="1679068"/>
            <a:ext cx="9885774" cy="400110"/>
          </a:xfrm>
          <a:prstGeom prst="rect">
            <a:avLst/>
          </a:prstGeom>
          <a:noFill/>
        </p:spPr>
        <p:txBody>
          <a:bodyPr wrap="square" rtlCol="0">
            <a:spAutoFit/>
          </a:bodyPr>
          <a:lstStyle/>
          <a:p>
            <a:r>
              <a:rPr lang="zh-CN" altLang="en-US" sz="2000" dirty="0"/>
              <a:t>通信图强调参与一个交互对象的组织，由</a:t>
            </a:r>
            <a:r>
              <a:rPr lang="zh-CN" altLang="en-US" sz="2000" dirty="0">
                <a:solidFill>
                  <a:srgbClr val="FF0000"/>
                </a:solidFill>
              </a:rPr>
              <a:t>活动者、对象、链接、消息</a:t>
            </a:r>
            <a:r>
              <a:rPr lang="zh-CN" altLang="en-US" sz="2000" dirty="0"/>
              <a:t>组成。</a:t>
            </a:r>
            <a:endParaRPr lang="en-US" altLang="zh-CN" sz="2000" dirty="0"/>
          </a:p>
        </p:txBody>
      </p:sp>
      <p:sp>
        <p:nvSpPr>
          <p:cNvPr id="2" name="文本框 1"/>
          <p:cNvSpPr txBox="1"/>
          <p:nvPr/>
        </p:nvSpPr>
        <p:spPr>
          <a:xfrm>
            <a:off x="1251751" y="2398875"/>
            <a:ext cx="9445841" cy="2862322"/>
          </a:xfrm>
          <a:prstGeom prst="rect">
            <a:avLst/>
          </a:prstGeom>
          <a:noFill/>
        </p:spPr>
        <p:txBody>
          <a:bodyPr wrap="square" rtlCol="0">
            <a:spAutoFit/>
          </a:bodyPr>
          <a:lstStyle/>
          <a:p>
            <a:r>
              <a:rPr lang="en-US" altLang="zh-CN" sz="2000" b="1" dirty="0"/>
              <a:t>1</a:t>
            </a:r>
            <a:r>
              <a:rPr lang="zh-CN" altLang="en-US" sz="2000" b="1" dirty="0"/>
              <a:t>、活动者（</a:t>
            </a:r>
            <a:r>
              <a:rPr lang="en-US" altLang="zh-CN" sz="2000" b="1" dirty="0"/>
              <a:t>Actor</a:t>
            </a:r>
            <a:r>
              <a:rPr lang="zh-CN" altLang="en-US" sz="2000" b="1" dirty="0"/>
              <a:t>）</a:t>
            </a:r>
            <a:endParaRPr lang="en-US" altLang="zh-CN" sz="2000" b="1" dirty="0"/>
          </a:p>
          <a:p>
            <a:r>
              <a:rPr lang="zh-CN" altLang="en-US" sz="2000" dirty="0"/>
              <a:t>发出主动操作的对象，负责发送初始消息，启动一个操作</a:t>
            </a:r>
            <a:endParaRPr lang="en-US" altLang="zh-CN" sz="2000" dirty="0"/>
          </a:p>
          <a:p>
            <a:r>
              <a:rPr lang="en-US" altLang="zh-CN" sz="2000" b="1" dirty="0"/>
              <a:t>2</a:t>
            </a:r>
            <a:r>
              <a:rPr lang="zh-CN" altLang="en-US" sz="2000" b="1" dirty="0"/>
              <a:t>、对象（</a:t>
            </a:r>
            <a:r>
              <a:rPr lang="en-US" altLang="zh-CN" sz="2000" b="1" dirty="0"/>
              <a:t>Object</a:t>
            </a:r>
            <a:r>
              <a:rPr lang="zh-CN" altLang="en-US" sz="2000" b="1" dirty="0"/>
              <a:t>）</a:t>
            </a:r>
            <a:endParaRPr lang="en-US" altLang="zh-CN" sz="2000" b="1" dirty="0"/>
          </a:p>
          <a:p>
            <a:r>
              <a:rPr lang="zh-CN" altLang="en-US" sz="2000" dirty="0"/>
              <a:t>类的实例，负责发送和接收消息，</a:t>
            </a:r>
            <a:r>
              <a:rPr lang="zh-CN" altLang="en-US" sz="2000" dirty="0">
                <a:solidFill>
                  <a:srgbClr val="FF0000"/>
                </a:solidFill>
              </a:rPr>
              <a:t>通信图的对象没有生命线，无法表示对象的创建和撤销</a:t>
            </a:r>
            <a:r>
              <a:rPr lang="zh-CN" altLang="en-US" sz="2000" dirty="0"/>
              <a:t>，因此对象在通信图中位置没有限制</a:t>
            </a:r>
            <a:endParaRPr lang="en-US" altLang="zh-CN" sz="2000" dirty="0"/>
          </a:p>
          <a:p>
            <a:r>
              <a:rPr lang="zh-CN" altLang="en-US" sz="2000" b="1" dirty="0"/>
              <a:t>使用方式</a:t>
            </a:r>
            <a:endParaRPr lang="en-US" altLang="zh-CN" sz="2000" b="1" dirty="0"/>
          </a:p>
          <a:p>
            <a:r>
              <a:rPr lang="zh-CN" altLang="en-US" sz="2000" dirty="0"/>
              <a:t>（</a:t>
            </a:r>
            <a:r>
              <a:rPr lang="en-US" altLang="zh-CN" sz="2000" dirty="0"/>
              <a:t>1</a:t>
            </a:r>
            <a:r>
              <a:rPr lang="zh-CN" altLang="en-US" sz="2000" dirty="0"/>
              <a:t>）可以不指定对象的类，通常先制作只带有对象的通信图，而后指定它们的类</a:t>
            </a:r>
            <a:endParaRPr lang="en-US" altLang="zh-CN" sz="2000" dirty="0"/>
          </a:p>
          <a:p>
            <a:r>
              <a:rPr lang="zh-CN" altLang="en-US" sz="2000" dirty="0"/>
              <a:t>（</a:t>
            </a:r>
            <a:r>
              <a:rPr lang="en-US" altLang="zh-CN" sz="2000" dirty="0"/>
              <a:t>2</a:t>
            </a:r>
            <a:r>
              <a:rPr lang="zh-CN" altLang="en-US" sz="2000" dirty="0"/>
              <a:t>）可以给对象命名，要区分同个类的不同对象，则应该给对象命名</a:t>
            </a:r>
            <a:endParaRPr lang="en-US" altLang="zh-CN" sz="2000" dirty="0"/>
          </a:p>
          <a:p>
            <a:r>
              <a:rPr lang="zh-CN" altLang="en-US" sz="2000" dirty="0"/>
              <a:t>（</a:t>
            </a:r>
            <a:r>
              <a:rPr lang="en-US" altLang="zh-CN" sz="2000" dirty="0"/>
              <a:t>3</a:t>
            </a:r>
            <a:r>
              <a:rPr lang="zh-CN" altLang="en-US" sz="2000" dirty="0"/>
              <a:t>）如果对象的类主动参与了协作，则可以将类本身在通信图中表现出来</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373078" y="1611021"/>
            <a:ext cx="9445841" cy="4401205"/>
          </a:xfrm>
          <a:prstGeom prst="rect">
            <a:avLst/>
          </a:prstGeom>
          <a:noFill/>
        </p:spPr>
        <p:txBody>
          <a:bodyPr wrap="square" rtlCol="0">
            <a:spAutoFit/>
          </a:bodyPr>
          <a:lstStyle/>
          <a:p>
            <a:r>
              <a:rPr lang="en-US" altLang="zh-CN" sz="2000" b="1" dirty="0"/>
              <a:t>3</a:t>
            </a:r>
            <a:r>
              <a:rPr lang="zh-CN" altLang="en-US" sz="2000" b="1" dirty="0"/>
              <a:t>、链接（</a:t>
            </a:r>
            <a:r>
              <a:rPr lang="en-US" altLang="zh-CN" sz="2000" b="1" dirty="0"/>
              <a:t>Link</a:t>
            </a:r>
            <a:r>
              <a:rPr lang="zh-CN" altLang="en-US" sz="2000" b="1" dirty="0"/>
              <a:t>）</a:t>
            </a:r>
            <a:endParaRPr lang="en-US" altLang="zh-CN" sz="2000" b="1" dirty="0"/>
          </a:p>
          <a:p>
            <a:r>
              <a:rPr lang="zh-CN" altLang="en-US" sz="2000" dirty="0">
                <a:solidFill>
                  <a:srgbClr val="FF0000"/>
                </a:solidFill>
              </a:rPr>
              <a:t>用线条表示，表示两个对象共享消息，位于对象间或参与者与对象间</a:t>
            </a:r>
            <a:r>
              <a:rPr lang="zh-CN" altLang="en-US" sz="2000" dirty="0"/>
              <a:t>。</a:t>
            </a:r>
            <a:endParaRPr lang="en-US" altLang="zh-CN" sz="2000" dirty="0"/>
          </a:p>
          <a:p>
            <a:r>
              <a:rPr lang="zh-CN" altLang="en-US" sz="2000" dirty="0"/>
              <a:t>表示两个或多个对象间的独立连接，是关联的实例，关联角色是与具体语境有关的暂时的类元间的关系，关系角色的实例也是链</a:t>
            </a:r>
            <a:endParaRPr lang="en-US" altLang="zh-CN" sz="2000" dirty="0"/>
          </a:p>
          <a:p>
            <a:r>
              <a:rPr lang="zh-CN" altLang="en-US" sz="2000" dirty="0"/>
              <a:t>链表示为一个或多个相连的线或弧。</a:t>
            </a:r>
            <a:endParaRPr lang="en-US" altLang="zh-CN" sz="2000" dirty="0"/>
          </a:p>
          <a:p>
            <a:r>
              <a:rPr lang="en-US" altLang="zh-CN" sz="2000" b="1" dirty="0"/>
              <a:t>4</a:t>
            </a:r>
            <a:r>
              <a:rPr lang="zh-CN" altLang="en-US" sz="2000" b="1" dirty="0"/>
              <a:t>、消息（</a:t>
            </a:r>
            <a:r>
              <a:rPr lang="en-US" altLang="zh-CN" sz="2000" b="1" dirty="0"/>
              <a:t>Message</a:t>
            </a:r>
            <a:r>
              <a:rPr lang="zh-CN" altLang="en-US" sz="2000" b="1" dirty="0"/>
              <a:t>）</a:t>
            </a:r>
            <a:endParaRPr lang="en-US" altLang="zh-CN" sz="2000" b="1" dirty="0"/>
          </a:p>
          <a:p>
            <a:r>
              <a:rPr lang="zh-CN" altLang="en-US" sz="2000" dirty="0"/>
              <a:t>不带有消息的通信图标明了交互作用发生的上下文，而不表示交互</a:t>
            </a:r>
            <a:endParaRPr lang="en-US" altLang="zh-CN" sz="2000" dirty="0"/>
          </a:p>
          <a:p>
            <a:r>
              <a:rPr lang="zh-CN" altLang="en-US" sz="2000" dirty="0"/>
              <a:t>可以用来表示单一操作的上下文，甚至可以表示一个或一组类中所有操作的上下文。</a:t>
            </a:r>
            <a:endParaRPr lang="en-US" altLang="zh-CN" sz="2000" dirty="0"/>
          </a:p>
          <a:p>
            <a:r>
              <a:rPr lang="zh-CN" altLang="en-US" sz="2000" dirty="0"/>
              <a:t>消息用来描述系统动态行为，由三部分组成：</a:t>
            </a:r>
            <a:r>
              <a:rPr lang="zh-CN" altLang="en-US" sz="2000" dirty="0">
                <a:solidFill>
                  <a:srgbClr val="FF0000"/>
                </a:solidFill>
              </a:rPr>
              <a:t>发送者，接收者，活动</a:t>
            </a:r>
            <a:r>
              <a:rPr lang="zh-CN" altLang="en-US" sz="2000" dirty="0"/>
              <a:t>。</a:t>
            </a:r>
            <a:endParaRPr lang="en-US" altLang="zh-CN" sz="2000" dirty="0"/>
          </a:p>
          <a:p>
            <a:r>
              <a:rPr lang="zh-CN" altLang="en-US" sz="2000" dirty="0">
                <a:solidFill>
                  <a:srgbClr val="FF0000"/>
                </a:solidFill>
              </a:rPr>
              <a:t>用带标签的箭头表示，它附在链上，链连接了发送者和接收者，箭头所指方向为接收者。</a:t>
            </a:r>
            <a:endParaRPr lang="en-US" altLang="zh-CN" sz="2000" dirty="0">
              <a:solidFill>
                <a:srgbClr val="FF0000"/>
              </a:solidFill>
            </a:endParaRPr>
          </a:p>
          <a:p>
            <a:r>
              <a:rPr lang="zh-CN" altLang="en-US" sz="2000" dirty="0"/>
              <a:t>每个消息包括一个</a:t>
            </a:r>
            <a:r>
              <a:rPr lang="zh-CN" altLang="en-US" sz="2000" dirty="0">
                <a:solidFill>
                  <a:srgbClr val="FF0000"/>
                </a:solidFill>
              </a:rPr>
              <a:t>顺序号及消息的名称</a:t>
            </a:r>
            <a:endParaRPr lang="en-US" altLang="zh-CN" sz="2000" dirty="0">
              <a:solidFill>
                <a:srgbClr val="FF0000"/>
              </a:solidFill>
            </a:endParaRPr>
          </a:p>
          <a:p>
            <a:r>
              <a:rPr lang="zh-CN" altLang="en-US" sz="2000" dirty="0"/>
              <a:t>顺序号：标识了消息的相关顺序</a:t>
            </a:r>
            <a:endParaRPr lang="en-US" altLang="zh-CN" sz="2000" dirty="0"/>
          </a:p>
          <a:p>
            <a:r>
              <a:rPr lang="zh-CN" altLang="en-US" sz="2000" dirty="0"/>
              <a:t>名称：可以是一个方法，包括名字，参数表。返回值</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318761" y="1328830"/>
            <a:ext cx="7230436" cy="1015663"/>
          </a:xfrm>
          <a:prstGeom prst="rect">
            <a:avLst/>
          </a:prstGeom>
          <a:noFill/>
        </p:spPr>
        <p:txBody>
          <a:bodyPr wrap="square" rtlCol="0">
            <a:spAutoFit/>
          </a:bodyPr>
          <a:lstStyle/>
          <a:p>
            <a:r>
              <a:rPr lang="zh-CN" altLang="en-US" sz="2000" b="1" dirty="0"/>
              <a:t>利用消息可以完成很多任务，可以顺序执行，添加条件限制发送，创建带有消息的对象实例和执行迭代</a:t>
            </a:r>
            <a:endParaRPr lang="en-US" altLang="zh-CN" sz="2000" b="1" dirty="0"/>
          </a:p>
          <a:p>
            <a:endParaRPr lang="en-US" altLang="zh-CN" sz="2000" dirty="0"/>
          </a:p>
        </p:txBody>
      </p:sp>
      <p:sp>
        <p:nvSpPr>
          <p:cNvPr id="3" name="文本框 2"/>
          <p:cNvSpPr txBox="1"/>
          <p:nvPr/>
        </p:nvSpPr>
        <p:spPr>
          <a:xfrm>
            <a:off x="1349831" y="2344493"/>
            <a:ext cx="7066200" cy="1015663"/>
          </a:xfrm>
          <a:prstGeom prst="rect">
            <a:avLst/>
          </a:prstGeom>
          <a:noFill/>
        </p:spPr>
        <p:txBody>
          <a:bodyPr wrap="square" rtlCol="0">
            <a:spAutoFit/>
          </a:bodyPr>
          <a:lstStyle/>
          <a:p>
            <a:r>
              <a:rPr lang="en-US" altLang="zh-CN" sz="2000" b="1" dirty="0"/>
              <a:t>1</a:t>
            </a:r>
            <a:r>
              <a:rPr lang="zh-CN" altLang="en-US" sz="2000" b="1" dirty="0"/>
              <a:t>、序列化</a:t>
            </a:r>
            <a:endParaRPr lang="en-US" altLang="zh-CN" sz="2000" b="1" dirty="0"/>
          </a:p>
          <a:p>
            <a:r>
              <a:rPr lang="zh-CN" altLang="en-US" sz="2000" dirty="0"/>
              <a:t>序列化消息只需要</a:t>
            </a:r>
            <a:r>
              <a:rPr lang="zh-CN" altLang="en-US" sz="2000" dirty="0">
                <a:solidFill>
                  <a:srgbClr val="FF0000"/>
                </a:solidFill>
              </a:rPr>
              <a:t>在消息前添加序列号</a:t>
            </a:r>
            <a:r>
              <a:rPr lang="zh-CN" altLang="en-US" sz="2000" dirty="0"/>
              <a:t>，消息会按照要执行的顺序排序</a:t>
            </a:r>
            <a:endParaRPr lang="en-US" altLang="zh-CN" sz="2000" dirty="0"/>
          </a:p>
        </p:txBody>
      </p:sp>
      <p:sp>
        <p:nvSpPr>
          <p:cNvPr id="4" name="文本框 3"/>
          <p:cNvSpPr txBox="1"/>
          <p:nvPr/>
        </p:nvSpPr>
        <p:spPr>
          <a:xfrm>
            <a:off x="1349831" y="3497845"/>
            <a:ext cx="7066200" cy="1323439"/>
          </a:xfrm>
          <a:prstGeom prst="rect">
            <a:avLst/>
          </a:prstGeom>
          <a:noFill/>
        </p:spPr>
        <p:txBody>
          <a:bodyPr wrap="square" rtlCol="0">
            <a:spAutoFit/>
          </a:bodyPr>
          <a:lstStyle/>
          <a:p>
            <a:r>
              <a:rPr lang="en-US" altLang="zh-CN" sz="2000" b="1" dirty="0"/>
              <a:t>2</a:t>
            </a:r>
            <a:r>
              <a:rPr lang="zh-CN" altLang="en-US" sz="2000" b="1" dirty="0"/>
              <a:t>、控制点条件</a:t>
            </a:r>
            <a:endParaRPr lang="en-US" altLang="zh-CN" sz="2000" b="1" dirty="0"/>
          </a:p>
          <a:p>
            <a:r>
              <a:rPr lang="zh-CN" altLang="en-US" sz="2000" dirty="0"/>
              <a:t>用来根据消息表达式的</a:t>
            </a:r>
            <a:r>
              <a:rPr lang="zh-CN" altLang="en-US" sz="2000" dirty="0">
                <a:solidFill>
                  <a:srgbClr val="FF0000"/>
                </a:solidFill>
              </a:rPr>
              <a:t>计算结果来限制消息的发送</a:t>
            </a:r>
            <a:r>
              <a:rPr lang="zh-CN" altLang="en-US" sz="2000" dirty="0"/>
              <a:t>。控制点包含在消息中，在序列</a:t>
            </a:r>
            <a:r>
              <a:rPr lang="en-US" altLang="zh-CN" sz="2000" dirty="0"/>
              <a:t>ID</a:t>
            </a:r>
            <a:r>
              <a:rPr lang="zh-CN" altLang="en-US" sz="2000" dirty="0"/>
              <a:t>号和消息文本间</a:t>
            </a:r>
          </a:p>
          <a:p>
            <a:endParaRPr lang="zh-CN" altLang="en-US" sz="20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422" y="2852324"/>
            <a:ext cx="2934856" cy="210064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422" y="792800"/>
            <a:ext cx="2934856" cy="1781271"/>
          </a:xfrm>
          <a:prstGeom prst="rect">
            <a:avLst/>
          </a:prstGeom>
        </p:spPr>
      </p:pic>
      <p:sp>
        <p:nvSpPr>
          <p:cNvPr id="11" name="文本框 10"/>
          <p:cNvSpPr txBox="1"/>
          <p:nvPr/>
        </p:nvSpPr>
        <p:spPr>
          <a:xfrm>
            <a:off x="1318760" y="4821284"/>
            <a:ext cx="7066200" cy="1015663"/>
          </a:xfrm>
          <a:prstGeom prst="rect">
            <a:avLst/>
          </a:prstGeom>
          <a:noFill/>
        </p:spPr>
        <p:txBody>
          <a:bodyPr wrap="square" rtlCol="0">
            <a:spAutoFit/>
          </a:bodyPr>
          <a:lstStyle/>
          <a:p>
            <a:r>
              <a:rPr lang="en-US" altLang="zh-CN" sz="2000" b="1" dirty="0"/>
              <a:t>3</a:t>
            </a:r>
            <a:r>
              <a:rPr lang="zh-CN" altLang="en-US" sz="2000" b="1" dirty="0"/>
              <a:t>、创建实例</a:t>
            </a:r>
          </a:p>
          <a:p>
            <a:r>
              <a:rPr lang="zh-CN" altLang="en-US" sz="2000" dirty="0"/>
              <a:t>一个消息会发送到新创建的对象实例。</a:t>
            </a:r>
            <a:endParaRPr lang="en-US" altLang="zh-CN" sz="2000" dirty="0"/>
          </a:p>
          <a:p>
            <a:r>
              <a:rPr lang="zh-CN" altLang="en-US" sz="2000" dirty="0"/>
              <a:t>对象使用“</a:t>
            </a:r>
            <a:r>
              <a:rPr lang="en-US" altLang="zh-CN" sz="2000" dirty="0">
                <a:solidFill>
                  <a:srgbClr val="FF0000"/>
                </a:solidFill>
              </a:rPr>
              <a:t>new</a:t>
            </a:r>
            <a:r>
              <a:rPr lang="zh-CN" altLang="en-US" sz="2000" dirty="0"/>
              <a:t>”构造类型，消息使用“</a:t>
            </a:r>
            <a:r>
              <a:rPr lang="en-US" altLang="zh-CN" sz="2000" dirty="0">
                <a:solidFill>
                  <a:srgbClr val="FF0000"/>
                </a:solidFill>
              </a:rPr>
              <a:t>create</a:t>
            </a:r>
            <a:r>
              <a:rPr lang="zh-CN" altLang="en-US" sz="2000" dirty="0"/>
              <a:t>”构造类型</a:t>
            </a:r>
            <a:endParaRPr lang="en-US" altLang="zh-CN" sz="2000"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248" y="5175227"/>
            <a:ext cx="4127040" cy="13234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通信图基本内容</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 name="文本框 3"/>
          <p:cNvSpPr txBox="1"/>
          <p:nvPr/>
        </p:nvSpPr>
        <p:spPr>
          <a:xfrm>
            <a:off x="986024" y="1119534"/>
            <a:ext cx="7066200" cy="1323439"/>
          </a:xfrm>
          <a:prstGeom prst="rect">
            <a:avLst/>
          </a:prstGeom>
          <a:noFill/>
        </p:spPr>
        <p:txBody>
          <a:bodyPr wrap="square" rtlCol="0">
            <a:spAutoFit/>
          </a:bodyPr>
          <a:lstStyle/>
          <a:p>
            <a:r>
              <a:rPr lang="en-US" altLang="zh-CN" sz="2000" b="1" dirty="0"/>
              <a:t>4</a:t>
            </a:r>
            <a:r>
              <a:rPr lang="zh-CN" altLang="en-US" sz="2000" b="1" dirty="0"/>
              <a:t>、发送给多对象的消息</a:t>
            </a:r>
            <a:endParaRPr lang="en-US" altLang="zh-CN" sz="2000" b="1" dirty="0"/>
          </a:p>
          <a:p>
            <a:r>
              <a:rPr lang="zh-CN" altLang="en-US" sz="2000" dirty="0"/>
              <a:t>对象可能会向同个类的多个对象同时发送一个消息</a:t>
            </a:r>
            <a:endParaRPr lang="en-US" altLang="zh-CN" sz="2000" dirty="0"/>
          </a:p>
          <a:p>
            <a:r>
              <a:rPr lang="zh-CN" altLang="en-US" sz="2000" dirty="0"/>
              <a:t>多对象用多个叠一起的对象图标表示 </a:t>
            </a:r>
            <a:endParaRPr lang="en-US" altLang="zh-CN" sz="2000" dirty="0"/>
          </a:p>
          <a:p>
            <a:r>
              <a:rPr lang="zh-CN" altLang="en-US" sz="2000" dirty="0"/>
              <a:t>多对象前的“</a:t>
            </a:r>
            <a:r>
              <a:rPr lang="en-US" altLang="zh-CN" sz="2000" dirty="0">
                <a:solidFill>
                  <a:srgbClr val="FF0000"/>
                </a:solidFill>
              </a:rPr>
              <a:t>*[ ]</a:t>
            </a:r>
            <a:r>
              <a:rPr lang="zh-CN" altLang="en-US" sz="2000" dirty="0"/>
              <a:t>”的条件用来说明消息发送给多个对象</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652" y="1121677"/>
            <a:ext cx="4127040" cy="1358266"/>
          </a:xfrm>
          <a:prstGeom prst="rect">
            <a:avLst/>
          </a:prstGeom>
        </p:spPr>
      </p:pic>
      <p:sp>
        <p:nvSpPr>
          <p:cNvPr id="13" name="文本框 12"/>
          <p:cNvSpPr txBox="1"/>
          <p:nvPr/>
        </p:nvSpPr>
        <p:spPr>
          <a:xfrm>
            <a:off x="986024" y="2511956"/>
            <a:ext cx="6346931" cy="1938992"/>
          </a:xfrm>
          <a:prstGeom prst="rect">
            <a:avLst/>
          </a:prstGeom>
          <a:noFill/>
        </p:spPr>
        <p:txBody>
          <a:bodyPr wrap="square" rtlCol="0">
            <a:spAutoFit/>
          </a:bodyPr>
          <a:lstStyle/>
          <a:p>
            <a:r>
              <a:rPr lang="en-US" altLang="zh-CN" sz="2000" b="1" dirty="0"/>
              <a:t>5</a:t>
            </a:r>
            <a:r>
              <a:rPr lang="zh-CN" altLang="en-US" sz="2000" b="1" dirty="0"/>
              <a:t>、返回结果</a:t>
            </a:r>
            <a:endParaRPr lang="en-US" altLang="zh-CN" sz="2000" b="1" dirty="0"/>
          </a:p>
          <a:p>
            <a:r>
              <a:rPr lang="zh-CN" altLang="en-US" sz="2000" dirty="0"/>
              <a:t>消息可能是要求某个对象进行计算并返回结果的值</a:t>
            </a:r>
            <a:endParaRPr lang="en-US" altLang="zh-CN" sz="2000" dirty="0"/>
          </a:p>
          <a:p>
            <a:r>
              <a:rPr lang="zh-CN" altLang="en-US" sz="2000" b="1" dirty="0"/>
              <a:t>表示方式</a:t>
            </a:r>
            <a:endParaRPr lang="en-US" altLang="zh-CN" sz="2000" b="1" dirty="0"/>
          </a:p>
          <a:p>
            <a:r>
              <a:rPr lang="zh-CN" altLang="en-US" sz="2000" dirty="0"/>
              <a:t>返回值名字在最左，后跟赋值号“</a:t>
            </a:r>
            <a:r>
              <a:rPr lang="en-US" altLang="zh-CN" sz="2000" dirty="0">
                <a:solidFill>
                  <a:srgbClr val="FF0000"/>
                </a:solidFill>
              </a:rPr>
              <a:t>:=</a:t>
            </a:r>
            <a:r>
              <a:rPr lang="zh-CN" altLang="en-US" sz="2000" dirty="0"/>
              <a:t>”</a:t>
            </a:r>
            <a:endParaRPr lang="en-US" altLang="zh-CN" sz="2000" dirty="0"/>
          </a:p>
          <a:p>
            <a:r>
              <a:rPr lang="zh-CN" altLang="en-US" sz="2000" dirty="0"/>
              <a:t>然后是操作名和操作参数</a:t>
            </a:r>
            <a:endParaRPr lang="en-US" altLang="zh-CN" sz="2000" dirty="0"/>
          </a:p>
          <a:p>
            <a:r>
              <a:rPr lang="zh-CN" altLang="en-US" sz="2000" dirty="0"/>
              <a:t>赋值号右边部分被称为消息型构（</a:t>
            </a:r>
            <a:r>
              <a:rPr lang="en-US" altLang="zh-CN" sz="2000" dirty="0"/>
              <a:t>Message Signature</a:t>
            </a:r>
            <a:r>
              <a:rPr lang="zh-CN" altLang="en-US" sz="2000" dirty="0"/>
              <a:t>）</a:t>
            </a: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2202" y="3068702"/>
            <a:ext cx="4497490" cy="1216662"/>
          </a:xfrm>
          <a:prstGeom prst="rect">
            <a:avLst/>
          </a:prstGeom>
        </p:spPr>
      </p:pic>
      <p:sp>
        <p:nvSpPr>
          <p:cNvPr id="18" name="文本框 17"/>
          <p:cNvSpPr txBox="1"/>
          <p:nvPr/>
        </p:nvSpPr>
        <p:spPr>
          <a:xfrm>
            <a:off x="986024" y="4398879"/>
            <a:ext cx="7066200" cy="2246769"/>
          </a:xfrm>
          <a:prstGeom prst="rect">
            <a:avLst/>
          </a:prstGeom>
          <a:noFill/>
        </p:spPr>
        <p:txBody>
          <a:bodyPr wrap="square" rtlCol="0">
            <a:spAutoFit/>
          </a:bodyPr>
          <a:lstStyle/>
          <a:p>
            <a:r>
              <a:rPr lang="en-US" altLang="zh-CN" sz="2000" b="1" dirty="0"/>
              <a:t>6</a:t>
            </a:r>
            <a:r>
              <a:rPr lang="zh-CN" altLang="en-US" sz="2000" b="1" dirty="0"/>
              <a:t>、构造型</a:t>
            </a:r>
          </a:p>
          <a:p>
            <a:r>
              <a:rPr lang="zh-CN" altLang="en-US" sz="2000" dirty="0"/>
              <a:t>可以在现有的</a:t>
            </a:r>
            <a:r>
              <a:rPr lang="en-US" altLang="zh-CN" sz="2000" dirty="0"/>
              <a:t>UML</a:t>
            </a:r>
            <a:r>
              <a:rPr lang="zh-CN" altLang="en-US" sz="2000" dirty="0"/>
              <a:t>元素的基础上创建新元素</a:t>
            </a:r>
            <a:endParaRPr lang="en-US" altLang="zh-CN" sz="2000" dirty="0"/>
          </a:p>
          <a:p>
            <a:r>
              <a:rPr lang="zh-CN" altLang="en-US" sz="2000" b="1" dirty="0"/>
              <a:t>表示方式</a:t>
            </a:r>
            <a:r>
              <a:rPr lang="en-US" altLang="zh-CN" sz="2000" b="1" dirty="0"/>
              <a:t>:</a:t>
            </a:r>
            <a:r>
              <a:rPr lang="en-US" altLang="zh-CN" sz="2000" dirty="0">
                <a:solidFill>
                  <a:srgbClr val="FF0000"/>
                </a:solidFill>
              </a:rPr>
              <a:t>&lt;&lt;Keyword&gt;&gt;</a:t>
            </a:r>
          </a:p>
          <a:p>
            <a:r>
              <a:rPr lang="zh-CN" altLang="en-US" sz="2000" dirty="0"/>
              <a:t>构造型的概念在使用</a:t>
            </a:r>
            <a:r>
              <a:rPr lang="en-US" altLang="zh-CN" sz="2000" dirty="0"/>
              <a:t>UML</a:t>
            </a:r>
            <a:r>
              <a:rPr lang="zh-CN" altLang="en-US" sz="2000" dirty="0"/>
              <a:t>建模工具时很有用，建模工具的一个重要特点是具备“字典”功能，跟踪模型中创建的所有元素，包括类、用例、构件等。</a:t>
            </a:r>
            <a:endParaRPr lang="en-US" altLang="zh-CN" sz="2000" dirty="0"/>
          </a:p>
          <a:p>
            <a:r>
              <a:rPr lang="zh-CN" altLang="en-US" sz="2000" dirty="0"/>
              <a:t>构造型允许创建一些新的东西并把它们存储到字典中</a:t>
            </a:r>
            <a:endParaRPr lang="en-US" altLang="zh-CN" sz="2000"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2531" y="4842504"/>
            <a:ext cx="2400300" cy="1695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p:bldP spid="13"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11" name="文本框 10"/>
          <p:cNvSpPr txBox="1"/>
          <p:nvPr/>
        </p:nvSpPr>
        <p:spPr>
          <a:xfrm>
            <a:off x="5204043" y="1393179"/>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a:off x="5204043" y="1393179"/>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5" name="文本框 4"/>
          <p:cNvSpPr txBox="1"/>
          <p:nvPr/>
        </p:nvSpPr>
        <p:spPr>
          <a:xfrm flipH="1">
            <a:off x="1729223" y="1519175"/>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solidFill>
                <a:latin typeface="等线" panose="02010600030101010101" pitchFamily="2" charset="-122"/>
                <a:ea typeface="等线" panose="02010600030101010101" pitchFamily="2" charset="-122"/>
              </a:rPr>
              <a:t>用例</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是代表系统中各个项目相关人员之间根据系统行为所达成的契约。</a:t>
            </a:r>
          </a:p>
        </p:txBody>
      </p:sp>
      <p:sp>
        <p:nvSpPr>
          <p:cNvPr id="6" name="文本框 5"/>
          <p:cNvSpPr txBox="1"/>
          <p:nvPr/>
        </p:nvSpPr>
        <p:spPr>
          <a:xfrm>
            <a:off x="3872347" y="2168391"/>
            <a:ext cx="83112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用例在</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UML</a:t>
            </a:r>
            <a:r>
              <a:rPr lang="zh-CN" altLang="en-US" sz="2000" dirty="0">
                <a:solidFill>
                  <a:prstClr val="black"/>
                </a:solidFill>
                <a:latin typeface="等线" panose="02010600030101010101" pitchFamily="2" charset="-122"/>
                <a:ea typeface="等线" panose="02010600030101010101" pitchFamily="2" charset="-122"/>
              </a:rPr>
              <a:t>中通常用椭圆符号来表示。</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729223" y="2168391"/>
            <a:ext cx="1960776" cy="1591954"/>
          </a:xfrm>
          <a:prstGeom prst="rect">
            <a:avLst/>
          </a:prstGeom>
        </p:spPr>
      </p:pic>
      <p:sp>
        <p:nvSpPr>
          <p:cNvPr id="8" name="文本框 7"/>
          <p:cNvSpPr txBox="1"/>
          <p:nvPr/>
        </p:nvSpPr>
        <p:spPr>
          <a:xfrm flipH="1">
            <a:off x="1691516" y="3908394"/>
            <a:ext cx="9671901" cy="1631216"/>
          </a:xfrm>
          <a:prstGeom prst="rect">
            <a:avLst/>
          </a:prstGeom>
          <a:noFill/>
        </p:spPr>
        <p:txBody>
          <a:bodyPr wrap="square" rtlCol="0">
            <a:spAutoFit/>
          </a:bodyPr>
          <a:lstStyle/>
          <a:p>
            <a:r>
              <a:rPr lang="en-US" altLang="zh-CN" sz="2000" dirty="0"/>
              <a:t>1.</a:t>
            </a:r>
            <a:r>
              <a:rPr lang="zh-CN" altLang="en-US" sz="2000" dirty="0"/>
              <a:t>从软件开发角度，用例是需求的文字性的描述。</a:t>
            </a:r>
            <a:endParaRPr lang="en-US" altLang="zh-CN" sz="2000" dirty="0"/>
          </a:p>
          <a:p>
            <a:endParaRPr lang="en-US" altLang="zh-CN" sz="2000" dirty="0"/>
          </a:p>
          <a:p>
            <a:r>
              <a:rPr lang="en-US" altLang="zh-CN" sz="2000" dirty="0"/>
              <a:t>2.</a:t>
            </a:r>
            <a:r>
              <a:rPr lang="zh-CN" altLang="en-US" sz="2000" dirty="0"/>
              <a:t>用例图是图形描述系统，实际上用例是文本形式，不是图形。</a:t>
            </a:r>
            <a:endParaRPr lang="en-US" altLang="zh-CN" sz="2000" dirty="0"/>
          </a:p>
          <a:p>
            <a:endParaRPr lang="en-US" altLang="zh-CN" sz="2000" dirty="0"/>
          </a:p>
          <a:p>
            <a:r>
              <a:rPr lang="en-US" altLang="zh-CN" sz="2000" dirty="0"/>
              <a:t>3.</a:t>
            </a:r>
            <a:r>
              <a:rPr lang="zh-CN" altLang="en-US" sz="2000" dirty="0"/>
              <a:t>用例是作为人与人之间相互交流的一种手段。</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通信图建模技术及应用</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 name="文本框 2"/>
          <p:cNvSpPr txBox="1"/>
          <p:nvPr/>
        </p:nvSpPr>
        <p:spPr>
          <a:xfrm>
            <a:off x="1416699" y="1611021"/>
            <a:ext cx="8921633" cy="707886"/>
          </a:xfrm>
          <a:prstGeom prst="rect">
            <a:avLst/>
          </a:prstGeom>
          <a:noFill/>
        </p:spPr>
        <p:txBody>
          <a:bodyPr wrap="square" rtlCol="0">
            <a:spAutoFit/>
          </a:bodyPr>
          <a:lstStyle/>
          <a:p>
            <a:r>
              <a:rPr lang="zh-CN" altLang="en-US" sz="2000" dirty="0"/>
              <a:t>对系统动态行为建模，当按组织对控制流建模时，一般使用通信图，与顺序图一样，</a:t>
            </a:r>
            <a:r>
              <a:rPr lang="zh-CN" altLang="en-US" sz="2000" b="1" dirty="0"/>
              <a:t>一个单独的通信图只能显示一个控制流</a:t>
            </a:r>
            <a:endParaRPr lang="en-US" altLang="zh-CN" sz="2000" b="1" dirty="0"/>
          </a:p>
        </p:txBody>
      </p:sp>
      <p:sp>
        <p:nvSpPr>
          <p:cNvPr id="8" name="文本框 7"/>
          <p:cNvSpPr txBox="1"/>
          <p:nvPr/>
        </p:nvSpPr>
        <p:spPr>
          <a:xfrm>
            <a:off x="1340528" y="2539014"/>
            <a:ext cx="9232777" cy="3170099"/>
          </a:xfrm>
          <a:prstGeom prst="rect">
            <a:avLst/>
          </a:prstGeom>
          <a:noFill/>
        </p:spPr>
        <p:txBody>
          <a:bodyPr wrap="square" rtlCol="0">
            <a:spAutoFit/>
          </a:bodyPr>
          <a:lstStyle/>
          <a:p>
            <a:r>
              <a:rPr lang="zh-CN" altLang="en-US" sz="2000" dirty="0"/>
              <a:t>使用通信图建模时可以遵循的策略</a:t>
            </a:r>
            <a:endParaRPr lang="en-US" altLang="zh-CN" sz="2000" dirty="0"/>
          </a:p>
          <a:p>
            <a:r>
              <a:rPr lang="en-US" altLang="zh-CN" sz="2000" dirty="0"/>
              <a:t>1</a:t>
            </a:r>
            <a:r>
              <a:rPr lang="zh-CN" altLang="en-US" sz="2000" dirty="0"/>
              <a:t>、</a:t>
            </a:r>
            <a:r>
              <a:rPr lang="zh-CN" altLang="en-US" sz="2000" b="1" dirty="0"/>
              <a:t>确定交互过程的上下文</a:t>
            </a:r>
            <a:r>
              <a:rPr lang="zh-CN" altLang="en-US" sz="2000" dirty="0"/>
              <a:t>。</a:t>
            </a:r>
            <a:endParaRPr lang="en-US" altLang="zh-CN" sz="2000" dirty="0"/>
          </a:p>
          <a:p>
            <a:r>
              <a:rPr lang="en-US" altLang="zh-CN" sz="2000" dirty="0"/>
              <a:t>2</a:t>
            </a:r>
            <a:r>
              <a:rPr lang="zh-CN" altLang="en-US" sz="2000" dirty="0"/>
              <a:t>、</a:t>
            </a:r>
            <a:r>
              <a:rPr lang="zh-CN" altLang="en-US" sz="2000" b="1" dirty="0"/>
              <a:t>确定参与交互过程的活动者与对象</a:t>
            </a:r>
            <a:r>
              <a:rPr lang="zh-CN" altLang="en-US" sz="2000" dirty="0"/>
              <a:t>。</a:t>
            </a:r>
            <a:endParaRPr lang="en-US" altLang="zh-CN" sz="2000" dirty="0"/>
          </a:p>
          <a:p>
            <a:r>
              <a:rPr lang="en-US" altLang="zh-CN" sz="2000" dirty="0"/>
              <a:t>3</a:t>
            </a:r>
            <a:r>
              <a:rPr lang="zh-CN" altLang="en-US" sz="2000" dirty="0"/>
              <a:t>、如果需要，</a:t>
            </a:r>
            <a:r>
              <a:rPr lang="zh-CN" altLang="en-US" sz="2000" b="1" dirty="0"/>
              <a:t>为每个对象设置初始特性</a:t>
            </a:r>
            <a:r>
              <a:rPr lang="zh-CN" altLang="en-US" sz="2000" dirty="0"/>
              <a:t>。</a:t>
            </a:r>
            <a:endParaRPr lang="en-US" altLang="zh-CN" sz="2000" dirty="0"/>
          </a:p>
          <a:p>
            <a:r>
              <a:rPr lang="en-US" altLang="zh-CN" sz="2000" dirty="0"/>
              <a:t>4</a:t>
            </a:r>
            <a:r>
              <a:rPr lang="zh-CN" altLang="en-US" sz="2000" dirty="0"/>
              <a:t>、</a:t>
            </a:r>
            <a:r>
              <a:rPr lang="zh-CN" altLang="en-US" sz="2000" b="1" dirty="0"/>
              <a:t>确定活动者、对象间的链接</a:t>
            </a:r>
            <a:r>
              <a:rPr lang="zh-CN" altLang="en-US" sz="2000" dirty="0"/>
              <a:t>。</a:t>
            </a:r>
            <a:r>
              <a:rPr lang="zh-CN" altLang="en-US" sz="2000" dirty="0">
                <a:solidFill>
                  <a:srgbClr val="FF0000"/>
                </a:solidFill>
              </a:rPr>
              <a:t>一般先确定关联的链接</a:t>
            </a:r>
            <a:r>
              <a:rPr lang="zh-CN" altLang="en-US" sz="2000" dirty="0"/>
              <a:t>（最主要，代表了结构的链接），</a:t>
            </a:r>
            <a:r>
              <a:rPr lang="zh-CN" altLang="en-US" sz="2000" dirty="0">
                <a:solidFill>
                  <a:srgbClr val="FF0000"/>
                </a:solidFill>
              </a:rPr>
              <a:t>然后需要确定其他链接</a:t>
            </a:r>
            <a:r>
              <a:rPr lang="zh-CN" altLang="en-US" sz="2000" dirty="0"/>
              <a:t>，用合适路径构造型修饰（表达了对象间是如何互相联系的）</a:t>
            </a:r>
            <a:endParaRPr lang="en-US" altLang="zh-CN" sz="2000" dirty="0"/>
          </a:p>
          <a:p>
            <a:r>
              <a:rPr lang="en-US" altLang="zh-CN" sz="2000" dirty="0"/>
              <a:t>5</a:t>
            </a:r>
            <a:r>
              <a:rPr lang="zh-CN" altLang="en-US" sz="2000" dirty="0"/>
              <a:t>、</a:t>
            </a:r>
            <a:r>
              <a:rPr lang="zh-CN" altLang="en-US" sz="2000" b="1" dirty="0"/>
              <a:t>从引发该交互过程的初始消息开始</a:t>
            </a:r>
            <a:r>
              <a:rPr lang="zh-CN" altLang="en-US" sz="2000" dirty="0"/>
              <a:t>。将每个消息附到相应链接上</a:t>
            </a:r>
            <a:r>
              <a:rPr lang="en-US" altLang="zh-CN" sz="2000" dirty="0"/>
              <a:t>,</a:t>
            </a:r>
            <a:r>
              <a:rPr lang="zh-CN" altLang="en-US" sz="2000" dirty="0"/>
              <a:t>可以用带小数点的编号来表达嵌套</a:t>
            </a:r>
            <a:endParaRPr lang="en-US" altLang="zh-CN" sz="2000" dirty="0"/>
          </a:p>
          <a:p>
            <a:r>
              <a:rPr lang="en-US" altLang="zh-CN" sz="2000" dirty="0"/>
              <a:t>6</a:t>
            </a:r>
            <a:r>
              <a:rPr lang="zh-CN" altLang="en-US" sz="2000" dirty="0"/>
              <a:t>、</a:t>
            </a:r>
            <a:r>
              <a:rPr lang="zh-CN" altLang="en-US" sz="2000" b="1" dirty="0"/>
              <a:t>细化消息内容</a:t>
            </a:r>
            <a:r>
              <a:rPr lang="zh-CN" altLang="en-US" sz="2000" dirty="0"/>
              <a:t>。有需要时可以用时间或空间的约束来修饰每个消息</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通信图与顺序图的比较</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1360013" y="1349996"/>
            <a:ext cx="9232777" cy="1938992"/>
          </a:xfrm>
          <a:prstGeom prst="rect">
            <a:avLst/>
          </a:prstGeom>
          <a:noFill/>
        </p:spPr>
        <p:txBody>
          <a:bodyPr wrap="square" rtlCol="0">
            <a:spAutoFit/>
          </a:bodyPr>
          <a:lstStyle/>
          <a:p>
            <a:r>
              <a:rPr lang="zh-CN" altLang="en-US" sz="2000" b="1" dirty="0"/>
              <a:t>相同点</a:t>
            </a:r>
            <a:endParaRPr lang="en-US" altLang="zh-CN" sz="2000" b="1" dirty="0"/>
          </a:p>
          <a:p>
            <a:r>
              <a:rPr lang="en-US" altLang="zh-CN" sz="2000" dirty="0"/>
              <a:t>1</a:t>
            </a:r>
            <a:r>
              <a:rPr lang="zh-CN" altLang="en-US" sz="2000" dirty="0"/>
              <a:t>、从面向对象的角度来看，系统的功能是由一组对象通过相互发送消息来完成，</a:t>
            </a:r>
            <a:r>
              <a:rPr lang="zh-CN" altLang="en-US" sz="2000" dirty="0">
                <a:solidFill>
                  <a:srgbClr val="FF0000"/>
                </a:solidFill>
              </a:rPr>
              <a:t>顺序图和通信图都是通过描述这样的对象和消息来描述系统动态行为</a:t>
            </a:r>
            <a:endParaRPr lang="en-US" altLang="zh-CN" sz="2000" dirty="0">
              <a:solidFill>
                <a:srgbClr val="FF0000"/>
              </a:solidFill>
            </a:endParaRPr>
          </a:p>
          <a:p>
            <a:r>
              <a:rPr lang="en-US" altLang="zh-CN" sz="2000" dirty="0"/>
              <a:t>2</a:t>
            </a:r>
            <a:r>
              <a:rPr lang="zh-CN" altLang="en-US" sz="2000" dirty="0"/>
              <a:t>、作为交互图都</a:t>
            </a:r>
            <a:r>
              <a:rPr lang="zh-CN" altLang="en-US" sz="2000" dirty="0">
                <a:solidFill>
                  <a:srgbClr val="FF0000"/>
                </a:solidFill>
              </a:rPr>
              <a:t>表示出对象间的交互作用</a:t>
            </a:r>
            <a:r>
              <a:rPr lang="zh-CN" altLang="en-US" sz="2000" dirty="0"/>
              <a:t>，都直观地规定发送对象和接收对象的责任，支持所有消息类型，在耦合性上两者都可作为衡量的工具</a:t>
            </a:r>
            <a:endParaRPr lang="en-US" altLang="zh-CN" sz="2000" dirty="0"/>
          </a:p>
          <a:p>
            <a:r>
              <a:rPr lang="en-US" altLang="zh-CN" sz="2000" dirty="0"/>
              <a:t>3</a:t>
            </a:r>
            <a:r>
              <a:rPr lang="zh-CN" altLang="en-US" sz="2000" dirty="0"/>
              <a:t>、</a:t>
            </a:r>
            <a:r>
              <a:rPr lang="zh-CN" altLang="en-US" sz="2000" dirty="0">
                <a:solidFill>
                  <a:srgbClr val="FF0000"/>
                </a:solidFill>
              </a:rPr>
              <a:t>语义等价</a:t>
            </a:r>
            <a:r>
              <a:rPr lang="zh-CN" altLang="en-US" sz="2000" dirty="0"/>
              <a:t>。两者间可以相互转换</a:t>
            </a:r>
          </a:p>
        </p:txBody>
      </p:sp>
      <p:sp>
        <p:nvSpPr>
          <p:cNvPr id="4" name="文本框 3"/>
          <p:cNvSpPr txBox="1"/>
          <p:nvPr/>
        </p:nvSpPr>
        <p:spPr>
          <a:xfrm>
            <a:off x="1360013" y="3429000"/>
            <a:ext cx="9097882" cy="1938992"/>
          </a:xfrm>
          <a:prstGeom prst="rect">
            <a:avLst/>
          </a:prstGeom>
          <a:noFill/>
        </p:spPr>
        <p:txBody>
          <a:bodyPr wrap="square" rtlCol="0">
            <a:spAutoFit/>
          </a:bodyPr>
          <a:lstStyle/>
          <a:p>
            <a:r>
              <a:rPr lang="zh-CN" altLang="en-US" sz="2000" b="1" dirty="0"/>
              <a:t>不同点</a:t>
            </a:r>
            <a:endParaRPr lang="en-US" altLang="zh-CN" sz="2000" b="1" dirty="0"/>
          </a:p>
          <a:p>
            <a:r>
              <a:rPr lang="en-US" altLang="zh-CN" sz="2000" dirty="0"/>
              <a:t>1</a:t>
            </a:r>
            <a:r>
              <a:rPr lang="zh-CN" altLang="en-US" sz="2000" dirty="0"/>
              <a:t>、侧重点不同</a:t>
            </a:r>
            <a:endParaRPr lang="en-US" altLang="zh-CN" sz="2000" dirty="0"/>
          </a:p>
          <a:p>
            <a:r>
              <a:rPr lang="zh-CN" altLang="en-US" sz="2000" dirty="0"/>
              <a:t>顺序图强调消息的时间顺序的交互图，</a:t>
            </a:r>
            <a:r>
              <a:rPr lang="zh-CN" altLang="en-US" sz="2000" dirty="0">
                <a:solidFill>
                  <a:srgbClr val="FF0000"/>
                </a:solidFill>
              </a:rPr>
              <a:t>图形是一张表</a:t>
            </a:r>
            <a:r>
              <a:rPr lang="zh-CN" altLang="en-US" sz="2000" dirty="0"/>
              <a:t>，通信图时强调发送和接收消息的对象间的组织结构的交互图，</a:t>
            </a:r>
            <a:r>
              <a:rPr lang="zh-CN" altLang="en-US" sz="2000" dirty="0">
                <a:solidFill>
                  <a:srgbClr val="FF0000"/>
                </a:solidFill>
              </a:rPr>
              <a:t>图形是定点和弧的结合</a:t>
            </a:r>
            <a:endParaRPr lang="en-US" altLang="zh-CN" sz="2000" dirty="0">
              <a:solidFill>
                <a:srgbClr val="FF0000"/>
              </a:solidFill>
            </a:endParaRPr>
          </a:p>
          <a:p>
            <a:r>
              <a:rPr lang="en-US" altLang="zh-CN" sz="2000" dirty="0"/>
              <a:t>2</a:t>
            </a:r>
            <a:r>
              <a:rPr lang="zh-CN" altLang="en-US" sz="2000" dirty="0"/>
              <a:t>、顺序图可以反映对象的创建、激活、销毁等生命周期</a:t>
            </a:r>
            <a:endParaRPr lang="en-US" altLang="zh-CN" sz="2000" dirty="0"/>
          </a:p>
          <a:p>
            <a:r>
              <a:rPr lang="en-US" altLang="zh-CN" sz="2000" dirty="0"/>
              <a:t>3</a:t>
            </a:r>
            <a:r>
              <a:rPr lang="zh-CN" altLang="en-US" sz="2000" dirty="0"/>
              <a:t>、通信图可以反映动作路径，消息必须有顺序号</a:t>
            </a:r>
          </a:p>
        </p:txBody>
      </p:sp>
      <p:sp>
        <p:nvSpPr>
          <p:cNvPr id="5" name="文本框 4"/>
          <p:cNvSpPr txBox="1"/>
          <p:nvPr/>
        </p:nvSpPr>
        <p:spPr>
          <a:xfrm>
            <a:off x="1304491" y="5843459"/>
            <a:ext cx="8673483" cy="707886"/>
          </a:xfrm>
          <a:prstGeom prst="rect">
            <a:avLst/>
          </a:prstGeom>
          <a:noFill/>
        </p:spPr>
        <p:txBody>
          <a:bodyPr wrap="square" rtlCol="0">
            <a:spAutoFit/>
          </a:bodyPr>
          <a:lstStyle/>
          <a:p>
            <a:r>
              <a:rPr lang="zh-CN" altLang="en-US" sz="2000" dirty="0"/>
              <a:t>实际应用中，</a:t>
            </a:r>
            <a:r>
              <a:rPr lang="zh-CN" altLang="en-US" sz="2000" dirty="0">
                <a:solidFill>
                  <a:srgbClr val="FF0000"/>
                </a:solidFill>
              </a:rPr>
              <a:t>顺序图常用于表示方案，可以清楚表示交互作用中的时间顺序，通信图常用于过程的详细设计，可以清楚表示对象间的关系</a:t>
            </a:r>
            <a:endParaRPr lang="en-US" altLang="zh-CN" sz="2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3709814" y="469182"/>
            <a:ext cx="3862838"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通信图</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pic>
        <p:nvPicPr>
          <p:cNvPr id="7" name="图片 6">
            <a:extLst>
              <a:ext uri="{FF2B5EF4-FFF2-40B4-BE49-F238E27FC236}">
                <a16:creationId xmlns:a16="http://schemas.microsoft.com/office/drawing/2014/main" id="{011E9D53-87F8-4610-AFFC-ED2AC16A2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778" y="1468761"/>
            <a:ext cx="5951231" cy="4475454"/>
          </a:xfrm>
          <a:prstGeom prst="rect">
            <a:avLst/>
          </a:prstGeom>
        </p:spPr>
      </p:pic>
    </p:spTree>
    <p:extLst>
      <p:ext uri="{BB962C8B-B14F-4D97-AF65-F5344CB8AC3E}">
        <p14:creationId xmlns:p14="http://schemas.microsoft.com/office/powerpoint/2010/main" val="2040617262"/>
      </p:ext>
    </p:extLst>
  </p:cSld>
  <p:clrMapOvr>
    <a:masterClrMapping/>
  </p:clrMapOvr>
  <mc:AlternateContent xmlns:mc="http://schemas.openxmlformats.org/markup-compatibility/2006">
    <mc:Choice xmlns:p14="http://schemas.microsoft.com/office/powerpoint/2010/main" Requires="p14">
      <p:transition spd="slow" p14:dur="1300" advClick="0" advTm="2000">
        <p14:pan/>
      </p:transition>
    </mc:Choice>
    <mc:Fallback>
      <p:transition spd="slow" advClick="0" advTm="2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85915" y="563047"/>
            <a:ext cx="3437391"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Question4</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2189480" y="4797425"/>
            <a:ext cx="7812405" cy="1420495"/>
          </a:xfrm>
          <a:prstGeom prst="rect">
            <a:avLst/>
          </a:prstGeom>
          <a:noFill/>
        </p:spPr>
        <p:txBody>
          <a:bodyPr wrap="square" rtlCol="0">
            <a:spAutoFit/>
          </a:bodyPr>
          <a:lstStyle/>
          <a:p>
            <a:pPr algn="l">
              <a:lnSpc>
                <a:spcPct val="120000"/>
              </a:lnSpc>
              <a:spcBef>
                <a:spcPts val="0"/>
              </a:spcBef>
              <a:spcAft>
                <a:spcPts val="0"/>
              </a:spcAft>
            </a:pP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A</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l">
              <a:lnSpc>
                <a:spcPct val="120000"/>
              </a:lnSpc>
              <a:spcBef>
                <a:spcPts val="0"/>
              </a:spcBef>
              <a:spcAft>
                <a:spcPts val="0"/>
              </a:spcAft>
            </a:pP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通信图作为一种交互图，强调参加交互的对象的时间顺序的是顺序图.</a:t>
            </a:r>
          </a:p>
        </p:txBody>
      </p:sp>
      <p:sp>
        <p:nvSpPr>
          <p:cNvPr id="3" name="文本框 2"/>
          <p:cNvSpPr txBox="1"/>
          <p:nvPr/>
        </p:nvSpPr>
        <p:spPr>
          <a:xfrm>
            <a:off x="1539875" y="1459865"/>
            <a:ext cx="8729980" cy="3044190"/>
          </a:xfrm>
          <a:prstGeom prst="rect">
            <a:avLst/>
          </a:prstGeom>
          <a:noFill/>
        </p:spPr>
        <p:txBody>
          <a:bodyPr wrap="square" rtlCol="0">
            <a:spAutoFit/>
          </a:bodyPr>
          <a:lstStyle/>
          <a:p>
            <a:pPr algn="l">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下列关于通信图的描述，错误的是（）</a:t>
            </a:r>
          </a:p>
          <a:p>
            <a:pPr algn="l">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A、通信图作为一种交互图，强调的是参加交互的对象的时间顺序</a:t>
            </a:r>
          </a:p>
          <a:p>
            <a:pPr algn="l">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B、通信图和顺序图在语义上是等价的</a:t>
            </a:r>
          </a:p>
          <a:p>
            <a:pPr algn="l">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C、通信图中的消息有顺序编号</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464980" y="2961973"/>
            <a:ext cx="4147012" cy="830997"/>
          </a:xfrm>
          <a:prstGeom prst="rect">
            <a:avLst/>
          </a:prstGeom>
          <a:noFill/>
        </p:spPr>
        <p:txBody>
          <a:bodyPr wrap="square" rtlCol="0">
            <a:spAutoFit/>
          </a:bodyPr>
          <a:lstStyle/>
          <a:p>
            <a:pPr algn="just"/>
            <a:r>
              <a:rPr lang="zh-CN" altLang="en-US" sz="4800" spc="100" dirty="0">
                <a:solidFill>
                  <a:schemeClr val="tx1">
                    <a:lumMod val="75000"/>
                    <a:lumOff val="25000"/>
                  </a:schemeClr>
                </a:solidFill>
                <a:latin typeface="+mn-ea"/>
                <a:cs typeface="字魂105号-简雅黑" panose="00000500000000000000" pitchFamily="2" charset="-122"/>
              </a:rPr>
              <a:t>六、部署图</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64474" y="565702"/>
            <a:ext cx="3862838"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部署图概述</a:t>
            </a: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1153160" y="1374140"/>
            <a:ext cx="4813300" cy="5323205"/>
          </a:xfrm>
          <a:prstGeom prst="rect">
            <a:avLst/>
          </a:prstGeom>
          <a:noFill/>
        </p:spPr>
        <p:txBody>
          <a:bodyPr wrap="square" rtlCol="0">
            <a:spAutoFit/>
          </a:bodyPr>
          <a:lstStyle/>
          <a:p>
            <a:r>
              <a:rPr lang="zh-CN" altLang="en-US" sz="2000" dirty="0"/>
              <a:t>部署图（</a:t>
            </a:r>
            <a:r>
              <a:rPr lang="en-US" altLang="zh-CN" sz="2000" dirty="0"/>
              <a:t>Deployment Diagram</a:t>
            </a:r>
            <a:r>
              <a:rPr lang="zh-CN" altLang="en-US" sz="2000" dirty="0"/>
              <a:t>）用于</a:t>
            </a:r>
            <a:r>
              <a:rPr lang="zh-CN" altLang="en-US" sz="2000" dirty="0">
                <a:solidFill>
                  <a:srgbClr val="FF0000"/>
                </a:solidFill>
              </a:rPr>
              <a:t>静态建模</a:t>
            </a:r>
            <a:r>
              <a:rPr lang="zh-CN" altLang="en-US" sz="2000" dirty="0">
                <a:solidFill>
                  <a:schemeClr val="tx1"/>
                </a:solidFill>
              </a:rPr>
              <a:t>，是表示运行时过程节点（</a:t>
            </a:r>
            <a:r>
              <a:rPr lang="en-US" altLang="zh-CN" sz="2000" dirty="0">
                <a:solidFill>
                  <a:schemeClr val="tx1"/>
                </a:solidFill>
              </a:rPr>
              <a:t>Node</a:t>
            </a:r>
            <a:r>
              <a:rPr lang="zh-CN" altLang="en-US" sz="2000" dirty="0">
                <a:solidFill>
                  <a:schemeClr val="tx1"/>
                </a:solidFill>
              </a:rPr>
              <a:t>）结构、组件实例及其对象结构的图。</a:t>
            </a:r>
            <a:r>
              <a:rPr lang="en-US" altLang="zh-CN" sz="2000" dirty="0">
                <a:solidFill>
                  <a:schemeClr val="tx1"/>
                </a:solidFill>
              </a:rPr>
              <a:t>UML</a:t>
            </a:r>
            <a:r>
              <a:rPr lang="zh-CN" altLang="en-US" sz="2000" dirty="0">
                <a:solidFill>
                  <a:schemeClr val="tx1"/>
                </a:solidFill>
              </a:rPr>
              <a:t>部署图显示了</a:t>
            </a:r>
            <a:r>
              <a:rPr lang="zh-CN" altLang="en-US" sz="2000" dirty="0">
                <a:solidFill>
                  <a:srgbClr val="FF0000"/>
                </a:solidFill>
              </a:rPr>
              <a:t>基于计算机系统的物理体系结构</a:t>
            </a:r>
            <a:r>
              <a:rPr lang="zh-CN" altLang="en-US" sz="2000" dirty="0">
                <a:solidFill>
                  <a:schemeClr val="tx1"/>
                </a:solidFill>
              </a:rPr>
              <a:t>。它可以描述计算机，展示他们它们之间的连接，以及驻留在每台机器中的软件。每台计算机用一个</a:t>
            </a:r>
            <a:r>
              <a:rPr lang="zh-CN" altLang="en-US" sz="2000" dirty="0">
                <a:solidFill>
                  <a:srgbClr val="FF0000"/>
                </a:solidFill>
              </a:rPr>
              <a:t>立方体</a:t>
            </a:r>
            <a:r>
              <a:rPr lang="zh-CN" altLang="en-US" sz="2000" dirty="0">
                <a:solidFill>
                  <a:schemeClr val="tx1"/>
                </a:solidFill>
              </a:rPr>
              <a:t>来表示，立方体之间的连线表示这些计算机之间的通信关系。</a:t>
            </a:r>
          </a:p>
          <a:p>
            <a:endParaRPr lang="en-US" altLang="zh-CN" sz="2000" dirty="0"/>
          </a:p>
          <a:p>
            <a:r>
              <a:rPr lang="zh-CN" altLang="en-US" sz="2000" dirty="0"/>
              <a:t>部署图可以显示</a:t>
            </a:r>
            <a:r>
              <a:rPr lang="zh-CN" altLang="en-US" sz="2000" dirty="0">
                <a:solidFill>
                  <a:srgbClr val="FF0000"/>
                </a:solidFill>
              </a:rPr>
              <a:t>计算结点的拓扑结构、通信路径、节点上运行的软件、软件包含的逻辑单元（对象、类等）</a:t>
            </a:r>
            <a:r>
              <a:rPr lang="zh-CN" altLang="en-US" sz="2000" dirty="0"/>
              <a:t>。部署图是描述任何基于计算机的应用系统（特别是基于</a:t>
            </a:r>
            <a:r>
              <a:rPr lang="en-US" altLang="zh-CN" sz="2000" dirty="0"/>
              <a:t>Internet</a:t>
            </a:r>
            <a:r>
              <a:rPr lang="zh-CN" altLang="en-US" sz="2000" dirty="0"/>
              <a:t>和</a:t>
            </a:r>
            <a:r>
              <a:rPr lang="en-US" altLang="zh-CN" sz="2000" dirty="0"/>
              <a:t>Web</a:t>
            </a:r>
            <a:r>
              <a:rPr lang="zh-CN" altLang="en-US" sz="2000" dirty="0"/>
              <a:t>的分布式计算机系统）的物理配置的有力工具。</a:t>
            </a:r>
            <a:endParaRPr lang="en-US" altLang="zh-CN" sz="2000" dirty="0"/>
          </a:p>
          <a:p>
            <a:endParaRPr lang="en-US" altLang="zh-CN" sz="2000" dirty="0"/>
          </a:p>
        </p:txBody>
      </p:sp>
      <p:pic>
        <p:nvPicPr>
          <p:cNvPr id="6" name="图片 5"/>
          <p:cNvPicPr>
            <a:picLocks noChangeAspect="1"/>
          </p:cNvPicPr>
          <p:nvPr/>
        </p:nvPicPr>
        <p:blipFill>
          <a:blip r:embed="rId3"/>
          <a:stretch>
            <a:fillRect/>
          </a:stretch>
        </p:blipFill>
        <p:spPr>
          <a:xfrm>
            <a:off x="6767195" y="1760220"/>
            <a:ext cx="4784090" cy="2773045"/>
          </a:xfrm>
          <a:prstGeom prst="rect">
            <a:avLst/>
          </a:prstGeom>
        </p:spPr>
      </p:pic>
      <p:sp>
        <p:nvSpPr>
          <p:cNvPr id="7" name="文本框 6"/>
          <p:cNvSpPr txBox="1"/>
          <p:nvPr/>
        </p:nvSpPr>
        <p:spPr>
          <a:xfrm>
            <a:off x="8033385" y="4768215"/>
            <a:ext cx="2251710" cy="398780"/>
          </a:xfrm>
          <a:prstGeom prst="rect">
            <a:avLst/>
          </a:prstGeom>
          <a:noFill/>
        </p:spPr>
        <p:txBody>
          <a:bodyPr wrap="square" rtlCol="0">
            <a:spAutoFit/>
          </a:bodyPr>
          <a:lstStyle/>
          <a:p>
            <a:pPr algn="ctr"/>
            <a:r>
              <a:rPr lang="zh-CN" altLang="en-US" sz="2000"/>
              <a:t>部署图样例</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64474" y="624122"/>
            <a:ext cx="3862838"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部署图基本元素</a:t>
            </a:r>
          </a:p>
        </p:txBody>
      </p:sp>
      <p:sp>
        <p:nvSpPr>
          <p:cNvPr id="4" name="文本框 3"/>
          <p:cNvSpPr txBox="1"/>
          <p:nvPr/>
        </p:nvSpPr>
        <p:spPr>
          <a:xfrm>
            <a:off x="1153112" y="2188338"/>
            <a:ext cx="9885774" cy="398780"/>
          </a:xfrm>
          <a:prstGeom prst="rect">
            <a:avLst/>
          </a:prstGeom>
          <a:noFill/>
        </p:spPr>
        <p:txBody>
          <a:bodyPr wrap="square" rtlCol="0">
            <a:spAutoFit/>
          </a:bodyPr>
          <a:lstStyle/>
          <a:p>
            <a:r>
              <a:rPr lang="zh-CN" altLang="en-US" sz="2000" dirty="0"/>
              <a:t>构成部署图的元素主要是</a:t>
            </a:r>
            <a:r>
              <a:rPr lang="zh-CN" altLang="en-US" sz="2000" dirty="0">
                <a:solidFill>
                  <a:srgbClr val="FF0000"/>
                </a:solidFill>
              </a:rPr>
              <a:t>结点（</a:t>
            </a:r>
            <a:r>
              <a:rPr lang="en-US" altLang="zh-CN" sz="2000" dirty="0">
                <a:solidFill>
                  <a:srgbClr val="FF0000"/>
                </a:solidFill>
              </a:rPr>
              <a:t>Node</a:t>
            </a:r>
            <a:r>
              <a:rPr lang="zh-CN" altLang="en-US" sz="2000" dirty="0">
                <a:solidFill>
                  <a:srgbClr val="FF0000"/>
                </a:solidFill>
              </a:rPr>
              <a:t>）、组件（</a:t>
            </a:r>
            <a:r>
              <a:rPr lang="en-US" altLang="zh-CN" sz="2000" dirty="0">
                <a:solidFill>
                  <a:srgbClr val="FF0000"/>
                </a:solidFill>
              </a:rPr>
              <a:t>Component</a:t>
            </a:r>
            <a:r>
              <a:rPr lang="zh-CN" altLang="en-US" sz="2000" dirty="0">
                <a:solidFill>
                  <a:srgbClr val="FF0000"/>
                </a:solidFill>
              </a:rPr>
              <a:t>）和关系（</a:t>
            </a:r>
            <a:r>
              <a:rPr lang="en-US" altLang="zh-CN" sz="2000" dirty="0">
                <a:solidFill>
                  <a:srgbClr val="FF0000"/>
                </a:solidFill>
              </a:rPr>
              <a:t>Relationship</a:t>
            </a:r>
            <a:r>
              <a:rPr lang="zh-CN" altLang="en-US" sz="2000" dirty="0">
                <a:solidFill>
                  <a:srgbClr val="FF0000"/>
                </a:solidFill>
              </a:rPr>
              <a:t>）。</a:t>
            </a:r>
          </a:p>
        </p:txBody>
      </p:sp>
      <p:sp>
        <p:nvSpPr>
          <p:cNvPr id="2" name="文本框 1"/>
          <p:cNvSpPr txBox="1"/>
          <p:nvPr/>
        </p:nvSpPr>
        <p:spPr>
          <a:xfrm>
            <a:off x="2482215" y="5267325"/>
            <a:ext cx="1479550" cy="398780"/>
          </a:xfrm>
          <a:prstGeom prst="rect">
            <a:avLst/>
          </a:prstGeom>
          <a:noFill/>
        </p:spPr>
        <p:txBody>
          <a:bodyPr wrap="square" rtlCol="0">
            <a:spAutoFit/>
          </a:bodyPr>
          <a:lstStyle/>
          <a:p>
            <a:pPr algn="ctr"/>
            <a:r>
              <a:rPr lang="zh-CN" altLang="en-US" sz="2000" dirty="0"/>
              <a:t>结点</a:t>
            </a:r>
          </a:p>
        </p:txBody>
      </p:sp>
      <p:sp>
        <p:nvSpPr>
          <p:cNvPr id="3" name="文本框 2"/>
          <p:cNvSpPr txBox="1"/>
          <p:nvPr/>
        </p:nvSpPr>
        <p:spPr>
          <a:xfrm>
            <a:off x="5356225" y="5267325"/>
            <a:ext cx="1479550" cy="398780"/>
          </a:xfrm>
          <a:prstGeom prst="rect">
            <a:avLst/>
          </a:prstGeom>
          <a:noFill/>
        </p:spPr>
        <p:txBody>
          <a:bodyPr wrap="square" rtlCol="0">
            <a:spAutoFit/>
          </a:bodyPr>
          <a:lstStyle/>
          <a:p>
            <a:pPr algn="ctr"/>
            <a:r>
              <a:rPr lang="zh-CN" altLang="en-US" sz="2000" dirty="0"/>
              <a:t>组件</a:t>
            </a:r>
          </a:p>
        </p:txBody>
      </p:sp>
      <p:sp>
        <p:nvSpPr>
          <p:cNvPr id="6" name="文本框 5"/>
          <p:cNvSpPr txBox="1"/>
          <p:nvPr/>
        </p:nvSpPr>
        <p:spPr>
          <a:xfrm>
            <a:off x="8230235" y="5267325"/>
            <a:ext cx="1479550" cy="398780"/>
          </a:xfrm>
          <a:prstGeom prst="rect">
            <a:avLst/>
          </a:prstGeom>
          <a:noFill/>
        </p:spPr>
        <p:txBody>
          <a:bodyPr wrap="square" rtlCol="0">
            <a:spAutoFit/>
          </a:bodyPr>
          <a:lstStyle/>
          <a:p>
            <a:pPr algn="ctr"/>
            <a:r>
              <a:rPr lang="zh-CN" altLang="en-US" sz="2000" dirty="0"/>
              <a:t>关系</a:t>
            </a:r>
          </a:p>
        </p:txBody>
      </p:sp>
      <p:pic>
        <p:nvPicPr>
          <p:cNvPr id="7" name="图片 6"/>
          <p:cNvPicPr>
            <a:picLocks noChangeAspect="1"/>
          </p:cNvPicPr>
          <p:nvPr/>
        </p:nvPicPr>
        <p:blipFill>
          <a:blip r:embed="rId3"/>
          <a:stretch>
            <a:fillRect/>
          </a:stretch>
        </p:blipFill>
        <p:spPr>
          <a:xfrm>
            <a:off x="1722120" y="3520440"/>
            <a:ext cx="3000375" cy="1266825"/>
          </a:xfrm>
          <a:prstGeom prst="rect">
            <a:avLst/>
          </a:prstGeom>
        </p:spPr>
      </p:pic>
      <p:pic>
        <p:nvPicPr>
          <p:cNvPr id="8" name="图片 7"/>
          <p:cNvPicPr>
            <a:picLocks noChangeAspect="1"/>
          </p:cNvPicPr>
          <p:nvPr/>
        </p:nvPicPr>
        <p:blipFill>
          <a:blip r:embed="rId4"/>
          <a:stretch>
            <a:fillRect/>
          </a:stretch>
        </p:blipFill>
        <p:spPr>
          <a:xfrm>
            <a:off x="8103235" y="3163570"/>
            <a:ext cx="1733550" cy="1752600"/>
          </a:xfrm>
          <a:prstGeom prst="rect">
            <a:avLst/>
          </a:prstGeom>
        </p:spPr>
      </p:pic>
      <p:pic>
        <p:nvPicPr>
          <p:cNvPr id="9" name="图片 8"/>
          <p:cNvPicPr>
            <a:picLocks noChangeAspect="1"/>
          </p:cNvPicPr>
          <p:nvPr/>
        </p:nvPicPr>
        <p:blipFill>
          <a:blip r:embed="rId5"/>
          <a:stretch>
            <a:fillRect/>
          </a:stretch>
        </p:blipFill>
        <p:spPr>
          <a:xfrm>
            <a:off x="4845050" y="3629025"/>
            <a:ext cx="2502535" cy="1082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部署图基本元素</a:t>
            </a:r>
            <a:r>
              <a:rPr lang="en-US" altLang="zh-CN"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a:t>
            </a: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结点</a:t>
            </a:r>
          </a:p>
        </p:txBody>
      </p:sp>
      <p:sp>
        <p:nvSpPr>
          <p:cNvPr id="4" name="文本框 3"/>
          <p:cNvSpPr txBox="1"/>
          <p:nvPr/>
        </p:nvSpPr>
        <p:spPr>
          <a:xfrm>
            <a:off x="1153112" y="1969898"/>
            <a:ext cx="9885774" cy="3784600"/>
          </a:xfrm>
          <a:prstGeom prst="rect">
            <a:avLst/>
          </a:prstGeom>
          <a:noFill/>
        </p:spPr>
        <p:txBody>
          <a:bodyPr wrap="square" rtlCol="0">
            <a:spAutoFit/>
          </a:bodyPr>
          <a:lstStyle/>
          <a:p>
            <a:r>
              <a:rPr lang="zh-CN" altLang="en-US" sz="2000" dirty="0"/>
              <a:t>结点是存在于运行时并代表一项计算资源的物理元素，一般至少拥有一些内存，而且通常具有处理能力。它一般用于</a:t>
            </a:r>
            <a:r>
              <a:rPr lang="zh-CN" altLang="en-US" sz="2000" dirty="0">
                <a:solidFill>
                  <a:srgbClr val="FF0000"/>
                </a:solidFill>
              </a:rPr>
              <a:t>对执行处理或计算的资源建模</a:t>
            </a:r>
            <a:r>
              <a:rPr lang="zh-CN" altLang="en-US" sz="2000" dirty="0"/>
              <a:t>，通常具有如下两方面内容：</a:t>
            </a:r>
            <a:r>
              <a:rPr lang="zh-CN" altLang="en-US" sz="2000" dirty="0">
                <a:solidFill>
                  <a:srgbClr val="FF0000"/>
                </a:solidFill>
              </a:rPr>
              <a:t>能力</a:t>
            </a:r>
            <a:r>
              <a:rPr lang="zh-CN" altLang="en-US" sz="2000" dirty="0"/>
              <a:t>（如基本内容、计算能力和二级存储器）和</a:t>
            </a:r>
            <a:r>
              <a:rPr lang="zh-CN" altLang="en-US" sz="2000" dirty="0">
                <a:solidFill>
                  <a:srgbClr val="FF0000"/>
                </a:solidFill>
              </a:rPr>
              <a:t>位置</a:t>
            </a:r>
            <a:r>
              <a:rPr lang="zh-CN" altLang="en-US" sz="2000" dirty="0"/>
              <a:t>（在所有必需的地方均可得到）。</a:t>
            </a:r>
          </a:p>
          <a:p>
            <a:endParaRPr lang="zh-CN" altLang="en-US" sz="2000" dirty="0"/>
          </a:p>
          <a:p>
            <a:r>
              <a:rPr lang="zh-CN" altLang="en-US" sz="2000" dirty="0"/>
              <a:t>结点被划分为两种类型：</a:t>
            </a:r>
            <a:r>
              <a:rPr lang="zh-CN" altLang="en-US" sz="2000" dirty="0">
                <a:solidFill>
                  <a:srgbClr val="FF0000"/>
                </a:solidFill>
              </a:rPr>
              <a:t>处理器（</a:t>
            </a:r>
            <a:r>
              <a:rPr lang="en-US" altLang="zh-CN" sz="2000" dirty="0">
                <a:solidFill>
                  <a:srgbClr val="FF0000"/>
                </a:solidFill>
              </a:rPr>
              <a:t>Processor</a:t>
            </a:r>
            <a:r>
              <a:rPr lang="zh-CN" altLang="en-US" sz="2000" dirty="0">
                <a:solidFill>
                  <a:srgbClr val="FF0000"/>
                </a:solidFill>
              </a:rPr>
              <a:t>）</a:t>
            </a:r>
            <a:r>
              <a:rPr lang="zh-CN" altLang="en-US" sz="2000" dirty="0"/>
              <a:t>和</a:t>
            </a:r>
            <a:r>
              <a:rPr lang="zh-CN" altLang="en-US" sz="2000" dirty="0">
                <a:solidFill>
                  <a:srgbClr val="FF0000"/>
                </a:solidFill>
              </a:rPr>
              <a:t>设备（</a:t>
            </a:r>
            <a:r>
              <a:rPr lang="en-US" altLang="zh-CN" sz="2000" dirty="0">
                <a:solidFill>
                  <a:srgbClr val="FF0000"/>
                </a:solidFill>
              </a:rPr>
              <a:t>Device</a:t>
            </a:r>
            <a:r>
              <a:rPr lang="zh-CN" altLang="en-US" sz="2000" dirty="0">
                <a:solidFill>
                  <a:srgbClr val="FF0000"/>
                </a:solidFill>
              </a:rPr>
              <a:t>）</a:t>
            </a:r>
            <a:r>
              <a:rPr lang="zh-CN" altLang="en-US" sz="2000" dirty="0"/>
              <a:t>。</a:t>
            </a:r>
          </a:p>
          <a:p>
            <a:endParaRPr lang="zh-CN" altLang="en-US" sz="2000" b="1" dirty="0"/>
          </a:p>
          <a:p>
            <a:r>
              <a:rPr lang="zh-CN" altLang="en-US" sz="2000" b="1" dirty="0"/>
              <a:t>处理器：</a:t>
            </a:r>
          </a:p>
          <a:p>
            <a:r>
              <a:rPr lang="zh-CN" altLang="en-US" sz="2000" dirty="0"/>
              <a:t>是能够执行软件组件、具有计算能力的结点。</a:t>
            </a:r>
          </a:p>
          <a:p>
            <a:endParaRPr lang="zh-CN" altLang="en-US" sz="2000" dirty="0"/>
          </a:p>
          <a:p>
            <a:r>
              <a:rPr lang="zh-CN" altLang="en-US" sz="2000" b="1" dirty="0"/>
              <a:t>设备：</a:t>
            </a:r>
          </a:p>
          <a:p>
            <a:r>
              <a:rPr lang="zh-CN" altLang="en-US" sz="2000" dirty="0"/>
              <a:t>是不能执行软件组件的外围硬件，没有计算能力的结点，通常是通过其接口为外界提供某种服务，例如，打印机、扫描仪等都是设备。</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部署图基本元素</a:t>
            </a:r>
            <a:r>
              <a:rPr lang="en-US" altLang="zh-CN"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a:t>
            </a: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结点</a:t>
            </a:r>
          </a:p>
        </p:txBody>
      </p:sp>
      <p:sp>
        <p:nvSpPr>
          <p:cNvPr id="4" name="文本框 3"/>
          <p:cNvSpPr txBox="1"/>
          <p:nvPr/>
        </p:nvSpPr>
        <p:spPr>
          <a:xfrm>
            <a:off x="1153112" y="1494918"/>
            <a:ext cx="9885774" cy="398780"/>
          </a:xfrm>
          <a:prstGeom prst="rect">
            <a:avLst/>
          </a:prstGeom>
          <a:noFill/>
        </p:spPr>
        <p:txBody>
          <a:bodyPr wrap="square" rtlCol="0">
            <a:spAutoFit/>
          </a:bodyPr>
          <a:lstStyle/>
          <a:p>
            <a:pPr algn="ctr"/>
            <a:r>
              <a:rPr lang="zh-CN" altLang="en-US" sz="2000" dirty="0"/>
              <a:t>下面展示对于在一个结点上部署的工作的三种建模方式。</a:t>
            </a:r>
          </a:p>
        </p:txBody>
      </p:sp>
      <p:pic>
        <p:nvPicPr>
          <p:cNvPr id="2" name="图片 1"/>
          <p:cNvPicPr>
            <a:picLocks noChangeAspect="1"/>
          </p:cNvPicPr>
          <p:nvPr/>
        </p:nvPicPr>
        <p:blipFill>
          <a:blip r:embed="rId3"/>
          <a:stretch>
            <a:fillRect/>
          </a:stretch>
        </p:blipFill>
        <p:spPr>
          <a:xfrm>
            <a:off x="3467100" y="2110105"/>
            <a:ext cx="5257800" cy="1424940"/>
          </a:xfrm>
          <a:prstGeom prst="rect">
            <a:avLst/>
          </a:prstGeom>
        </p:spPr>
      </p:pic>
      <p:pic>
        <p:nvPicPr>
          <p:cNvPr id="3" name="图片 2"/>
          <p:cNvPicPr>
            <a:picLocks noChangeAspect="1"/>
          </p:cNvPicPr>
          <p:nvPr/>
        </p:nvPicPr>
        <p:blipFill>
          <a:blip r:embed="rId4"/>
          <a:srcRect t="6644"/>
          <a:stretch>
            <a:fillRect/>
          </a:stretch>
        </p:blipFill>
        <p:spPr>
          <a:xfrm>
            <a:off x="1012825" y="3751580"/>
            <a:ext cx="5703570" cy="2469515"/>
          </a:xfrm>
          <a:prstGeom prst="rect">
            <a:avLst/>
          </a:prstGeom>
        </p:spPr>
      </p:pic>
      <p:pic>
        <p:nvPicPr>
          <p:cNvPr id="7" name="图片 6"/>
          <p:cNvPicPr>
            <a:picLocks noChangeAspect="1"/>
          </p:cNvPicPr>
          <p:nvPr/>
        </p:nvPicPr>
        <p:blipFill>
          <a:blip r:embed="rId5"/>
          <a:stretch>
            <a:fillRect/>
          </a:stretch>
        </p:blipFill>
        <p:spPr>
          <a:xfrm>
            <a:off x="7265670" y="3751580"/>
            <a:ext cx="2453005" cy="2573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部署图基本元素</a:t>
            </a:r>
            <a:r>
              <a:rPr lang="en-US" altLang="zh-CN"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a:t>
            </a: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构件</a:t>
            </a:r>
          </a:p>
        </p:txBody>
      </p:sp>
      <p:sp>
        <p:nvSpPr>
          <p:cNvPr id="4" name="文本框 3"/>
          <p:cNvSpPr txBox="1"/>
          <p:nvPr/>
        </p:nvSpPr>
        <p:spPr>
          <a:xfrm>
            <a:off x="1153112" y="1969898"/>
            <a:ext cx="9885774" cy="3169285"/>
          </a:xfrm>
          <a:prstGeom prst="rect">
            <a:avLst/>
          </a:prstGeom>
          <a:noFill/>
        </p:spPr>
        <p:txBody>
          <a:bodyPr wrap="square" rtlCol="0">
            <a:spAutoFit/>
          </a:bodyPr>
          <a:lstStyle/>
          <a:p>
            <a:r>
              <a:rPr lang="zh-CN" altLang="en-US" sz="2000" dirty="0"/>
              <a:t>部署图中还可以包含组件，组件是系统中遵从一组接口且提供失陷的一个物理部件，通常指开发和运行时类的物理实现。</a:t>
            </a:r>
          </a:p>
          <a:p>
            <a:endParaRPr lang="zh-CN" altLang="en-US" sz="2000" dirty="0"/>
          </a:p>
          <a:p>
            <a:r>
              <a:rPr lang="zh-CN" altLang="en-US" sz="2000" dirty="0"/>
              <a:t>结点和组件的关系可以归纳为以下两点：</a:t>
            </a:r>
          </a:p>
          <a:p>
            <a:endParaRPr lang="zh-CN" altLang="en-US" sz="2000" b="1" dirty="0"/>
          </a:p>
          <a:p>
            <a:r>
              <a:rPr lang="zh-CN" altLang="en-US" sz="2000" b="1" dirty="0"/>
              <a:t>（</a:t>
            </a:r>
            <a:r>
              <a:rPr lang="en-US" altLang="zh-CN" sz="2000" b="1" dirty="0"/>
              <a:t>1</a:t>
            </a:r>
            <a:r>
              <a:rPr lang="zh-CN" altLang="en-US" sz="2000" b="1" dirty="0"/>
              <a:t>）</a:t>
            </a:r>
            <a:r>
              <a:rPr lang="zh-CN" altLang="en-US" sz="2000" dirty="0"/>
              <a:t>组件是</a:t>
            </a:r>
            <a:r>
              <a:rPr lang="zh-CN" altLang="en-US" sz="2000" dirty="0">
                <a:solidFill>
                  <a:srgbClr val="FF0000"/>
                </a:solidFill>
              </a:rPr>
              <a:t>参与系统执行的事物</a:t>
            </a:r>
            <a:r>
              <a:rPr lang="zh-CN" altLang="en-US" sz="2000" dirty="0"/>
              <a:t>，而结点是</a:t>
            </a:r>
            <a:r>
              <a:rPr lang="zh-CN" altLang="en-US" sz="2000" dirty="0">
                <a:solidFill>
                  <a:srgbClr val="FF0000"/>
                </a:solidFill>
              </a:rPr>
              <a:t>执行组件的事物</a:t>
            </a:r>
            <a:r>
              <a:rPr lang="zh-CN" altLang="en-US" sz="2000" dirty="0"/>
              <a:t>。简单地说就是组件是被结点执行的事物，如假设结点是一台服务器，则组件就是其上运行的软件。</a:t>
            </a:r>
            <a:endParaRPr lang="zh-CN" altLang="en-US" sz="2000" b="1" dirty="0"/>
          </a:p>
          <a:p>
            <a:r>
              <a:rPr lang="zh-CN" altLang="en-US" sz="2000" b="1" dirty="0"/>
              <a:t>（</a:t>
            </a:r>
            <a:r>
              <a:rPr lang="en-US" altLang="zh-CN" sz="2000" b="1" dirty="0"/>
              <a:t>2</a:t>
            </a:r>
            <a:r>
              <a:rPr lang="zh-CN" altLang="en-US" sz="2000" b="1" dirty="0"/>
              <a:t>）</a:t>
            </a:r>
            <a:r>
              <a:rPr lang="zh-CN" altLang="en-US" sz="2000" dirty="0"/>
              <a:t>组件表示</a:t>
            </a:r>
            <a:r>
              <a:rPr lang="zh-CN" altLang="en-US" sz="2000" dirty="0">
                <a:solidFill>
                  <a:srgbClr val="FF0000"/>
                </a:solidFill>
              </a:rPr>
              <a:t>逻辑元素的物理模块</a:t>
            </a:r>
            <a:r>
              <a:rPr lang="zh-CN" altLang="en-US" sz="2000" dirty="0"/>
              <a:t>，而结点表示</a:t>
            </a:r>
            <a:r>
              <a:rPr lang="zh-CN" altLang="en-US" sz="2000" dirty="0">
                <a:solidFill>
                  <a:srgbClr val="FF0000"/>
                </a:solidFill>
              </a:rPr>
              <a:t>组件的物理部署</a:t>
            </a:r>
            <a:r>
              <a:rPr lang="zh-CN" altLang="en-US" sz="2000" dirty="0"/>
              <a:t>。这表明一个组件是逻辑单元（如类）的物理实现，而一个结点则是组件被部署的地点。一个类可以被一个或多个组件实现，而一个组件也可以部署在一个或多个结点上。</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4169915" y="390565"/>
            <a:ext cx="3437391"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mn-ea"/>
                <a:cs typeface="字魂105号-简雅黑" panose="00000500000000000000" pitchFamily="2" charset="-122"/>
              </a:rPr>
              <a:t>用例和用例图的概念</a:t>
            </a:r>
          </a:p>
        </p:txBody>
      </p:sp>
      <p:sp>
        <p:nvSpPr>
          <p:cNvPr id="11" name="文本框 10"/>
          <p:cNvSpPr txBox="1"/>
          <p:nvPr/>
        </p:nvSpPr>
        <p:spPr>
          <a:xfrm>
            <a:off x="4662506" y="106470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4" name="文本框 3"/>
          <p:cNvSpPr txBox="1"/>
          <p:nvPr/>
        </p:nvSpPr>
        <p:spPr>
          <a:xfrm>
            <a:off x="4662506" y="1064705"/>
            <a:ext cx="4393947" cy="276999"/>
          </a:xfrm>
          <a:prstGeom prst="rect">
            <a:avLst/>
          </a:prstGeom>
          <a:noFill/>
        </p:spPr>
        <p:txBody>
          <a:bodyPr wrap="square">
            <a:spAutoFit/>
          </a:bodyPr>
          <a:lstStyle/>
          <a:p>
            <a:pPr marL="0" marR="0" lvl="0" indent="0" algn="ctr" defTabSz="914400" rtl="0" eaLnBrk="1" fontAlgn="auto" latinLnBrk="0" hangingPunct="1">
              <a:lnSpc>
                <a:spcPts val="1400"/>
              </a:lnSpc>
              <a:spcBef>
                <a:spcPts val="0"/>
              </a:spcBef>
              <a:spcAft>
                <a:spcPts val="0"/>
              </a:spcAft>
              <a:buClrTx/>
              <a:buSzTx/>
              <a:buFontTx/>
              <a:buNone/>
              <a:defRPr/>
            </a:pPr>
            <a:r>
              <a:rPr kumimoji="0" lang="zh-CN" altLang="en-US" sz="2000" b="0" i="0" u="none" strike="noStrike" kern="1200" cap="none" spc="100" normalizeH="0" baseline="0" noProof="0" dirty="0">
                <a:ln>
                  <a:noFill/>
                </a:ln>
                <a:solidFill>
                  <a:prstClr val="black">
                    <a:lumMod val="75000"/>
                    <a:lumOff val="25000"/>
                  </a:prstClr>
                </a:solidFill>
                <a:effectLst/>
                <a:uLnTx/>
                <a:uFillTx/>
                <a:latin typeface="字魂58号-创中黑" panose="00000500000000000000" pitchFamily="2" charset="-122"/>
                <a:ea typeface="字魂58号-创中黑" panose="00000500000000000000" pitchFamily="2" charset="-122"/>
                <a:cs typeface="+mn-cs"/>
              </a:rPr>
              <a:t>、</a:t>
            </a:r>
          </a:p>
        </p:txBody>
      </p:sp>
      <p:sp>
        <p:nvSpPr>
          <p:cNvPr id="5" name="文本框 4"/>
          <p:cNvSpPr txBox="1"/>
          <p:nvPr/>
        </p:nvSpPr>
        <p:spPr>
          <a:xfrm flipH="1">
            <a:off x="1187686" y="1190701"/>
            <a:ext cx="1129331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用例描述</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是为了让别人对系统一更详细的了解，对每个用例进行详细的说明。</a:t>
            </a:r>
          </a:p>
        </p:txBody>
      </p:sp>
      <p:sp>
        <p:nvSpPr>
          <p:cNvPr id="6" name="文本框 5"/>
          <p:cNvSpPr txBox="1"/>
          <p:nvPr/>
        </p:nvSpPr>
        <p:spPr>
          <a:xfrm>
            <a:off x="1187685" y="1839917"/>
            <a:ext cx="1085967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用例描述一般包括</a:t>
            </a:r>
            <a:r>
              <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用例编号</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用例概述</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前置条件</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基本事件流</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其他事件流</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异常事件流</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后置条件</a:t>
            </a:r>
            <a:r>
              <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graphicFrame>
        <p:nvGraphicFramePr>
          <p:cNvPr id="7" name="表格 4"/>
          <p:cNvGraphicFramePr>
            <a:graphicFrameLocks noGrp="1"/>
          </p:cNvGraphicFramePr>
          <p:nvPr/>
        </p:nvGraphicFramePr>
        <p:xfrm>
          <a:off x="1391871" y="2739839"/>
          <a:ext cx="8128000" cy="3235960"/>
        </p:xfrm>
        <a:graphic>
          <a:graphicData uri="http://schemas.openxmlformats.org/drawingml/2006/table">
            <a:tbl>
              <a:tblPr firstRow="1" bandRow="1">
                <a:tableStyleId>{7DF18680-E054-41AD-8BC1-D1AEF772440D}</a:tableStyleId>
              </a:tblPr>
              <a:tblGrid>
                <a:gridCol w="8128000">
                  <a:extLst>
                    <a:ext uri="{9D8B030D-6E8A-4147-A177-3AD203B41FA5}">
                      <a16:colId xmlns:a16="http://schemas.microsoft.com/office/drawing/2014/main" val="20000"/>
                    </a:ext>
                  </a:extLst>
                </a:gridCol>
              </a:tblGrid>
              <a:tr h="370840">
                <a:tc>
                  <a:txBody>
                    <a:bodyPr/>
                    <a:lstStyle/>
                    <a:p>
                      <a:r>
                        <a:rPr lang="zh-CN" altLang="en-US" dirty="0"/>
                        <a:t>用例名：新增课程信息</a:t>
                      </a:r>
                    </a:p>
                  </a:txBody>
                  <a:tcPr/>
                </a:tc>
                <a:extLst>
                  <a:ext uri="{0D108BD9-81ED-4DB2-BD59-A6C34878D82A}">
                    <a16:rowId xmlns:a16="http://schemas.microsoft.com/office/drawing/2014/main" val="10000"/>
                  </a:ext>
                </a:extLst>
              </a:tr>
              <a:tr h="370840">
                <a:tc>
                  <a:txBody>
                    <a:bodyPr/>
                    <a:lstStyle/>
                    <a:p>
                      <a:r>
                        <a:rPr lang="zh-CN" altLang="en-US" dirty="0"/>
                        <a:t>用例标识号：</a:t>
                      </a:r>
                      <a:r>
                        <a:rPr lang="en-US" altLang="zh-CN" dirty="0"/>
                        <a:t>A001</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需求说明：录入新增课程信息</a:t>
                      </a:r>
                    </a:p>
                  </a:txBody>
                  <a:tcPr/>
                </a:tc>
                <a:extLst>
                  <a:ext uri="{0D108BD9-81ED-4DB2-BD59-A6C34878D82A}">
                    <a16:rowId xmlns:a16="http://schemas.microsoft.com/office/drawing/2014/main" val="10002"/>
                  </a:ext>
                </a:extLst>
              </a:tr>
              <a:tr h="370840">
                <a:tc>
                  <a:txBody>
                    <a:bodyPr/>
                    <a:lstStyle/>
                    <a:p>
                      <a:r>
                        <a:rPr lang="zh-CN" altLang="en-US" dirty="0"/>
                        <a:t>前置条件：用户使用</a:t>
                      </a:r>
                      <a:r>
                        <a:rPr lang="en-US" altLang="zh-CN" dirty="0"/>
                        <a:t>AS</a:t>
                      </a:r>
                      <a:r>
                        <a:rPr lang="zh-CN" altLang="en-US" dirty="0"/>
                        <a:t>系统</a:t>
                      </a:r>
                    </a:p>
                  </a:txBody>
                  <a:tcPr/>
                </a:tc>
                <a:extLst>
                  <a:ext uri="{0D108BD9-81ED-4DB2-BD59-A6C34878D82A}">
                    <a16:rowId xmlns:a16="http://schemas.microsoft.com/office/drawing/2014/main" val="10003"/>
                  </a:ext>
                </a:extLst>
              </a:tr>
              <a:tr h="370840">
                <a:tc>
                  <a:txBody>
                    <a:bodyPr/>
                    <a:lstStyle/>
                    <a:p>
                      <a:r>
                        <a:rPr lang="zh-CN" altLang="en-US" dirty="0"/>
                        <a:t>基本事件流：管理员向系统发出“新增课程信息”请求</a:t>
                      </a:r>
                    </a:p>
                  </a:txBody>
                  <a:tcPr/>
                </a:tc>
                <a:extLst>
                  <a:ext uri="{0D108BD9-81ED-4DB2-BD59-A6C34878D82A}">
                    <a16:rowId xmlns:a16="http://schemas.microsoft.com/office/drawing/2014/main" val="10004"/>
                  </a:ext>
                </a:extLst>
              </a:tr>
              <a:tr h="370840">
                <a:tc>
                  <a:txBody>
                    <a:bodyPr/>
                    <a:lstStyle/>
                    <a:p>
                      <a:r>
                        <a:rPr lang="zh-CN" altLang="en-US" dirty="0"/>
                        <a:t>其他事件流：无</a:t>
                      </a:r>
                    </a:p>
                  </a:txBody>
                  <a:tcPr/>
                </a:tc>
                <a:extLst>
                  <a:ext uri="{0D108BD9-81ED-4DB2-BD59-A6C34878D82A}">
                    <a16:rowId xmlns:a16="http://schemas.microsoft.com/office/drawing/2014/main" val="10005"/>
                  </a:ext>
                </a:extLst>
              </a:tr>
              <a:tr h="370840">
                <a:tc>
                  <a:txBody>
                    <a:bodyPr/>
                    <a:lstStyle/>
                    <a:p>
                      <a:r>
                        <a:rPr lang="zh-CN" altLang="en-US" dirty="0"/>
                        <a:t>异常事件流：如果输入名字有重名现象，则显示重名错误，系统需向管理员确认和修改。</a:t>
                      </a:r>
                    </a:p>
                  </a:txBody>
                  <a:tcPr/>
                </a:tc>
                <a:extLst>
                  <a:ext uri="{0D108BD9-81ED-4DB2-BD59-A6C34878D82A}">
                    <a16:rowId xmlns:a16="http://schemas.microsoft.com/office/drawing/2014/main" val="10006"/>
                  </a:ext>
                </a:extLst>
              </a:tr>
              <a:tr h="370840">
                <a:tc>
                  <a:txBody>
                    <a:bodyPr/>
                    <a:lstStyle/>
                    <a:p>
                      <a:r>
                        <a:rPr lang="zh-CN" altLang="en-US" dirty="0"/>
                        <a:t>后置条件：完成新增课程信息的录入和存储</a:t>
                      </a: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部署图基本元素</a:t>
            </a:r>
            <a:r>
              <a:rPr lang="en-US" altLang="zh-CN"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a:t>
            </a: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关系</a:t>
            </a:r>
          </a:p>
        </p:txBody>
      </p:sp>
      <p:sp>
        <p:nvSpPr>
          <p:cNvPr id="4" name="文本框 3"/>
          <p:cNvSpPr txBox="1"/>
          <p:nvPr/>
        </p:nvSpPr>
        <p:spPr>
          <a:xfrm>
            <a:off x="1153112" y="1462533"/>
            <a:ext cx="9885774" cy="2245360"/>
          </a:xfrm>
          <a:prstGeom prst="rect">
            <a:avLst/>
          </a:prstGeom>
          <a:noFill/>
        </p:spPr>
        <p:txBody>
          <a:bodyPr wrap="square" rtlCol="0">
            <a:spAutoFit/>
          </a:bodyPr>
          <a:lstStyle/>
          <a:p>
            <a:r>
              <a:rPr lang="zh-CN" altLang="en-US" sz="2000" dirty="0"/>
              <a:t>部署图中也可以包括</a:t>
            </a:r>
            <a:r>
              <a:rPr lang="zh-CN" altLang="en-US" sz="2000" dirty="0">
                <a:solidFill>
                  <a:srgbClr val="FF0000"/>
                </a:solidFill>
              </a:rPr>
              <a:t>依赖、泛化、关联及实现</a:t>
            </a:r>
            <a:r>
              <a:rPr lang="zh-CN" altLang="en-US" sz="2000" dirty="0"/>
              <a:t>关系。</a:t>
            </a:r>
          </a:p>
          <a:p>
            <a:endParaRPr lang="zh-CN" altLang="en-US" sz="2000" dirty="0"/>
          </a:p>
          <a:p>
            <a:r>
              <a:rPr lang="zh-CN" altLang="en-US" sz="2000" dirty="0"/>
              <a:t>部署图中的依赖关系是用</a:t>
            </a:r>
            <a:r>
              <a:rPr lang="zh-CN" altLang="en-US" sz="2000" dirty="0">
                <a:solidFill>
                  <a:srgbClr val="FF0000"/>
                </a:solidFill>
              </a:rPr>
              <a:t>虚线箭头</a:t>
            </a:r>
            <a:r>
              <a:rPr lang="zh-CN" altLang="en-US" sz="2000" dirty="0"/>
              <a:t>表示，它通常用在部署图的组件和组件之间，组件依赖外部提供的服务（由组件到接口）。</a:t>
            </a:r>
          </a:p>
          <a:p>
            <a:endParaRPr lang="zh-CN" altLang="en-US" sz="2000" dirty="0"/>
          </a:p>
          <a:p>
            <a:r>
              <a:rPr lang="zh-CN" altLang="en-US" sz="2000" dirty="0"/>
              <a:t>实现关系是结点内组件向外提供服务，其表示符号是</a:t>
            </a:r>
            <a:r>
              <a:rPr lang="zh-CN" altLang="en-US" sz="2000" dirty="0">
                <a:solidFill>
                  <a:srgbClr val="FF0000"/>
                </a:solidFill>
              </a:rPr>
              <a:t>一条实线</a:t>
            </a:r>
            <a:r>
              <a:rPr lang="zh-CN" altLang="en-US" sz="2000" dirty="0"/>
              <a:t>。关联关系是体现结点间通信关联，其表示符号也是一条实线。</a:t>
            </a:r>
          </a:p>
        </p:txBody>
      </p:sp>
      <p:pic>
        <p:nvPicPr>
          <p:cNvPr id="2" name="图片 1"/>
          <p:cNvPicPr>
            <a:picLocks noChangeAspect="1"/>
          </p:cNvPicPr>
          <p:nvPr>
            <p:custDataLst>
              <p:tags r:id="rId1"/>
            </p:custDataLst>
          </p:nvPr>
        </p:nvPicPr>
        <p:blipFill>
          <a:blip r:embed="rId4"/>
          <a:stretch>
            <a:fillRect/>
          </a:stretch>
        </p:blipFill>
        <p:spPr>
          <a:xfrm>
            <a:off x="6990080" y="4023995"/>
            <a:ext cx="1428750" cy="1457325"/>
          </a:xfrm>
          <a:prstGeom prst="rect">
            <a:avLst/>
          </a:prstGeom>
        </p:spPr>
      </p:pic>
      <p:pic>
        <p:nvPicPr>
          <p:cNvPr id="3" name="图片 2"/>
          <p:cNvPicPr>
            <a:picLocks noChangeAspect="1"/>
          </p:cNvPicPr>
          <p:nvPr/>
        </p:nvPicPr>
        <p:blipFill>
          <a:blip r:embed="rId5"/>
          <a:stretch>
            <a:fillRect/>
          </a:stretch>
        </p:blipFill>
        <p:spPr>
          <a:xfrm>
            <a:off x="3642995" y="3961765"/>
            <a:ext cx="1409700" cy="1581150"/>
          </a:xfrm>
          <a:prstGeom prst="rect">
            <a:avLst/>
          </a:prstGeom>
        </p:spPr>
      </p:pic>
      <p:sp>
        <p:nvSpPr>
          <p:cNvPr id="5" name="文本框 4"/>
          <p:cNvSpPr txBox="1"/>
          <p:nvPr/>
        </p:nvSpPr>
        <p:spPr>
          <a:xfrm>
            <a:off x="3573145" y="5796915"/>
            <a:ext cx="1479550" cy="398780"/>
          </a:xfrm>
          <a:prstGeom prst="rect">
            <a:avLst/>
          </a:prstGeom>
          <a:noFill/>
        </p:spPr>
        <p:txBody>
          <a:bodyPr wrap="square" rtlCol="0">
            <a:spAutoFit/>
          </a:bodyPr>
          <a:lstStyle/>
          <a:p>
            <a:pPr algn="ctr"/>
            <a:r>
              <a:rPr lang="zh-CN" altLang="en-US" sz="2000" dirty="0"/>
              <a:t>依赖关系</a:t>
            </a:r>
          </a:p>
        </p:txBody>
      </p:sp>
      <p:sp>
        <p:nvSpPr>
          <p:cNvPr id="6" name="文本框 5"/>
          <p:cNvSpPr txBox="1"/>
          <p:nvPr/>
        </p:nvSpPr>
        <p:spPr>
          <a:xfrm>
            <a:off x="6701790" y="5797550"/>
            <a:ext cx="2004695" cy="398780"/>
          </a:xfrm>
          <a:prstGeom prst="rect">
            <a:avLst/>
          </a:prstGeom>
          <a:noFill/>
        </p:spPr>
        <p:txBody>
          <a:bodyPr wrap="square" rtlCol="0">
            <a:spAutoFit/>
          </a:bodyPr>
          <a:lstStyle/>
          <a:p>
            <a:pPr algn="ctr"/>
            <a:r>
              <a:rPr lang="zh-CN" altLang="en-US" sz="2000" dirty="0"/>
              <a:t>实现和关联关系</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185915" y="563047"/>
            <a:ext cx="3437391" cy="521970"/>
          </a:xfrm>
          <a:prstGeom prst="rect">
            <a:avLst/>
          </a:prstGeom>
          <a:noFill/>
        </p:spPr>
        <p:txBody>
          <a:bodyPr wrap="square" rtlCol="0">
            <a:spAutoFit/>
          </a:bodyPr>
          <a:lstStyle/>
          <a:p>
            <a:pPr algn="ctr"/>
            <a:r>
              <a:rPr lang="en-US" altLang="zh-CN"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Question5</a:t>
            </a:r>
            <a:endParaRPr lang="zh-CN" altLang="en-US" sz="2800" b="1"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endParaRPr>
          </a:p>
        </p:txBody>
      </p:sp>
      <p:sp>
        <p:nvSpPr>
          <p:cNvPr id="36" name="文本框 35"/>
          <p:cNvSpPr txBox="1"/>
          <p:nvPr/>
        </p:nvSpPr>
        <p:spPr>
          <a:xfrm>
            <a:off x="3899026" y="913785"/>
            <a:ext cx="4393947" cy="252633"/>
          </a:xfrm>
          <a:prstGeom prst="rect">
            <a:avLst/>
          </a:prstGeom>
          <a:noFill/>
        </p:spPr>
        <p:txBody>
          <a:bodyPr wrap="square">
            <a:spAutoFit/>
          </a:bodyPr>
          <a:lstStyle/>
          <a:p>
            <a:pPr algn="ctr">
              <a:lnSpc>
                <a:spcPts val="1400"/>
              </a:lnSpc>
            </a:pPr>
            <a:endParaRPr lang="zh-CN" altLang="en-US" sz="1000" spc="1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 name="文本框 1"/>
          <p:cNvSpPr txBox="1"/>
          <p:nvPr/>
        </p:nvSpPr>
        <p:spPr>
          <a:xfrm>
            <a:off x="2190115" y="3598545"/>
            <a:ext cx="7812405" cy="1420495"/>
          </a:xfrm>
          <a:prstGeom prst="rect">
            <a:avLst/>
          </a:prstGeom>
          <a:noFill/>
        </p:spPr>
        <p:txBody>
          <a:bodyPr wrap="square" rtlCol="0">
            <a:spAutoFit/>
          </a:bodyPr>
          <a:lstStyle/>
          <a:p>
            <a:pPr algn="ctr">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结点（</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Node</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ctr">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组件（</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Component</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a:p>
            <a:pPr algn="ctr">
              <a:lnSpc>
                <a:spcPct val="120000"/>
              </a:lnSpc>
              <a:spcBef>
                <a:spcPts val="0"/>
              </a:spcBef>
              <a:spcAft>
                <a:spcPts val="0"/>
              </a:spcAft>
            </a:pP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关系（</a:t>
            </a:r>
            <a:r>
              <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rPr>
              <a:t>Relationship</a:t>
            </a:r>
            <a:r>
              <a:rPr lang="zh-CN" altLang="en-US" sz="2400" dirty="0">
                <a:solidFill>
                  <a:srgbClr val="FF0000"/>
                </a:solidFill>
                <a:latin typeface="等线" panose="02010600030101010101" pitchFamily="2" charset="-122"/>
                <a:ea typeface="等线" panose="02010600030101010101" pitchFamily="2" charset="-122"/>
                <a:cs typeface="微软雅黑" panose="020B0503020204020204" charset="-122"/>
              </a:rPr>
              <a:t>）</a:t>
            </a:r>
            <a:endParaRPr lang="en-US" altLang="zh-CN" sz="2400" dirty="0">
              <a:solidFill>
                <a:srgbClr val="FF0000"/>
              </a:solidFill>
              <a:latin typeface="等线" panose="02010600030101010101" pitchFamily="2" charset="-122"/>
              <a:ea typeface="等线" panose="02010600030101010101" pitchFamily="2" charset="-122"/>
              <a:cs typeface="微软雅黑" panose="020B0503020204020204" charset="-122"/>
            </a:endParaRPr>
          </a:p>
        </p:txBody>
      </p:sp>
      <p:sp>
        <p:nvSpPr>
          <p:cNvPr id="3" name="文本框 2"/>
          <p:cNvSpPr txBox="1"/>
          <p:nvPr/>
        </p:nvSpPr>
        <p:spPr>
          <a:xfrm>
            <a:off x="2547932" y="2001181"/>
            <a:ext cx="6713864" cy="681990"/>
          </a:xfrm>
          <a:prstGeom prst="rect">
            <a:avLst/>
          </a:prstGeom>
          <a:noFill/>
        </p:spPr>
        <p:txBody>
          <a:bodyPr wrap="square" rtlCol="0">
            <a:spAutoFit/>
          </a:bodyPr>
          <a:lstStyle/>
          <a:p>
            <a:pPr algn="ctr">
              <a:lnSpc>
                <a:spcPct val="120000"/>
              </a:lnSpc>
              <a:spcBef>
                <a:spcPts val="0"/>
              </a:spcBef>
              <a:spcAft>
                <a:spcPts val="0"/>
              </a:spcAft>
            </a:pPr>
            <a:r>
              <a:rPr lang="zh-CN" altLang="en-US" sz="3200" b="1" dirty="0">
                <a:latin typeface="等线" panose="02010600030101010101" pitchFamily="2" charset="-122"/>
                <a:ea typeface="等线" panose="02010600030101010101" pitchFamily="2" charset="-122"/>
                <a:cs typeface="微软雅黑" panose="020B0503020204020204" charset="-122"/>
              </a:rPr>
              <a:t>构成部署图的元素有哪些？</a:t>
            </a:r>
            <a:endParaRPr lang="en-US" altLang="zh-CN" sz="3200" b="1" dirty="0">
              <a:latin typeface="等线" panose="02010600030101010101" pitchFamily="2" charset="-122"/>
              <a:ea typeface="等线" panose="02010600030101010101" pitchFamily="2"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部署图的系统建模及应用</a:t>
            </a:r>
          </a:p>
        </p:txBody>
      </p:sp>
      <p:sp>
        <p:nvSpPr>
          <p:cNvPr id="4" name="文本框 3"/>
          <p:cNvSpPr txBox="1"/>
          <p:nvPr/>
        </p:nvSpPr>
        <p:spPr>
          <a:xfrm>
            <a:off x="1153112" y="1844168"/>
            <a:ext cx="9885774" cy="3169285"/>
          </a:xfrm>
          <a:prstGeom prst="rect">
            <a:avLst/>
          </a:prstGeom>
          <a:noFill/>
        </p:spPr>
        <p:txBody>
          <a:bodyPr wrap="square" rtlCol="0">
            <a:spAutoFit/>
          </a:bodyPr>
          <a:lstStyle/>
          <a:p>
            <a:r>
              <a:rPr lang="zh-CN" altLang="en-US" sz="2000" dirty="0"/>
              <a:t>部署图用于</a:t>
            </a:r>
            <a:r>
              <a:rPr lang="zh-CN" altLang="en-US" sz="2000" dirty="0">
                <a:solidFill>
                  <a:srgbClr val="FF0000"/>
                </a:solidFill>
              </a:rPr>
              <a:t>对系统的静态部署视图建模</a:t>
            </a:r>
            <a:r>
              <a:rPr lang="zh-CN" altLang="en-US" sz="2000" dirty="0"/>
              <a:t>。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a:t>
            </a:r>
            <a:r>
              <a:rPr lang="zh-CN" altLang="en-US" sz="2000" dirty="0">
                <a:solidFill>
                  <a:srgbClr val="FF0000"/>
                </a:solidFill>
              </a:rPr>
              <a:t>物理地分布在多个处理器上的</a:t>
            </a:r>
            <a:r>
              <a:rPr lang="zh-CN" altLang="en-US" sz="2000" dirty="0"/>
              <a:t>，则使用部署图有助于思考系统中软件到硬件的映射。</a:t>
            </a:r>
          </a:p>
          <a:p>
            <a:endParaRPr lang="zh-CN" altLang="en-US" sz="2000" dirty="0"/>
          </a:p>
          <a:p>
            <a:r>
              <a:rPr lang="zh-CN" altLang="en-US" sz="2000" dirty="0"/>
              <a:t>对系统静态部署视图建模时，通常将以下列三种方式之一使用部署图。</a:t>
            </a:r>
          </a:p>
          <a:p>
            <a:r>
              <a:rPr lang="en-US" altLang="zh-CN" sz="2000" b="1" dirty="0"/>
              <a:t>1. </a:t>
            </a:r>
            <a:r>
              <a:rPr lang="zh-CN" altLang="en-US" sz="2000" b="1" dirty="0"/>
              <a:t>对嵌入式系统建模</a:t>
            </a:r>
          </a:p>
          <a:p>
            <a:r>
              <a:rPr lang="en-US" altLang="zh-CN" sz="2000" b="1" dirty="0"/>
              <a:t>2. </a:t>
            </a:r>
            <a:r>
              <a:rPr lang="zh-CN" altLang="en-US" sz="2000" b="1" dirty="0"/>
              <a:t>对客户</a:t>
            </a:r>
            <a:r>
              <a:rPr lang="en-US" altLang="zh-CN" sz="2000" b="1" dirty="0"/>
              <a:t>/</a:t>
            </a:r>
            <a:r>
              <a:rPr lang="zh-CN" altLang="en-US" sz="2000" b="1" dirty="0"/>
              <a:t>服务器系统建模</a:t>
            </a:r>
          </a:p>
          <a:p>
            <a:r>
              <a:rPr lang="en-US" altLang="zh-CN" sz="2000" b="1" dirty="0"/>
              <a:t>3. </a:t>
            </a:r>
            <a:r>
              <a:rPr lang="zh-CN" altLang="en-US" sz="2000" b="1" dirty="0"/>
              <a:t>对全分布式系统建模</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部署图的系统建模及应用</a:t>
            </a:r>
          </a:p>
        </p:txBody>
      </p:sp>
      <p:sp>
        <p:nvSpPr>
          <p:cNvPr id="4" name="文本框 3"/>
          <p:cNvSpPr txBox="1"/>
          <p:nvPr/>
        </p:nvSpPr>
        <p:spPr>
          <a:xfrm>
            <a:off x="1153112" y="1844803"/>
            <a:ext cx="9885774" cy="3169285"/>
          </a:xfrm>
          <a:prstGeom prst="rect">
            <a:avLst/>
          </a:prstGeom>
          <a:noFill/>
        </p:spPr>
        <p:txBody>
          <a:bodyPr wrap="square" rtlCol="0">
            <a:spAutoFit/>
          </a:bodyPr>
          <a:lstStyle/>
          <a:p>
            <a:r>
              <a:rPr lang="en-US" altLang="zh-CN" sz="2000" b="1" dirty="0"/>
              <a:t>1. </a:t>
            </a:r>
            <a:r>
              <a:rPr lang="zh-CN" altLang="en-US" sz="2000" b="1" dirty="0"/>
              <a:t>对嵌入式系统建模</a:t>
            </a:r>
          </a:p>
          <a:p>
            <a:r>
              <a:rPr lang="zh-CN" altLang="en-US" sz="2000" dirty="0"/>
              <a:t>嵌入式系统是</a:t>
            </a:r>
            <a:r>
              <a:rPr lang="zh-CN" altLang="en-US" sz="2000" dirty="0">
                <a:solidFill>
                  <a:srgbClr val="FF0000"/>
                </a:solidFill>
              </a:rPr>
              <a:t>软件密集的硬件集合</a:t>
            </a:r>
            <a:r>
              <a:rPr lang="zh-CN" altLang="en-US" sz="2000" dirty="0"/>
              <a:t>，其硬件与物理世界相互作用。</a:t>
            </a:r>
          </a:p>
          <a:p>
            <a:r>
              <a:rPr lang="zh-CN" altLang="en-US" sz="2000" dirty="0"/>
              <a:t>嵌入式系统包括控制设备（如马达、传动装置和显示器）的软件，又包括由外部的刺激（如传感器输入、运动和温度变化）所控制的软件。可以用部署图对组成一个嵌入式系统的设备和处理器建模。</a:t>
            </a:r>
          </a:p>
          <a:p>
            <a:endParaRPr lang="zh-CN" altLang="en-US" sz="2000" dirty="0"/>
          </a:p>
          <a:p>
            <a:r>
              <a:rPr lang="zh-CN" altLang="en-US" sz="2000" dirty="0"/>
              <a:t>嵌入式系统的部署图建模的策略为：</a:t>
            </a:r>
          </a:p>
          <a:p>
            <a:r>
              <a:rPr lang="en-US" altLang="zh-CN" sz="2000" dirty="0"/>
              <a:t>1. </a:t>
            </a:r>
            <a:r>
              <a:rPr lang="zh-CN" altLang="en-US" sz="2000" dirty="0"/>
              <a:t>识别对于系统而言唯一的设备和结点；</a:t>
            </a:r>
          </a:p>
          <a:p>
            <a:r>
              <a:rPr lang="en-US" altLang="zh-CN" sz="2000" dirty="0"/>
              <a:t>2. </a:t>
            </a:r>
            <a:r>
              <a:rPr lang="zh-CN" altLang="en-US" sz="2000" dirty="0"/>
              <a:t>重点在于对处理器和设备之间的关系建模；</a:t>
            </a:r>
          </a:p>
          <a:p>
            <a:r>
              <a:rPr lang="en-US" altLang="zh-CN" sz="2000" dirty="0"/>
              <a:t>3. </a:t>
            </a:r>
            <a:r>
              <a:rPr lang="zh-CN" altLang="en-US" sz="2000" dirty="0"/>
              <a:t>可以考虑对处理器和设备采用更直观的图标。</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部署图的系统建模及应用</a:t>
            </a:r>
          </a:p>
        </p:txBody>
      </p:sp>
      <p:sp>
        <p:nvSpPr>
          <p:cNvPr id="4" name="文本框 3"/>
          <p:cNvSpPr txBox="1"/>
          <p:nvPr/>
        </p:nvSpPr>
        <p:spPr>
          <a:xfrm>
            <a:off x="1153112" y="1844168"/>
            <a:ext cx="9885774" cy="3169285"/>
          </a:xfrm>
          <a:prstGeom prst="rect">
            <a:avLst/>
          </a:prstGeom>
          <a:noFill/>
        </p:spPr>
        <p:txBody>
          <a:bodyPr wrap="square" rtlCol="0">
            <a:spAutoFit/>
          </a:bodyPr>
          <a:lstStyle/>
          <a:p>
            <a:r>
              <a:rPr lang="en-US" altLang="zh-CN" sz="2000" b="1" dirty="0"/>
              <a:t>2. </a:t>
            </a:r>
            <a:r>
              <a:rPr lang="zh-CN" altLang="en-US" sz="2000" b="1" dirty="0"/>
              <a:t>对客户</a:t>
            </a:r>
            <a:r>
              <a:rPr lang="en-US" altLang="zh-CN" sz="2000" b="1" dirty="0"/>
              <a:t>/</a:t>
            </a:r>
            <a:r>
              <a:rPr lang="zh-CN" altLang="en-US" sz="2000" b="1" dirty="0"/>
              <a:t>服务器系统建模</a:t>
            </a:r>
          </a:p>
          <a:p>
            <a:r>
              <a:rPr lang="zh-CN" altLang="en-US" sz="2000" dirty="0"/>
              <a:t>客户</a:t>
            </a:r>
            <a:r>
              <a:rPr lang="en-US" altLang="zh-CN" sz="2000" dirty="0"/>
              <a:t>/</a:t>
            </a:r>
            <a:r>
              <a:rPr lang="zh-CN" altLang="en-US" sz="2000" dirty="0"/>
              <a:t>服务器（</a:t>
            </a:r>
            <a:r>
              <a:rPr lang="en-US" altLang="zh-CN" sz="2000" dirty="0"/>
              <a:t>C/S</a:t>
            </a:r>
            <a:r>
              <a:rPr lang="zh-CN" altLang="en-US" sz="2000" dirty="0"/>
              <a:t>）系统是一种</a:t>
            </a:r>
            <a:r>
              <a:rPr lang="zh-CN" altLang="en-US" sz="2000" dirty="0">
                <a:solidFill>
                  <a:srgbClr val="FF0000"/>
                </a:solidFill>
              </a:rPr>
              <a:t>常用的体系结构</a:t>
            </a:r>
            <a:r>
              <a:rPr lang="zh-CN" altLang="en-US" sz="2000" dirty="0"/>
              <a:t>，它注重于</a:t>
            </a:r>
            <a:r>
              <a:rPr lang="zh-CN" altLang="en-US" sz="2000" dirty="0">
                <a:solidFill>
                  <a:srgbClr val="FF0000"/>
                </a:solidFill>
              </a:rPr>
              <a:t>将在客户机上的系统的用户界面和在服务器的系统永久数据清晰地分开</a:t>
            </a:r>
            <a:r>
              <a:rPr lang="zh-CN" altLang="en-US" sz="2000" dirty="0"/>
              <a:t>。</a:t>
            </a:r>
          </a:p>
          <a:p>
            <a:endParaRPr lang="zh-CN" altLang="en-US" sz="2000" dirty="0"/>
          </a:p>
          <a:p>
            <a:r>
              <a:rPr lang="zh-CN" altLang="en-US" sz="2000" dirty="0"/>
              <a:t>它要求对客户</a:t>
            </a:r>
            <a:r>
              <a:rPr lang="en-US" altLang="zh-CN" sz="2000" dirty="0"/>
              <a:t>/</a:t>
            </a:r>
            <a:r>
              <a:rPr lang="zh-CN" altLang="en-US" sz="2000" dirty="0"/>
              <a:t>服务器间的网络连接及系统中地软件组件在结点上的物理分布做出决策。可以用部署图对这种客户</a:t>
            </a:r>
            <a:r>
              <a:rPr lang="en-US" altLang="zh-CN" sz="2000" dirty="0"/>
              <a:t>/</a:t>
            </a:r>
            <a:r>
              <a:rPr lang="zh-CN" altLang="en-US" sz="2000" dirty="0"/>
              <a:t>服务器系统的拓扑结构建模。当开发的软件要运行在多台计算机上时，就必须决定如何将软件组件以合理的方式部署在各个结点。</a:t>
            </a:r>
          </a:p>
          <a:p>
            <a:endParaRPr lang="zh-CN" altLang="en-US" sz="2000" dirty="0"/>
          </a:p>
          <a:p>
            <a:r>
              <a:rPr lang="zh-CN" altLang="en-US" sz="2000" dirty="0"/>
              <a:t>其中，客户</a:t>
            </a:r>
            <a:r>
              <a:rPr lang="en-US" altLang="zh-CN" sz="2000" dirty="0"/>
              <a:t>/</a:t>
            </a:r>
            <a:r>
              <a:rPr lang="zh-CN" altLang="en-US" sz="2000" dirty="0"/>
              <a:t>服务器结构就是一种</a:t>
            </a:r>
            <a:r>
              <a:rPr lang="zh-CN" altLang="en-US" sz="2000" dirty="0">
                <a:solidFill>
                  <a:srgbClr val="FF0000"/>
                </a:solidFill>
              </a:rPr>
              <a:t>典型的分布式系统模型</a:t>
            </a:r>
            <a:r>
              <a:rPr lang="zh-CN" altLang="en-US" sz="2000" dirty="0"/>
              <a:t>，它包含三层</a:t>
            </a:r>
            <a:r>
              <a:rPr lang="en-US" altLang="zh-CN" sz="2000" dirty="0"/>
              <a:t>B/S</a:t>
            </a:r>
            <a:r>
              <a:rPr lang="zh-CN" altLang="en-US" sz="2000" dirty="0"/>
              <a:t>结构、两层</a:t>
            </a:r>
            <a:r>
              <a:rPr lang="en-US" altLang="zh-CN" sz="2000" dirty="0"/>
              <a:t>C/S</a:t>
            </a:r>
            <a:r>
              <a:rPr lang="zh-CN" altLang="en-US" sz="2000" dirty="0"/>
              <a:t>结构。</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部署图的系统建模及应用</a:t>
            </a:r>
          </a:p>
        </p:txBody>
      </p:sp>
      <p:sp>
        <p:nvSpPr>
          <p:cNvPr id="4" name="文本框 3"/>
          <p:cNvSpPr txBox="1"/>
          <p:nvPr/>
        </p:nvSpPr>
        <p:spPr>
          <a:xfrm>
            <a:off x="1153112" y="1844168"/>
            <a:ext cx="9885774" cy="2553335"/>
          </a:xfrm>
          <a:prstGeom prst="rect">
            <a:avLst/>
          </a:prstGeom>
          <a:noFill/>
        </p:spPr>
        <p:txBody>
          <a:bodyPr wrap="square" rtlCol="0">
            <a:spAutoFit/>
          </a:bodyPr>
          <a:lstStyle/>
          <a:p>
            <a:r>
              <a:rPr lang="en-US" altLang="zh-CN" sz="2000" b="1" dirty="0"/>
              <a:t>3. </a:t>
            </a:r>
            <a:r>
              <a:rPr lang="zh-CN" altLang="en-US" sz="2000" b="1" dirty="0"/>
              <a:t>对全分布式系统建模</a:t>
            </a:r>
          </a:p>
          <a:p>
            <a:r>
              <a:rPr lang="zh-CN" altLang="en-US" sz="2000" dirty="0"/>
              <a:t>广泛意义上的分布式系统通常是由</a:t>
            </a:r>
            <a:r>
              <a:rPr lang="zh-CN" altLang="en-US" sz="2000" dirty="0">
                <a:solidFill>
                  <a:srgbClr val="FF0000"/>
                </a:solidFill>
              </a:rPr>
              <a:t>多级服务器构成</a:t>
            </a:r>
            <a:r>
              <a:rPr lang="zh-CN" altLang="en-US" sz="2000" dirty="0"/>
              <a:t>。</a:t>
            </a:r>
          </a:p>
          <a:p>
            <a:endParaRPr lang="zh-CN" altLang="en-US" sz="2000" dirty="0"/>
          </a:p>
          <a:p>
            <a:r>
              <a:rPr lang="zh-CN" altLang="en-US" sz="2000" dirty="0"/>
              <a:t>这种系统中一般存在着多种版本的软件组件，其中一些版本的软件组件甚至可以在结点间迁移。构造这样的系统，需要对系统拓扑结构的不断变化做出决策。</a:t>
            </a:r>
          </a:p>
          <a:p>
            <a:endParaRPr lang="zh-CN" altLang="en-US" sz="2000" dirty="0"/>
          </a:p>
          <a:p>
            <a:r>
              <a:rPr lang="zh-CN" altLang="en-US" sz="2000" dirty="0"/>
              <a:t>可以用部署图可视化系统的当前拓扑结构及组建的分布情况，并推断拓扑结构变化的影响。</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文本框 34"/>
          <p:cNvSpPr txBox="1"/>
          <p:nvPr/>
        </p:nvSpPr>
        <p:spPr>
          <a:xfrm>
            <a:off x="4008755" y="624205"/>
            <a:ext cx="4174490" cy="52197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等线" panose="02010600030101010101" pitchFamily="2" charset="-122"/>
                <a:ea typeface="等线" panose="02010600030101010101" pitchFamily="2" charset="-122"/>
                <a:cs typeface="字魂105号-简雅黑" panose="00000500000000000000" pitchFamily="2" charset="-122"/>
              </a:rPr>
              <a:t>部署图的系统建模及应用</a:t>
            </a:r>
          </a:p>
        </p:txBody>
      </p:sp>
      <p:sp>
        <p:nvSpPr>
          <p:cNvPr id="4" name="文本框 3"/>
          <p:cNvSpPr txBox="1"/>
          <p:nvPr/>
        </p:nvSpPr>
        <p:spPr>
          <a:xfrm>
            <a:off x="1153112" y="1844168"/>
            <a:ext cx="9885774" cy="2245360"/>
          </a:xfrm>
          <a:prstGeom prst="rect">
            <a:avLst/>
          </a:prstGeom>
          <a:noFill/>
        </p:spPr>
        <p:txBody>
          <a:bodyPr wrap="square" rtlCol="0">
            <a:spAutoFit/>
          </a:bodyPr>
          <a:lstStyle/>
          <a:p>
            <a:r>
              <a:rPr lang="zh-CN" altLang="en-US" sz="2000" dirty="0"/>
              <a:t>绘制系统部署图的参照步骤如下：</a:t>
            </a:r>
          </a:p>
          <a:p>
            <a:endParaRPr lang="zh-CN" altLang="en-US" sz="2000" dirty="0"/>
          </a:p>
          <a:p>
            <a:r>
              <a:rPr lang="zh-CN" altLang="en-US" sz="2000" b="1" dirty="0"/>
              <a:t>（</a:t>
            </a:r>
            <a:r>
              <a:rPr lang="en-US" altLang="zh-CN" sz="2000" b="1" dirty="0"/>
              <a:t>1</a:t>
            </a:r>
            <a:r>
              <a:rPr lang="zh-CN" altLang="en-US" sz="2000" b="1" dirty="0"/>
              <a:t>）</a:t>
            </a:r>
            <a:r>
              <a:rPr lang="zh-CN" altLang="en-US" sz="2000" dirty="0"/>
              <a:t>对系统中的结点建模；</a:t>
            </a:r>
            <a:endParaRPr lang="zh-CN" altLang="en-US" sz="2000" b="1" dirty="0"/>
          </a:p>
          <a:p>
            <a:r>
              <a:rPr lang="zh-CN" altLang="en-US" sz="2000" b="1" dirty="0"/>
              <a:t>（</a:t>
            </a:r>
            <a:r>
              <a:rPr lang="en-US" altLang="zh-CN" sz="2000" b="1" dirty="0"/>
              <a:t>2</a:t>
            </a:r>
            <a:r>
              <a:rPr lang="zh-CN" altLang="en-US" sz="2000" b="1" dirty="0"/>
              <a:t>）</a:t>
            </a:r>
            <a:r>
              <a:rPr lang="zh-CN" altLang="en-US" sz="2000" dirty="0"/>
              <a:t>对结点间的关系建模；</a:t>
            </a:r>
            <a:endParaRPr lang="zh-CN" altLang="en-US" sz="2000" b="1" dirty="0"/>
          </a:p>
          <a:p>
            <a:r>
              <a:rPr lang="zh-CN" altLang="en-US" sz="2000" b="1" dirty="0"/>
              <a:t>（</a:t>
            </a:r>
            <a:r>
              <a:rPr lang="en-US" altLang="zh-CN" sz="2000" b="1" dirty="0"/>
              <a:t>3</a:t>
            </a:r>
            <a:r>
              <a:rPr lang="zh-CN" altLang="en-US" sz="2000" b="1" dirty="0"/>
              <a:t>）</a:t>
            </a:r>
            <a:r>
              <a:rPr lang="zh-CN" altLang="en-US" sz="2000" dirty="0"/>
              <a:t>对结点中的组件建模，这些组件来自构件图；</a:t>
            </a:r>
            <a:endParaRPr lang="zh-CN" altLang="en-US" sz="2000" b="1" dirty="0"/>
          </a:p>
          <a:p>
            <a:r>
              <a:rPr lang="zh-CN" altLang="en-US" sz="2000" b="1" dirty="0"/>
              <a:t>（</a:t>
            </a:r>
            <a:r>
              <a:rPr lang="en-US" altLang="zh-CN" sz="2000" b="1" dirty="0"/>
              <a:t>4</a:t>
            </a:r>
            <a:r>
              <a:rPr lang="zh-CN" altLang="en-US" sz="2000" b="1" dirty="0"/>
              <a:t>）</a:t>
            </a:r>
            <a:r>
              <a:rPr lang="zh-CN" altLang="en-US" sz="2000" dirty="0"/>
              <a:t>对组件间的关系建模；</a:t>
            </a:r>
            <a:endParaRPr lang="zh-CN" altLang="en-US" sz="2000" b="1" dirty="0"/>
          </a:p>
          <a:p>
            <a:r>
              <a:rPr lang="zh-CN" altLang="en-US" sz="2000" b="1" dirty="0"/>
              <a:t>（</a:t>
            </a:r>
            <a:r>
              <a:rPr lang="en-US" altLang="zh-CN" sz="2000" b="1" dirty="0"/>
              <a:t>5</a:t>
            </a:r>
            <a:r>
              <a:rPr lang="zh-CN" altLang="en-US" sz="2000" b="1" dirty="0"/>
              <a:t>）</a:t>
            </a:r>
            <a:r>
              <a:rPr lang="zh-CN" altLang="en-US" sz="2000" dirty="0"/>
              <a:t>对建模的结果进行精化和细化。</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464980" y="2961973"/>
            <a:ext cx="4147012" cy="830997"/>
          </a:xfrm>
          <a:prstGeom prst="rect">
            <a:avLst/>
          </a:prstGeom>
          <a:noFill/>
        </p:spPr>
        <p:txBody>
          <a:bodyPr wrap="square" rtlCol="0">
            <a:spAutoFit/>
          </a:bodyPr>
          <a:lstStyle/>
          <a:p>
            <a:pPr algn="just"/>
            <a:r>
              <a:rPr lang="zh-CN" altLang="en-US" sz="4800" spc="100" dirty="0">
                <a:solidFill>
                  <a:schemeClr val="tx1">
                    <a:lumMod val="75000"/>
                    <a:lumOff val="25000"/>
                  </a:schemeClr>
                </a:solidFill>
                <a:latin typeface="+mn-ea"/>
                <a:cs typeface="字魂105号-简雅黑" panose="00000500000000000000" pitchFamily="2" charset="-122"/>
              </a:rPr>
              <a:t>七、参考文献</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14004" y="2183906"/>
            <a:ext cx="8803689" cy="1014730"/>
          </a:xfrm>
          <a:prstGeom prst="rect">
            <a:avLst/>
          </a:prstGeom>
          <a:noFill/>
        </p:spPr>
        <p:txBody>
          <a:bodyPr wrap="square" rtlCol="0">
            <a:spAutoFit/>
          </a:bodyPr>
          <a:lstStyle/>
          <a:p>
            <a:r>
              <a:rPr lang="en-US" altLang="zh-CN" sz="2000" dirty="0">
                <a:ln>
                  <a:noFill/>
                </a:ln>
                <a:solidFill>
                  <a:schemeClr val="tx1"/>
                </a:solidFill>
                <a:effectLst/>
                <a:uFillTx/>
                <a:latin typeface="+mj-ea"/>
                <a:ea typeface="+mj-ea"/>
                <a:cs typeface="Calibri" panose="020F0502020204030204"/>
                <a:sym typeface="Calibri" panose="020F0502020204030204"/>
              </a:rPr>
              <a:t>[</a:t>
            </a:r>
            <a:r>
              <a:rPr lang="en-US" altLang="zh-CN" sz="2000" dirty="0">
                <a:solidFill>
                  <a:schemeClr val="tx1"/>
                </a:solidFill>
                <a:latin typeface="+mj-ea"/>
                <a:ea typeface="+mj-ea"/>
              </a:rPr>
              <a:t>1</a:t>
            </a:r>
            <a:r>
              <a:rPr lang="en-US" altLang="zh-CN" sz="2000" dirty="0">
                <a:ln>
                  <a:noFill/>
                </a:ln>
                <a:solidFill>
                  <a:schemeClr val="tx1"/>
                </a:solidFill>
                <a:effectLst/>
                <a:uFillTx/>
                <a:latin typeface="+mj-ea"/>
                <a:ea typeface="+mj-ea"/>
                <a:cs typeface="Calibri" panose="020F0502020204030204"/>
                <a:sym typeface="Calibri" panose="020F0502020204030204"/>
              </a:rPr>
              <a:t>]UML2</a:t>
            </a:r>
            <a:r>
              <a:rPr lang="zh-CN" altLang="en-US" sz="2000" dirty="0">
                <a:ln>
                  <a:noFill/>
                </a:ln>
                <a:solidFill>
                  <a:schemeClr val="tx1"/>
                </a:solidFill>
                <a:effectLst/>
                <a:uFillTx/>
                <a:latin typeface="+mj-ea"/>
                <a:ea typeface="+mj-ea"/>
                <a:cs typeface="Calibri" panose="020F0502020204030204"/>
                <a:sym typeface="Calibri" panose="020F0502020204030204"/>
              </a:rPr>
              <a:t> 基础、建模与设计教程</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杨弘平等编著</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北京</a:t>
            </a:r>
            <a:r>
              <a:rPr lang="en-US" altLang="zh-CN" sz="2000" dirty="0">
                <a:ln>
                  <a:noFill/>
                </a:ln>
                <a:solidFill>
                  <a:schemeClr val="tx1"/>
                </a:solidFill>
                <a:effectLst/>
                <a:uFillTx/>
                <a:latin typeface="+mj-ea"/>
                <a:ea typeface="+mj-ea"/>
                <a:cs typeface="Calibri" panose="020F0502020204030204"/>
                <a:sym typeface="Calibri" panose="020F0502020204030204"/>
              </a:rPr>
              <a:t>:</a:t>
            </a:r>
            <a:r>
              <a:rPr lang="zh-CN" altLang="en-US" sz="2000" dirty="0">
                <a:ln>
                  <a:noFill/>
                </a:ln>
                <a:solidFill>
                  <a:schemeClr val="tx1"/>
                </a:solidFill>
                <a:effectLst/>
                <a:uFillTx/>
                <a:latin typeface="+mj-ea"/>
                <a:ea typeface="+mj-ea"/>
                <a:cs typeface="Calibri" panose="020F0502020204030204"/>
                <a:sym typeface="Calibri" panose="020F0502020204030204"/>
              </a:rPr>
              <a:t>清华大学出版社</a:t>
            </a:r>
            <a:r>
              <a:rPr lang="en-US" altLang="zh-CN" sz="2000" dirty="0">
                <a:solidFill>
                  <a:schemeClr val="tx1"/>
                </a:solidFill>
                <a:latin typeface="+mj-ea"/>
                <a:ea typeface="+mj-ea"/>
              </a:rPr>
              <a:t>,</a:t>
            </a:r>
            <a:r>
              <a:rPr lang="en-US" altLang="zh-CN" sz="2000" dirty="0">
                <a:ln>
                  <a:noFill/>
                </a:ln>
                <a:solidFill>
                  <a:schemeClr val="tx1"/>
                </a:solidFill>
                <a:effectLst/>
                <a:uFillTx/>
                <a:latin typeface="+mj-ea"/>
                <a:ea typeface="+mj-ea"/>
                <a:cs typeface="Calibri" panose="020F0502020204030204"/>
                <a:sym typeface="Calibri" panose="020F0502020204030204"/>
              </a:rPr>
              <a:t>2015 p51-151</a:t>
            </a:r>
          </a:p>
          <a:p>
            <a:endParaRPr lang="en-US" altLang="zh-CN" sz="2000" dirty="0">
              <a:ln>
                <a:noFill/>
              </a:ln>
              <a:solidFill>
                <a:schemeClr val="tx1"/>
              </a:solidFill>
              <a:effectLst/>
              <a:uFillTx/>
              <a:latin typeface="+mj-ea"/>
              <a:ea typeface="+mj-ea"/>
              <a:cs typeface="Calibri" panose="020F0502020204030204"/>
              <a:sym typeface="Calibri" panose="020F0502020204030204"/>
            </a:endParaRPr>
          </a:p>
        </p:txBody>
      </p:sp>
      <p:sp>
        <p:nvSpPr>
          <p:cNvPr id="38" name="文本框 37"/>
          <p:cNvSpPr txBox="1"/>
          <p:nvPr/>
        </p:nvSpPr>
        <p:spPr>
          <a:xfrm>
            <a:off x="4291435" y="854914"/>
            <a:ext cx="3609073" cy="645160"/>
          </a:xfrm>
          <a:prstGeom prst="rect">
            <a:avLst/>
          </a:prstGeom>
          <a:noFill/>
        </p:spPr>
        <p:txBody>
          <a:bodyPr wrap="square" rtlCol="0">
            <a:spAutoFit/>
          </a:bodyPr>
          <a:lstStyle/>
          <a:p>
            <a:pPr algn="ctr"/>
            <a:r>
              <a:rPr lang="zh-CN" altLang="en-US" sz="3600" spc="100" dirty="0">
                <a:solidFill>
                  <a:schemeClr val="tx1">
                    <a:lumMod val="75000"/>
                    <a:lumOff val="25000"/>
                  </a:schemeClr>
                </a:solidFill>
                <a:latin typeface="+mn-ea"/>
                <a:cs typeface="字魂105号-简雅黑" panose="00000500000000000000" pitchFamily="2" charset="-122"/>
              </a:rPr>
              <a:t>参考文献</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1+#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464979" y="2961973"/>
            <a:ext cx="4138135" cy="830997"/>
          </a:xfrm>
          <a:prstGeom prst="rect">
            <a:avLst/>
          </a:prstGeom>
          <a:noFill/>
        </p:spPr>
        <p:txBody>
          <a:bodyPr wrap="square" rtlCol="0">
            <a:spAutoFit/>
          </a:bodyPr>
          <a:lstStyle/>
          <a:p>
            <a:pPr algn="just"/>
            <a:r>
              <a:rPr lang="zh-CN" altLang="en-US" sz="4800" spc="100" dirty="0">
                <a:solidFill>
                  <a:schemeClr val="tx1">
                    <a:lumMod val="75000"/>
                    <a:lumOff val="25000"/>
                  </a:schemeClr>
                </a:solidFill>
                <a:latin typeface="+mn-ea"/>
                <a:cs typeface="字魂105号-简雅黑" panose="00000500000000000000" pitchFamily="2" charset="-122"/>
              </a:rPr>
              <a:t>八、小组绩效</a:t>
            </a:r>
          </a:p>
        </p:txBody>
      </p:sp>
    </p:spTree>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900,&quot;width&quot;:8640}"/>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01*273"/>
  <p:tag name="TABLE_ENDDRAG_RECT" val="104*188*801*273"/>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01*273"/>
  <p:tag name="TABLE_ENDDRAG_RECT" val="104*188*801*27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09*60"/>
  <p:tag name="TABLE_ENDDRAG_RECT" val="104*386*809*60"/>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95,&quot;width&quot;:22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10732</Words>
  <Application>Microsoft Office PowerPoint</Application>
  <PresentationFormat>宽屏</PresentationFormat>
  <Paragraphs>860</Paragraphs>
  <Slides>101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等线</vt:lpstr>
      <vt:lpstr>字魂58号-创中黑</vt:lpstr>
      <vt:lpstr>等线 Light</vt:lpstr>
      <vt:lpstr>微软雅黑</vt:lpstr>
      <vt:lpstr>Arial</vt:lpstr>
      <vt:lpstr>字魂105号-简雅黑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晓斌</dc:creator>
  <cp:lastModifiedBy>killer Calculus</cp:lastModifiedBy>
  <cp:revision>46</cp:revision>
  <dcterms:created xsi:type="dcterms:W3CDTF">2021-01-24T04:16:00Z</dcterms:created>
  <dcterms:modified xsi:type="dcterms:W3CDTF">2022-03-27T12:11:36Z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0DB4B3A0870D4C3996944E594E3EBE6E</vt:lpwstr>
  </property>
  <property fmtid="{D5CDD505-2E9C-101B-9397-08002B2CF9AE}" pid="3" name="KSOProductBuildVer">
    <vt:lpwstr>2052-11.1.0.11365</vt:lpwstr>
  </property>
</Properties>
</file>