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61" r:id="rId4"/>
    <p:sldId id="259" r:id="rId5"/>
    <p:sldId id="260" r:id="rId6"/>
    <p:sldId id="387" r:id="rId7"/>
    <p:sldId id="285" r:id="rId8"/>
    <p:sldId id="286" r:id="rId9"/>
    <p:sldId id="312" r:id="rId10"/>
    <p:sldId id="353" r:id="rId11"/>
    <p:sldId id="354" r:id="rId12"/>
    <p:sldId id="355" r:id="rId13"/>
    <p:sldId id="356" r:id="rId14"/>
    <p:sldId id="388" r:id="rId15"/>
    <p:sldId id="357" r:id="rId16"/>
    <p:sldId id="358" r:id="rId17"/>
    <p:sldId id="366" r:id="rId18"/>
    <p:sldId id="364" r:id="rId19"/>
    <p:sldId id="363" r:id="rId20"/>
    <p:sldId id="365" r:id="rId21"/>
    <p:sldId id="389" r:id="rId22"/>
    <p:sldId id="367" r:id="rId23"/>
    <p:sldId id="368" r:id="rId24"/>
    <p:sldId id="369" r:id="rId25"/>
    <p:sldId id="370" r:id="rId26"/>
    <p:sldId id="371" r:id="rId27"/>
    <p:sldId id="359" r:id="rId28"/>
    <p:sldId id="360" r:id="rId29"/>
    <p:sldId id="361" r:id="rId30"/>
    <p:sldId id="362" r:id="rId31"/>
    <p:sldId id="391" r:id="rId32"/>
    <p:sldId id="392" r:id="rId33"/>
    <p:sldId id="393" r:id="rId34"/>
    <p:sldId id="390" r:id="rId35"/>
    <p:sldId id="382" r:id="rId36"/>
    <p:sldId id="383" r:id="rId37"/>
    <p:sldId id="384" r:id="rId38"/>
    <p:sldId id="386" r:id="rId39"/>
    <p:sldId id="385" r:id="rId40"/>
    <p:sldId id="323" r:id="rId41"/>
    <p:sldId id="352" r:id="rId42"/>
    <p:sldId id="282" r:id="rId43"/>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25" name="Shape 2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panose="02010600030101010101" charset="-122"/>
      </a:defRPr>
    </a:lvl1pPr>
    <a:lvl2pPr indent="228600" latinLnBrk="0">
      <a:defRPr sz="1200">
        <a:latin typeface="+mj-lt"/>
        <a:ea typeface="+mj-ea"/>
        <a:cs typeface="+mj-cs"/>
        <a:sym typeface="等线" panose="02010600030101010101" charset="-122"/>
      </a:defRPr>
    </a:lvl2pPr>
    <a:lvl3pPr indent="457200" latinLnBrk="0">
      <a:defRPr sz="1200">
        <a:latin typeface="+mj-lt"/>
        <a:ea typeface="+mj-ea"/>
        <a:cs typeface="+mj-cs"/>
        <a:sym typeface="等线" panose="02010600030101010101" charset="-122"/>
      </a:defRPr>
    </a:lvl3pPr>
    <a:lvl4pPr indent="685800" latinLnBrk="0">
      <a:defRPr sz="1200">
        <a:latin typeface="+mj-lt"/>
        <a:ea typeface="+mj-ea"/>
        <a:cs typeface="+mj-cs"/>
        <a:sym typeface="等线" panose="02010600030101010101" charset="-122"/>
      </a:defRPr>
    </a:lvl4pPr>
    <a:lvl5pPr indent="914400" latinLnBrk="0">
      <a:defRPr sz="1200">
        <a:latin typeface="+mj-lt"/>
        <a:ea typeface="+mj-ea"/>
        <a:cs typeface="+mj-cs"/>
        <a:sym typeface="等线" panose="02010600030101010101" charset="-122"/>
      </a:defRPr>
    </a:lvl5pPr>
    <a:lvl6pPr indent="1143000" latinLnBrk="0">
      <a:defRPr sz="1200">
        <a:latin typeface="+mj-lt"/>
        <a:ea typeface="+mj-ea"/>
        <a:cs typeface="+mj-cs"/>
        <a:sym typeface="等线" panose="02010600030101010101" charset="-122"/>
      </a:defRPr>
    </a:lvl6pPr>
    <a:lvl7pPr indent="1371600" latinLnBrk="0">
      <a:defRPr sz="1200">
        <a:latin typeface="+mj-lt"/>
        <a:ea typeface="+mj-ea"/>
        <a:cs typeface="+mj-cs"/>
        <a:sym typeface="等线" panose="02010600030101010101" charset="-122"/>
      </a:defRPr>
    </a:lvl7pPr>
    <a:lvl8pPr indent="1600200" latinLnBrk="0">
      <a:defRPr sz="1200">
        <a:latin typeface="+mj-lt"/>
        <a:ea typeface="+mj-ea"/>
        <a:cs typeface="+mj-cs"/>
        <a:sym typeface="等线" panose="02010600030101010101" charset="-122"/>
      </a:defRPr>
    </a:lvl8pPr>
    <a:lvl9pPr indent="1828800" latinLnBrk="0">
      <a:defRPr sz="1200">
        <a:latin typeface="+mj-lt"/>
        <a:ea typeface="+mj-ea"/>
        <a:cs typeface="+mj-cs"/>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0" name="标题文本"/>
          <p:cNvSpPr txBox="1">
            <a:spLocks noGrp="1"/>
          </p:cNvSpPr>
          <p:nvPr>
            <p:ph type="title" hasCustomPrompt="1"/>
          </p:nvPr>
        </p:nvSpPr>
        <p:spPr>
          <a:xfrm>
            <a:off x="8838049" y="274703"/>
            <a:ext cx="2742844" cy="5852881"/>
          </a:xfrm>
          <a:prstGeom prst="rect">
            <a:avLst/>
          </a:prstGeom>
        </p:spPr>
        <p:txBody>
          <a:bodyPr/>
          <a:lstStyle/>
          <a:p>
            <a:r>
              <a:t>标题文本</a:t>
            </a:r>
          </a:p>
        </p:txBody>
      </p:sp>
      <p:sp>
        <p:nvSpPr>
          <p:cNvPr id="111" name="正文级别 1…"/>
          <p:cNvSpPr txBox="1">
            <a:spLocks noGrp="1"/>
          </p:cNvSpPr>
          <p:nvPr>
            <p:ph type="body" idx="1" hasCustomPrompt="1"/>
          </p:nvPr>
        </p:nvSpPr>
        <p:spPr>
          <a:xfrm>
            <a:off x="609522" y="274703"/>
            <a:ext cx="8025356" cy="585288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9" name="幻灯片编号"/>
          <p:cNvSpPr txBox="1">
            <a:spLocks noGrp="1"/>
          </p:cNvSpPr>
          <p:nvPr>
            <p:ph type="sldNum" sz="quarter" idx="2"/>
          </p:nvPr>
        </p:nvSpPr>
        <p:spPr>
          <a:xfrm>
            <a:off x="5886661" y="6172200"/>
            <a:ext cx="2841838"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26" name="标题文本"/>
          <p:cNvSpPr txBox="1">
            <a:spLocks noGrp="1"/>
          </p:cNvSpPr>
          <p:nvPr>
            <p:ph type="title" hasCustomPrompt="1"/>
          </p:nvPr>
        </p:nvSpPr>
        <p:spPr>
          <a:xfrm>
            <a:off x="1523802" y="1122623"/>
            <a:ext cx="9142811" cy="2388154"/>
          </a:xfrm>
          <a:prstGeom prst="rect">
            <a:avLst/>
          </a:prstGeom>
        </p:spPr>
        <p:txBody>
          <a:bodyPr lIns="45719" tIns="45719" rIns="45719" bIns="45719" anchor="b"/>
          <a:lstStyle>
            <a:lvl1pPr defTabSz="914400">
              <a:lnSpc>
                <a:spcPct val="90000"/>
              </a:lnSpc>
              <a:defRPr>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27" name="正文级别 1…"/>
          <p:cNvSpPr txBox="1">
            <a:spLocks noGrp="1"/>
          </p:cNvSpPr>
          <p:nvPr>
            <p:ph type="body" sz="quarter" idx="1" hasCustomPrompt="1"/>
          </p:nvPr>
        </p:nvSpPr>
        <p:spPr>
          <a:xfrm>
            <a:off x="1523802" y="3602871"/>
            <a:ext cx="9142811" cy="1656146"/>
          </a:xfrm>
          <a:prstGeom prst="rect">
            <a:avLst/>
          </a:prstGeom>
        </p:spPr>
        <p:txBody>
          <a:bodyPr lIns="45719" tIns="45719" rIns="45719" bIns="45719"/>
          <a:lstStyle>
            <a:lvl1pPr marL="0" indent="0" algn="ctr" defTabSz="914400">
              <a:lnSpc>
                <a:spcPct val="90000"/>
              </a:lnSpc>
              <a:buSzTx/>
              <a:buFontTx/>
              <a:buNone/>
              <a:defRPr sz="2400"/>
            </a:lvl1pPr>
            <a:lvl2pPr marL="0" indent="457200" algn="ctr" defTabSz="914400">
              <a:lnSpc>
                <a:spcPct val="90000"/>
              </a:lnSpc>
              <a:buSzTx/>
              <a:buFontTx/>
              <a:buNone/>
              <a:defRPr sz="2400"/>
            </a:lvl2pPr>
            <a:lvl3pPr marL="0" indent="914400" algn="ctr" defTabSz="914400">
              <a:lnSpc>
                <a:spcPct val="90000"/>
              </a:lnSpc>
              <a:buSzTx/>
              <a:buFontTx/>
              <a:buNone/>
              <a:defRPr sz="2400"/>
            </a:lvl3pPr>
            <a:lvl4pPr marL="0" indent="1371600" algn="ctr" defTabSz="914400">
              <a:lnSpc>
                <a:spcPct val="90000"/>
              </a:lnSpc>
              <a:buSzTx/>
              <a:buFontTx/>
              <a:buNone/>
              <a:defRPr sz="2400"/>
            </a:lvl4pPr>
            <a:lvl5pPr marL="0" indent="1828800" algn="ctr" defTabSz="914400">
              <a:lnSpc>
                <a:spcPct val="90000"/>
              </a:lnSpc>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35" name="标题文本"/>
          <p:cNvSpPr txBox="1">
            <a:spLocks noGrp="1"/>
          </p:cNvSpPr>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36" name="正文级别 1…"/>
          <p:cNvSpPr txBox="1">
            <a:spLocks noGrp="1"/>
          </p:cNvSpPr>
          <p:nvPr>
            <p:ph type="body" idx="1" hasCustomPrompt="1"/>
          </p:nvPr>
        </p:nvSpPr>
        <p:spPr>
          <a:xfrm>
            <a:off x="838090" y="1826048"/>
            <a:ext cx="10514233" cy="4352347"/>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44" name="标题文本"/>
          <p:cNvSpPr txBox="1">
            <a:spLocks noGrp="1"/>
          </p:cNvSpPr>
          <p:nvPr>
            <p:ph type="title" hasCustomPrompt="1"/>
          </p:nvPr>
        </p:nvSpPr>
        <p:spPr>
          <a:xfrm>
            <a:off x="831741" y="1710133"/>
            <a:ext cx="10514233" cy="2853399"/>
          </a:xfrm>
          <a:prstGeom prst="rect">
            <a:avLst/>
          </a:prstGeom>
        </p:spPr>
        <p:txBody>
          <a:bodyPr lIns="45719" tIns="45719" rIns="45719" bIns="45719" anchor="b"/>
          <a:lstStyle>
            <a:lvl1pPr algn="l" defTabSz="914400">
              <a:lnSpc>
                <a:spcPct val="90000"/>
              </a:lnSpc>
              <a:defRPr>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45" name="正文级别 1…"/>
          <p:cNvSpPr txBox="1">
            <a:spLocks noGrp="1"/>
          </p:cNvSpPr>
          <p:nvPr>
            <p:ph type="body" sz="quarter" idx="1" hasCustomPrompt="1"/>
          </p:nvPr>
        </p:nvSpPr>
        <p:spPr>
          <a:xfrm>
            <a:off x="831741" y="4590526"/>
            <a:ext cx="10514233" cy="1500534"/>
          </a:xfrm>
          <a:prstGeom prst="rect">
            <a:avLst/>
          </a:prstGeom>
        </p:spPr>
        <p:txBody>
          <a:bodyPr lIns="45719" tIns="45719" rIns="45719" bIns="45719"/>
          <a:lstStyle>
            <a:lvl1pPr marL="0" indent="0" defTabSz="914400">
              <a:lnSpc>
                <a:spcPct val="90000"/>
              </a:lnSpc>
              <a:buSzTx/>
              <a:buFontTx/>
              <a:buNone/>
              <a:defRPr sz="2400">
                <a:solidFill>
                  <a:srgbClr val="888888"/>
                </a:solidFill>
              </a:defRPr>
            </a:lvl1pPr>
            <a:lvl2pPr marL="0" indent="457200" defTabSz="914400">
              <a:lnSpc>
                <a:spcPct val="90000"/>
              </a:lnSpc>
              <a:buSzTx/>
              <a:buFontTx/>
              <a:buNone/>
              <a:defRPr sz="2400">
                <a:solidFill>
                  <a:srgbClr val="888888"/>
                </a:solidFill>
              </a:defRPr>
            </a:lvl2pPr>
            <a:lvl3pPr marL="0" indent="914400" defTabSz="914400">
              <a:lnSpc>
                <a:spcPct val="90000"/>
              </a:lnSpc>
              <a:buSzTx/>
              <a:buFontTx/>
              <a:buNone/>
              <a:defRPr sz="2400">
                <a:solidFill>
                  <a:srgbClr val="888888"/>
                </a:solidFill>
              </a:defRPr>
            </a:lvl3pPr>
            <a:lvl4pPr marL="0" indent="1371600" defTabSz="914400">
              <a:lnSpc>
                <a:spcPct val="90000"/>
              </a:lnSpc>
              <a:buSzTx/>
              <a:buFontTx/>
              <a:buNone/>
              <a:defRPr sz="2400">
                <a:solidFill>
                  <a:srgbClr val="888888"/>
                </a:solidFill>
              </a:defRPr>
            </a:lvl4pPr>
            <a:lvl5pPr marL="0" indent="1828800" defTabSz="914400">
              <a:lnSpc>
                <a:spcPct val="90000"/>
              </a:lnSpc>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46"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53" name="标题文本"/>
          <p:cNvSpPr txBox="1">
            <a:spLocks noGrp="1"/>
          </p:cNvSpPr>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54" name="正文级别 1…"/>
          <p:cNvSpPr txBox="1">
            <a:spLocks noGrp="1"/>
          </p:cNvSpPr>
          <p:nvPr>
            <p:ph type="body" sz="half" idx="1" hasCustomPrompt="1"/>
          </p:nvPr>
        </p:nvSpPr>
        <p:spPr>
          <a:xfrm>
            <a:off x="838090" y="1826048"/>
            <a:ext cx="5180928" cy="4352347"/>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62" name="标题文本"/>
          <p:cNvSpPr txBox="1">
            <a:spLocks noGrp="1"/>
          </p:cNvSpPr>
          <p:nvPr>
            <p:ph type="title" hasCustomPrompt="1"/>
          </p:nvPr>
        </p:nvSpPr>
        <p:spPr>
          <a:xfrm>
            <a:off x="839678"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63" name="正文级别 1…"/>
          <p:cNvSpPr txBox="1">
            <a:spLocks noGrp="1"/>
          </p:cNvSpPr>
          <p:nvPr>
            <p:ph type="body" sz="quarter" idx="1" hasCustomPrompt="1"/>
          </p:nvPr>
        </p:nvSpPr>
        <p:spPr>
          <a:xfrm>
            <a:off x="839678" y="1681552"/>
            <a:ext cx="5157117" cy="824104"/>
          </a:xfrm>
          <a:prstGeom prst="rect">
            <a:avLst/>
          </a:prstGeom>
        </p:spPr>
        <p:txBody>
          <a:bodyPr lIns="45719" tIns="45719" rIns="45719" bIns="45719" anchor="b"/>
          <a:lstStyle>
            <a:lvl1pPr marL="0" indent="0" defTabSz="914400">
              <a:lnSpc>
                <a:spcPct val="90000"/>
              </a:lnSpc>
              <a:buSzTx/>
              <a:buFontTx/>
              <a:buNone/>
              <a:defRPr sz="2400" b="1"/>
            </a:lvl1pPr>
            <a:lvl2pPr marL="0" indent="457200" defTabSz="914400">
              <a:lnSpc>
                <a:spcPct val="90000"/>
              </a:lnSpc>
              <a:buSzTx/>
              <a:buFontTx/>
              <a:buNone/>
              <a:defRPr sz="2400" b="1"/>
            </a:lvl2pPr>
            <a:lvl3pPr marL="0" indent="914400" defTabSz="914400">
              <a:lnSpc>
                <a:spcPct val="90000"/>
              </a:lnSpc>
              <a:buSzTx/>
              <a:buFontTx/>
              <a:buNone/>
              <a:defRPr sz="2400" b="1"/>
            </a:lvl3pPr>
            <a:lvl4pPr marL="0" indent="1371600" defTabSz="914400">
              <a:lnSpc>
                <a:spcPct val="90000"/>
              </a:lnSpc>
              <a:buSzTx/>
              <a:buFontTx/>
              <a:buNone/>
              <a:defRPr sz="2400" b="1"/>
            </a:lvl4pPr>
            <a:lvl5pPr marL="0" indent="1828800" defTabSz="914400">
              <a:lnSpc>
                <a:spcPct val="90000"/>
              </a:lnSpc>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64" name="Text Placeholder 4"/>
          <p:cNvSpPr>
            <a:spLocks noGrp="1"/>
          </p:cNvSpPr>
          <p:nvPr>
            <p:ph type="body" sz="quarter" idx="13"/>
          </p:nvPr>
        </p:nvSpPr>
        <p:spPr>
          <a:xfrm>
            <a:off x="6171396" y="1681552"/>
            <a:ext cx="5182515" cy="824104"/>
          </a:xfrm>
          <a:prstGeom prst="rect">
            <a:avLst/>
          </a:prstGeom>
        </p:spPr>
        <p:txBody>
          <a:bodyPr lIns="45719" tIns="45719" rIns="45719" bIns="45719" anchor="b"/>
          <a:lstStyle/>
          <a:p>
            <a:pPr marL="0" indent="0" defTabSz="914400">
              <a:lnSpc>
                <a:spcPct val="90000"/>
              </a:lnSpc>
              <a:buSzTx/>
              <a:buFontTx/>
              <a:buNone/>
              <a:defRPr sz="2400" b="1"/>
            </a:pPr>
            <a:endParaRPr/>
          </a:p>
        </p:txBody>
      </p:sp>
      <p:sp>
        <p:nvSpPr>
          <p:cNvPr id="165"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72" name="标题文本"/>
          <p:cNvSpPr txBox="1">
            <a:spLocks noGrp="1"/>
          </p:cNvSpPr>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73"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87" name="标题文本"/>
          <p:cNvSpPr txBox="1">
            <a:spLocks noGrp="1"/>
          </p:cNvSpPr>
          <p:nvPr>
            <p:ph type="title" hasCustomPrompt="1"/>
          </p:nvPr>
        </p:nvSpPr>
        <p:spPr>
          <a:xfrm>
            <a:off x="839678" y="457306"/>
            <a:ext cx="3931727" cy="1600572"/>
          </a:xfrm>
          <a:prstGeom prst="rect">
            <a:avLst/>
          </a:prstGeom>
        </p:spPr>
        <p:txBody>
          <a:bodyPr lIns="45719" tIns="45719" rIns="45719" bIns="45719" anchor="b"/>
          <a:lstStyle>
            <a:lvl1pPr algn="l" defTabSz="914400">
              <a:lnSpc>
                <a:spcPct val="90000"/>
              </a:lnSpc>
              <a:defRPr sz="32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88" name="正文级别 1…"/>
          <p:cNvSpPr txBox="1">
            <a:spLocks noGrp="1"/>
          </p:cNvSpPr>
          <p:nvPr>
            <p:ph type="body" sz="half" idx="1" hasCustomPrompt="1"/>
          </p:nvPr>
        </p:nvSpPr>
        <p:spPr>
          <a:xfrm>
            <a:off x="5182513" y="987653"/>
            <a:ext cx="6171398" cy="4874755"/>
          </a:xfrm>
          <a:prstGeom prst="rect">
            <a:avLst/>
          </a:prstGeom>
        </p:spPr>
        <p:txBody>
          <a:bodyPr lIns="45719" tIns="45719" rIns="45719" bIns="45719"/>
          <a:lstStyle>
            <a:lvl1pPr marL="228600" indent="-228600" defTabSz="914400">
              <a:lnSpc>
                <a:spcPct val="90000"/>
              </a:lnSpc>
              <a:defRPr sz="3200"/>
            </a:lvl1pPr>
            <a:lvl2pPr marL="718185" indent="-260985" defTabSz="914400">
              <a:lnSpc>
                <a:spcPct val="90000"/>
              </a:lnSpc>
              <a:buChar char="•"/>
              <a:defRPr sz="3200"/>
            </a:lvl2pPr>
            <a:lvl3pPr marL="1219200" indent="-304800" defTabSz="914400">
              <a:lnSpc>
                <a:spcPct val="90000"/>
              </a:lnSpc>
              <a:defRPr sz="3200"/>
            </a:lvl3pPr>
            <a:lvl4pPr marL="1737360" indent="-365760" defTabSz="914400">
              <a:lnSpc>
                <a:spcPct val="90000"/>
              </a:lnSpc>
              <a:buChar char="•"/>
              <a:defRPr sz="3200"/>
            </a:lvl4pPr>
            <a:lvl5pPr marL="2194560" indent="-365760" defTabSz="914400">
              <a:lnSpc>
                <a:spcPct val="90000"/>
              </a:lnSpc>
              <a:buChar char="•"/>
              <a:defRPr sz="3200"/>
            </a:lvl5pPr>
          </a:lstStyle>
          <a:p>
            <a:r>
              <a:t>正文级别 1</a:t>
            </a:r>
          </a:p>
          <a:p>
            <a:pPr lvl="1"/>
            <a:r>
              <a:t>正文级别 2</a:t>
            </a:r>
          </a:p>
          <a:p>
            <a:pPr lvl="2"/>
            <a:r>
              <a:t>正文级别 3</a:t>
            </a:r>
          </a:p>
          <a:p>
            <a:pPr lvl="3"/>
            <a:r>
              <a:t>正文级别 4</a:t>
            </a:r>
          </a:p>
          <a:p>
            <a:pPr lvl="4"/>
            <a:r>
              <a:t>正文级别 5</a:t>
            </a:r>
          </a:p>
        </p:txBody>
      </p:sp>
      <p:sp>
        <p:nvSpPr>
          <p:cNvPr id="189" name="Text Placeholder 3"/>
          <p:cNvSpPr>
            <a:spLocks noGrp="1"/>
          </p:cNvSpPr>
          <p:nvPr>
            <p:ph type="body" sz="quarter" idx="13"/>
          </p:nvPr>
        </p:nvSpPr>
        <p:spPr>
          <a:xfrm>
            <a:off x="839678" y="2057875"/>
            <a:ext cx="3931727" cy="3812473"/>
          </a:xfrm>
          <a:prstGeom prst="rect">
            <a:avLst/>
          </a:prstGeom>
        </p:spPr>
        <p:txBody>
          <a:bodyPr lIns="45719" tIns="45719" rIns="45719" bIns="45719"/>
          <a:lstStyle/>
          <a:p>
            <a:pPr marL="0" indent="0" defTabSz="914400">
              <a:lnSpc>
                <a:spcPct val="90000"/>
              </a:lnSpc>
              <a:buSzTx/>
              <a:buFontTx/>
              <a:buNone/>
              <a:defRPr sz="1600"/>
            </a:pPr>
            <a:endParaRPr/>
          </a:p>
        </p:txBody>
      </p:sp>
      <p:sp>
        <p:nvSpPr>
          <p:cNvPr id="190"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97" name="标题文本"/>
          <p:cNvSpPr txBox="1">
            <a:spLocks noGrp="1"/>
          </p:cNvSpPr>
          <p:nvPr>
            <p:ph type="title" hasCustomPrompt="1"/>
          </p:nvPr>
        </p:nvSpPr>
        <p:spPr>
          <a:xfrm>
            <a:off x="839678" y="457306"/>
            <a:ext cx="3931727" cy="1600572"/>
          </a:xfrm>
          <a:prstGeom prst="rect">
            <a:avLst/>
          </a:prstGeom>
        </p:spPr>
        <p:txBody>
          <a:bodyPr lIns="45719" tIns="45719" rIns="45719" bIns="45719" anchor="b"/>
          <a:lstStyle>
            <a:lvl1pPr algn="l" defTabSz="914400">
              <a:lnSpc>
                <a:spcPct val="90000"/>
              </a:lnSpc>
              <a:defRPr sz="32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98" name="Picture Placeholder 2"/>
          <p:cNvSpPr>
            <a:spLocks noGrp="1"/>
          </p:cNvSpPr>
          <p:nvPr>
            <p:ph type="pic" sz="half" idx="13"/>
          </p:nvPr>
        </p:nvSpPr>
        <p:spPr>
          <a:xfrm>
            <a:off x="5182513" y="987653"/>
            <a:ext cx="6171398" cy="4874755"/>
          </a:xfrm>
          <a:prstGeom prst="rect">
            <a:avLst/>
          </a:prstGeom>
        </p:spPr>
        <p:txBody>
          <a:bodyPr lIns="91439" tIns="45719" rIns="91439" bIns="45719">
            <a:noAutofit/>
          </a:bodyPr>
          <a:lstStyle/>
          <a:p>
            <a:endParaRPr/>
          </a:p>
        </p:txBody>
      </p:sp>
      <p:sp>
        <p:nvSpPr>
          <p:cNvPr id="199" name="正文级别 1…"/>
          <p:cNvSpPr txBox="1">
            <a:spLocks noGrp="1"/>
          </p:cNvSpPr>
          <p:nvPr>
            <p:ph type="body" sz="quarter" idx="1" hasCustomPrompt="1"/>
          </p:nvPr>
        </p:nvSpPr>
        <p:spPr>
          <a:xfrm>
            <a:off x="839678" y="2057875"/>
            <a:ext cx="3931727" cy="3812473"/>
          </a:xfrm>
          <a:prstGeom prst="rect">
            <a:avLst/>
          </a:prstGeom>
        </p:spPr>
        <p:txBody>
          <a:bodyPr lIns="45719" tIns="45719" rIns="45719" bIns="45719"/>
          <a:lstStyle>
            <a:lvl1pPr marL="0" indent="0" defTabSz="914400">
              <a:lnSpc>
                <a:spcPct val="90000"/>
              </a:lnSpc>
              <a:buSzTx/>
              <a:buFontTx/>
              <a:buNone/>
              <a:defRPr sz="1600"/>
            </a:lvl1pPr>
            <a:lvl2pPr marL="0" indent="457200" defTabSz="914400">
              <a:lnSpc>
                <a:spcPct val="90000"/>
              </a:lnSpc>
              <a:buSzTx/>
              <a:buFontTx/>
              <a:buNone/>
              <a:defRPr sz="1600"/>
            </a:lvl2pPr>
            <a:lvl3pPr marL="0" indent="914400" defTabSz="914400">
              <a:lnSpc>
                <a:spcPct val="90000"/>
              </a:lnSpc>
              <a:buSzTx/>
              <a:buFontTx/>
              <a:buNone/>
              <a:defRPr sz="1600"/>
            </a:lvl3pPr>
            <a:lvl4pPr marL="0" indent="1371600" defTabSz="914400">
              <a:lnSpc>
                <a:spcPct val="90000"/>
              </a:lnSpc>
              <a:buSzTx/>
              <a:buFontTx/>
              <a:buNone/>
              <a:defRPr sz="1600"/>
            </a:lvl4pPr>
            <a:lvl5pPr marL="0" indent="1828800" defTabSz="914400">
              <a:lnSpc>
                <a:spcPct val="90000"/>
              </a:lnSpc>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200"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962960" y="4407923"/>
            <a:ext cx="10361852" cy="1362391"/>
          </a:xfrm>
          <a:prstGeom prst="rect">
            <a:avLst/>
          </a:prstGeom>
        </p:spPr>
        <p:txBody>
          <a:bodyPr anchor="t"/>
          <a:lstStyle>
            <a:lvl1pPr algn="l">
              <a:defRPr sz="5400" b="1" cap="all"/>
            </a:lvl1pPr>
          </a:lstStyle>
          <a:p>
            <a:r>
              <a:t>标题文本</a:t>
            </a:r>
          </a:p>
        </p:txBody>
      </p:sp>
      <p:sp>
        <p:nvSpPr>
          <p:cNvPr id="30" name="正文级别 1…"/>
          <p:cNvSpPr txBox="1">
            <a:spLocks noGrp="1"/>
          </p:cNvSpPr>
          <p:nvPr>
            <p:ph type="body" sz="quarter" idx="1" hasCustomPrompt="1"/>
          </p:nvPr>
        </p:nvSpPr>
        <p:spPr>
          <a:xfrm>
            <a:off x="962960" y="2907387"/>
            <a:ext cx="10361852" cy="1500535"/>
          </a:xfrm>
          <a:prstGeom prst="rect">
            <a:avLst/>
          </a:prstGeom>
        </p:spPr>
        <p:txBody>
          <a:bodyPr anchor="b"/>
          <a:lstStyle>
            <a:lvl1pPr marL="0" indent="0">
              <a:spcBef>
                <a:spcPts val="600"/>
              </a:spcBef>
              <a:buSzTx/>
              <a:buFontTx/>
              <a:buNone/>
              <a:defRPr sz="2700">
                <a:solidFill>
                  <a:srgbClr val="888888"/>
                </a:solidFill>
              </a:defRPr>
            </a:lvl1pPr>
            <a:lvl2pPr marL="0" indent="609600">
              <a:spcBef>
                <a:spcPts val="600"/>
              </a:spcBef>
              <a:buSzTx/>
              <a:buFontTx/>
              <a:buNone/>
              <a:defRPr sz="2700">
                <a:solidFill>
                  <a:srgbClr val="888888"/>
                </a:solidFill>
              </a:defRPr>
            </a:lvl2pPr>
            <a:lvl3pPr marL="0" indent="1219200">
              <a:spcBef>
                <a:spcPts val="600"/>
              </a:spcBef>
              <a:buSzTx/>
              <a:buFontTx/>
              <a:buNone/>
              <a:defRPr sz="2700">
                <a:solidFill>
                  <a:srgbClr val="888888"/>
                </a:solidFill>
              </a:defRPr>
            </a:lvl3pPr>
            <a:lvl4pPr marL="0" indent="1828800">
              <a:spcBef>
                <a:spcPts val="600"/>
              </a:spcBef>
              <a:buSzTx/>
              <a:buFontTx/>
              <a:buNone/>
              <a:defRPr sz="2700">
                <a:solidFill>
                  <a:srgbClr val="888888"/>
                </a:solidFill>
              </a:defRPr>
            </a:lvl4pPr>
            <a:lvl5pPr marL="0" indent="2438400">
              <a:spcBef>
                <a:spcPts val="600"/>
              </a:spcBef>
              <a:buSzTx/>
              <a:buFontTx/>
              <a:buNone/>
              <a:defRPr sz="27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207" name="标题文本"/>
          <p:cNvSpPr txBox="1">
            <a:spLocks noGrp="1"/>
          </p:cNvSpPr>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208" name="正文级别 1…"/>
          <p:cNvSpPr txBox="1">
            <a:spLocks noGrp="1"/>
          </p:cNvSpPr>
          <p:nvPr>
            <p:ph type="body" idx="1" hasCustomPrompt="1"/>
          </p:nvPr>
        </p:nvSpPr>
        <p:spPr>
          <a:xfrm>
            <a:off x="838090" y="1826048"/>
            <a:ext cx="10514233" cy="4352347"/>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209"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16" name="标题文本"/>
          <p:cNvSpPr txBox="1">
            <a:spLocks noGrp="1"/>
          </p:cNvSpPr>
          <p:nvPr>
            <p:ph type="title" hasCustomPrompt="1"/>
          </p:nvPr>
        </p:nvSpPr>
        <p:spPr>
          <a:xfrm>
            <a:off x="8723763" y="365209"/>
            <a:ext cx="2628559" cy="5813184"/>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217" name="正文级别 1…"/>
          <p:cNvSpPr txBox="1">
            <a:spLocks noGrp="1"/>
          </p:cNvSpPr>
          <p:nvPr>
            <p:ph type="body" idx="1" hasCustomPrompt="1"/>
          </p:nvPr>
        </p:nvSpPr>
        <p:spPr>
          <a:xfrm>
            <a:off x="838090" y="365209"/>
            <a:ext cx="7733295" cy="5813184"/>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218" name="幻灯片编号"/>
          <p:cNvSpPr txBox="1">
            <a:spLocks noGrp="1"/>
          </p:cNvSpPr>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609522" y="1600571"/>
            <a:ext cx="5384099" cy="4527012"/>
          </a:xfrm>
          <a:prstGeom prst="rect">
            <a:avLst/>
          </a:prstGeom>
        </p:spPr>
        <p:txBody>
          <a:bodyPr/>
          <a:lstStyle>
            <a:lvl1pPr>
              <a:spcBef>
                <a:spcPts val="900"/>
              </a:spcBef>
              <a:defRPr sz="3800"/>
            </a:lvl1pPr>
            <a:lvl2pPr marL="1061720" indent="-452120">
              <a:spcBef>
                <a:spcPts val="900"/>
              </a:spcBef>
              <a:defRPr sz="3800"/>
            </a:lvl2pPr>
            <a:lvl3pPr marL="1647825" indent="-429260">
              <a:spcBef>
                <a:spcPts val="900"/>
              </a:spcBef>
              <a:defRPr sz="3800"/>
            </a:lvl3pPr>
            <a:lvl4pPr marL="2311400" indent="-482600">
              <a:spcBef>
                <a:spcPts val="900"/>
              </a:spcBef>
              <a:defRPr sz="3800"/>
            </a:lvl4pPr>
            <a:lvl5pPr marL="2921000" indent="-482600">
              <a:spcBef>
                <a:spcPts val="900"/>
              </a:spcBef>
              <a:defRPr sz="3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sz="quarter" idx="1" hasCustomPrompt="1"/>
          </p:nvPr>
        </p:nvSpPr>
        <p:spPr>
          <a:xfrm>
            <a:off x="609522" y="1535468"/>
            <a:ext cx="5386217" cy="639912"/>
          </a:xfrm>
          <a:prstGeom prst="rect">
            <a:avLst/>
          </a:prstGeom>
        </p:spPr>
        <p:txBody>
          <a:bodyPr anchor="b"/>
          <a:lstStyle>
            <a:lvl1pPr marL="0" indent="0">
              <a:spcBef>
                <a:spcPts val="700"/>
              </a:spcBef>
              <a:buSzTx/>
              <a:buFontTx/>
              <a:buNone/>
              <a:defRPr sz="3200" b="1"/>
            </a:lvl1pPr>
            <a:lvl2pPr marL="0" indent="609600">
              <a:spcBef>
                <a:spcPts val="700"/>
              </a:spcBef>
              <a:buSzTx/>
              <a:buFontTx/>
              <a:buNone/>
              <a:defRPr sz="3200" b="1"/>
            </a:lvl2pPr>
            <a:lvl3pPr marL="0" indent="1219200">
              <a:spcBef>
                <a:spcPts val="700"/>
              </a:spcBef>
              <a:buSzTx/>
              <a:buFontTx/>
              <a:buNone/>
              <a:defRPr sz="3200" b="1"/>
            </a:lvl3pPr>
            <a:lvl4pPr marL="0" indent="1828800">
              <a:spcBef>
                <a:spcPts val="700"/>
              </a:spcBef>
              <a:buSzTx/>
              <a:buFontTx/>
              <a:buNone/>
              <a:defRPr sz="3200" b="1"/>
            </a:lvl4pPr>
            <a:lvl5pPr marL="0" indent="2438400">
              <a:spcBef>
                <a:spcPts val="700"/>
              </a:spcBef>
              <a:buSzTx/>
              <a:buFontTx/>
              <a:buNone/>
              <a:defRPr sz="32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6192566" y="1535468"/>
            <a:ext cx="5388333" cy="639912"/>
          </a:xfrm>
          <a:prstGeom prst="rect">
            <a:avLst/>
          </a:prstGeom>
        </p:spPr>
        <p:txBody>
          <a:bodyPr anchor="b"/>
          <a:lstStyle/>
          <a:p>
            <a:pPr marL="0" indent="0">
              <a:spcBef>
                <a:spcPts val="700"/>
              </a:spcBef>
              <a:buSzTx/>
              <a:buFontTx/>
              <a:buNone/>
              <a:defRPr sz="32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圆角矩形 4"/>
          <p:cNvSpPr/>
          <p:nvPr/>
        </p:nvSpPr>
        <p:spPr>
          <a:xfrm>
            <a:off x="1139485" y="1031497"/>
            <a:ext cx="9911444" cy="42901"/>
          </a:xfrm>
          <a:prstGeom prst="roundRect">
            <a:avLst>
              <a:gd name="adj" fmla="val 50000"/>
            </a:avLst>
          </a:prstGeom>
          <a:gradFill>
            <a:gsLst>
              <a:gs pos="0">
                <a:srgbClr val="BFBFBF"/>
              </a:gs>
              <a:gs pos="100000">
                <a:srgbClr val="FFFFFF"/>
              </a:gs>
            </a:gsLst>
            <a:lin ang="5400000"/>
          </a:gradFill>
          <a:ln w="12700">
            <a:miter lim="400000"/>
          </a:ln>
        </p:spPr>
        <p:txBody>
          <a:bodyPr lIns="45719" rIns="45719" anchor="ctr"/>
          <a:lstStyle/>
          <a:p>
            <a:pPr algn="ctr">
              <a:defRPr>
                <a:solidFill>
                  <a:srgbClr val="FFFFFF"/>
                </a:solidFill>
              </a:defRPr>
            </a:pPr>
            <a:endParaRPr/>
          </a:p>
        </p:txBody>
      </p:sp>
      <p:sp>
        <p:nvSpPr>
          <p:cNvPr id="66" name="圆角矩形 5"/>
          <p:cNvSpPr/>
          <p:nvPr/>
        </p:nvSpPr>
        <p:spPr>
          <a:xfrm>
            <a:off x="5899289" y="6453392"/>
            <a:ext cx="391839" cy="22016"/>
          </a:xfrm>
          <a:prstGeom prst="roundRect">
            <a:avLst>
              <a:gd name="adj" fmla="val 50000"/>
            </a:avLst>
          </a:prstGeom>
          <a:gradFill>
            <a:gsLst>
              <a:gs pos="0">
                <a:srgbClr val="BFBFBF"/>
              </a:gs>
              <a:gs pos="100000">
                <a:srgbClr val="FFFFFF"/>
              </a:gs>
            </a:gsLst>
            <a:lin ang="5400000"/>
          </a:gradFill>
          <a:ln w="12700">
            <a:miter lim="400000"/>
          </a:ln>
        </p:spPr>
        <p:txBody>
          <a:bodyPr lIns="45719" rIns="45719" anchor="ctr"/>
          <a:lstStyle/>
          <a:p>
            <a:pPr algn="ctr">
              <a:defRPr>
                <a:solidFill>
                  <a:srgbClr val="FFFFFF"/>
                </a:solidFill>
              </a:defRPr>
            </a:pPr>
            <a:endParaRPr/>
          </a:p>
        </p:txBody>
      </p:sp>
      <p:sp>
        <p:nvSpPr>
          <p:cNvPr id="67" name="幻灯片编号"/>
          <p:cNvSpPr txBox="1">
            <a:spLocks noGrp="1"/>
          </p:cNvSpPr>
          <p:nvPr>
            <p:ph type="sldNum" sz="quarter" idx="2"/>
          </p:nvPr>
        </p:nvSpPr>
        <p:spPr>
          <a:xfrm>
            <a:off x="5930128" y="6413944"/>
            <a:ext cx="330158" cy="332737"/>
          </a:xfrm>
          <a:prstGeom prst="rect">
            <a:avLst/>
          </a:prstGeom>
        </p:spPr>
        <p:txBody>
          <a:bodyPr/>
          <a:lstStyle>
            <a:lvl1pPr algn="ctr">
              <a:defRPr>
                <a:latin typeface="ITC Avant Garde Std Bk"/>
                <a:ea typeface="ITC Avant Garde Std Bk"/>
                <a:cs typeface="ITC Avant Garde Std Bk"/>
                <a:sym typeface="ITC Avant Garde Std Bk"/>
              </a:defRPr>
            </a:lvl1p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sp>
        <p:nvSpPr>
          <p:cNvPr id="74" name="幻灯片编号"/>
          <p:cNvSpPr txBox="1">
            <a:spLocks noGrp="1"/>
          </p:cNvSpPr>
          <p:nvPr>
            <p:ph type="sldNum" sz="quarter" idx="2"/>
          </p:nvPr>
        </p:nvSpPr>
        <p:spPr>
          <a:xfrm>
            <a:off x="5886661" y="6172200"/>
            <a:ext cx="2841838"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1" name="标题文本"/>
          <p:cNvSpPr txBox="1">
            <a:spLocks noGrp="1"/>
          </p:cNvSpPr>
          <p:nvPr>
            <p:ph type="title" hasCustomPrompt="1"/>
          </p:nvPr>
        </p:nvSpPr>
        <p:spPr>
          <a:xfrm>
            <a:off x="609523" y="273113"/>
            <a:ext cx="4010564" cy="1162321"/>
          </a:xfrm>
          <a:prstGeom prst="rect">
            <a:avLst/>
          </a:prstGeom>
        </p:spPr>
        <p:txBody>
          <a:bodyPr anchor="b"/>
          <a:lstStyle>
            <a:lvl1pPr algn="l">
              <a:defRPr sz="2700" b="1"/>
            </a:lvl1pPr>
          </a:lstStyle>
          <a:p>
            <a:r>
              <a:t>标题文本</a:t>
            </a:r>
          </a:p>
        </p:txBody>
      </p:sp>
      <p:sp>
        <p:nvSpPr>
          <p:cNvPr id="82" name="正文级别 1…"/>
          <p:cNvSpPr txBox="1">
            <a:spLocks noGrp="1"/>
          </p:cNvSpPr>
          <p:nvPr>
            <p:ph type="body" idx="1" hasCustomPrompt="1"/>
          </p:nvPr>
        </p:nvSpPr>
        <p:spPr>
          <a:xfrm>
            <a:off x="4766112" y="273117"/>
            <a:ext cx="6814782" cy="585446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Text Placeholder 3"/>
          <p:cNvSpPr>
            <a:spLocks noGrp="1"/>
          </p:cNvSpPr>
          <p:nvPr>
            <p:ph type="body" sz="half" idx="13"/>
          </p:nvPr>
        </p:nvSpPr>
        <p:spPr>
          <a:xfrm>
            <a:off x="609523" y="1435436"/>
            <a:ext cx="4010564" cy="4692151"/>
          </a:xfrm>
          <a:prstGeom prst="rect">
            <a:avLst/>
          </a:prstGeom>
        </p:spPr>
        <p:txBody>
          <a:bodyPr/>
          <a:lstStyle/>
          <a:p>
            <a:pPr marL="0" indent="0">
              <a:spcBef>
                <a:spcPts val="400"/>
              </a:spcBef>
              <a:buSzTx/>
              <a:buFontTx/>
              <a:buNone/>
              <a:defRPr sz="1900"/>
            </a:pPr>
            <a:endParaRP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1" name="标题文本"/>
          <p:cNvSpPr txBox="1">
            <a:spLocks noGrp="1"/>
          </p:cNvSpPr>
          <p:nvPr>
            <p:ph type="title" hasCustomPrompt="1"/>
          </p:nvPr>
        </p:nvSpPr>
        <p:spPr>
          <a:xfrm>
            <a:off x="2389406" y="4801713"/>
            <a:ext cx="7314249" cy="566871"/>
          </a:xfrm>
          <a:prstGeom prst="rect">
            <a:avLst/>
          </a:prstGeom>
        </p:spPr>
        <p:txBody>
          <a:bodyPr anchor="b"/>
          <a:lstStyle>
            <a:lvl1pPr algn="l">
              <a:defRPr sz="2700" b="1"/>
            </a:lvl1pPr>
          </a:lstStyle>
          <a:p>
            <a:r>
              <a:t>标题文本</a:t>
            </a:r>
          </a:p>
        </p:txBody>
      </p:sp>
      <p:sp>
        <p:nvSpPr>
          <p:cNvPr id="92" name="Picture Placeholder 2"/>
          <p:cNvSpPr>
            <a:spLocks noGrp="1"/>
          </p:cNvSpPr>
          <p:nvPr>
            <p:ph type="pic" sz="half" idx="13"/>
          </p:nvPr>
        </p:nvSpPr>
        <p:spPr>
          <a:xfrm>
            <a:off x="2389406" y="612918"/>
            <a:ext cx="7314249" cy="4115754"/>
          </a:xfrm>
          <a:prstGeom prst="rect">
            <a:avLst/>
          </a:prstGeom>
        </p:spPr>
        <p:txBody>
          <a:bodyPr lIns="91439" tIns="45719" rIns="91439" bIns="45719">
            <a:noAutofit/>
          </a:bodyPr>
          <a:lstStyle/>
          <a:p>
            <a:endParaRPr/>
          </a:p>
        </p:txBody>
      </p:sp>
      <p:sp>
        <p:nvSpPr>
          <p:cNvPr id="93" name="正文级别 1…"/>
          <p:cNvSpPr txBox="1">
            <a:spLocks noGrp="1"/>
          </p:cNvSpPr>
          <p:nvPr>
            <p:ph type="body" sz="quarter" idx="1" hasCustomPrompt="1"/>
          </p:nvPr>
        </p:nvSpPr>
        <p:spPr>
          <a:xfrm>
            <a:off x="2389406" y="5368583"/>
            <a:ext cx="7314249" cy="805050"/>
          </a:xfrm>
          <a:prstGeom prst="rect">
            <a:avLst/>
          </a:prstGeom>
        </p:spPr>
        <p:txBody>
          <a:bodyPr/>
          <a:lstStyle>
            <a:lvl1pPr marL="0" indent="0">
              <a:spcBef>
                <a:spcPts val="400"/>
              </a:spcBef>
              <a:buSzTx/>
              <a:buFontTx/>
              <a:buNone/>
              <a:defRPr sz="1900"/>
            </a:lvl1pPr>
            <a:lvl2pPr marL="0" indent="609600">
              <a:spcBef>
                <a:spcPts val="400"/>
              </a:spcBef>
              <a:buSzTx/>
              <a:buFontTx/>
              <a:buNone/>
              <a:defRPr sz="1900"/>
            </a:lvl2pPr>
            <a:lvl3pPr marL="0" indent="1219200">
              <a:spcBef>
                <a:spcPts val="400"/>
              </a:spcBef>
              <a:buSzTx/>
              <a:buFontTx/>
              <a:buNone/>
              <a:defRPr sz="1900"/>
            </a:lvl3pPr>
            <a:lvl4pPr marL="0" indent="1828800">
              <a:spcBef>
                <a:spcPts val="400"/>
              </a:spcBef>
              <a:buSzTx/>
              <a:buFontTx/>
              <a:buNone/>
              <a:defRPr sz="1900"/>
            </a:lvl4pPr>
            <a:lvl5pPr marL="0" indent="2438400">
              <a:spcBef>
                <a:spcPts val="400"/>
              </a:spcBef>
              <a:buSzTx/>
              <a:buFontTx/>
              <a:buNone/>
              <a:defRPr sz="1900"/>
            </a:lvl5p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1" name="标题文本"/>
          <p:cNvSpPr txBox="1">
            <a:spLocks noGrp="1"/>
          </p:cNvSpPr>
          <p:nvPr>
            <p:ph type="title" hasCustomPrompt="1"/>
          </p:nvPr>
        </p:nvSpPr>
        <p:spPr>
          <a:prstGeom prst="rect">
            <a:avLst/>
          </a:prstGeom>
        </p:spPr>
        <p:txBody>
          <a:bodyPr/>
          <a:lstStyle/>
          <a:p>
            <a:r>
              <a:t>标题文本</a:t>
            </a:r>
          </a:p>
        </p:txBody>
      </p:sp>
      <p:sp>
        <p:nvSpPr>
          <p:cNvPr id="10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3"/>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520" y="274702"/>
            <a:ext cx="10971374" cy="1143267"/>
          </a:xfrm>
          <a:prstGeom prst="rect">
            <a:avLst/>
          </a:prstGeom>
          <a:ln w="12700">
            <a:miter lim="400000"/>
          </a:ln>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609520" y="1600571"/>
            <a:ext cx="10971374" cy="4527012"/>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263635" y="6374062"/>
            <a:ext cx="317258" cy="332737"/>
          </a:xfrm>
          <a:prstGeom prst="rect">
            <a:avLst/>
          </a:prstGeom>
          <a:ln w="12700">
            <a:miter lim="400000"/>
          </a:ln>
        </p:spPr>
        <p:txBody>
          <a:bodyPr wrap="none" lIns="45718" tIns="45718" rIns="45718" bIns="45718" anchor="ctr">
            <a:spAutoFit/>
          </a:bodyPr>
          <a:lstStyle>
            <a:lvl1pPr algn="r">
              <a:defRPr sz="16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1040765" marR="0" indent="-431165"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1628775" marR="0" indent="-409575"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23139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29235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35331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41427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47523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53619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blog.csdn.net/iteye_14190/article/details/81919122" TargetMode="External"/><Relationship Id="rId2" Type="http://schemas.openxmlformats.org/officeDocument/2006/relationships/hyperlink" Target="https://zhuanlan.zhihu.com/p/163240840%202020-07-23%2018:37"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7" name="PA_标题 1"/>
          <p:cNvSpPr txBox="1"/>
          <p:nvPr/>
        </p:nvSpPr>
        <p:spPr>
          <a:xfrm>
            <a:off x="775454" y="2324799"/>
            <a:ext cx="10361853" cy="1832170"/>
          </a:xfrm>
          <a:prstGeom prst="rect">
            <a:avLst/>
          </a:prstGeom>
          <a:ln w="12700">
            <a:miter lim="400000"/>
          </a:ln>
        </p:spPr>
        <p:txBody>
          <a:bodyPr lIns="45719" rIns="45719">
            <a:normAutofit/>
          </a:bodyPr>
          <a:lstStyle/>
          <a:p>
            <a:pPr algn="ctr">
              <a:defRPr sz="6800">
                <a:solidFill>
                  <a:srgbClr val="FE9F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chemeClr val="accent3"/>
                </a:solidFill>
              </a:rPr>
              <a:t>UML</a:t>
            </a:r>
            <a:r>
              <a:rPr lang="zh-CN" altLang="en-US" dirty="0">
                <a:solidFill>
                  <a:schemeClr val="accent3"/>
                </a:solidFill>
              </a:rPr>
              <a:t>翻转课堂</a:t>
            </a:r>
            <a:endParaRPr dirty="0">
              <a:solidFill>
                <a:schemeClr val="accent3"/>
              </a:solidFill>
            </a:endParaRPr>
          </a:p>
        </p:txBody>
      </p:sp>
      <p:sp>
        <p:nvSpPr>
          <p:cNvPr id="228" name="PA_副标题 2"/>
          <p:cNvSpPr txBox="1"/>
          <p:nvPr/>
        </p:nvSpPr>
        <p:spPr>
          <a:xfrm>
            <a:off x="3839917" y="4850122"/>
            <a:ext cx="8533291" cy="758190"/>
          </a:xfrm>
          <a:prstGeom prst="rect">
            <a:avLst/>
          </a:prstGeom>
          <a:ln w="12700">
            <a:miter lim="400000"/>
          </a:ln>
        </p:spPr>
        <p:txBody>
          <a:bodyPr lIns="45719" rIns="45719">
            <a:spAutoFit/>
          </a:bodyPr>
          <a:lstStyle/>
          <a:p>
            <a:pPr marL="342900" indent="-342900" algn="ctr">
              <a:spcBef>
                <a:spcPts val="400"/>
              </a:spcBef>
              <a:buSzPct val="100000"/>
              <a:buFont typeface="Arial" panose="020B0604020202020204"/>
              <a:buChar char="•"/>
              <a:defRPr sz="20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t>SRA2022</a:t>
            </a:r>
            <a:r>
              <a:rPr lang="zh-CN" altLang="en-US" dirty="0"/>
              <a:t>-</a:t>
            </a:r>
            <a:r>
              <a:rPr lang="en-US" altLang="zh-CN" dirty="0"/>
              <a:t>G01</a:t>
            </a:r>
          </a:p>
          <a:p>
            <a:pPr algn="ctr">
              <a:spcBef>
                <a:spcPts val="400"/>
              </a:spcBef>
              <a:buSzPct val="100000"/>
              <a:buNone/>
              <a:defRPr sz="20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a:t>张丁元 童奕伟 郑森瑞 王泰吉 张淇</a:t>
            </a:r>
            <a:endParaRPr dirty="0"/>
          </a:p>
        </p:txBody>
      </p:sp>
      <p:grpSp>
        <p:nvGrpSpPr>
          <p:cNvPr id="235" name="Group 38"/>
          <p:cNvGrpSpPr/>
          <p:nvPr/>
        </p:nvGrpSpPr>
        <p:grpSpPr>
          <a:xfrm>
            <a:off x="5390680" y="5890640"/>
            <a:ext cx="1575060" cy="160805"/>
            <a:chOff x="0" y="0"/>
            <a:chExt cx="1575059" cy="160804"/>
          </a:xfrm>
        </p:grpSpPr>
        <p:sp>
          <p:nvSpPr>
            <p:cNvPr id="229" name="Oval 31"/>
            <p:cNvSpPr/>
            <p:nvPr/>
          </p:nvSpPr>
          <p:spPr>
            <a:xfrm flipH="1">
              <a:off x="1414257"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230" name="Oval 32"/>
            <p:cNvSpPr/>
            <p:nvPr/>
          </p:nvSpPr>
          <p:spPr>
            <a:xfrm flipH="1">
              <a:off x="1131404"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231" name="Oval 33"/>
            <p:cNvSpPr/>
            <p:nvPr/>
          </p:nvSpPr>
          <p:spPr>
            <a:xfrm flipH="1">
              <a:off x="848554"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232" name="Oval 34"/>
            <p:cNvSpPr/>
            <p:nvPr/>
          </p:nvSpPr>
          <p:spPr>
            <a:xfrm flipH="1">
              <a:off x="565701"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233" name="Oval 35"/>
            <p:cNvSpPr/>
            <p:nvPr/>
          </p:nvSpPr>
          <p:spPr>
            <a:xfrm flipH="1">
              <a:off x="282848"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234" name="Oval 36"/>
            <p:cNvSpPr/>
            <p:nvPr/>
          </p:nvSpPr>
          <p:spPr>
            <a:xfrm flipH="1">
              <a:off x="0"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grpSp>
      <p:sp>
        <p:nvSpPr>
          <p:cNvPr id="236" name="文本框 283"/>
          <p:cNvSpPr txBox="1"/>
          <p:nvPr/>
        </p:nvSpPr>
        <p:spPr>
          <a:xfrm>
            <a:off x="6135298" y="1209195"/>
            <a:ext cx="92396" cy="1815882"/>
          </a:xfrm>
          <a:prstGeom prst="rect">
            <a:avLst/>
          </a:prstGeom>
          <a:ln w="12700">
            <a:miter lim="400000"/>
          </a:ln>
        </p:spPr>
        <p:txBody>
          <a:bodyPr wrap="none" lIns="45719" rIns="45719">
            <a:spAutoFit/>
          </a:bodyPr>
          <a:lstStyle/>
          <a:p>
            <a:pPr algn="ctr">
              <a:defRPr sz="11200">
                <a:solidFill>
                  <a:schemeClr val="accent3"/>
                </a:solidFill>
                <a:latin typeface="华文黑体-日"/>
                <a:ea typeface="华文黑体-日"/>
                <a:cs typeface="华文黑体-日"/>
                <a:sym typeface="华文黑体-日"/>
              </a:defRPr>
            </a:pPr>
            <a:endParaRPr dirty="0">
              <a:solidFill>
                <a:srgbClr val="FE9F00"/>
              </a:solidFill>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1000"/>
                                  </p:stCondLst>
                                  <p:childTnLst>
                                    <p:set>
                                      <p:cBhvr>
                                        <p:cTn id="6" dur="indefinite" fill="hold"/>
                                        <p:tgtEl>
                                          <p:spTgt spid="227"/>
                                        </p:tgtEl>
                                        <p:attrNameLst>
                                          <p:attrName>style.visibility</p:attrName>
                                        </p:attrNameLst>
                                      </p:cBhvr>
                                      <p:to>
                                        <p:strVal val="visible"/>
                                      </p:to>
                                    </p:set>
                                    <p:anim calcmode="lin" valueType="num">
                                      <p:cBhvr>
                                        <p:cTn id="7" dur="750" fill="hold"/>
                                        <p:tgtEl>
                                          <p:spTgt spid="227"/>
                                        </p:tgtEl>
                                        <p:attrNameLst>
                                          <p:attrName>ppt_x</p:attrName>
                                        </p:attrNameLst>
                                      </p:cBhvr>
                                      <p:tavLst>
                                        <p:tav tm="0">
                                          <p:val>
                                            <p:strVal val="#ppt_x"/>
                                          </p:val>
                                        </p:tav>
                                        <p:tav tm="100000">
                                          <p:val>
                                            <p:strVal val="#ppt_x"/>
                                          </p:val>
                                        </p:tav>
                                      </p:tavLst>
                                    </p:anim>
                                    <p:anim calcmode="lin" valueType="num">
                                      <p:cBhvr>
                                        <p:cTn id="8" dur="750" fill="hold"/>
                                        <p:tgtEl>
                                          <p:spTgt spid="227"/>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9" presetClass="entr" presetSubtype="0" fill="hold" grpId="2" nodeType="afterEffect">
                                  <p:stCondLst>
                                    <p:cond delay="0"/>
                                  </p:stCondLst>
                                  <p:childTnLst>
                                    <p:set>
                                      <p:cBhvr>
                                        <p:cTn id="11" dur="indefinite" fill="hold"/>
                                        <p:tgtEl>
                                          <p:spTgt spid="228">
                                            <p:bg/>
                                          </p:spTgt>
                                        </p:tgtEl>
                                        <p:attrNameLst>
                                          <p:attrName>style.visibility</p:attrName>
                                        </p:attrNameLst>
                                      </p:cBhvr>
                                      <p:to>
                                        <p:strVal val="visible"/>
                                      </p:to>
                                    </p:set>
                                    <p:animEffect transition="in" filter="dissolve">
                                      <p:cBhvr>
                                        <p:cTn id="12" dur="500"/>
                                        <p:tgtEl>
                                          <p:spTgt spid="228">
                                            <p:bg/>
                                          </p:spTgt>
                                        </p:tgtEl>
                                      </p:cBhvr>
                                    </p:animEffect>
                                  </p:childTnLst>
                                </p:cTn>
                              </p:par>
                              <p:par>
                                <p:cTn id="13" presetID="9" presetClass="entr" presetSubtype="0" fill="hold" grpId="2" nodeType="withEffect">
                                  <p:stCondLst>
                                    <p:cond delay="0"/>
                                  </p:stCondLst>
                                  <p:childTnLst>
                                    <p:set>
                                      <p:cBhvr>
                                        <p:cTn id="14" dur="indefinite" fill="hold"/>
                                        <p:tgtEl>
                                          <p:spTgt spid="228">
                                            <p:txEl>
                                              <p:pRg st="0" end="0"/>
                                            </p:txEl>
                                          </p:spTgt>
                                        </p:tgtEl>
                                        <p:attrNameLst>
                                          <p:attrName>style.visibility</p:attrName>
                                        </p:attrNameLst>
                                      </p:cBhvr>
                                      <p:to>
                                        <p:strVal val="visible"/>
                                      </p:to>
                                    </p:set>
                                    <p:animEffect transition="in" filter="dissolve">
                                      <p:cBhvr>
                                        <p:cTn id="15" dur="500"/>
                                        <p:tgtEl>
                                          <p:spTgt spid="22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2" nodeType="clickEffect">
                                  <p:stCondLst>
                                    <p:cond delay="0"/>
                                  </p:stCondLst>
                                  <p:childTnLst>
                                    <p:set>
                                      <p:cBhvr>
                                        <p:cTn id="19" dur="indefinite" fill="hold"/>
                                        <p:tgtEl>
                                          <p:spTgt spid="228">
                                            <p:txEl>
                                              <p:pRg st="1" end="1"/>
                                            </p:txEl>
                                          </p:spTgt>
                                        </p:tgtEl>
                                        <p:attrNameLst>
                                          <p:attrName>style.visibility</p:attrName>
                                        </p:attrNameLst>
                                      </p:cBhvr>
                                      <p:to>
                                        <p:strVal val="visible"/>
                                      </p:to>
                                    </p:set>
                                    <p:animEffect transition="in" filter="dissolve">
                                      <p:cBhvr>
                                        <p:cTn id="20" dur="500"/>
                                        <p:tgtEl>
                                          <p:spTgt spid="228">
                                            <p:txEl>
                                              <p:pRg st="1" end="1"/>
                                            </p:txEl>
                                          </p:spTgt>
                                        </p:tgtEl>
                                      </p:cBhvr>
                                    </p:animEffect>
                                  </p:childTnLst>
                                </p:cTn>
                              </p:par>
                            </p:childTnLst>
                          </p:cTn>
                        </p:par>
                        <p:par>
                          <p:cTn id="21" fill="hold">
                            <p:stCondLst>
                              <p:cond delay="500"/>
                            </p:stCondLst>
                            <p:childTnLst>
                              <p:par>
                                <p:cTn id="22" presetID="2" presetClass="entr" presetSubtype="4" fill="hold" grpId="3" nodeType="afterEffect">
                                  <p:stCondLst>
                                    <p:cond delay="0"/>
                                  </p:stCondLst>
                                  <p:childTnLst>
                                    <p:set>
                                      <p:cBhvr>
                                        <p:cTn id="23" dur="indefinite" fill="hold"/>
                                        <p:tgtEl>
                                          <p:spTgt spid="235"/>
                                        </p:tgtEl>
                                        <p:attrNameLst>
                                          <p:attrName>style.visibility</p:attrName>
                                        </p:attrNameLst>
                                      </p:cBhvr>
                                      <p:to>
                                        <p:strVal val="visible"/>
                                      </p:to>
                                    </p:set>
                                    <p:anim calcmode="lin" valueType="num">
                                      <p:cBhvr>
                                        <p:cTn id="24" dur="750" fill="hold"/>
                                        <p:tgtEl>
                                          <p:spTgt spid="235"/>
                                        </p:tgtEl>
                                        <p:attrNameLst>
                                          <p:attrName>ppt_x</p:attrName>
                                        </p:attrNameLst>
                                      </p:cBhvr>
                                      <p:tavLst>
                                        <p:tav tm="0">
                                          <p:val>
                                            <p:strVal val="#ppt_x"/>
                                          </p:val>
                                        </p:tav>
                                        <p:tav tm="100000">
                                          <p:val>
                                            <p:strVal val="#ppt_x"/>
                                          </p:val>
                                        </p:tav>
                                      </p:tavLst>
                                    </p:anim>
                                    <p:anim calcmode="lin" valueType="num">
                                      <p:cBhvr>
                                        <p:cTn id="25" dur="750" fill="hold"/>
                                        <p:tgtEl>
                                          <p:spTgt spid="235"/>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4" nodeType="afterEffect">
                                  <p:stCondLst>
                                    <p:cond delay="250"/>
                                  </p:stCondLst>
                                  <p:childTnLst>
                                    <p:set>
                                      <p:cBhvr>
                                        <p:cTn id="28" dur="indefinite" fill="hold"/>
                                        <p:tgtEl>
                                          <p:spTgt spid="236"/>
                                        </p:tgtEl>
                                        <p:attrNameLst>
                                          <p:attrName>style.visibility</p:attrName>
                                        </p:attrNameLst>
                                      </p:cBhvr>
                                      <p:to>
                                        <p:strVal val="visible"/>
                                      </p:to>
                                    </p:set>
                                    <p:anim calcmode="lin" valueType="num">
                                      <p:cBhvr>
                                        <p:cTn id="29" dur="1250" fill="hold"/>
                                        <p:tgtEl>
                                          <p:spTgt spid="236"/>
                                        </p:tgtEl>
                                        <p:attrNameLst>
                                          <p:attrName>ppt_x</p:attrName>
                                        </p:attrNameLst>
                                      </p:cBhvr>
                                      <p:tavLst>
                                        <p:tav tm="0">
                                          <p:val>
                                            <p:strVal val="#ppt_x"/>
                                          </p:val>
                                        </p:tav>
                                        <p:tav tm="100000">
                                          <p:val>
                                            <p:strVal val="#ppt_x"/>
                                          </p:val>
                                        </p:tav>
                                      </p:tavLst>
                                    </p:anim>
                                    <p:anim calcmode="lin" valueType="num">
                                      <p:cBhvr>
                                        <p:cTn id="30" dur="125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1" animBg="1" advAuto="0"/>
      <p:bldP spid="228" grpId="2" build="p" bldLvl="5" animBg="1" advAuto="0"/>
      <p:bldP spid="235" grpId="3" animBg="1" advAuto="0"/>
      <p:bldP spid="236"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05608" cy="544537"/>
              <a:chOff x="42976" y="59689"/>
              <a:chExt cx="1805608" cy="544535"/>
            </a:xfrm>
          </p:grpSpPr>
          <p:sp>
            <p:nvSpPr>
              <p:cNvPr id="498" name="矩形 3"/>
              <p:cNvSpPr txBox="1"/>
              <p:nvPr/>
            </p:nvSpPr>
            <p:spPr>
              <a:xfrm>
                <a:off x="451417" y="65629"/>
                <a:ext cx="139716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a:rPr>
                  <a:t>1</a:t>
                </a:r>
                <a:r>
                  <a:rPr lang="en-US" altLang="zh-CN" b="1" dirty="0">
                    <a:solidFill>
                      <a:srgbClr val="B4B4B4"/>
                    </a:solidFill>
                    <a:effectLst/>
                    <a:latin typeface="PingFang SC"/>
                  </a:rPr>
                  <a:t>.5 </a:t>
                </a:r>
                <a:r>
                  <a:rPr lang="zh-CN" altLang="en-US" b="1" dirty="0">
                    <a:solidFill>
                      <a:srgbClr val="B4B4B4"/>
                    </a:solidFill>
                    <a:effectLst/>
                    <a:latin typeface="PingFang SC"/>
                  </a:rPr>
                  <a:t>继承</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4" name="文本框 3"/>
          <p:cNvSpPr txBox="1"/>
          <p:nvPr/>
        </p:nvSpPr>
        <p:spPr>
          <a:xfrm>
            <a:off x="408372" y="1702113"/>
            <a:ext cx="10777492" cy="150810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000" dirty="0"/>
              <a:t>继承性分为</a:t>
            </a:r>
            <a:r>
              <a:rPr lang="zh-CN" altLang="en-US" sz="2000" dirty="0">
                <a:solidFill>
                  <a:srgbClr val="FF0000"/>
                </a:solidFill>
              </a:rPr>
              <a:t>单重继承和多重继承</a:t>
            </a:r>
            <a:endParaRPr lang="en-US" altLang="zh-CN" sz="2000" dirty="0">
              <a:solidFill>
                <a:srgbClr val="FF0000"/>
              </a:solidFill>
            </a:endParaRPr>
          </a:p>
          <a:p>
            <a:pPr marL="0" marR="0" indent="0" algn="l" defTabSz="914400" rtl="0" fontAlgn="auto" latinLnBrk="0" hangingPunct="0">
              <a:lnSpc>
                <a:spcPct val="100000"/>
              </a:lnSpc>
              <a:spcBef>
                <a:spcPts val="0"/>
              </a:spcBef>
              <a:spcAft>
                <a:spcPts val="0"/>
              </a:spcAft>
              <a:buClrTx/>
              <a:buSzTx/>
              <a:buFontTx/>
              <a:buNone/>
            </a:pPr>
            <a:r>
              <a:rPr lang="zh-CN" altLang="en-US" dirty="0"/>
              <a:t>单重继承</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en-US" altLang="zh-CN" dirty="0"/>
              <a:t>	</a:t>
            </a:r>
            <a:r>
              <a:rPr lang="zh-CN" altLang="en-US" dirty="0"/>
              <a:t>一个子类只有一个父类</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zh-CN" altLang="en-US" dirty="0"/>
              <a:t>多重继承</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en-US" altLang="zh-CN" dirty="0"/>
              <a:t>	</a:t>
            </a:r>
            <a:r>
              <a:rPr lang="zh-CN" altLang="en-US" dirty="0"/>
              <a:t>一个子类可以有多个父类</a:t>
            </a:r>
            <a:endParaRPr lang="en-US" altLang="zh-CN" dirty="0"/>
          </a:p>
        </p:txBody>
      </p:sp>
      <p:pic>
        <p:nvPicPr>
          <p:cNvPr id="3" name="图片 2"/>
          <p:cNvPicPr>
            <a:picLocks noChangeAspect="1"/>
          </p:cNvPicPr>
          <p:nvPr/>
        </p:nvPicPr>
        <p:blipFill>
          <a:blip r:embed="rId2"/>
          <a:stretch>
            <a:fillRect/>
          </a:stretch>
        </p:blipFill>
        <p:spPr>
          <a:xfrm>
            <a:off x="6089650" y="1200113"/>
            <a:ext cx="2554805" cy="2914462"/>
          </a:xfrm>
          <a:prstGeom prst="rect">
            <a:avLst/>
          </a:prstGeom>
        </p:spPr>
      </p:pic>
      <p:pic>
        <p:nvPicPr>
          <p:cNvPr id="6" name="图片 5"/>
          <p:cNvPicPr>
            <a:picLocks noChangeAspect="1"/>
          </p:cNvPicPr>
          <p:nvPr/>
        </p:nvPicPr>
        <p:blipFill>
          <a:blip r:embed="rId3"/>
          <a:stretch>
            <a:fillRect/>
          </a:stretch>
        </p:blipFill>
        <p:spPr>
          <a:xfrm>
            <a:off x="9007980" y="1227920"/>
            <a:ext cx="2318042" cy="2914462"/>
          </a:xfrm>
          <a:prstGeom prst="rect">
            <a:avLst/>
          </a:prstGeom>
        </p:spPr>
      </p:pic>
      <p:sp>
        <p:nvSpPr>
          <p:cNvPr id="7" name="文本框 6"/>
          <p:cNvSpPr txBox="1"/>
          <p:nvPr/>
        </p:nvSpPr>
        <p:spPr>
          <a:xfrm>
            <a:off x="6844683" y="4483224"/>
            <a:ext cx="1117256"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单重继承</a:t>
            </a:r>
          </a:p>
        </p:txBody>
      </p:sp>
      <p:sp>
        <p:nvSpPr>
          <p:cNvPr id="8" name="文本框 7"/>
          <p:cNvSpPr txBox="1"/>
          <p:nvPr/>
        </p:nvSpPr>
        <p:spPr>
          <a:xfrm>
            <a:off x="9648063" y="4483224"/>
            <a:ext cx="153780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多重继承</a:t>
            </a:r>
          </a:p>
        </p:txBody>
      </p:sp>
      <p:sp>
        <p:nvSpPr>
          <p:cNvPr id="10" name="文本框 9"/>
          <p:cNvSpPr txBox="1"/>
          <p:nvPr/>
        </p:nvSpPr>
        <p:spPr>
          <a:xfrm>
            <a:off x="7176149" y="5406552"/>
            <a:ext cx="4149873"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单重继承所表示的关系类似一颗树，多重继承所表示的关系更为复杂</a:t>
            </a:r>
          </a:p>
        </p:txBody>
      </p:sp>
      <p:sp>
        <p:nvSpPr>
          <p:cNvPr id="11" name="文本框 10"/>
          <p:cNvSpPr txBox="1"/>
          <p:nvPr/>
        </p:nvSpPr>
        <p:spPr>
          <a:xfrm>
            <a:off x="376858" y="3719906"/>
            <a:ext cx="4957760" cy="203132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继承关系是</a:t>
            </a: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可传递的</a:t>
            </a:r>
            <a:endPar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如单重继承的图中，类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F</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C</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C</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，所有类</a:t>
            </a:r>
            <a:r>
              <a:rPr lang="en-US" altLang="zh-CN" dirty="0"/>
              <a:t>F</a:t>
            </a:r>
            <a:r>
              <a:rPr lang="zh-CN" altLang="en-US" dirty="0"/>
              <a:t>也继承了类</a:t>
            </a:r>
            <a:r>
              <a:rPr lang="en-US" altLang="zh-CN" dirty="0"/>
              <a:t>A</a:t>
            </a:r>
            <a:r>
              <a:rPr lang="zh-CN" altLang="en-US" dirty="0"/>
              <a:t>。</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zh-CN" altLang="en-US" dirty="0"/>
              <a:t>类</a:t>
            </a:r>
            <a:r>
              <a:rPr lang="en-US" altLang="zh-CN" dirty="0"/>
              <a:t>C</a:t>
            </a:r>
            <a:r>
              <a:rPr lang="zh-CN" altLang="en-US" dirty="0"/>
              <a:t>是类</a:t>
            </a:r>
            <a:r>
              <a:rPr lang="en-US" altLang="zh-CN" dirty="0"/>
              <a:t>A</a:t>
            </a:r>
            <a:r>
              <a:rPr lang="zh-CN" altLang="en-US" dirty="0"/>
              <a:t>的直接子类，类</a:t>
            </a:r>
            <a:r>
              <a:rPr lang="en-US" altLang="zh-CN" dirty="0"/>
              <a:t>F</a:t>
            </a:r>
            <a:r>
              <a:rPr lang="zh-CN" altLang="en-US" dirty="0"/>
              <a:t>是类</a:t>
            </a:r>
            <a:r>
              <a:rPr lang="en-US" altLang="zh-CN" dirty="0"/>
              <a:t>A</a:t>
            </a:r>
            <a:r>
              <a:rPr lang="zh-CN" altLang="en-US" dirty="0"/>
              <a:t>的间接子类。</a:t>
            </a: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zh-CN" altLang="en-US" dirty="0"/>
              <a:t>继承的使用方法</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 class B extends A {  }</a:t>
            </a:r>
            <a:endPar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4" grpId="0"/>
      <p:bldP spid="7" grpId="0"/>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05608" cy="544537"/>
              <a:chOff x="42976" y="59689"/>
              <a:chExt cx="1805608" cy="544535"/>
            </a:xfrm>
          </p:grpSpPr>
          <p:sp>
            <p:nvSpPr>
              <p:cNvPr id="498" name="矩形 3"/>
              <p:cNvSpPr txBox="1"/>
              <p:nvPr/>
            </p:nvSpPr>
            <p:spPr>
              <a:xfrm>
                <a:off x="451417" y="65629"/>
                <a:ext cx="139716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1.5 </a:t>
                </a:r>
                <a:r>
                  <a:rPr lang="zh-CN" altLang="en-US" b="1" dirty="0">
                    <a:solidFill>
                      <a:srgbClr val="B4B4B4"/>
                    </a:solidFill>
                    <a:effectLst/>
                    <a:latin typeface="PingFang SC"/>
                  </a:rPr>
                  <a:t>继承</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4" name="文本框 3"/>
          <p:cNvSpPr txBox="1"/>
          <p:nvPr/>
        </p:nvSpPr>
        <p:spPr>
          <a:xfrm>
            <a:off x="585925" y="2274839"/>
            <a:ext cx="10777492" cy="317009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000" dirty="0"/>
              <a:t>在软件开发过程中，继承性体现的是软件模块的</a:t>
            </a:r>
            <a:r>
              <a:rPr lang="zh-CN" altLang="en-US" sz="2000" dirty="0">
                <a:solidFill>
                  <a:srgbClr val="FF0000"/>
                </a:solidFill>
              </a:rPr>
              <a:t>可重用性和独立性</a:t>
            </a:r>
            <a:r>
              <a:rPr lang="zh-CN" altLang="en-US" sz="2000" dirty="0"/>
              <a:t>，可以缩短软件的开发周期，提高软件的开发效率，为日后的维护和修改软件提供了便利。</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lang="zh-CN" altLang="en-US" sz="2000" dirty="0"/>
              <a:t>想要修改某个模块的功能，只需要在相应的类中进行修改，它派生的所有类也就相应的发生改动。</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lang="zh-CN" altLang="en-US" sz="2000" dirty="0"/>
              <a:t>继承真实地反映了客观世界中事物的层次关系，通过类的继承，能够实现对问题的深入抽象描述，反映出事物的发展过程。</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lang="zh-CN" altLang="en-US" sz="2000" dirty="0">
                <a:solidFill>
                  <a:srgbClr val="FF0000"/>
                </a:solidFill>
              </a:rPr>
              <a:t>继承性</a:t>
            </a:r>
            <a:r>
              <a:rPr lang="zh-CN" altLang="en-US" sz="2000" dirty="0"/>
              <a:t>是面向对象程序设计语言不同于其他语言的最主要的特点。</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05608" cy="544537"/>
              <a:chOff x="42976" y="59689"/>
              <a:chExt cx="1805608" cy="544535"/>
            </a:xfrm>
          </p:grpSpPr>
          <p:sp>
            <p:nvSpPr>
              <p:cNvPr id="498" name="矩形 3"/>
              <p:cNvSpPr txBox="1"/>
              <p:nvPr/>
            </p:nvSpPr>
            <p:spPr>
              <a:xfrm>
                <a:off x="451417" y="65629"/>
                <a:ext cx="139716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1.6 </a:t>
                </a:r>
                <a:r>
                  <a:rPr lang="zh-CN" altLang="en-US" b="1" dirty="0">
                    <a:solidFill>
                      <a:srgbClr val="B4B4B4"/>
                    </a:solidFill>
                    <a:effectLst/>
                    <a:latin typeface="PingFang SC"/>
                  </a:rPr>
                  <a:t>多态</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4" name="文本框 3"/>
          <p:cNvSpPr txBox="1"/>
          <p:nvPr/>
        </p:nvSpPr>
        <p:spPr>
          <a:xfrm>
            <a:off x="594803" y="1653402"/>
            <a:ext cx="10777492" cy="113877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800" dirty="0">
                <a:solidFill>
                  <a:srgbClr val="FF0000"/>
                </a:solidFill>
              </a:rPr>
              <a:t>多态（</a:t>
            </a:r>
            <a:r>
              <a:rPr lang="en-US" altLang="zh-CN" sz="2800" dirty="0">
                <a:solidFill>
                  <a:srgbClr val="FF0000"/>
                </a:solidFill>
              </a:rPr>
              <a:t>Polymorphism</a:t>
            </a:r>
            <a:r>
              <a:rPr lang="zh-CN" altLang="en-US" sz="2800" dirty="0">
                <a:solidFill>
                  <a:srgbClr val="FF0000"/>
                </a:solidFill>
              </a:rPr>
              <a:t>）</a:t>
            </a:r>
            <a:endParaRPr lang="en-US" altLang="zh-CN" sz="2800" dirty="0">
              <a:solidFill>
                <a:srgbClr val="FF0000"/>
              </a:solidFill>
            </a:endParaRPr>
          </a:p>
          <a:p>
            <a:pPr marL="0" marR="0" indent="0" algn="l" defTabSz="914400" rtl="0" fontAlgn="auto" latinLnBrk="0" hangingPunct="0">
              <a:lnSpc>
                <a:spcPct val="100000"/>
              </a:lnSpc>
              <a:spcBef>
                <a:spcPts val="0"/>
              </a:spcBef>
              <a:spcAft>
                <a:spcPts val="0"/>
              </a:spcAft>
              <a:buClrTx/>
              <a:buSzTx/>
              <a:buFontTx/>
              <a:buNone/>
            </a:pPr>
            <a:r>
              <a:rPr lang="zh-CN" altLang="en-US" sz="2000" dirty="0"/>
              <a:t>是指类中同一函数名对应多个功能相似的不同函数，使用相同的调用方式来调用不同功能的同名函数，通过传递不同类型、个数的参数来执行不同的功能</a:t>
            </a:r>
            <a:endParaRPr lang="en-US" altLang="zh-CN" sz="2000" dirty="0"/>
          </a:p>
        </p:txBody>
      </p:sp>
      <p:sp>
        <p:nvSpPr>
          <p:cNvPr id="2" name="文本框 1"/>
          <p:cNvSpPr txBox="1"/>
          <p:nvPr/>
        </p:nvSpPr>
        <p:spPr>
          <a:xfrm>
            <a:off x="594803" y="5051394"/>
            <a:ext cx="9330432" cy="70788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多态体现在不同的对象收到相同的消息后，可以产生多种不同的行为方式，多态性使得同一个属性或行为在父类及其各派生类中可以具有不同的语义</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966" y="2878445"/>
            <a:ext cx="7457243" cy="18945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05608" cy="544537"/>
              <a:chOff x="42976" y="59689"/>
              <a:chExt cx="1805608" cy="544535"/>
            </a:xfrm>
          </p:grpSpPr>
          <p:sp>
            <p:nvSpPr>
              <p:cNvPr id="498" name="矩形 3"/>
              <p:cNvSpPr txBox="1"/>
              <p:nvPr/>
            </p:nvSpPr>
            <p:spPr>
              <a:xfrm>
                <a:off x="451417" y="65629"/>
                <a:ext cx="139716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1.6 </a:t>
                </a:r>
                <a:r>
                  <a:rPr lang="zh-CN" altLang="en-US" b="1" dirty="0">
                    <a:solidFill>
                      <a:srgbClr val="B4B4B4"/>
                    </a:solidFill>
                    <a:effectLst/>
                    <a:latin typeface="PingFang SC"/>
                  </a:rPr>
                  <a:t>多态</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43379" y="4116196"/>
            <a:ext cx="10791039"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000" dirty="0"/>
              <a:t>在面向对象程序设计，通过继承性和多态性的结合，可以生成许多类似但功能不同的对象</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根据继承性，对象共享了相似的特征，并显示出直接的特性</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sz="2000" dirty="0"/>
              <a:t>根据多态性，针对相同的消息，不同对象有特殊的表现形式，实现个性化设计</a:t>
            </a:r>
            <a:endPar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3" name="文本框 2"/>
          <p:cNvSpPr txBox="1"/>
          <p:nvPr/>
        </p:nvSpPr>
        <p:spPr>
          <a:xfrm>
            <a:off x="843379" y="1543268"/>
            <a:ext cx="6729274" cy="144654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多态存在的三个必要条件</a:t>
            </a:r>
            <a:endParaRPr kumimoji="0" lang="en-US" altLang="zh-CN" sz="2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1</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、要有继承</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2</a:t>
            </a:r>
            <a:r>
              <a:rPr lang="zh-CN" altLang="en-US" sz="2000" dirty="0"/>
              <a:t>、要有重写</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、父类引用指向子类对象</a:t>
            </a:r>
            <a:r>
              <a:rPr kumimoji="0" lang="en-US" altLang="zh-CN" sz="2000" b="0" i="0" u="none" strike="noStrike" cap="none" spc="0" normalizeH="0" baseline="3000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endParaRPr kumimoji="0" lang="zh-CN" altLang="en-US" sz="2000" b="0" i="0" u="none" strike="noStrike" cap="none" spc="0" normalizeH="0" baseline="3000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4" name="文本框 3"/>
          <p:cNvSpPr txBox="1"/>
          <p:nvPr/>
        </p:nvSpPr>
        <p:spPr>
          <a:xfrm>
            <a:off x="843379" y="3217227"/>
            <a:ext cx="4581309" cy="7386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多态的使用方法</a:t>
            </a:r>
            <a:endParaRPr kumimoji="0" lang="en-US" altLang="zh-CN" sz="22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父类名称 对象名 </a:t>
            </a:r>
            <a:r>
              <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 new </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子类名称</a:t>
            </a:r>
            <a:r>
              <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a:t>
            </a:r>
            <a:endPar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53698" cy="544537"/>
              <a:chOff x="42976" y="59689"/>
              <a:chExt cx="1853698" cy="544535"/>
            </a:xfrm>
          </p:grpSpPr>
          <p:sp>
            <p:nvSpPr>
              <p:cNvPr id="498" name="矩形 3"/>
              <p:cNvSpPr txBox="1"/>
              <p:nvPr/>
            </p:nvSpPr>
            <p:spPr>
              <a:xfrm>
                <a:off x="451417" y="65629"/>
                <a:ext cx="144525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question</a:t>
                </a:r>
                <a:endParaRPr lang="zh-CN" altLang="en-US" b="1" dirty="0">
                  <a:solidFill>
                    <a:srgbClr val="B4B4B4"/>
                  </a:solidFill>
                  <a:effectLst/>
                  <a:latin typeface="PingFang SC"/>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5" name="文本框 4"/>
          <p:cNvSpPr txBox="1"/>
          <p:nvPr/>
        </p:nvSpPr>
        <p:spPr>
          <a:xfrm>
            <a:off x="907927" y="2228673"/>
            <a:ext cx="10783964"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问题：多态的使用方法和继承的使用方法是什么？</a:t>
            </a:r>
          </a:p>
        </p:txBody>
      </p:sp>
      <p:sp>
        <p:nvSpPr>
          <p:cNvPr id="2" name="文本框 1">
            <a:extLst>
              <a:ext uri="{FF2B5EF4-FFF2-40B4-BE49-F238E27FC236}">
                <a16:creationId xmlns:a16="http://schemas.microsoft.com/office/drawing/2014/main" id="{85526E1B-B182-46E6-893B-5D82E9160A88}"/>
              </a:ext>
            </a:extLst>
          </p:cNvPr>
          <p:cNvSpPr txBox="1"/>
          <p:nvPr/>
        </p:nvSpPr>
        <p:spPr>
          <a:xfrm>
            <a:off x="1677880" y="3977196"/>
            <a:ext cx="5513033" cy="12003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多态：</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父类名称 对象名 </a:t>
            </a: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 new </a:t>
            </a: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子类名称</a:t>
            </a: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 class B extends A {  }</a:t>
            </a:r>
            <a:endPar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92453813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88964" cy="544537"/>
              <a:chOff x="42976" y="59689"/>
              <a:chExt cx="1888964" cy="544535"/>
            </a:xfrm>
          </p:grpSpPr>
          <p:sp>
            <p:nvSpPr>
              <p:cNvPr id="498" name="矩形 3"/>
              <p:cNvSpPr txBox="1"/>
              <p:nvPr/>
            </p:nvSpPr>
            <p:spPr>
              <a:xfrm>
                <a:off x="451417" y="65629"/>
                <a:ext cx="1480523"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1.7  </a:t>
                </a:r>
                <a:r>
                  <a:rPr lang="zh-CN" altLang="en-US" b="1" dirty="0">
                    <a:solidFill>
                      <a:srgbClr val="B4B4B4"/>
                    </a:solidFill>
                    <a:effectLst/>
                    <a:latin typeface="PingFang SC"/>
                  </a:rPr>
                  <a:t>消息</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4" name="文本框 3"/>
          <p:cNvSpPr txBox="1"/>
          <p:nvPr/>
        </p:nvSpPr>
        <p:spPr>
          <a:xfrm>
            <a:off x="1447060" y="1490489"/>
            <a:ext cx="8522563" cy="317009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在面向对象程序设计，对象间通过消息进行数据传递，多个对象通过传递消息来请求或提供服务，从而使一个软件具有更强大的功能</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lang="zh-CN" altLang="en-US" sz="2000" dirty="0">
                <a:solidFill>
                  <a:srgbClr val="FF0000"/>
                </a:solidFill>
              </a:rPr>
              <a:t>当系统中的其他对象请求这个对象执行某个服务时，就将一个消息发送给另一个对象，接收到消息的对象将消息进行解释，然后响应该请求，完成指定的服务</a:t>
            </a:r>
            <a:endParaRPr lang="en-US" altLang="zh-CN" sz="2000" dirty="0">
              <a:solidFill>
                <a:srgbClr val="FF0000"/>
              </a:solidFill>
            </a:endParaRPr>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发送消息的对象被称为发送者</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接收消息的对象被称为接收者</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447060" y="4551904"/>
            <a:ext cx="8353888" cy="163121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消息（</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message</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）由以下几部分组成</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sz="2000" dirty="0"/>
              <a:t>（</a:t>
            </a:r>
            <a:r>
              <a:rPr lang="en-US" altLang="zh-CN" sz="2000" dirty="0"/>
              <a:t>1</a:t>
            </a:r>
            <a:r>
              <a:rPr lang="zh-CN" altLang="en-US" sz="2000" dirty="0"/>
              <a:t>）提供服务的对象名</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）服务的标识，即方法名</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sz="2000" dirty="0"/>
              <a:t>（</a:t>
            </a:r>
            <a:r>
              <a:rPr lang="en-US" altLang="zh-CN" sz="2000" dirty="0"/>
              <a:t>3</a:t>
            </a:r>
            <a:r>
              <a:rPr lang="zh-CN" altLang="en-US" sz="2000" dirty="0"/>
              <a:t>）输入信息，即实际参数</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4</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）响应结果，即返回值或操作结果</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88964" cy="544537"/>
              <a:chOff x="42976" y="59689"/>
              <a:chExt cx="1888964" cy="544535"/>
            </a:xfrm>
          </p:grpSpPr>
          <p:sp>
            <p:nvSpPr>
              <p:cNvPr id="498" name="矩形 3"/>
              <p:cNvSpPr txBox="1"/>
              <p:nvPr/>
            </p:nvSpPr>
            <p:spPr>
              <a:xfrm>
                <a:off x="451417" y="65629"/>
                <a:ext cx="1480523"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1.7  </a:t>
                </a:r>
                <a:r>
                  <a:rPr lang="zh-CN" altLang="en-US" b="1" dirty="0">
                    <a:solidFill>
                      <a:srgbClr val="B4B4B4"/>
                    </a:solidFill>
                    <a:effectLst/>
                    <a:latin typeface="PingFang SC"/>
                  </a:rPr>
                  <a:t>消息</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5" name="文本框 4"/>
          <p:cNvSpPr txBox="1"/>
          <p:nvPr/>
        </p:nvSpPr>
        <p:spPr>
          <a:xfrm>
            <a:off x="1349404" y="2210538"/>
            <a:ext cx="8353888"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消息是实现对象间进行通信的一种机制。</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1</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、对于一个对象可以接受不同形式的多个消息，并产生不同的结果；</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2</a:t>
            </a:r>
            <a:r>
              <a:rPr lang="zh-CN" altLang="en-US" sz="2000" dirty="0"/>
              <a:t>、相同形式的消息可以发送给不同的对象，并产生不同的结果；</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lang="en-US" altLang="zh-CN" sz="2000" dirty="0"/>
              <a:t>3</a:t>
            </a:r>
            <a:r>
              <a:rPr lang="zh-CN" altLang="en-US" sz="2000" dirty="0"/>
              <a:t>、在发送消息的事后可以不考虑具体的接收者，对象可以对消息做出响应，也可以拒绝消息，也就是说不是必须要对消息做出响应。</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990815"/>
            <a:chOff x="0" y="59688"/>
            <a:chExt cx="7519989" cy="990813"/>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5252064" cy="990813"/>
              <a:chOff x="42976" y="59689"/>
              <a:chExt cx="5252064" cy="990809"/>
            </a:xfrm>
          </p:grpSpPr>
          <p:sp>
            <p:nvSpPr>
              <p:cNvPr id="498" name="矩形 3"/>
              <p:cNvSpPr txBox="1"/>
              <p:nvPr/>
            </p:nvSpPr>
            <p:spPr>
              <a:xfrm>
                <a:off x="451417" y="65629"/>
                <a:ext cx="4843623" cy="984869"/>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2.1 </a:t>
                </a:r>
                <a:r>
                  <a:rPr lang="zh-CN" altLang="en-US"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面向对象开发的四个阶段</a:t>
                </a: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934149" y="1714664"/>
            <a:ext cx="10207328" cy="41220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1</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、系统调查和需求分析，分析问题并且求解：</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atin typeface="Calibri" panose="020F0502020204030204" pitchFamily="34" charset="0"/>
                <a:ea typeface="+mj-ea"/>
                <a:cs typeface="Calibri" panose="020F0502020204030204" pitchFamily="34" charset="0"/>
              </a:rPr>
              <a:t>       </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对用户的开发需求以及要开发的系统所面临的问题进行调查和研究。</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针对复杂的问领域抽象出对象及其属性和方法。</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这一个阶段通常称为</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面向对象分析</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a:t>
            </a:r>
            <a:r>
              <a:rPr kumimoji="0" lang="en-US" altLang="zh-CN" sz="2000" b="0" i="0" u="none" strike="noStrike" cap="none" spc="0" normalizeH="0" baseline="0" dirty="0" err="1">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OOA:Object-Oriented</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 Analysis)</a:t>
            </a: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2</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、整理问题</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p>
          <a:p>
            <a:pPr marL="0" marR="0" indent="0" algn="l" defTabSz="914400" rtl="0" fontAlgn="auto" latinLnBrk="0" hangingPunct="0">
              <a:lnSpc>
                <a:spcPct val="100000"/>
              </a:lnSpc>
              <a:spcBef>
                <a:spcPts val="0"/>
              </a:spcBef>
              <a:spcAft>
                <a:spcPts val="0"/>
              </a:spcAft>
              <a:buClrTx/>
              <a:buSzTx/>
              <a:buFontTx/>
              <a:buNone/>
            </a:pPr>
            <a:r>
              <a:rPr lang="en-US" altLang="zh-CN" sz="2000" dirty="0">
                <a:latin typeface="Calibri" panose="020F0502020204030204" pitchFamily="34" charset="0"/>
                <a:ea typeface="+mj-ea"/>
                <a:cs typeface="Calibri" panose="020F0502020204030204" pitchFamily="34" charset="0"/>
              </a:rPr>
              <a:t>       </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对第一阶段的结果进一步抽象、归类整理。</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对每一部分进行分别的具体的设计</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先是进行类的设计</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类的设计可能包含多个层次利用继承、派生。</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在这些类的基础之上</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提出程序设计的思路和方法</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对算法进行设计。</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在设计阶段</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不牵扯某一种具体的计算机语言</a:t>
            </a:r>
            <a:r>
              <a:rPr lang="en-US" altLang="zh-CN" sz="2000" dirty="0">
                <a:latin typeface="Calibri" panose="020F0502020204030204" pitchFamily="34" charset="0"/>
                <a:ea typeface="+mj-ea"/>
                <a:cs typeface="Calibri" panose="020F0502020204030204" pitchFamily="34" charset="0"/>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而是用一种更通用的描述工具进行述</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即为</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面向对象设计</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a:t>
            </a:r>
            <a:r>
              <a:rPr kumimoji="0" lang="en-US" altLang="zh-CN" sz="2000" b="0" i="0" u="none" strike="noStrike" cap="none" spc="0" normalizeH="0" baseline="0" dirty="0" err="1">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OOD:Object-Oriented</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 Design</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990815"/>
            <a:chOff x="0" y="59688"/>
            <a:chExt cx="7519989" cy="990813"/>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5252064" cy="990813"/>
              <a:chOff x="42976" y="59689"/>
              <a:chExt cx="5252064" cy="990809"/>
            </a:xfrm>
          </p:grpSpPr>
          <p:sp>
            <p:nvSpPr>
              <p:cNvPr id="498" name="矩形 3"/>
              <p:cNvSpPr txBox="1"/>
              <p:nvPr/>
            </p:nvSpPr>
            <p:spPr>
              <a:xfrm>
                <a:off x="451417" y="65629"/>
                <a:ext cx="4843623" cy="984869"/>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2.1 </a:t>
                </a:r>
                <a:r>
                  <a:rPr lang="zh-CN" altLang="en-US"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面向对象开发的四个阶段</a:t>
                </a: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661155" y="1917577"/>
            <a:ext cx="10151847" cy="317009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3</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、程序实现：</a:t>
            </a:r>
            <a:endPar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latin typeface="Calibri" panose="020F0502020204030204" pitchFamily="34" charset="0"/>
                <a:ea typeface="+mj-ea"/>
                <a:cs typeface="Calibri" panose="020F0502020204030204" pitchFamily="34" charset="0"/>
              </a:rPr>
              <a:t>       </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利用面向对象的程序设计语言</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进行系统的实现</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即</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面向对象编程</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a:t>
            </a:r>
            <a:r>
              <a:rPr kumimoji="0" lang="en-US" altLang="zh-CN" sz="2000" b="0" i="0" u="none" strike="noStrike" cap="none" spc="0" normalizeH="0" baseline="0" dirty="0" err="1">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OOP:Object-Oriented</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 </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Programming)</a:t>
            </a: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4</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、系统开发好后，在交付用户使用前，必须对程序进行严格的测试</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测试的主要目的就是发现程序中的错误</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进行改正</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使得系统更健壮。</a:t>
            </a: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       面向对象测试时，采用面向对象的方法进行测试</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以</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类</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作为测试的一个基本单元。</a:t>
            </a:r>
          </a:p>
          <a:p>
            <a:pPr marL="0" marR="0" indent="0" algn="l" defTabSz="914400" rtl="0" fontAlgn="auto" latinLnBrk="0" hangingPunct="0">
              <a:lnSpc>
                <a:spcPct val="100000"/>
              </a:lnSpc>
              <a:spcBef>
                <a:spcPts val="0"/>
              </a:spcBef>
              <a:spcAft>
                <a:spcPts val="0"/>
              </a:spcAft>
              <a:buClrTx/>
              <a:buSzTx/>
              <a:buFontTx/>
              <a:buNone/>
            </a:pPr>
            <a:r>
              <a:rPr lang="zh-CN" altLang="en-US" sz="2000" dirty="0">
                <a:latin typeface="Calibri" panose="020F0502020204030204" pitchFamily="34" charset="0"/>
                <a:ea typeface="+mj-ea"/>
                <a:cs typeface="Calibri" panose="020F0502020204030204" pitchFamily="34" charset="0"/>
              </a:rPr>
              <a:t>       </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这个阶段称为</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面向对象测试</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a:t>
            </a:r>
            <a:r>
              <a:rPr kumimoji="0" lang="en-US" altLang="zh-CN" sz="2000" b="0" i="0" u="none" strike="noStrike" cap="none" spc="0" normalizeH="0" baseline="0" dirty="0" err="1">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OOT:Object-Oriented</a:t>
            </a:r>
            <a:r>
              <a:rPr kumimoji="0" lang="en-US" altLang="zh-CN" sz="2000" b="0" i="0" u="none" strike="noStrike" cap="none" spc="0" normalizeH="0" baseline="0" dirty="0">
                <a:ln>
                  <a:noFill/>
                </a:ln>
                <a:solidFill>
                  <a:srgbClr val="FF0000"/>
                </a:solidFill>
                <a:effectLst/>
                <a:uFillTx/>
                <a:latin typeface="Calibri" panose="020F0502020204030204" pitchFamily="34" charset="0"/>
                <a:ea typeface="+mj-ea"/>
                <a:cs typeface="Calibri" panose="020F0502020204030204" pitchFamily="34" charset="0"/>
                <a:sym typeface="Calibri" panose="020F0502020204030204"/>
              </a:rPr>
              <a:t> Test)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rPr>
              <a:t>。</a:t>
            </a: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mj-ea"/>
              <a:cs typeface="Calibri" panose="020F0502020204030204" pitchFamily="34"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1437091"/>
            <a:chOff x="0" y="59688"/>
            <a:chExt cx="7519989" cy="1437088"/>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1437088"/>
              <a:chOff x="42976" y="59689"/>
              <a:chExt cx="4697425" cy="1437082"/>
            </a:xfrm>
          </p:grpSpPr>
          <p:sp>
            <p:nvSpPr>
              <p:cNvPr id="498" name="矩形 3"/>
              <p:cNvSpPr txBox="1"/>
              <p:nvPr/>
            </p:nvSpPr>
            <p:spPr>
              <a:xfrm>
                <a:off x="451417" y="65629"/>
                <a:ext cx="4288984" cy="1431142"/>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2.2.1 </a:t>
                </a:r>
                <a:r>
                  <a:rPr lang="zh-CN" altLang="en-US"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系统调查和需求分析</a:t>
                </a:r>
              </a:p>
              <a:p>
                <a:pPr>
                  <a:defRPr>
                    <a:latin typeface="Arial" panose="020B0604020202020204"/>
                    <a:ea typeface="Arial" panose="020B0604020202020204"/>
                    <a:cs typeface="Arial" panose="020B0604020202020204"/>
                    <a:sym typeface="Arial" panose="020B0604020202020204"/>
                  </a:defRPr>
                </a:pPr>
                <a:endParaRPr lang="zh-CN" altLang="en-US" b="1" dirty="0">
                  <a:solidFill>
                    <a:srgbClr val="B4B4B4"/>
                  </a:solidFill>
                  <a:latin typeface="PingFang SC" charset="0"/>
                  <a:ea typeface="微软雅黑" panose="020B0503020204020204" charset="-122"/>
                  <a:cs typeface="微软雅黑" panose="020B0503020204020204" charset="-122"/>
                  <a:sym typeface="微软雅黑" panose="020B0503020204020204" charset="-122"/>
                </a:endParaRP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508020" y="1181769"/>
            <a:ext cx="10791039" cy="48936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40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面向对象的系统调查和需求分析阶段主要是提取系统的需求</a:t>
            </a:r>
            <a:r>
              <a:rPr lang="en-US" altLang="zh-CN" sz="240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lang="zh-CN" altLang="en-US" sz="240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也就是要分析出为了满足用户的需求</a:t>
            </a:r>
          </a:p>
          <a:p>
            <a:pPr marL="0" marR="0" indent="0" algn="l" defTabSz="914400" rtl="0" fontAlgn="auto" latinLnBrk="0" hangingPunct="0">
              <a:lnSpc>
                <a:spcPct val="100000"/>
              </a:lnSpc>
              <a:spcBef>
                <a:spcPts val="0"/>
              </a:spcBef>
              <a:spcAft>
                <a:spcPts val="0"/>
              </a:spcAft>
              <a:buClrTx/>
              <a:buSzTx/>
              <a:buFontTx/>
              <a:buNone/>
            </a:pPr>
            <a:endParaRPr lang="zh-CN" altLang="en-US" sz="200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1</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、分析过程概述</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atin typeface="Calibri" panose="020F0502020204030204" pitchFamily="34" charset="0"/>
                <a:ea typeface="等线" panose="02010600030101010101" charset="-122"/>
                <a:cs typeface="Calibri" panose="020F0502020204030204" pitchFamily="34" charset="0"/>
              </a:rPr>
              <a:t>        </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系统分析员通过</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对需求文档进行分析</a:t>
            </a:r>
            <a:r>
              <a:rPr lang="en-US" altLang="zh-CN" sz="2000" dirty="0">
                <a:solidFill>
                  <a:schemeClr val="tx1"/>
                </a:solidFill>
                <a:latin typeface="Calibri" panose="020F0502020204030204" pitchFamily="34" charset="0"/>
                <a:ea typeface="等线" panose="02010600030101010101" charset="-122"/>
                <a:cs typeface="Calibri" panose="020F0502020204030204" pitchFamily="34" charset="0"/>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可发现并对需求文档中的歧义性、不一致性进行修正</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剔除那些冗余内容</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挖掘系统中应该在的潜在内容</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弥补系统中的不足</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从而使需求文档更完整和准确。</a:t>
            </a: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FF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        </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进行需求建模</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。系统分析员根据提取的用户需求</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深入理解用户需求</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识别问题内的对象</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分析对象之间的关系</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抽象出目标系统需要完成的任务</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利用模型准确地表示出来即用面向对象观点建立对象模型、动态模型和功能模型。</a:t>
            </a: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  经过需求的分析和建模</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最后</a:t>
            </a:r>
            <a:r>
              <a:rPr kumimoji="0" lang="zh-CN" altLang="en-US" sz="2000" b="0" i="0" u="none" strike="noStrike" cap="none" spc="0" normalizeH="0" baseline="0" dirty="0">
                <a:ln>
                  <a:noFill/>
                </a:ln>
                <a:solidFill>
                  <a:srgbClr val="FF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对所得的需要进行评审</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。通过用户、领域专家、系统分员和系统设计人员的评审</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并进行反复修改后</a:t>
            </a:r>
            <a:r>
              <a:rPr kumimoji="0" lang="en-US" altLang="zh-CN"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最终确定目标系统的需求规格说明。</a:t>
            </a: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243" name="组合 34"/>
          <p:cNvGrpSpPr/>
          <p:nvPr/>
        </p:nvGrpSpPr>
        <p:grpSpPr>
          <a:xfrm>
            <a:off x="1202219" y="2910560"/>
            <a:ext cx="3793581" cy="592934"/>
            <a:chOff x="0" y="0"/>
            <a:chExt cx="3793579" cy="592932"/>
          </a:xfrm>
        </p:grpSpPr>
        <p:sp>
          <p:nvSpPr>
            <p:cNvPr id="238" name="Freeform 11"/>
            <p:cNvSpPr/>
            <p:nvPr/>
          </p:nvSpPr>
          <p:spPr>
            <a:xfrm>
              <a:off x="122586" y="0"/>
              <a:ext cx="668871" cy="84534"/>
            </a:xfrm>
            <a:custGeom>
              <a:avLst/>
              <a:gdLst/>
              <a:ahLst/>
              <a:cxnLst>
                <a:cxn ang="0">
                  <a:pos x="wd2" y="hd2"/>
                </a:cxn>
                <a:cxn ang="5400000">
                  <a:pos x="wd2" y="hd2"/>
                </a:cxn>
                <a:cxn ang="10800000">
                  <a:pos x="wd2" y="hd2"/>
                </a:cxn>
                <a:cxn ang="16200000">
                  <a:pos x="wd2" y="hd2"/>
                </a:cxn>
              </a:cxnLst>
              <a:rect l="0" t="0" r="r" b="b"/>
              <a:pathLst>
                <a:path w="21600" h="21600" extrusionOk="0">
                  <a:moveTo>
                    <a:pt x="2074" y="0"/>
                  </a:moveTo>
                  <a:lnTo>
                    <a:pt x="19526" y="0"/>
                  </a:lnTo>
                  <a:lnTo>
                    <a:pt x="21600" y="21600"/>
                  </a:lnTo>
                  <a:lnTo>
                    <a:pt x="0" y="21600"/>
                  </a:lnTo>
                  <a:lnTo>
                    <a:pt x="2074" y="0"/>
                  </a:lnTo>
                  <a:close/>
                </a:path>
              </a:pathLst>
            </a:custGeom>
            <a:solidFill>
              <a:schemeClr val="accent3"/>
            </a:solidFill>
            <a:ln w="12700" cap="flat">
              <a:noFill/>
              <a:miter lim="400000"/>
            </a:ln>
            <a:effectLst/>
          </p:spPr>
          <p:txBody>
            <a:bodyPr wrap="square" lIns="45719" tIns="45719" rIns="45719" bIns="45719" numCol="1" anchor="t">
              <a:noAutofit/>
            </a:bodyPr>
            <a:lstStyle/>
            <a:p>
              <a:endParaRPr/>
            </a:p>
          </p:txBody>
        </p:sp>
        <p:sp>
          <p:nvSpPr>
            <p:cNvPr id="239" name="Freeform 10"/>
            <p:cNvSpPr/>
            <p:nvPr/>
          </p:nvSpPr>
          <p:spPr>
            <a:xfrm>
              <a:off x="0" y="66675"/>
              <a:ext cx="3793579" cy="526257"/>
            </a:xfrm>
            <a:custGeom>
              <a:avLst/>
              <a:gdLst/>
              <a:ahLst/>
              <a:cxnLst>
                <a:cxn ang="0">
                  <a:pos x="wd2" y="hd2"/>
                </a:cxn>
                <a:cxn ang="5400000">
                  <a:pos x="wd2" y="hd2"/>
                </a:cxn>
                <a:cxn ang="10800000">
                  <a:pos x="wd2" y="hd2"/>
                </a:cxn>
                <a:cxn ang="16200000">
                  <a:pos x="wd2" y="hd2"/>
                </a:cxn>
              </a:cxnLst>
              <a:rect l="0" t="0" r="r" b="b"/>
              <a:pathLst>
                <a:path w="21600" h="21600"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chemeClr val="accent3"/>
            </a:solidFill>
            <a:ln w="3175" cap="flat">
              <a:solidFill>
                <a:srgbClr val="A8A9AD"/>
              </a:solidFill>
              <a:prstDash val="solid"/>
              <a:round/>
            </a:ln>
            <a:effectLst/>
          </p:spPr>
          <p:txBody>
            <a:bodyPr wrap="square" lIns="45719" tIns="45719" rIns="45719" bIns="45719" numCol="1" anchor="t">
              <a:noAutofit/>
            </a:bodyPr>
            <a:lstStyle/>
            <a:p>
              <a:endParaRPr dirty="0"/>
            </a:p>
          </p:txBody>
        </p:sp>
        <p:sp>
          <p:nvSpPr>
            <p:cNvPr id="240" name="Rectangle 12"/>
            <p:cNvSpPr/>
            <p:nvPr/>
          </p:nvSpPr>
          <p:spPr>
            <a:xfrm>
              <a:off x="186854" y="0"/>
              <a:ext cx="540334" cy="553641"/>
            </a:xfrm>
            <a:prstGeom prst="rect">
              <a:avLst/>
            </a:prstGeom>
            <a:solidFill>
              <a:schemeClr val="accent3"/>
            </a:solidFill>
            <a:ln w="12700" cap="flat">
              <a:noFill/>
              <a:miter lim="400000"/>
            </a:ln>
            <a:effectLst/>
          </p:spPr>
          <p:txBody>
            <a:bodyPr wrap="square" lIns="45719" tIns="45719" rIns="45719" bIns="45719" numCol="1" anchor="t">
              <a:noAutofit/>
            </a:bodyPr>
            <a:lstStyle/>
            <a:p>
              <a:pPr>
                <a:defRPr>
                  <a:latin typeface="Arial" panose="020B0604020202020204"/>
                  <a:ea typeface="Arial" panose="020B0604020202020204"/>
                  <a:cs typeface="Arial" panose="020B0604020202020204"/>
                  <a:sym typeface="Arial" panose="020B0604020202020204"/>
                </a:defRPr>
              </a:pPr>
              <a:endParaRPr/>
            </a:p>
          </p:txBody>
        </p:sp>
        <p:sp>
          <p:nvSpPr>
            <p:cNvPr id="241" name="TextBox 105"/>
            <p:cNvSpPr txBox="1"/>
            <p:nvPr/>
          </p:nvSpPr>
          <p:spPr>
            <a:xfrm>
              <a:off x="884288" y="113108"/>
              <a:ext cx="2839218" cy="438560"/>
            </a:xfrm>
            <a:prstGeom prst="rect">
              <a:avLst/>
            </a:prstGeom>
            <a:solidFill>
              <a:schemeClr val="accent3"/>
            </a:solidFill>
            <a:ln w="12700" cap="flat">
              <a:noFill/>
              <a:miter lim="400000"/>
            </a:ln>
            <a:effectLst/>
          </p:spPr>
          <p:txBody>
            <a:bodyPr wrap="none" lIns="34280" tIns="34280" rIns="34280" bIns="34280" numCol="1" anchor="t">
              <a:spAutoFit/>
            </a:bodyPr>
            <a:lstStyle>
              <a:lvl1pPr>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面向对象的基本概念</a:t>
              </a:r>
              <a:endParaRPr dirty="0"/>
            </a:p>
          </p:txBody>
        </p:sp>
        <p:sp>
          <p:nvSpPr>
            <p:cNvPr id="242" name="TextBox 106"/>
            <p:cNvSpPr txBox="1"/>
            <p:nvPr/>
          </p:nvSpPr>
          <p:spPr>
            <a:xfrm>
              <a:off x="267785" y="32146"/>
              <a:ext cx="293157" cy="525763"/>
            </a:xfrm>
            <a:prstGeom prst="rect">
              <a:avLst/>
            </a:prstGeom>
            <a:solidFill>
              <a:schemeClr val="accent3"/>
            </a:solidFill>
            <a:ln w="12700" cap="flat">
              <a:noFill/>
              <a:miter lim="400000"/>
            </a:ln>
            <a:effectLst/>
          </p:spPr>
          <p:txBody>
            <a:bodyPr wrap="none" lIns="34280" tIns="34280" rIns="34280" bIns="34280" numCol="1" anchor="t">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a:t>
              </a:r>
            </a:p>
          </p:txBody>
        </p:sp>
      </p:grpSp>
      <p:grpSp>
        <p:nvGrpSpPr>
          <p:cNvPr id="249" name="组合 40"/>
          <p:cNvGrpSpPr/>
          <p:nvPr/>
        </p:nvGrpSpPr>
        <p:grpSpPr>
          <a:xfrm>
            <a:off x="1202218" y="3985434"/>
            <a:ext cx="3793581" cy="592933"/>
            <a:chOff x="0" y="0"/>
            <a:chExt cx="3793579" cy="592932"/>
          </a:xfrm>
        </p:grpSpPr>
        <p:sp>
          <p:nvSpPr>
            <p:cNvPr id="244" name="Freeform 11"/>
            <p:cNvSpPr/>
            <p:nvPr/>
          </p:nvSpPr>
          <p:spPr>
            <a:xfrm>
              <a:off x="122586" y="0"/>
              <a:ext cx="668871" cy="84536"/>
            </a:xfrm>
            <a:custGeom>
              <a:avLst/>
              <a:gdLst/>
              <a:ahLst/>
              <a:cxnLst>
                <a:cxn ang="0">
                  <a:pos x="wd2" y="hd2"/>
                </a:cxn>
                <a:cxn ang="5400000">
                  <a:pos x="wd2" y="hd2"/>
                </a:cxn>
                <a:cxn ang="10800000">
                  <a:pos x="wd2" y="hd2"/>
                </a:cxn>
                <a:cxn ang="16200000">
                  <a:pos x="wd2" y="hd2"/>
                </a:cxn>
              </a:cxnLst>
              <a:rect l="0" t="0" r="r" b="b"/>
              <a:pathLst>
                <a:path w="21600" h="21600" extrusionOk="0">
                  <a:moveTo>
                    <a:pt x="2074" y="0"/>
                  </a:moveTo>
                  <a:lnTo>
                    <a:pt x="19526" y="0"/>
                  </a:lnTo>
                  <a:lnTo>
                    <a:pt x="21600" y="21600"/>
                  </a:lnTo>
                  <a:lnTo>
                    <a:pt x="0" y="21600"/>
                  </a:lnTo>
                  <a:lnTo>
                    <a:pt x="2074" y="0"/>
                  </a:lnTo>
                  <a:close/>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45" name="Freeform 10"/>
            <p:cNvSpPr/>
            <p:nvPr/>
          </p:nvSpPr>
          <p:spPr>
            <a:xfrm>
              <a:off x="0" y="66674"/>
              <a:ext cx="3793579" cy="526258"/>
            </a:xfrm>
            <a:custGeom>
              <a:avLst/>
              <a:gdLst/>
              <a:ahLst/>
              <a:cxnLst>
                <a:cxn ang="0">
                  <a:pos x="wd2" y="hd2"/>
                </a:cxn>
                <a:cxn ang="5400000">
                  <a:pos x="wd2" y="hd2"/>
                </a:cxn>
                <a:cxn ang="10800000">
                  <a:pos x="wd2" y="hd2"/>
                </a:cxn>
                <a:cxn ang="16200000">
                  <a:pos x="wd2" y="hd2"/>
                </a:cxn>
              </a:cxnLst>
              <a:rect l="0" t="0" r="r" b="b"/>
              <a:pathLst>
                <a:path w="21600" h="21600"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chemeClr val="accent2"/>
            </a:solidFill>
            <a:ln w="3175" cap="flat">
              <a:solidFill>
                <a:srgbClr val="A8A9AD"/>
              </a:solidFill>
              <a:prstDash val="solid"/>
              <a:round/>
            </a:ln>
            <a:effectLst/>
          </p:spPr>
          <p:txBody>
            <a:bodyPr wrap="square" lIns="45719" tIns="45719" rIns="45719" bIns="45719" numCol="1" anchor="t">
              <a:noAutofit/>
            </a:bodyPr>
            <a:lstStyle/>
            <a:p>
              <a:endParaRPr/>
            </a:p>
          </p:txBody>
        </p:sp>
        <p:sp>
          <p:nvSpPr>
            <p:cNvPr id="246" name="Rectangle 12"/>
            <p:cNvSpPr/>
            <p:nvPr/>
          </p:nvSpPr>
          <p:spPr>
            <a:xfrm>
              <a:off x="186854" y="0"/>
              <a:ext cx="540334" cy="553642"/>
            </a:xfrm>
            <a:prstGeom prst="rect">
              <a:avLst/>
            </a:prstGeom>
            <a:solidFill>
              <a:schemeClr val="accent2"/>
            </a:solidFill>
            <a:ln w="12700" cap="flat">
              <a:noFill/>
              <a:miter lim="400000"/>
            </a:ln>
            <a:effectLst/>
          </p:spPr>
          <p:txBody>
            <a:bodyPr wrap="square" lIns="45719" tIns="45719" rIns="45719" bIns="45719" numCol="1" anchor="t">
              <a:noAutofit/>
            </a:bodyPr>
            <a:lstStyle/>
            <a:p>
              <a:pPr>
                <a:defRPr>
                  <a:latin typeface="Arial" panose="020B0604020202020204"/>
                  <a:ea typeface="Arial" panose="020B0604020202020204"/>
                  <a:cs typeface="Arial" panose="020B0604020202020204"/>
                  <a:sym typeface="Arial" panose="020B0604020202020204"/>
                </a:defRPr>
              </a:pPr>
              <a:endParaRPr/>
            </a:p>
          </p:txBody>
        </p:sp>
        <p:sp>
          <p:nvSpPr>
            <p:cNvPr id="247" name="TextBox 108"/>
            <p:cNvSpPr txBox="1"/>
            <p:nvPr/>
          </p:nvSpPr>
          <p:spPr>
            <a:xfrm>
              <a:off x="884288" y="135731"/>
              <a:ext cx="1915888" cy="438560"/>
            </a:xfrm>
            <a:prstGeom prst="rect">
              <a:avLst/>
            </a:prstGeom>
            <a:solidFill>
              <a:schemeClr val="accent2"/>
            </a:solidFill>
            <a:ln w="12700" cap="flat">
              <a:noFill/>
              <a:miter lim="400000"/>
            </a:ln>
            <a:effectLst/>
          </p:spPr>
          <p:txBody>
            <a:bodyPr wrap="none" lIns="34280" tIns="34280" rIns="34280" bIns="34280" numCol="1" anchor="t">
              <a:spAutoFit/>
            </a:bodyPr>
            <a:lstStyle>
              <a:lvl1pPr>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面向对象开发</a:t>
              </a:r>
              <a:endParaRPr dirty="0"/>
            </a:p>
          </p:txBody>
        </p:sp>
        <p:sp>
          <p:nvSpPr>
            <p:cNvPr id="248" name="TextBox 109"/>
            <p:cNvSpPr txBox="1"/>
            <p:nvPr/>
          </p:nvSpPr>
          <p:spPr>
            <a:xfrm>
              <a:off x="267785" y="15478"/>
              <a:ext cx="293157" cy="525763"/>
            </a:xfrm>
            <a:prstGeom prst="rect">
              <a:avLst/>
            </a:prstGeom>
            <a:solidFill>
              <a:schemeClr val="accent2"/>
            </a:solidFill>
            <a:ln w="12700" cap="flat">
              <a:noFill/>
              <a:miter lim="400000"/>
            </a:ln>
            <a:effectLst/>
          </p:spPr>
          <p:txBody>
            <a:bodyPr wrap="none" lIns="34280" tIns="34280" rIns="34280" bIns="34280" numCol="1" anchor="t">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a:t>
              </a:r>
            </a:p>
          </p:txBody>
        </p:sp>
      </p:grpSp>
      <p:grpSp>
        <p:nvGrpSpPr>
          <p:cNvPr id="255" name="组合 46"/>
          <p:cNvGrpSpPr/>
          <p:nvPr/>
        </p:nvGrpSpPr>
        <p:grpSpPr>
          <a:xfrm>
            <a:off x="1168440" y="4952226"/>
            <a:ext cx="3793582" cy="591248"/>
            <a:chOff x="-1" y="0"/>
            <a:chExt cx="3793580" cy="591247"/>
          </a:xfrm>
          <a:solidFill>
            <a:schemeClr val="accent6">
              <a:lumMod val="60000"/>
              <a:lumOff val="40000"/>
            </a:schemeClr>
          </a:solidFill>
        </p:grpSpPr>
        <p:sp>
          <p:nvSpPr>
            <p:cNvPr id="250" name="Freeform 11"/>
            <p:cNvSpPr/>
            <p:nvPr/>
          </p:nvSpPr>
          <p:spPr>
            <a:xfrm>
              <a:off x="122586" y="0"/>
              <a:ext cx="668871" cy="84535"/>
            </a:xfrm>
            <a:custGeom>
              <a:avLst/>
              <a:gdLst/>
              <a:ahLst/>
              <a:cxnLst>
                <a:cxn ang="0">
                  <a:pos x="wd2" y="hd2"/>
                </a:cxn>
                <a:cxn ang="5400000">
                  <a:pos x="wd2" y="hd2"/>
                </a:cxn>
                <a:cxn ang="10800000">
                  <a:pos x="wd2" y="hd2"/>
                </a:cxn>
                <a:cxn ang="16200000">
                  <a:pos x="wd2" y="hd2"/>
                </a:cxn>
              </a:cxnLst>
              <a:rect l="0" t="0" r="r" b="b"/>
              <a:pathLst>
                <a:path w="21600" h="21600" extrusionOk="0">
                  <a:moveTo>
                    <a:pt x="2074" y="0"/>
                  </a:moveTo>
                  <a:lnTo>
                    <a:pt x="19526" y="0"/>
                  </a:lnTo>
                  <a:lnTo>
                    <a:pt x="21600" y="21600"/>
                  </a:lnTo>
                  <a:lnTo>
                    <a:pt x="0" y="21600"/>
                  </a:lnTo>
                  <a:lnTo>
                    <a:pt x="2074" y="0"/>
                  </a:lnTo>
                  <a:close/>
                </a:path>
              </a:pathLst>
            </a:custGeom>
            <a:grpFill/>
            <a:ln w="12700" cap="flat">
              <a:noFill/>
              <a:miter lim="400000"/>
            </a:ln>
            <a:effectLst/>
          </p:spPr>
          <p:txBody>
            <a:bodyPr wrap="square" lIns="45719" tIns="45719" rIns="45719" bIns="45719" numCol="1" anchor="t">
              <a:noAutofit/>
            </a:bodyPr>
            <a:lstStyle/>
            <a:p>
              <a:endParaRPr/>
            </a:p>
          </p:txBody>
        </p:sp>
        <p:sp>
          <p:nvSpPr>
            <p:cNvPr id="251" name="Freeform 10"/>
            <p:cNvSpPr/>
            <p:nvPr/>
          </p:nvSpPr>
          <p:spPr>
            <a:xfrm>
              <a:off x="-1" y="64989"/>
              <a:ext cx="3793580" cy="526258"/>
            </a:xfrm>
            <a:custGeom>
              <a:avLst/>
              <a:gdLst/>
              <a:ahLst/>
              <a:cxnLst>
                <a:cxn ang="0">
                  <a:pos x="wd2" y="hd2"/>
                </a:cxn>
                <a:cxn ang="5400000">
                  <a:pos x="wd2" y="hd2"/>
                </a:cxn>
                <a:cxn ang="10800000">
                  <a:pos x="wd2" y="hd2"/>
                </a:cxn>
                <a:cxn ang="16200000">
                  <a:pos x="wd2" y="hd2"/>
                </a:cxn>
              </a:cxnLst>
              <a:rect l="0" t="0" r="r" b="b"/>
              <a:pathLst>
                <a:path w="21600" h="21600"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grpFill/>
            <a:ln w="3175" cap="flat">
              <a:solidFill>
                <a:srgbClr val="A8A9AD"/>
              </a:solidFill>
              <a:prstDash val="solid"/>
              <a:round/>
            </a:ln>
            <a:effectLst/>
          </p:spPr>
          <p:txBody>
            <a:bodyPr wrap="square" lIns="45719" tIns="45719" rIns="45719" bIns="45719" numCol="1" anchor="t">
              <a:noAutofit/>
            </a:bodyPr>
            <a:lstStyle/>
            <a:p>
              <a:endParaRPr dirty="0">
                <a:solidFill>
                  <a:schemeClr val="accent2">
                    <a:lumMod val="75000"/>
                  </a:schemeClr>
                </a:solidFill>
              </a:endParaRPr>
            </a:p>
          </p:txBody>
        </p:sp>
        <p:sp>
          <p:nvSpPr>
            <p:cNvPr id="252" name="Rectangle 12"/>
            <p:cNvSpPr/>
            <p:nvPr/>
          </p:nvSpPr>
          <p:spPr>
            <a:xfrm>
              <a:off x="186854" y="1"/>
              <a:ext cx="540334" cy="553641"/>
            </a:xfrm>
            <a:prstGeom prst="rect">
              <a:avLst/>
            </a:prstGeom>
            <a:grpFill/>
            <a:ln w="12700" cap="flat">
              <a:noFill/>
              <a:miter lim="400000"/>
            </a:ln>
            <a:effectLst/>
          </p:spPr>
          <p:txBody>
            <a:bodyPr wrap="square" lIns="45719" tIns="45719" rIns="45719" bIns="45719" numCol="1" anchor="t">
              <a:noAutofit/>
            </a:bodyPr>
            <a:lstStyle/>
            <a:p>
              <a:pPr>
                <a:defRPr>
                  <a:latin typeface="Arial" panose="020B0604020202020204"/>
                  <a:ea typeface="Arial" panose="020B0604020202020204"/>
                  <a:cs typeface="Arial" panose="020B0604020202020204"/>
                  <a:sym typeface="Arial" panose="020B0604020202020204"/>
                </a:defRPr>
              </a:pPr>
              <a:endParaRPr/>
            </a:p>
          </p:txBody>
        </p:sp>
        <p:sp>
          <p:nvSpPr>
            <p:cNvPr id="253" name="TextBox 115"/>
            <p:cNvSpPr txBox="1"/>
            <p:nvPr/>
          </p:nvSpPr>
          <p:spPr>
            <a:xfrm>
              <a:off x="884287" y="95249"/>
              <a:ext cx="2344406" cy="438560"/>
            </a:xfrm>
            <a:prstGeom prst="rect">
              <a:avLst/>
            </a:prstGeom>
            <a:grpFill/>
            <a:ln w="12700" cap="flat">
              <a:noFill/>
              <a:miter lim="400000"/>
            </a:ln>
            <a:effectLst/>
          </p:spPr>
          <p:txBody>
            <a:bodyPr wrap="square" lIns="34280" tIns="34280" rIns="34280" bIns="34280" numCol="1" anchor="t">
              <a:spAutoFit/>
            </a:bodyPr>
            <a:lstStyle>
              <a:lvl1pPr>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软件建模概述</a:t>
              </a:r>
              <a:endParaRPr dirty="0"/>
            </a:p>
          </p:txBody>
        </p:sp>
        <p:sp>
          <p:nvSpPr>
            <p:cNvPr id="254" name="TextBox 116"/>
            <p:cNvSpPr txBox="1"/>
            <p:nvPr/>
          </p:nvSpPr>
          <p:spPr>
            <a:xfrm>
              <a:off x="267785" y="14288"/>
              <a:ext cx="293157" cy="525763"/>
            </a:xfrm>
            <a:prstGeom prst="rect">
              <a:avLst/>
            </a:prstGeom>
            <a:grpFill/>
            <a:ln w="12700" cap="flat">
              <a:noFill/>
              <a:miter lim="400000"/>
            </a:ln>
            <a:effectLst/>
          </p:spPr>
          <p:txBody>
            <a:bodyPr wrap="none" lIns="34280" tIns="34280" rIns="34280" bIns="34280" numCol="1" anchor="t">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a:t>
              </a:r>
            </a:p>
          </p:txBody>
        </p:sp>
      </p:grpSp>
      <p:grpSp>
        <p:nvGrpSpPr>
          <p:cNvPr id="264" name="组合 107"/>
          <p:cNvGrpSpPr/>
          <p:nvPr/>
        </p:nvGrpSpPr>
        <p:grpSpPr>
          <a:xfrm>
            <a:off x="5030116" y="644954"/>
            <a:ext cx="2270574" cy="2270572"/>
            <a:chOff x="0" y="0"/>
            <a:chExt cx="2270572" cy="2270570"/>
          </a:xfrm>
        </p:grpSpPr>
        <p:sp>
          <p:nvSpPr>
            <p:cNvPr id="262" name="椭圆 108"/>
            <p:cNvSpPr/>
            <p:nvPr/>
          </p:nvSpPr>
          <p:spPr>
            <a:xfrm>
              <a:off x="-1" y="-1"/>
              <a:ext cx="2270574" cy="2270572"/>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defTabSz="1219200">
                <a:defRPr sz="1500">
                  <a:solidFill>
                    <a:srgbClr val="FFFFFF"/>
                  </a:solidFill>
                </a:defRPr>
              </a:pPr>
              <a:endParaRPr/>
            </a:p>
          </p:txBody>
        </p:sp>
        <p:sp>
          <p:nvSpPr>
            <p:cNvPr id="263" name="文本框 1"/>
            <p:cNvSpPr txBox="1"/>
            <p:nvPr/>
          </p:nvSpPr>
          <p:spPr>
            <a:xfrm>
              <a:off x="398093" y="626783"/>
              <a:ext cx="1475741" cy="1043941"/>
            </a:xfrm>
            <a:prstGeom prst="rect">
              <a:avLst/>
            </a:prstGeom>
            <a:noFill/>
            <a:ln w="12700" cap="flat">
              <a:noFill/>
              <a:miter lim="400000"/>
            </a:ln>
            <a:effectLst/>
          </p:spPr>
          <p:txBody>
            <a:bodyPr wrap="none" lIns="45719" tIns="45719" rIns="45719" bIns="45719" numCol="1" anchor="t">
              <a:spAutoFit/>
            </a:bodyPr>
            <a:lstStyle>
              <a:lvl1pPr algn="ctr">
                <a:defRPr sz="54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目录</a:t>
              </a:r>
            </a:p>
          </p:txBody>
        </p:sp>
      </p:grpSp>
      <p:grpSp>
        <p:nvGrpSpPr>
          <p:cNvPr id="48" name="组合 46"/>
          <p:cNvGrpSpPr/>
          <p:nvPr/>
        </p:nvGrpSpPr>
        <p:grpSpPr>
          <a:xfrm>
            <a:off x="7060913" y="2911751"/>
            <a:ext cx="3793582" cy="591743"/>
            <a:chOff x="-1" y="0"/>
            <a:chExt cx="3793580" cy="591742"/>
          </a:xfrm>
          <a:solidFill>
            <a:schemeClr val="tx2">
              <a:lumMod val="75000"/>
            </a:schemeClr>
          </a:solidFill>
        </p:grpSpPr>
        <p:sp>
          <p:nvSpPr>
            <p:cNvPr id="49" name="Freeform 11"/>
            <p:cNvSpPr/>
            <p:nvPr/>
          </p:nvSpPr>
          <p:spPr>
            <a:xfrm>
              <a:off x="122586" y="0"/>
              <a:ext cx="668871" cy="84535"/>
            </a:xfrm>
            <a:custGeom>
              <a:avLst/>
              <a:gdLst/>
              <a:ahLst/>
              <a:cxnLst>
                <a:cxn ang="0">
                  <a:pos x="wd2" y="hd2"/>
                </a:cxn>
                <a:cxn ang="5400000">
                  <a:pos x="wd2" y="hd2"/>
                </a:cxn>
                <a:cxn ang="10800000">
                  <a:pos x="wd2" y="hd2"/>
                </a:cxn>
                <a:cxn ang="16200000">
                  <a:pos x="wd2" y="hd2"/>
                </a:cxn>
              </a:cxnLst>
              <a:rect l="0" t="0" r="r" b="b"/>
              <a:pathLst>
                <a:path w="21600" h="21600" extrusionOk="0">
                  <a:moveTo>
                    <a:pt x="2074" y="0"/>
                  </a:moveTo>
                  <a:lnTo>
                    <a:pt x="19526" y="0"/>
                  </a:lnTo>
                  <a:lnTo>
                    <a:pt x="21600" y="21600"/>
                  </a:lnTo>
                  <a:lnTo>
                    <a:pt x="0" y="21600"/>
                  </a:lnTo>
                  <a:lnTo>
                    <a:pt x="2074" y="0"/>
                  </a:lnTo>
                  <a:close/>
                </a:path>
              </a:pathLst>
            </a:custGeom>
            <a:grpFill/>
            <a:ln w="12700" cap="flat">
              <a:noFill/>
              <a:miter lim="400000"/>
            </a:ln>
            <a:effectLst/>
          </p:spPr>
          <p:txBody>
            <a:bodyPr wrap="square" lIns="45719" tIns="45719" rIns="45719" bIns="45719" numCol="1" anchor="t">
              <a:noAutofit/>
            </a:bodyPr>
            <a:lstStyle/>
            <a:p>
              <a:endParaRPr/>
            </a:p>
          </p:txBody>
        </p:sp>
        <p:sp>
          <p:nvSpPr>
            <p:cNvPr id="50" name="Freeform 10"/>
            <p:cNvSpPr/>
            <p:nvPr/>
          </p:nvSpPr>
          <p:spPr>
            <a:xfrm>
              <a:off x="-1" y="65484"/>
              <a:ext cx="3793580" cy="526258"/>
            </a:xfrm>
            <a:custGeom>
              <a:avLst/>
              <a:gdLst/>
              <a:ahLst/>
              <a:cxnLst>
                <a:cxn ang="0">
                  <a:pos x="wd2" y="hd2"/>
                </a:cxn>
                <a:cxn ang="5400000">
                  <a:pos x="wd2" y="hd2"/>
                </a:cxn>
                <a:cxn ang="10800000">
                  <a:pos x="wd2" y="hd2"/>
                </a:cxn>
                <a:cxn ang="16200000">
                  <a:pos x="wd2" y="hd2"/>
                </a:cxn>
              </a:cxnLst>
              <a:rect l="0" t="0" r="r" b="b"/>
              <a:pathLst>
                <a:path w="21600" h="21600"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grpFill/>
            <a:ln w="3175" cap="flat">
              <a:solidFill>
                <a:srgbClr val="A8A9AD"/>
              </a:solidFill>
              <a:prstDash val="solid"/>
              <a:round/>
            </a:ln>
            <a:effectLst/>
          </p:spPr>
          <p:txBody>
            <a:bodyPr wrap="square" lIns="45719" tIns="45719" rIns="45719" bIns="45719" numCol="1" anchor="t">
              <a:noAutofit/>
            </a:bodyPr>
            <a:lstStyle/>
            <a:p>
              <a:endParaRPr/>
            </a:p>
          </p:txBody>
        </p:sp>
        <p:sp>
          <p:nvSpPr>
            <p:cNvPr id="51" name="Rectangle 12"/>
            <p:cNvSpPr/>
            <p:nvPr/>
          </p:nvSpPr>
          <p:spPr>
            <a:xfrm>
              <a:off x="186854" y="1"/>
              <a:ext cx="540334" cy="553641"/>
            </a:xfrm>
            <a:prstGeom prst="rect">
              <a:avLst/>
            </a:prstGeom>
            <a:grpFill/>
            <a:ln w="12700" cap="flat">
              <a:noFill/>
              <a:miter lim="400000"/>
            </a:ln>
            <a:effectLst/>
          </p:spPr>
          <p:txBody>
            <a:bodyPr wrap="square" lIns="45719" tIns="45719" rIns="45719" bIns="45719" numCol="1" anchor="t">
              <a:noAutofit/>
            </a:bodyPr>
            <a:lstStyle/>
            <a:p>
              <a:pPr>
                <a:defRPr>
                  <a:latin typeface="Arial" panose="020B0604020202020204"/>
                  <a:ea typeface="Arial" panose="020B0604020202020204"/>
                  <a:cs typeface="Arial" panose="020B0604020202020204"/>
                  <a:sym typeface="Arial" panose="020B0604020202020204"/>
                </a:defRPr>
              </a:pPr>
              <a:endParaRPr/>
            </a:p>
          </p:txBody>
        </p:sp>
        <p:sp>
          <p:nvSpPr>
            <p:cNvPr id="52" name="TextBox 115"/>
            <p:cNvSpPr txBox="1"/>
            <p:nvPr/>
          </p:nvSpPr>
          <p:spPr>
            <a:xfrm>
              <a:off x="884288" y="95249"/>
              <a:ext cx="1370867" cy="438560"/>
            </a:xfrm>
            <a:prstGeom prst="rect">
              <a:avLst/>
            </a:prstGeom>
            <a:grpFill/>
            <a:ln w="12700" cap="flat">
              <a:noFill/>
              <a:miter lim="400000"/>
            </a:ln>
            <a:effectLst/>
          </p:spPr>
          <p:txBody>
            <a:bodyPr wrap="square" lIns="34280" tIns="34280" rIns="34280" bIns="34280" numCol="1" anchor="t">
              <a:spAutoFit/>
            </a:bodyPr>
            <a:lstStyle>
              <a:lvl1pPr>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参考资料</a:t>
              </a:r>
              <a:endParaRPr dirty="0"/>
            </a:p>
          </p:txBody>
        </p:sp>
        <p:sp>
          <p:nvSpPr>
            <p:cNvPr id="53" name="TextBox 116"/>
            <p:cNvSpPr txBox="1"/>
            <p:nvPr/>
          </p:nvSpPr>
          <p:spPr>
            <a:xfrm>
              <a:off x="267785" y="13492"/>
              <a:ext cx="306474" cy="530893"/>
            </a:xfrm>
            <a:prstGeom prst="rect">
              <a:avLst/>
            </a:prstGeom>
            <a:grpFill/>
            <a:ln w="12700" cap="flat">
              <a:noFill/>
              <a:miter lim="400000"/>
            </a:ln>
            <a:effectLst/>
          </p:spPr>
          <p:txBody>
            <a:bodyPr wrap="none" lIns="34280" tIns="34280" rIns="34280" bIns="34280" numCol="1" anchor="t">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dirty="0"/>
                <a:t>4</a:t>
              </a:r>
              <a:endParaRPr dirty="0"/>
            </a:p>
          </p:txBody>
        </p:sp>
      </p:grpSp>
      <p:grpSp>
        <p:nvGrpSpPr>
          <p:cNvPr id="54" name="组合 46"/>
          <p:cNvGrpSpPr/>
          <p:nvPr/>
        </p:nvGrpSpPr>
        <p:grpSpPr>
          <a:xfrm>
            <a:off x="7060913" y="3929705"/>
            <a:ext cx="3793582" cy="591743"/>
            <a:chOff x="-1" y="0"/>
            <a:chExt cx="3793580" cy="591742"/>
          </a:xfrm>
          <a:solidFill>
            <a:schemeClr val="accent3">
              <a:lumMod val="75000"/>
            </a:schemeClr>
          </a:solidFill>
        </p:grpSpPr>
        <p:sp>
          <p:nvSpPr>
            <p:cNvPr id="55" name="Freeform 11"/>
            <p:cNvSpPr/>
            <p:nvPr/>
          </p:nvSpPr>
          <p:spPr>
            <a:xfrm>
              <a:off x="122586" y="0"/>
              <a:ext cx="668871" cy="84535"/>
            </a:xfrm>
            <a:custGeom>
              <a:avLst/>
              <a:gdLst/>
              <a:ahLst/>
              <a:cxnLst>
                <a:cxn ang="0">
                  <a:pos x="wd2" y="hd2"/>
                </a:cxn>
                <a:cxn ang="5400000">
                  <a:pos x="wd2" y="hd2"/>
                </a:cxn>
                <a:cxn ang="10800000">
                  <a:pos x="wd2" y="hd2"/>
                </a:cxn>
                <a:cxn ang="16200000">
                  <a:pos x="wd2" y="hd2"/>
                </a:cxn>
              </a:cxnLst>
              <a:rect l="0" t="0" r="r" b="b"/>
              <a:pathLst>
                <a:path w="21600" h="21600" extrusionOk="0">
                  <a:moveTo>
                    <a:pt x="2074" y="0"/>
                  </a:moveTo>
                  <a:lnTo>
                    <a:pt x="19526" y="0"/>
                  </a:lnTo>
                  <a:lnTo>
                    <a:pt x="21600" y="21600"/>
                  </a:lnTo>
                  <a:lnTo>
                    <a:pt x="0" y="21600"/>
                  </a:lnTo>
                  <a:lnTo>
                    <a:pt x="2074" y="0"/>
                  </a:lnTo>
                  <a:close/>
                </a:path>
              </a:pathLst>
            </a:custGeom>
            <a:grpFill/>
            <a:ln w="12700" cap="flat">
              <a:noFill/>
              <a:miter lim="400000"/>
            </a:ln>
            <a:effectLst/>
          </p:spPr>
          <p:txBody>
            <a:bodyPr wrap="square" lIns="45719" tIns="45719" rIns="45719" bIns="45719" numCol="1" anchor="t">
              <a:noAutofit/>
            </a:bodyPr>
            <a:lstStyle/>
            <a:p>
              <a:endParaRPr/>
            </a:p>
          </p:txBody>
        </p:sp>
        <p:sp>
          <p:nvSpPr>
            <p:cNvPr id="56" name="Freeform 10"/>
            <p:cNvSpPr/>
            <p:nvPr/>
          </p:nvSpPr>
          <p:spPr>
            <a:xfrm>
              <a:off x="-1" y="65484"/>
              <a:ext cx="3793580" cy="526258"/>
            </a:xfrm>
            <a:custGeom>
              <a:avLst/>
              <a:gdLst/>
              <a:ahLst/>
              <a:cxnLst>
                <a:cxn ang="0">
                  <a:pos x="wd2" y="hd2"/>
                </a:cxn>
                <a:cxn ang="5400000">
                  <a:pos x="wd2" y="hd2"/>
                </a:cxn>
                <a:cxn ang="10800000">
                  <a:pos x="wd2" y="hd2"/>
                </a:cxn>
                <a:cxn ang="16200000">
                  <a:pos x="wd2" y="hd2"/>
                </a:cxn>
              </a:cxnLst>
              <a:rect l="0" t="0" r="r" b="b"/>
              <a:pathLst>
                <a:path w="21600" h="21600"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grpFill/>
            <a:ln w="3175" cap="flat">
              <a:solidFill>
                <a:srgbClr val="A8A9AD"/>
              </a:solidFill>
              <a:prstDash val="solid"/>
              <a:round/>
            </a:ln>
            <a:effectLst/>
          </p:spPr>
          <p:txBody>
            <a:bodyPr wrap="square" lIns="45719" tIns="45719" rIns="45719" bIns="45719" numCol="1" anchor="t">
              <a:noAutofit/>
            </a:bodyPr>
            <a:lstStyle/>
            <a:p>
              <a:endParaRPr/>
            </a:p>
          </p:txBody>
        </p:sp>
        <p:sp>
          <p:nvSpPr>
            <p:cNvPr id="57" name="Rectangle 12"/>
            <p:cNvSpPr/>
            <p:nvPr/>
          </p:nvSpPr>
          <p:spPr>
            <a:xfrm>
              <a:off x="186854" y="1"/>
              <a:ext cx="540334" cy="553641"/>
            </a:xfrm>
            <a:prstGeom prst="rect">
              <a:avLst/>
            </a:prstGeom>
            <a:grpFill/>
            <a:ln w="12700" cap="flat">
              <a:noFill/>
              <a:miter lim="400000"/>
            </a:ln>
            <a:effectLst/>
          </p:spPr>
          <p:txBody>
            <a:bodyPr wrap="square" lIns="45719" tIns="45719" rIns="45719" bIns="45719" numCol="1" anchor="t">
              <a:noAutofit/>
            </a:bodyPr>
            <a:lstStyle/>
            <a:p>
              <a:pPr>
                <a:defRPr>
                  <a:latin typeface="Arial" panose="020B0604020202020204"/>
                  <a:ea typeface="Arial" panose="020B0604020202020204"/>
                  <a:cs typeface="Arial" panose="020B0604020202020204"/>
                  <a:sym typeface="Arial" panose="020B0604020202020204"/>
                </a:defRPr>
              </a:pPr>
              <a:endParaRPr/>
            </a:p>
          </p:txBody>
        </p:sp>
        <p:sp>
          <p:nvSpPr>
            <p:cNvPr id="58" name="TextBox 115"/>
            <p:cNvSpPr txBox="1"/>
            <p:nvPr/>
          </p:nvSpPr>
          <p:spPr>
            <a:xfrm>
              <a:off x="884288" y="95249"/>
              <a:ext cx="1370867" cy="438560"/>
            </a:xfrm>
            <a:prstGeom prst="rect">
              <a:avLst/>
            </a:prstGeom>
            <a:grpFill/>
            <a:ln w="12700" cap="flat">
              <a:noFill/>
              <a:miter lim="400000"/>
            </a:ln>
            <a:effectLst/>
          </p:spPr>
          <p:txBody>
            <a:bodyPr wrap="square" lIns="34280" tIns="34280" rIns="34280" bIns="34280" numCol="1" anchor="t">
              <a:spAutoFit/>
            </a:bodyPr>
            <a:lstStyle>
              <a:lvl1pPr>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小组绩效</a:t>
              </a:r>
              <a:endParaRPr dirty="0"/>
            </a:p>
          </p:txBody>
        </p:sp>
        <p:sp>
          <p:nvSpPr>
            <p:cNvPr id="59" name="TextBox 116"/>
            <p:cNvSpPr txBox="1"/>
            <p:nvPr/>
          </p:nvSpPr>
          <p:spPr>
            <a:xfrm>
              <a:off x="267785" y="13492"/>
              <a:ext cx="306474" cy="530893"/>
            </a:xfrm>
            <a:prstGeom prst="rect">
              <a:avLst/>
            </a:prstGeom>
            <a:grpFill/>
            <a:ln w="12700" cap="flat">
              <a:noFill/>
              <a:miter lim="400000"/>
            </a:ln>
            <a:effectLst/>
          </p:spPr>
          <p:txBody>
            <a:bodyPr wrap="none" lIns="34280" tIns="34280" rIns="34280" bIns="34280" numCol="1" anchor="t">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dirty="0"/>
                <a:t>5</a:t>
              </a:r>
              <a:endParaRPr dirty="0"/>
            </a:p>
          </p:txBody>
        </p:sp>
      </p:gr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childTnLst>
                                    <p:set>
                                      <p:cBhvr>
                                        <p:cTn id="6" dur="indefinite" fill="hold"/>
                                        <p:tgtEl>
                                          <p:spTgt spid="264"/>
                                        </p:tgtEl>
                                        <p:attrNameLst>
                                          <p:attrName>style.visibility</p:attrName>
                                        </p:attrNameLst>
                                      </p:cBhvr>
                                      <p:to>
                                        <p:strVal val="visible"/>
                                      </p:to>
                                    </p:set>
                                    <p:anim calcmode="lin" valueType="num">
                                      <p:cBhvr>
                                        <p:cTn id="7" dur="1000" fill="hold"/>
                                        <p:tgtEl>
                                          <p:spTgt spid="264"/>
                                        </p:tgtEl>
                                        <p:attrNameLst>
                                          <p:attrName>ppt_w</p:attrName>
                                        </p:attrNameLst>
                                      </p:cBhvr>
                                      <p:tavLst>
                                        <p:tav tm="0">
                                          <p:val>
                                            <p:fltVal val="0"/>
                                          </p:val>
                                        </p:tav>
                                        <p:tav tm="100000">
                                          <p:val>
                                            <p:strVal val="#ppt_w"/>
                                          </p:val>
                                        </p:tav>
                                      </p:tavLst>
                                    </p:anim>
                                    <p:anim calcmode="lin" valueType="num">
                                      <p:cBhvr>
                                        <p:cTn id="8" dur="1000" fill="hold"/>
                                        <p:tgtEl>
                                          <p:spTgt spid="264"/>
                                        </p:tgtEl>
                                        <p:attrNameLst>
                                          <p:attrName>ppt_h</p:attrName>
                                        </p:attrNameLst>
                                      </p:cBhvr>
                                      <p:tavLst>
                                        <p:tav tm="0">
                                          <p:val>
                                            <p:fltVal val="0"/>
                                          </p:val>
                                        </p:tav>
                                        <p:tav tm="100000">
                                          <p:val>
                                            <p:strVal val="#ppt_h"/>
                                          </p:val>
                                        </p:tav>
                                      </p:tavLst>
                                    </p:anim>
                                    <p:anim calcmode="lin" valueType="num">
                                      <p:cBhvr>
                                        <p:cTn id="9" dur="1000" fill="hold"/>
                                        <p:tgtEl>
                                          <p:spTgt spid="26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2" nodeType="afterEffect">
                                  <p:stCondLst>
                                    <p:cond delay="0"/>
                                  </p:stCondLst>
                                  <p:childTnLst>
                                    <p:set>
                                      <p:cBhvr>
                                        <p:cTn id="13" dur="indefinite" fill="hold"/>
                                        <p:tgtEl>
                                          <p:spTgt spid="243"/>
                                        </p:tgtEl>
                                        <p:attrNameLst>
                                          <p:attrName>style.visibility</p:attrName>
                                        </p:attrNameLst>
                                      </p:cBhvr>
                                      <p:to>
                                        <p:strVal val="visible"/>
                                      </p:to>
                                    </p:set>
                                    <p:animEffect transition="in" filter="wipe(left)">
                                      <p:cBhvr>
                                        <p:cTn id="14" dur="500"/>
                                        <p:tgtEl>
                                          <p:spTgt spid="243"/>
                                        </p:tgtEl>
                                      </p:cBhvr>
                                    </p:animEffect>
                                  </p:childTnLst>
                                </p:cTn>
                              </p:par>
                            </p:childTnLst>
                          </p:cTn>
                        </p:par>
                        <p:par>
                          <p:cTn id="15" fill="hold">
                            <p:stCondLst>
                              <p:cond delay="1500"/>
                            </p:stCondLst>
                            <p:childTnLst>
                              <p:par>
                                <p:cTn id="16" presetID="22" presetClass="entr" presetSubtype="8" fill="hold" grpId="3" nodeType="afterEffect">
                                  <p:stCondLst>
                                    <p:cond delay="0"/>
                                  </p:stCondLst>
                                  <p:childTnLst>
                                    <p:set>
                                      <p:cBhvr>
                                        <p:cTn id="17" dur="indefinite" fill="hold"/>
                                        <p:tgtEl>
                                          <p:spTgt spid="249"/>
                                        </p:tgtEl>
                                        <p:attrNameLst>
                                          <p:attrName>style.visibility</p:attrName>
                                        </p:attrNameLst>
                                      </p:cBhvr>
                                      <p:to>
                                        <p:strVal val="visible"/>
                                      </p:to>
                                    </p:set>
                                    <p:animEffect transition="in" filter="wipe(left)">
                                      <p:cBhvr>
                                        <p:cTn id="18" dur="500"/>
                                        <p:tgtEl>
                                          <p:spTgt spid="249"/>
                                        </p:tgtEl>
                                      </p:cBhvr>
                                    </p:animEffect>
                                  </p:childTnLst>
                                </p:cTn>
                              </p:par>
                            </p:childTnLst>
                          </p:cTn>
                        </p:par>
                        <p:par>
                          <p:cTn id="19" fill="hold">
                            <p:stCondLst>
                              <p:cond delay="2000"/>
                            </p:stCondLst>
                            <p:childTnLst>
                              <p:par>
                                <p:cTn id="20" presetID="22" presetClass="entr" presetSubtype="8" fill="hold" grpId="4" nodeType="afterEffect">
                                  <p:stCondLst>
                                    <p:cond delay="0"/>
                                  </p:stCondLst>
                                  <p:childTnLst>
                                    <p:set>
                                      <p:cBhvr>
                                        <p:cTn id="21" dur="indefinite" fill="hold"/>
                                        <p:tgtEl>
                                          <p:spTgt spid="255"/>
                                        </p:tgtEl>
                                        <p:attrNameLst>
                                          <p:attrName>style.visibility</p:attrName>
                                        </p:attrNameLst>
                                      </p:cBhvr>
                                      <p:to>
                                        <p:strVal val="visible"/>
                                      </p:to>
                                    </p:set>
                                    <p:animEffect transition="in" filter="wipe(left)">
                                      <p:cBhvr>
                                        <p:cTn id="22" dur="500"/>
                                        <p:tgtEl>
                                          <p:spTgt spid="255"/>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indefinite" fill="hold"/>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indefinite" fill="hold"/>
                                        <p:tgtEl>
                                          <p:spTgt spid="54"/>
                                        </p:tgtEl>
                                        <p:attrNameLst>
                                          <p:attrName>style.visibility</p:attrName>
                                        </p:attrNameLst>
                                      </p:cBhvr>
                                      <p:to>
                                        <p:strVal val="visible"/>
                                      </p:to>
                                    </p:set>
                                    <p:animEffect transition="in" filter="wipe(left)">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2" animBg="1" advAuto="0"/>
      <p:bldP spid="249" grpId="3" animBg="1" advAuto="0"/>
      <p:bldP spid="255" grpId="4" animBg="1" advAuto="0"/>
      <p:bldP spid="264" grpId="1" animBg="1" advAuto="0"/>
      <p:bldP spid="48" grpId="0" animBg="1" advAuto="0"/>
      <p:bldP spid="5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1437091"/>
            <a:chOff x="0" y="59688"/>
            <a:chExt cx="7519989" cy="1437088"/>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1437088"/>
              <a:chOff x="42976" y="59689"/>
              <a:chExt cx="4697425" cy="1437082"/>
            </a:xfrm>
          </p:grpSpPr>
          <p:sp>
            <p:nvSpPr>
              <p:cNvPr id="498" name="矩形 3"/>
              <p:cNvSpPr txBox="1"/>
              <p:nvPr/>
            </p:nvSpPr>
            <p:spPr>
              <a:xfrm>
                <a:off x="451417" y="65629"/>
                <a:ext cx="4288984" cy="1431142"/>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2.2</a:t>
                </a:r>
                <a:r>
                  <a:rPr lang="en-US" altLang="zh-CN" b="1" dirty="0">
                    <a:solidFill>
                      <a:srgbClr val="B4B4B4"/>
                    </a:solidFill>
                    <a:latin typeface="PingFang SC" charset="0"/>
                  </a:rPr>
                  <a:t>.1</a:t>
                </a:r>
                <a:r>
                  <a:rPr lang="en-US" altLang="zh-CN"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 </a:t>
                </a:r>
                <a:r>
                  <a:rPr lang="zh-CN" altLang="en-US" b="1" dirty="0">
                    <a:solidFill>
                      <a:srgbClr val="B4B4B4"/>
                    </a:solidFill>
                    <a:latin typeface="PingFang SC" charset="0"/>
                    <a:ea typeface="微软雅黑" panose="020B0503020204020204" charset="-122"/>
                    <a:cs typeface="微软雅黑" panose="020B0503020204020204" charset="-122"/>
                    <a:sym typeface="微软雅黑" panose="020B0503020204020204" charset="-122"/>
                  </a:rPr>
                  <a:t>系统调查和需求分析</a:t>
                </a:r>
              </a:p>
              <a:p>
                <a:pPr>
                  <a:defRPr>
                    <a:latin typeface="Arial" panose="020B0604020202020204"/>
                    <a:ea typeface="Arial" panose="020B0604020202020204"/>
                    <a:cs typeface="Arial" panose="020B0604020202020204"/>
                    <a:sym typeface="Arial" panose="020B0604020202020204"/>
                  </a:defRPr>
                </a:pPr>
                <a:endParaRPr lang="zh-CN" altLang="en-US" b="1" dirty="0">
                  <a:solidFill>
                    <a:srgbClr val="B4B4B4"/>
                  </a:solidFill>
                  <a:latin typeface="PingFang SC" charset="0"/>
                  <a:ea typeface="微软雅黑" panose="020B0503020204020204" charset="-122"/>
                  <a:cs typeface="微软雅黑" panose="020B0503020204020204" charset="-122"/>
                  <a:sym typeface="微软雅黑" panose="020B0503020204020204" charset="-122"/>
                </a:endParaRP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508020" y="1181769"/>
            <a:ext cx="10791039" cy="4060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2</a:t>
            </a: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、实例需求文档</a:t>
            </a: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sz="2400" dirty="0">
                <a:latin typeface="Calibri" panose="020F0502020204030204" pitchFamily="34" charset="0"/>
                <a:ea typeface="等线" panose="02010600030101010101" charset="-122"/>
                <a:cs typeface="Calibri" panose="020F0502020204030204" pitchFamily="34" charset="0"/>
              </a:rPr>
              <a:t>       </a:t>
            </a: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对于要开发的任何一个系统，</a:t>
            </a:r>
            <a:r>
              <a:rPr kumimoji="0" lang="zh-CN" altLang="en-US" sz="2400" b="0" i="0" u="none" strike="noStrike" cap="none" spc="0" normalizeH="0" baseline="0" dirty="0">
                <a:ln>
                  <a:noFill/>
                </a:ln>
                <a:solidFill>
                  <a:srgbClr val="FF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需求陈述是首要任务</a:t>
            </a: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。系统最终是要由用户使用，而在该过程中，主要是陈述用户的需求，即该系统应该“做什么”</a:t>
            </a:r>
            <a:r>
              <a:rPr kumimoji="0" lang="en-US" altLang="zh-CN"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而不是“怎么做”。</a:t>
            </a: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       在进行需求陈述时，必须要</a:t>
            </a:r>
            <a:r>
              <a:rPr kumimoji="0" lang="zh-CN" altLang="en-US" sz="2400" b="0" i="0" u="none" strike="noStrike" cap="none" spc="0" normalizeH="0" baseline="0" dirty="0">
                <a:ln>
                  <a:noFill/>
                </a:ln>
                <a:solidFill>
                  <a:srgbClr val="FF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清楚所要解决问题的目标</a:t>
            </a: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。如果目标模糊</a:t>
            </a:r>
            <a:r>
              <a:rPr kumimoji="0" lang="en-US" altLang="zh-CN"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a:t>
            </a:r>
            <a:r>
              <a:rPr kumimoji="0" lang="zh-CN" altLang="en-US" sz="2400"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rPr>
              <a:t>将会影响整个系统分析、设计和实现等后续开发阶段的所有工作。需求质量的好坏直接影响到整个系统的质量，如果想准确表达用户的要求，在对需求进行陈述时需要分析人员和用户一起研究和讨论。</a:t>
            </a: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dirty="0">
              <a:ln>
                <a:noFill/>
              </a:ln>
              <a:solidFill>
                <a:srgbClr val="000000"/>
              </a:solidFill>
              <a:effectLst/>
              <a:uFillTx/>
              <a:latin typeface="Calibri" panose="020F0502020204030204" pitchFamily="34" charset="0"/>
              <a:ea typeface="等线" panose="02010600030101010101" charset="-122"/>
              <a:cs typeface="Calibri" panose="020F0502020204030204" pitchFamily="34"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53698" cy="544537"/>
              <a:chOff x="42976" y="59689"/>
              <a:chExt cx="1853698" cy="544535"/>
            </a:xfrm>
          </p:grpSpPr>
          <p:sp>
            <p:nvSpPr>
              <p:cNvPr id="498" name="矩形 3"/>
              <p:cNvSpPr txBox="1"/>
              <p:nvPr/>
            </p:nvSpPr>
            <p:spPr>
              <a:xfrm>
                <a:off x="451417" y="65629"/>
                <a:ext cx="144525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question</a:t>
                </a:r>
                <a:endParaRPr lang="zh-CN" altLang="en-US" b="1" dirty="0">
                  <a:solidFill>
                    <a:srgbClr val="B4B4B4"/>
                  </a:solidFill>
                  <a:effectLst/>
                  <a:latin typeface="PingFang SC"/>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5" name="文本框 4"/>
          <p:cNvSpPr txBox="1"/>
          <p:nvPr/>
        </p:nvSpPr>
        <p:spPr>
          <a:xfrm>
            <a:off x="907927" y="2228673"/>
            <a:ext cx="10783964"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r>
              <a:rPr kumimoji="0" lang="zh-CN" altLang="en-US" sz="3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问题：</a:t>
            </a:r>
            <a:r>
              <a:rPr lang="zh-CN" altLang="en-US" sz="3600" dirty="0">
                <a:solidFill>
                  <a:schemeClr val="tx1"/>
                </a:solidFill>
                <a:latin typeface="Calibri" panose="020F0502020204030204" pitchFamily="34" charset="0"/>
                <a:ea typeface="等线" panose="02010600030101010101" charset="-122"/>
                <a:cs typeface="Calibri" panose="020F0502020204030204" pitchFamily="34" charset="0"/>
              </a:rPr>
              <a:t>对于要开发的任何一个系统，什么是首要任务</a:t>
            </a:r>
            <a:endParaRPr kumimoji="0" lang="zh-CN" altLang="en-US" sz="3600" b="0" i="0" u="none" strike="noStrike" cap="none" spc="0" normalizeH="0" baseline="0" dirty="0">
              <a:ln>
                <a:noFill/>
              </a:ln>
              <a:solidFill>
                <a:schemeClr val="tx1"/>
              </a:solidFill>
              <a:effectLst/>
              <a:uFillTx/>
              <a:sym typeface="Calibri" panose="020F0502020204030204"/>
            </a:endParaRPr>
          </a:p>
        </p:txBody>
      </p:sp>
      <p:sp>
        <p:nvSpPr>
          <p:cNvPr id="2" name="文本框 1">
            <a:extLst>
              <a:ext uri="{FF2B5EF4-FFF2-40B4-BE49-F238E27FC236}">
                <a16:creationId xmlns:a16="http://schemas.microsoft.com/office/drawing/2014/main" id="{85526E1B-B182-46E6-893B-5D82E9160A88}"/>
              </a:ext>
            </a:extLst>
          </p:cNvPr>
          <p:cNvSpPr txBox="1"/>
          <p:nvPr/>
        </p:nvSpPr>
        <p:spPr>
          <a:xfrm>
            <a:off x="2003784" y="3805840"/>
            <a:ext cx="7806041"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答：需求陈述</a:t>
            </a:r>
            <a:endParaRPr kumimoji="0" lang="en-US" altLang="zh-CN"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r>
              <a:rPr lang="zh-CN" altLang="en-US" sz="2400" dirty="0">
                <a:latin typeface="Calibri" panose="020F0502020204030204" pitchFamily="34" charset="0"/>
                <a:ea typeface="等线" panose="02010600030101010101" charset="-122"/>
                <a:cs typeface="Calibri" panose="020F0502020204030204" pitchFamily="34" charset="0"/>
              </a:rPr>
              <a:t>系统最终是要由用户使用，而在该过程中，主要是陈述用户的需求，即该系统应该“做什么”</a:t>
            </a:r>
            <a:r>
              <a:rPr lang="en-US" altLang="zh-CN" sz="2400" dirty="0">
                <a:latin typeface="Calibri" panose="020F0502020204030204" pitchFamily="34" charset="0"/>
                <a:ea typeface="等线" panose="02010600030101010101" charset="-122"/>
                <a:cs typeface="Calibri" panose="020F0502020204030204" pitchFamily="34" charset="0"/>
              </a:rPr>
              <a:t>,</a:t>
            </a:r>
            <a:r>
              <a:rPr lang="zh-CN" altLang="en-US" sz="2400" dirty="0">
                <a:latin typeface="Calibri" panose="020F0502020204030204" pitchFamily="34" charset="0"/>
                <a:ea typeface="等线" panose="02010600030101010101" charset="-122"/>
                <a:cs typeface="Calibri" panose="020F0502020204030204" pitchFamily="34" charset="0"/>
              </a:rPr>
              <a:t>而不是“怎么做”。</a:t>
            </a: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08818489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773874" y="329971"/>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a:t>
                </a:r>
                <a:r>
                  <a:rPr lang="en-US" altLang="zh-CN" b="1" dirty="0">
                    <a:solidFill>
                      <a:srgbClr val="B4B4B4"/>
                    </a:solidFill>
                    <a:latin typeface="PingFang SC"/>
                  </a:rPr>
                  <a:t>.</a:t>
                </a:r>
                <a:r>
                  <a:rPr lang="en-US" altLang="zh-CN" b="1" dirty="0">
                    <a:solidFill>
                      <a:srgbClr val="B4B4B4"/>
                    </a:solidFill>
                    <a:effectLst/>
                    <a:latin typeface="PingFang SC"/>
                  </a:rPr>
                  <a:t>2.2 </a:t>
                </a:r>
                <a:r>
                  <a:rPr lang="zh-CN" altLang="en-US" b="1" dirty="0">
                    <a:solidFill>
                      <a:srgbClr val="B4B4B4"/>
                    </a:solidFill>
                    <a:effectLst/>
                    <a:latin typeface="PingFang SC"/>
                  </a:rPr>
                  <a:t>面向对象的分析方法</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597062" y="1496683"/>
            <a:ext cx="11141099" cy="63684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400" dirty="0"/>
              <a:t>面向对象的分析方法：</a:t>
            </a:r>
            <a:endParaRPr lang="en-US" altLang="zh-CN" sz="2400" dirty="0"/>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lang="zh-CN" altLang="en-US" sz="2000" dirty="0"/>
              <a:t>指的是</a:t>
            </a:r>
            <a:r>
              <a:rPr lang="zh-CN" altLang="en-US" sz="2000" dirty="0">
                <a:solidFill>
                  <a:srgbClr val="FF0000"/>
                </a:solidFill>
              </a:rPr>
              <a:t>按照面向对象的概念和方法</a:t>
            </a:r>
            <a:r>
              <a:rPr lang="en-US" altLang="zh-CN" sz="2000" dirty="0"/>
              <a:t>,</a:t>
            </a:r>
            <a:r>
              <a:rPr lang="zh-CN" altLang="en-US" sz="2000" dirty="0"/>
              <a:t>在对任务的分析中</a:t>
            </a:r>
            <a:r>
              <a:rPr lang="en-US" altLang="zh-CN" sz="2000" dirty="0"/>
              <a:t>,</a:t>
            </a:r>
            <a:r>
              <a:rPr lang="zh-CN" altLang="en-US" sz="2000" dirty="0"/>
              <a:t>根据客观存在的事物以及事物之间的关系</a:t>
            </a:r>
            <a:r>
              <a:rPr lang="en-US" altLang="zh-CN" sz="2000" dirty="0"/>
              <a:t>,</a:t>
            </a:r>
            <a:r>
              <a:rPr lang="zh-CN" altLang="en-US" sz="2000" dirty="0">
                <a:solidFill>
                  <a:srgbClr val="FF0000"/>
                </a:solidFill>
              </a:rPr>
              <a:t>归纳出相关的对象</a:t>
            </a:r>
            <a:r>
              <a:rPr lang="en-US" altLang="zh-CN" sz="2000" dirty="0"/>
              <a:t>,</a:t>
            </a:r>
            <a:r>
              <a:rPr lang="zh-CN" altLang="en-US" sz="2000" dirty="0"/>
              <a:t>包括对象的属性、行为及对象之间的联系</a:t>
            </a:r>
            <a:r>
              <a:rPr lang="en-US" altLang="zh-CN" sz="2000" dirty="0"/>
              <a:t>,</a:t>
            </a:r>
            <a:r>
              <a:rPr lang="zh-CN" altLang="en-US" sz="2000" dirty="0"/>
              <a:t>并将具有共同属性和行为的对象用一个类来表示。</a:t>
            </a:r>
            <a:endParaRPr lang="en-US" altLang="zh-CN" sz="2000"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zh-CN" altLang="en-US" sz="2400" dirty="0"/>
              <a:t>作用：</a:t>
            </a:r>
            <a:endParaRPr lang="en-US" altLang="zh-CN" sz="2400" dirty="0"/>
          </a:p>
          <a:p>
            <a:r>
              <a:rPr lang="zh-CN" altLang="en-US" sz="2000" dirty="0"/>
              <a:t>          通过面向对象的分析</a:t>
            </a:r>
            <a:r>
              <a:rPr lang="en-US" altLang="zh-CN" sz="2000" dirty="0"/>
              <a:t>,</a:t>
            </a:r>
            <a:r>
              <a:rPr lang="zh-CN" altLang="en-US" sz="2000" dirty="0"/>
              <a:t>建立一个能反映真实工作情况的</a:t>
            </a:r>
            <a:r>
              <a:rPr lang="zh-CN" altLang="en-US" sz="2000" dirty="0">
                <a:solidFill>
                  <a:srgbClr val="FF0000"/>
                </a:solidFill>
              </a:rPr>
              <a:t>需求模型</a:t>
            </a:r>
            <a:r>
              <a:rPr lang="zh-CN" altLang="en-US" sz="2000" dirty="0"/>
              <a:t>。</a:t>
            </a:r>
            <a:r>
              <a:rPr lang="en-US" altLang="zh-CN" sz="2000" dirty="0"/>
              <a:t>(</a:t>
            </a:r>
            <a:r>
              <a:rPr lang="zh-CN" altLang="en-US" sz="2000" dirty="0"/>
              <a:t>在这个阶段所形成的模型只是一个比较粗略的模型）</a:t>
            </a:r>
            <a:endParaRPr lang="en-US" altLang="zh-CN" sz="2000" dirty="0"/>
          </a:p>
          <a:p>
            <a:endParaRPr lang="en-US" altLang="zh-CN" sz="2000" dirty="0"/>
          </a:p>
          <a:p>
            <a:endParaRPr lang="en-US" altLang="zh-CN" sz="2000" dirty="0"/>
          </a:p>
          <a:p>
            <a:r>
              <a:rPr lang="en-US" altLang="zh-CN" sz="2000" dirty="0"/>
              <a:t>          OOA</a:t>
            </a:r>
            <a:r>
              <a:rPr lang="zh-CN" altLang="en-US" sz="2000" dirty="0"/>
              <a:t>所强调的是在系统调查资料的基础上</a:t>
            </a:r>
            <a:r>
              <a:rPr lang="en-US" altLang="zh-CN" sz="2000" dirty="0"/>
              <a:t>,</a:t>
            </a:r>
            <a:r>
              <a:rPr lang="zh-CN" altLang="en-US" sz="2000" dirty="0"/>
              <a:t>进行对象的归类分析和整理。使用</a:t>
            </a:r>
            <a:r>
              <a:rPr lang="en-US" altLang="zh-CN" sz="2000" dirty="0"/>
              <a:t>OOA</a:t>
            </a:r>
            <a:r>
              <a:rPr lang="zh-CN" altLang="en-US" sz="2000" dirty="0"/>
              <a:t>方法对系统调查和需求分析进行分析处理时</a:t>
            </a:r>
            <a:r>
              <a:rPr lang="en-US" altLang="zh-CN" sz="2000" dirty="0"/>
              <a:t>,</a:t>
            </a:r>
            <a:r>
              <a:rPr lang="zh-CN" altLang="en-US" sz="2000" dirty="0"/>
              <a:t>一般要遵循前面讲述的</a:t>
            </a:r>
            <a:r>
              <a:rPr lang="zh-CN" altLang="en-US" sz="2000" dirty="0">
                <a:solidFill>
                  <a:srgbClr val="FF0000"/>
                </a:solidFill>
              </a:rPr>
              <a:t>抽象、封装、继承、消息通信</a:t>
            </a:r>
            <a:r>
              <a:rPr lang="zh-CN" altLang="en-US" sz="2000" dirty="0"/>
              <a:t>等原则。</a:t>
            </a:r>
            <a:endParaRPr lang="en-US" altLang="zh-CN" sz="2000" dirty="0"/>
          </a:p>
          <a:p>
            <a:endParaRPr lang="zh-CN" altLang="en-US"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2.2.2 </a:t>
                </a:r>
                <a:r>
                  <a:rPr lang="zh-CN" altLang="en-US" b="1" dirty="0">
                    <a:solidFill>
                      <a:srgbClr val="B4B4B4"/>
                    </a:solidFill>
                    <a:effectLst/>
                    <a:latin typeface="PingFang SC"/>
                  </a:rPr>
                  <a:t>面向对象的分析方法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661155" y="1534390"/>
            <a:ext cx="10791039" cy="48320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400" dirty="0">
                <a:latin typeface="Calibri" panose="020F0502020204030204" pitchFamily="34" charset="0"/>
                <a:cs typeface="Calibri" panose="020F0502020204030204" pitchFamily="34" charset="0"/>
              </a:rPr>
              <a:t>使用</a:t>
            </a:r>
            <a:r>
              <a:rPr lang="en-US" altLang="zh-CN" sz="2400" dirty="0">
                <a:latin typeface="Calibri" panose="020F0502020204030204" pitchFamily="34" charset="0"/>
                <a:cs typeface="Calibri" panose="020F0502020204030204" pitchFamily="34" charset="0"/>
              </a:rPr>
              <a:t>OOA</a:t>
            </a:r>
            <a:r>
              <a:rPr lang="zh-CN" altLang="en-US" sz="2400" dirty="0">
                <a:latin typeface="Calibri" panose="020F0502020204030204" pitchFamily="34" charset="0"/>
                <a:cs typeface="Calibri" panose="020F0502020204030204" pitchFamily="34" charset="0"/>
              </a:rPr>
              <a:t>方法对系统调查和需求分析进行分析处理时</a:t>
            </a:r>
            <a:r>
              <a:rPr lang="en-US" altLang="zh-CN" sz="2400" dirty="0">
                <a:latin typeface="Calibri" panose="020F0502020204030204" pitchFamily="34" charset="0"/>
                <a:cs typeface="Calibri" panose="020F0502020204030204" pitchFamily="34" charset="0"/>
              </a:rPr>
              <a:t>,</a:t>
            </a:r>
            <a:r>
              <a:rPr lang="zh-CN" altLang="en-US" sz="2400" dirty="0">
                <a:latin typeface="Calibri" panose="020F0502020204030204" pitchFamily="34" charset="0"/>
                <a:cs typeface="Calibri" panose="020F0502020204030204" pitchFamily="34" charset="0"/>
              </a:rPr>
              <a:t>一般要遵循前面讲述的</a:t>
            </a:r>
            <a:r>
              <a:rPr lang="zh-CN" altLang="en-US" sz="2400" dirty="0">
                <a:solidFill>
                  <a:srgbClr val="FF0000"/>
                </a:solidFill>
                <a:latin typeface="Calibri" panose="020F0502020204030204" pitchFamily="34" charset="0"/>
                <a:cs typeface="Calibri" panose="020F0502020204030204" pitchFamily="34" charset="0"/>
              </a:rPr>
              <a:t>抽象、封装、继承、消息通信</a:t>
            </a:r>
            <a:r>
              <a:rPr lang="zh-CN" altLang="en-US" sz="2400" dirty="0">
                <a:latin typeface="Calibri" panose="020F0502020204030204" pitchFamily="34" charset="0"/>
                <a:cs typeface="Calibri" panose="020F0502020204030204" pitchFamily="34" charset="0"/>
              </a:rPr>
              <a:t>等原则。</a:t>
            </a:r>
            <a:endParaRPr kumimoji="0" lang="en-US" altLang="zh-CN" sz="24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Calibri" panose="020F0502020204030204"/>
              </a:rPr>
              <a:t>1.</a:t>
            </a:r>
            <a:r>
              <a:rPr kumimoji="0" lang="zh-CN" altLang="en-US" sz="2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Calibri" panose="020F0502020204030204"/>
              </a:rPr>
              <a:t>抽象</a:t>
            </a:r>
            <a:endParaRPr kumimoji="0" lang="en-US" altLang="zh-CN" sz="2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sz="2000" b="0" i="0" dirty="0">
                <a:solidFill>
                  <a:schemeClr val="tx1"/>
                </a:solidFill>
                <a:effectLst/>
                <a:latin typeface="Calibri" panose="020F0502020204030204" pitchFamily="34" charset="0"/>
                <a:cs typeface="Calibri" panose="020F0502020204030204" pitchFamily="34" charset="0"/>
              </a:rPr>
              <a:t>  是指为了某一分析目的而集中精力研究对象的某一性质，它可以忽略其它与此目的无关的部分。</a:t>
            </a:r>
            <a:endParaRPr lang="en-US" altLang="zh-CN" sz="2000" b="0" i="0" dirty="0">
              <a:solidFill>
                <a:schemeClr val="tx1"/>
              </a:solidFill>
              <a:effectLst/>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u="none" strike="noStrike" cap="none" spc="0" normalizeH="0" baseline="0" dirty="0">
              <a:ln>
                <a:noFill/>
              </a:ln>
              <a:solidFill>
                <a:schemeClr val="tx1"/>
              </a:solidFill>
              <a:uFillTx/>
              <a:latin typeface="Calibri" panose="020F0502020204030204" pitchFamily="34" charset="0"/>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b="0" i="0" dirty="0">
                <a:solidFill>
                  <a:schemeClr val="tx1"/>
                </a:solidFill>
                <a:effectLst/>
                <a:latin typeface="Calibri" panose="020F0502020204030204" pitchFamily="34" charset="0"/>
                <a:cs typeface="Calibri" panose="020F0502020204030204" pitchFamily="34" charset="0"/>
              </a:rPr>
              <a:t>2.</a:t>
            </a:r>
            <a:r>
              <a:rPr lang="zh-CN" altLang="en-US" sz="2000" b="0" i="0" dirty="0">
                <a:solidFill>
                  <a:schemeClr val="tx1"/>
                </a:solidFill>
                <a:effectLst/>
                <a:latin typeface="Calibri" panose="020F0502020204030204" pitchFamily="34" charset="0"/>
                <a:cs typeface="Calibri" panose="020F0502020204030204" pitchFamily="34" charset="0"/>
              </a:rPr>
              <a:t>封装</a:t>
            </a:r>
            <a:endParaRPr lang="en-US" altLang="zh-CN" sz="2000" dirty="0">
              <a:solidFill>
                <a:schemeClr val="tx1"/>
              </a:solidFill>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r>
              <a:rPr lang="en-US" altLang="zh-CN" sz="2000" b="0" i="0" dirty="0">
                <a:solidFill>
                  <a:schemeClr val="tx1"/>
                </a:solidFill>
                <a:effectLst/>
                <a:latin typeface="Calibri" panose="020F0502020204030204" pitchFamily="34" charset="0"/>
                <a:cs typeface="Calibri" panose="020F0502020204030204" pitchFamily="34" charset="0"/>
              </a:rPr>
              <a:t>  </a:t>
            </a:r>
            <a:r>
              <a:rPr lang="zh-CN" altLang="en-US" sz="2000" b="0" i="0" dirty="0">
                <a:solidFill>
                  <a:schemeClr val="tx1"/>
                </a:solidFill>
                <a:effectLst/>
                <a:latin typeface="Calibri" panose="020F0502020204030204" pitchFamily="34" charset="0"/>
                <a:cs typeface="Calibri" panose="020F0502020204030204" pitchFamily="34" charset="0"/>
              </a:rPr>
              <a:t>即信息隐蔽。它是指在确定系统的某一部分内容时，应考虑到其它部分的信息及联系都在这一部分的内部进行，外部各部分之间的信息联系应尽可能的少。</a:t>
            </a:r>
            <a:endParaRPr lang="en-US" altLang="zh-CN" sz="2000" b="0" i="0" dirty="0">
              <a:solidFill>
                <a:schemeClr val="tx1"/>
              </a:solidFill>
              <a:effectLst/>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u="none" strike="noStrike" cap="none" spc="0" normalizeH="0" baseline="0" dirty="0">
              <a:ln>
                <a:noFill/>
              </a:ln>
              <a:solidFill>
                <a:schemeClr val="tx1"/>
              </a:solidFill>
              <a:uFillTx/>
              <a:latin typeface="Calibri" panose="020F0502020204030204" pitchFamily="34" charset="0"/>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b="0" i="0" dirty="0">
                <a:solidFill>
                  <a:schemeClr val="tx1"/>
                </a:solidFill>
                <a:effectLst/>
                <a:latin typeface="Calibri" panose="020F0502020204030204" pitchFamily="34" charset="0"/>
                <a:cs typeface="Calibri" panose="020F0502020204030204" pitchFamily="34" charset="0"/>
              </a:rPr>
              <a:t>3.</a:t>
            </a:r>
            <a:r>
              <a:rPr lang="zh-CN" altLang="en-US" sz="2000" b="0" i="0" dirty="0">
                <a:solidFill>
                  <a:schemeClr val="tx1"/>
                </a:solidFill>
                <a:effectLst/>
                <a:latin typeface="Calibri" panose="020F0502020204030204" pitchFamily="34" charset="0"/>
                <a:cs typeface="Calibri" panose="020F0502020204030204" pitchFamily="34" charset="0"/>
              </a:rPr>
              <a:t>继承</a:t>
            </a:r>
            <a:endParaRPr lang="en-US" altLang="zh-CN" sz="2000" b="0" i="0" dirty="0">
              <a:solidFill>
                <a:schemeClr val="tx1"/>
              </a:solidFill>
              <a:effectLst/>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r>
              <a:rPr lang="zh-CN" altLang="en-US" sz="2000" b="0" i="0" dirty="0">
                <a:solidFill>
                  <a:schemeClr val="tx1"/>
                </a:solidFill>
                <a:effectLst/>
                <a:latin typeface="Calibri" panose="020F0502020204030204" pitchFamily="34" charset="0"/>
                <a:cs typeface="Calibri" panose="020F0502020204030204" pitchFamily="34" charset="0"/>
              </a:rPr>
              <a:t>  是指能直接获得已有的性质和特征而不必重复定义它们。</a:t>
            </a:r>
            <a:endParaRPr lang="en-US" altLang="zh-CN" sz="2000" b="0" i="0" dirty="0">
              <a:solidFill>
                <a:schemeClr val="tx1"/>
              </a:solidFill>
              <a:effectLst/>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u="none" strike="noStrike" cap="none" spc="0" normalizeH="0" baseline="0" dirty="0">
              <a:ln>
                <a:noFill/>
              </a:ln>
              <a:solidFill>
                <a:schemeClr val="tx1"/>
              </a:solidFill>
              <a:uFillTx/>
              <a:latin typeface="Calibri" panose="020F0502020204030204" pitchFamily="34" charset="0"/>
              <a:cs typeface="Calibri" panose="020F0502020204030204" pitchFamily="34" charset="0"/>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b="0" i="0" dirty="0">
                <a:solidFill>
                  <a:schemeClr val="tx1"/>
                </a:solidFill>
                <a:effectLst/>
                <a:latin typeface="Calibri" panose="020F0502020204030204" pitchFamily="34" charset="0"/>
                <a:cs typeface="Calibri" panose="020F0502020204030204" pitchFamily="34" charset="0"/>
              </a:rPr>
              <a:t>4.</a:t>
            </a:r>
            <a:r>
              <a:rPr lang="zh-CN" altLang="en-US" sz="2000" b="0" i="0" dirty="0">
                <a:solidFill>
                  <a:schemeClr val="tx1"/>
                </a:solidFill>
                <a:effectLst/>
                <a:latin typeface="Calibri" panose="020F0502020204030204" pitchFamily="34" charset="0"/>
                <a:cs typeface="Calibri" panose="020F0502020204030204" pitchFamily="34" charset="0"/>
              </a:rPr>
              <a:t>消息通信</a:t>
            </a:r>
            <a:endParaRPr lang="en-US" altLang="zh-CN" sz="2000" b="0" i="0" dirty="0">
              <a:solidFill>
                <a:schemeClr val="tx1"/>
              </a:solidFill>
              <a:effectLst/>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r>
              <a:rPr lang="zh-CN" altLang="en-US" sz="2000" b="0" i="0" dirty="0">
                <a:solidFill>
                  <a:schemeClr val="tx1"/>
                </a:solidFill>
                <a:effectLst/>
                <a:latin typeface="Calibri" panose="020F0502020204030204" pitchFamily="34" charset="0"/>
                <a:cs typeface="Calibri" panose="020F0502020204030204" pitchFamily="34" charset="0"/>
              </a:rPr>
              <a:t>  是指在对象之间互相传递信息的通信方式。</a:t>
            </a:r>
            <a:endParaRPr kumimoji="0" lang="zh-CN" altLang="en-US" sz="2000" b="0" i="0" u="none" strike="noStrike" cap="none" spc="0" normalizeH="0" baseline="0" dirty="0">
              <a:ln>
                <a:noFill/>
              </a:ln>
              <a:solidFill>
                <a:schemeClr val="tx1"/>
              </a:solidFill>
              <a:effectLst/>
              <a:uFillTx/>
              <a:latin typeface="Calibri" panose="020F0502020204030204" pitchFamily="34" charset="0"/>
              <a:cs typeface="Calibri" panose="020F0502020204030204" pitchFamily="34"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2.2.2 </a:t>
                </a:r>
                <a:r>
                  <a:rPr lang="zh-CN" altLang="en-US" b="1" dirty="0">
                    <a:solidFill>
                      <a:srgbClr val="B4B4B4"/>
                    </a:solidFill>
                    <a:effectLst/>
                    <a:latin typeface="PingFang SC"/>
                  </a:rPr>
                  <a:t>面向对象的分析方法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1220449" y="1701282"/>
            <a:ext cx="7852530" cy="30469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400" dirty="0"/>
              <a:t>在用</a:t>
            </a:r>
            <a:r>
              <a:rPr lang="en-US" altLang="zh-CN" sz="2400" dirty="0"/>
              <a:t>OOA</a:t>
            </a:r>
            <a:r>
              <a:rPr lang="zh-CN" altLang="en-US" sz="2400" dirty="0"/>
              <a:t>具体地分析一个事物时</a:t>
            </a:r>
            <a:r>
              <a:rPr lang="en-US" altLang="zh-CN" sz="2400" dirty="0"/>
              <a:t>,</a:t>
            </a:r>
            <a:r>
              <a:rPr lang="zh-CN" altLang="en-US" sz="2400" dirty="0"/>
              <a:t>一般要分如下几个阶段。</a:t>
            </a:r>
            <a:endParaRPr lang="en-US" altLang="zh-CN" sz="2400" dirty="0"/>
          </a:p>
          <a:p>
            <a:endParaRPr lang="en-US" altLang="zh-CN" sz="2400" dirty="0"/>
          </a:p>
          <a:p>
            <a:r>
              <a:rPr lang="en-US" altLang="zh-CN" sz="2400" dirty="0"/>
              <a:t>1.</a:t>
            </a:r>
            <a:r>
              <a:rPr lang="zh-CN" altLang="en-US" sz="2400" dirty="0"/>
              <a:t>识别并筛选对象</a:t>
            </a:r>
            <a:endParaRPr lang="en-US" altLang="zh-CN" sz="2400" dirty="0"/>
          </a:p>
          <a:p>
            <a:endParaRPr lang="en-US" altLang="zh-CN" sz="2400" dirty="0"/>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识别对象的属性</a:t>
            </a:r>
            <a:endPar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sz="2400" dirty="0"/>
          </a:p>
          <a:p>
            <a:r>
              <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识别对象的行为</a:t>
            </a:r>
            <a:endPar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2.2.2 </a:t>
                </a:r>
                <a:r>
                  <a:rPr lang="zh-CN" altLang="en-US" b="1" dirty="0">
                    <a:solidFill>
                      <a:srgbClr val="B4B4B4"/>
                    </a:solidFill>
                    <a:effectLst/>
                    <a:latin typeface="PingFang SC"/>
                  </a:rPr>
                  <a:t>面向对象的分析方法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953763" y="2120950"/>
            <a:ext cx="10791039" cy="26160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a:t>1</a:t>
            </a:r>
            <a:r>
              <a:rPr lang="zh-CN" altLang="en-US" sz="2400" dirty="0"/>
              <a:t>、识别并筛选对象</a:t>
            </a:r>
            <a:endParaRPr lang="en-US" altLang="zh-CN" sz="2400" dirty="0"/>
          </a:p>
          <a:p>
            <a:r>
              <a:rPr lang="zh-CN" altLang="en-US" sz="2000" dirty="0"/>
              <a:t> </a:t>
            </a:r>
            <a:endParaRPr lang="en-US" altLang="zh-CN" sz="2000" dirty="0"/>
          </a:p>
          <a:p>
            <a:r>
              <a:rPr lang="zh-CN" altLang="en-US" sz="2000" dirty="0"/>
              <a:t>         按照</a:t>
            </a:r>
            <a:r>
              <a:rPr lang="zh-CN" altLang="en-US" sz="2000" dirty="0">
                <a:solidFill>
                  <a:srgbClr val="FF0000"/>
                </a:solidFill>
              </a:rPr>
              <a:t>对象的定义</a:t>
            </a:r>
            <a:r>
              <a:rPr lang="en-US" altLang="zh-CN" sz="2000" dirty="0"/>
              <a:t>,</a:t>
            </a:r>
            <a:r>
              <a:rPr lang="zh-CN" altLang="en-US" sz="2000" dirty="0"/>
              <a:t>对象应该是实际问题域中有意义的个体或概念实体。对象具有目标软件系统所关心的属性。并且对象应该以某种方式与系统发生关联</a:t>
            </a:r>
            <a:r>
              <a:rPr lang="en-US" altLang="zh-CN" sz="2000" dirty="0"/>
              <a:t>,</a:t>
            </a:r>
            <a:r>
              <a:rPr lang="zh-CN" altLang="en-US" sz="2000" dirty="0"/>
              <a:t>即对象必须与系统中其他有意义的对象进行消息传递</a:t>
            </a:r>
            <a:r>
              <a:rPr lang="en-US" altLang="zh-CN" sz="2000" dirty="0"/>
              <a:t>,</a:t>
            </a:r>
            <a:r>
              <a:rPr lang="zh-CN" altLang="en-US" sz="2000" dirty="0"/>
              <a:t>并提供外部服务。</a:t>
            </a:r>
            <a:endParaRPr lang="en-US" altLang="zh-CN" sz="2000" dirty="0"/>
          </a:p>
          <a:p>
            <a:endParaRPr lang="en-US" altLang="zh-CN" sz="2000" dirty="0"/>
          </a:p>
          <a:p>
            <a:r>
              <a:rPr lang="zh-CN" altLang="en-US" sz="2000" dirty="0"/>
              <a:t>         </a:t>
            </a:r>
            <a:r>
              <a:rPr lang="zh-CN" altLang="en-US" sz="2000" dirty="0">
                <a:solidFill>
                  <a:srgbClr val="FF0000"/>
                </a:solidFill>
              </a:rPr>
              <a:t>通过对用户需求分析文档的分析可以找出所有的名词或名词短语</a:t>
            </a:r>
            <a:r>
              <a:rPr lang="en-US" altLang="zh-CN" sz="2000" dirty="0">
                <a:solidFill>
                  <a:srgbClr val="FF0000"/>
                </a:solidFill>
              </a:rPr>
              <a:t>,</a:t>
            </a:r>
            <a:r>
              <a:rPr lang="zh-CN" altLang="en-US" sz="2000" dirty="0">
                <a:solidFill>
                  <a:srgbClr val="FF0000"/>
                </a:solidFill>
              </a:rPr>
              <a:t>合并同义词</a:t>
            </a:r>
            <a:r>
              <a:rPr lang="en-US" altLang="zh-CN" sz="2000" dirty="0"/>
              <a:t>,</a:t>
            </a:r>
            <a:r>
              <a:rPr lang="zh-CN" altLang="en-US" sz="2000" dirty="0"/>
              <a:t>这些是极有可能成为对象的。除去具有动作含义的名词</a:t>
            </a:r>
            <a:r>
              <a:rPr lang="en-US" altLang="zh-CN" sz="2000" dirty="0"/>
              <a:t>,</a:t>
            </a:r>
            <a:r>
              <a:rPr lang="zh-CN" altLang="en-US" sz="2000" dirty="0"/>
              <a:t>这些动词将被描述为对象的操作而不是对象本身。</a:t>
            </a:r>
            <a:endPar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2.2.2 </a:t>
                </a:r>
                <a:r>
                  <a:rPr lang="zh-CN" altLang="en-US" b="1" dirty="0">
                    <a:solidFill>
                      <a:srgbClr val="B4B4B4"/>
                    </a:solidFill>
                    <a:effectLst/>
                    <a:latin typeface="PingFang SC"/>
                  </a:rPr>
                  <a:t>面向对象的分析方法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798315" y="1830519"/>
            <a:ext cx="10791039" cy="38472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、识别对象的属性</a:t>
            </a:r>
            <a:endPar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        属性是对问题域中对象性质的一个描述</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对象在系统中所有可能的状态就是属性的取值。对象一般具有很多属性</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但在分析阶段就要分析出对象的哪些属性是和系统紧密相关的。</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在问题域中</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如何能够识别出对象的哪些属性是有意义的</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要识别出所关心的潜在属性</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需要对问题领域涉及的知识进行深刻的理解。</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在识别属性的过程中</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对于问题领域中的某个实体</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不但要求其取值有意义</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而且它本身在系统中必须要是独立存在。这时应该将该实体作为一个对象</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而不能作为另一对象的属性。</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此外</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为了保持</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需求模型的简洁性</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一般将省略对象的</a:t>
            </a:r>
            <a:r>
              <a:rPr lang="zh-CN" altLang="en-US" sz="2000" dirty="0"/>
              <a:t>一</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些导出属性。例如</a:t>
            </a:r>
            <a:r>
              <a:rPr lang="zh-CN" altLang="en-US" sz="2000" dirty="0"/>
              <a:t>，</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年龄”可通过“出生日期”和系统当前时间导出</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因此</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不应该将“年龄”作为人的基本属性。</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2.2.2 </a:t>
                </a:r>
                <a:r>
                  <a:rPr lang="zh-CN" altLang="en-US" b="1" dirty="0">
                    <a:solidFill>
                      <a:srgbClr val="B4B4B4"/>
                    </a:solidFill>
                    <a:effectLst/>
                    <a:latin typeface="PingFang SC"/>
                  </a:rPr>
                  <a:t>面向对象的分析方法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25747" y="1845183"/>
            <a:ext cx="10791039" cy="415498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、识别对象的行为</a:t>
            </a:r>
            <a:endPar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对象的行为可以简单地理解为</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对象对外提供的所有的功能</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比如说</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在面向对象模型中</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一个对象要处理另一个对象的请求</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查询或命令</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即响应外部的事件</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要完成某项操作</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这种操作将改变对象自身的属性值或系统的状态</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这些都是对象的行为。</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当对象受到外部事件的刺激或接收另一个对象传来的消息后</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为完成某项操作</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响应外部事件</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该对象可能又需要向其他对象发送消息。</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因此</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可以把整个系统看成是</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对象之间的相互通信</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以及在</a:t>
            </a:r>
            <a:r>
              <a:rPr lang="zh-CN" altLang="en-US" sz="2000" dirty="0"/>
              <a:t>通信</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过程中引发的动作。</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697425" cy="544537"/>
              <a:chOff x="42976" y="59689"/>
              <a:chExt cx="4697425" cy="544535"/>
            </a:xfrm>
          </p:grpSpPr>
          <p:sp>
            <p:nvSpPr>
              <p:cNvPr id="498" name="矩形 3"/>
              <p:cNvSpPr txBox="1"/>
              <p:nvPr/>
            </p:nvSpPr>
            <p:spPr>
              <a:xfrm>
                <a:off x="451417" y="65629"/>
                <a:ext cx="4288984"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2.2.2 </a:t>
                </a:r>
                <a:r>
                  <a:rPr lang="zh-CN" altLang="en-US" b="1" dirty="0">
                    <a:solidFill>
                      <a:srgbClr val="B4B4B4"/>
                    </a:solidFill>
                    <a:effectLst/>
                    <a:latin typeface="PingFang SC"/>
                  </a:rPr>
                  <a:t>面向对象的分析方法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694130" y="1702503"/>
            <a:ext cx="10791039" cy="440120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一般可以将对象的行为分为以下</a:t>
            </a:r>
            <a:r>
              <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类</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1</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对象生命周期中的创建、维护、删除行为</a:t>
            </a:r>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例如</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图书管理系统中的图书信息的创建</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删除和修改等行为。</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计算性行为典型的计算性行为</a:t>
            </a:r>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主要包括</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利用基本的对象属性值计算派生出的属性值，以及为了响应其他对象的请求</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完成某些数据处理功能</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并将结果返回。</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这类计算性行为往往完成的是数据处理功能</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即对象提供的外部的计算性行为。因此</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分析人员可以根据在定义对象的外部行为时</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针对其他对象发出的消息请求提取计算性行为。</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监视性行为或称响应行为</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为了提取对象的响应行为</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分析人员需要对对象的主要状态进行定义。对于每一个状态</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列出可能的外部事件、预期的反应</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并进行适当的精化。例如</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图书”对象的状态可以为借出、库存等，在每一状态可处理的事件及预期反应可以表示为响应行为。</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136374" cy="544537"/>
              <a:chOff x="42976" y="59689"/>
              <a:chExt cx="4136374" cy="544535"/>
            </a:xfrm>
          </p:grpSpPr>
          <p:sp>
            <p:nvSpPr>
              <p:cNvPr id="498" name="矩形 3"/>
              <p:cNvSpPr txBox="1"/>
              <p:nvPr/>
            </p:nvSpPr>
            <p:spPr>
              <a:xfrm>
                <a:off x="451417" y="65629"/>
                <a:ext cx="3727933"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2.3 </a:t>
                </a:r>
                <a:r>
                  <a:rPr lang="zh-CN" altLang="en-US" b="1" dirty="0">
                    <a:solidFill>
                      <a:srgbClr val="B4B4B4"/>
                    </a:solidFill>
                    <a:effectLst/>
                    <a:latin typeface="PingFang SC"/>
                  </a:rPr>
                  <a:t>面向对象设计方法</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999483" y="1534390"/>
            <a:ext cx="10791039" cy="4521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400" dirty="0"/>
              <a:t>面向对象的设计方法：</a:t>
            </a:r>
            <a:endParaRPr lang="en-US" altLang="zh-CN" sz="2400" dirty="0"/>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是面向对象方法中的一个中间过渡环节</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。其主要作用是对</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OOA</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分析的结果进行规范化的整理</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以便为面向对象程序设计阶段打下基础。</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在</a:t>
            </a:r>
            <a:r>
              <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OOD</a:t>
            </a: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的设计过程中</a:t>
            </a:r>
            <a:r>
              <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主要进行如下几个过程：</a:t>
            </a:r>
            <a:endParaRPr kumimoji="0" lang="en-US" altLang="zh-CN" sz="24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sz="2000" dirty="0"/>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1</a:t>
            </a:r>
            <a:r>
              <a:rPr lang="zh-CN" altLang="en-US" sz="2000" dirty="0"/>
              <a:t>、</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精化对象的定义规格</a:t>
            </a:r>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对于</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OOA</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所抽象出来的对象和类及在分析过程中产生的分析文档</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在</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OOD</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过程中</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根据设计要求对其进行整理和精化</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使之更能符合面向对象程序设计的需要。</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整理和精化的过程主要包括两个方面</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一方面是根据面向对象的概念模型</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整理分析所确定的对象结构</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属性和方法等内容</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纠正错误的内容</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删去不必要和重复的内容等。</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另一方面是进行分类整理</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这样便于下一步数据库设计、程序处理模块设计。整理的方法主要是进行归类</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即对类和对象、属性、方法和结构等进行归类。</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组合 2"/>
          <p:cNvGrpSpPr/>
          <p:nvPr/>
        </p:nvGrpSpPr>
        <p:grpSpPr>
          <a:xfrm>
            <a:off x="-1430340" y="354838"/>
            <a:ext cx="7519990" cy="759013"/>
            <a:chOff x="0" y="-1"/>
            <a:chExt cx="7519989" cy="759011"/>
          </a:xfrm>
        </p:grpSpPr>
        <p:sp>
          <p:nvSpPr>
            <p:cNvPr id="333"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38" name="组合 1"/>
            <p:cNvGrpSpPr/>
            <p:nvPr/>
          </p:nvGrpSpPr>
          <p:grpSpPr>
            <a:xfrm>
              <a:off x="1875760" y="-1"/>
              <a:ext cx="3949862" cy="538598"/>
              <a:chOff x="42976" y="0"/>
              <a:chExt cx="3949862" cy="538596"/>
            </a:xfrm>
          </p:grpSpPr>
          <p:sp>
            <p:nvSpPr>
              <p:cNvPr id="334" name="矩形 3"/>
              <p:cNvSpPr txBox="1"/>
              <p:nvPr/>
            </p:nvSpPr>
            <p:spPr>
              <a:xfrm>
                <a:off x="659243" y="0"/>
                <a:ext cx="3333595" cy="538596"/>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a:rPr>
                  <a:t>1 </a:t>
                </a:r>
                <a:r>
                  <a:rPr lang="zh-CN" altLang="en-US" b="1" dirty="0">
                    <a:solidFill>
                      <a:srgbClr val="B4B4B4"/>
                    </a:solidFill>
                    <a:latin typeface="PingFang SC"/>
                  </a:rPr>
                  <a:t>面向对象基本概念</a:t>
                </a:r>
                <a:endParaRPr lang="zh-CN" altLang="en-US" b="1" i="0" dirty="0">
                  <a:solidFill>
                    <a:srgbClr val="B4B4B4"/>
                  </a:solidFill>
                  <a:effectLst/>
                  <a:latin typeface="PingFang SC"/>
                </a:endParaRPr>
              </a:p>
            </p:txBody>
          </p:sp>
          <p:grpSp>
            <p:nvGrpSpPr>
              <p:cNvPr id="337" name="组合 26"/>
              <p:cNvGrpSpPr/>
              <p:nvPr/>
            </p:nvGrpSpPr>
            <p:grpSpPr>
              <a:xfrm>
                <a:off x="42976" y="59689"/>
                <a:ext cx="248286" cy="383858"/>
                <a:chOff x="42976" y="20459"/>
                <a:chExt cx="248284" cy="383856"/>
              </a:xfrm>
            </p:grpSpPr>
            <p:sp>
              <p:nvSpPr>
                <p:cNvPr id="335"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336"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4" name="文本框 3"/>
          <p:cNvSpPr txBox="1"/>
          <p:nvPr/>
        </p:nvSpPr>
        <p:spPr>
          <a:xfrm>
            <a:off x="445420" y="3732931"/>
            <a:ext cx="5421074"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000" dirty="0"/>
              <a:t>面向对象的程序设计思想是将数据以及对于这些数据的操作，封装在了一个单独的数据结构中。</a:t>
            </a:r>
            <a:endParaRPr kumimoji="0" lang="zh-CN" altLang="en-US" sz="2000" b="0" i="0" u="none" strike="noStrike" cap="none" spc="0" normalizeH="0" baseline="0" dirty="0">
              <a:ln>
                <a:noFill/>
              </a:ln>
              <a:solidFill>
                <a:schemeClr val="tx2">
                  <a:lumMod val="50000"/>
                </a:schemeClr>
              </a:solidFill>
              <a:effectLst/>
              <a:uFillTx/>
              <a:sym typeface="Calibri" panose="020F0502020204030204"/>
            </a:endParaRPr>
          </a:p>
        </p:txBody>
      </p:sp>
      <p:sp>
        <p:nvSpPr>
          <p:cNvPr id="2" name="文本框 1"/>
          <p:cNvSpPr txBox="1"/>
          <p:nvPr/>
        </p:nvSpPr>
        <p:spPr>
          <a:xfrm>
            <a:off x="445420" y="1915561"/>
            <a:ext cx="602756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面向对象</a:t>
            </a:r>
            <a:r>
              <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(Object Oriented)</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是软件开发方法，一种编程范式。它使用对象、类、继承、封装、消息等基本概念来进行程序设计</a:t>
            </a:r>
          </a:p>
        </p:txBody>
      </p:sp>
      <p:pic>
        <p:nvPicPr>
          <p:cNvPr id="6" name="图片 5"/>
          <p:cNvPicPr>
            <a:picLocks noChangeAspect="1"/>
          </p:cNvPicPr>
          <p:nvPr/>
        </p:nvPicPr>
        <p:blipFill>
          <a:blip r:embed="rId2"/>
          <a:stretch>
            <a:fillRect/>
          </a:stretch>
        </p:blipFill>
        <p:spPr>
          <a:xfrm>
            <a:off x="7018347" y="1068130"/>
            <a:ext cx="4715533" cy="4305901"/>
          </a:xfrm>
          <a:prstGeom prst="rect">
            <a:avLst/>
          </a:prstGeom>
        </p:spPr>
      </p:pic>
      <p:pic>
        <p:nvPicPr>
          <p:cNvPr id="8" name="图片 7"/>
          <p:cNvPicPr>
            <a:picLocks noChangeAspect="1"/>
          </p:cNvPicPr>
          <p:nvPr/>
        </p:nvPicPr>
        <p:blipFill>
          <a:blip r:embed="rId3"/>
          <a:stretch>
            <a:fillRect/>
          </a:stretch>
        </p:blipFill>
        <p:spPr>
          <a:xfrm>
            <a:off x="7018347" y="4957010"/>
            <a:ext cx="984703" cy="4170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339"/>
                                        </p:tgtEl>
                                        <p:attrNameLst>
                                          <p:attrName>style.visibility</p:attrName>
                                        </p:attrNameLst>
                                      </p:cBhvr>
                                      <p:to>
                                        <p:strVal val="visible"/>
                                      </p:to>
                                    </p:set>
                                    <p:anim calcmode="lin" valueType="num">
                                      <p:cBhvr>
                                        <p:cTn id="7" dur="500" fill="hold"/>
                                        <p:tgtEl>
                                          <p:spTgt spid="339"/>
                                        </p:tgtEl>
                                        <p:attrNameLst>
                                          <p:attrName>ppt_x</p:attrName>
                                        </p:attrNameLst>
                                      </p:cBhvr>
                                      <p:tavLst>
                                        <p:tav tm="0">
                                          <p:val>
                                            <p:strVal val="#ppt_x"/>
                                          </p:val>
                                        </p:tav>
                                        <p:tav tm="100000">
                                          <p:val>
                                            <p:strVal val="#ppt_x"/>
                                          </p:val>
                                        </p:tav>
                                      </p:tavLst>
                                    </p:anim>
                                    <p:anim calcmode="lin" valueType="num">
                                      <p:cBhvr>
                                        <p:cTn id="8" dur="500" fill="hold"/>
                                        <p:tgtEl>
                                          <p:spTgt spid="3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animBg="1" advAuto="0"/>
      <p:bldP spid="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136374" cy="544537"/>
              <a:chOff x="42976" y="59689"/>
              <a:chExt cx="4136374" cy="544535"/>
            </a:xfrm>
          </p:grpSpPr>
          <p:sp>
            <p:nvSpPr>
              <p:cNvPr id="498" name="矩形 3"/>
              <p:cNvSpPr txBox="1"/>
              <p:nvPr/>
            </p:nvSpPr>
            <p:spPr>
              <a:xfrm>
                <a:off x="451417" y="65629"/>
                <a:ext cx="3727933"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2.3 </a:t>
                </a:r>
                <a:r>
                  <a:rPr lang="zh-CN" altLang="en-US" b="1" dirty="0">
                    <a:solidFill>
                      <a:srgbClr val="B4B4B4"/>
                    </a:solidFill>
                    <a:effectLst/>
                    <a:latin typeface="PingFang SC"/>
                  </a:rPr>
                  <a:t>面向对象设计方法</a:t>
                </a: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12076" y="1997840"/>
            <a:ext cx="10791039" cy="25545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lang="zh-CN" altLang="en-US" sz="2000" dirty="0"/>
              <a:t>、</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数据模型和数据库设计</a:t>
            </a:r>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数据模型的设计是对系统中的类和对象的属性</a:t>
            </a:r>
            <a:r>
              <a:rPr lang="zh-CN" altLang="en-US" sz="2000" dirty="0"/>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方法等内容的确定，消息连接的方式、系统访问数据模型的方法等的确定。最后将每个对象实例化数据都映射到而向对象的库结构模型中。</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优化</a:t>
            </a:r>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t>      </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OOD</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的优化设计过程是从另一个角度对分析结果和处理业务过程的归纳整理，优化包括对象和结构的优化，抽象，集成。对象和结构的模块化表示</a:t>
            </a:r>
            <a:r>
              <a:rPr lang="en-US" altLang="zh-CN" sz="2000" dirty="0"/>
              <a:t>OOD</a:t>
            </a:r>
            <a:r>
              <a:rPr lang="zh-CN" altLang="en-US" sz="2000" dirty="0"/>
              <a:t>提供了一种</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范式</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这种</a:t>
            </a:r>
            <a:r>
              <a:rPr lang="zh-CN" altLang="en-US" sz="2000" dirty="0"/>
              <a:t>范式支持对类和结构的模块化</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。集成化使得单个构件有机地结合在一起</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相互支持。</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466592" cy="544537"/>
              <a:chOff x="42976" y="59689"/>
              <a:chExt cx="4466592" cy="544535"/>
            </a:xfrm>
          </p:grpSpPr>
          <p:sp>
            <p:nvSpPr>
              <p:cNvPr id="498" name="矩形 3"/>
              <p:cNvSpPr txBox="1"/>
              <p:nvPr/>
            </p:nvSpPr>
            <p:spPr>
              <a:xfrm>
                <a:off x="451417" y="65629"/>
                <a:ext cx="4058151"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2.3 </a:t>
                </a:r>
                <a:r>
                  <a:rPr lang="zh-CN" altLang="en-US" b="1" dirty="0">
                    <a:solidFill>
                      <a:srgbClr val="B4B4B4"/>
                    </a:solidFill>
                    <a:effectLst/>
                    <a:latin typeface="PingFang SC"/>
                  </a:rPr>
                  <a:t>面向对象设计方法</a:t>
                </a:r>
                <a:r>
                  <a:rPr lang="en-US" altLang="zh-CN" b="1" baseline="30000" dirty="0">
                    <a:solidFill>
                      <a:srgbClr val="B4B4B4"/>
                    </a:solidFill>
                    <a:latin typeface="PingFang SC"/>
                  </a:rPr>
                  <a:t>[3]</a:t>
                </a:r>
                <a:endParaRPr lang="zh-CN" altLang="en-US" baseline="30000"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661155" y="1379604"/>
            <a:ext cx="10791039" cy="418575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UML</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在</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OOA</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和</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OOD</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中的应用：</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r>
              <a:rPr lang="zh-CN" altLang="en-US" dirty="0"/>
              <a:t>就</a:t>
            </a:r>
            <a:r>
              <a:rPr lang="en-US" altLang="zh-CN" dirty="0"/>
              <a:t>UML</a:t>
            </a:r>
            <a:r>
              <a:rPr lang="zh-CN" altLang="en-US" dirty="0"/>
              <a:t>本身来说，它只是一种交流工具，它作为一种标准化交流符号，在</a:t>
            </a:r>
            <a:r>
              <a:rPr lang="en-US" altLang="zh-CN" dirty="0"/>
              <a:t>OOA&amp;D</a:t>
            </a:r>
            <a:r>
              <a:rPr lang="zh-CN" altLang="en-US" dirty="0"/>
              <a:t>过程中开发人员间甚至开发人员与客户之间传递信息。</a:t>
            </a:r>
            <a:endParaRPr lang="en-US" altLang="zh-CN" dirty="0"/>
          </a:p>
          <a:p>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r>
              <a:rPr lang="en-US" altLang="zh-CN" sz="2000" dirty="0">
                <a:solidFill>
                  <a:srgbClr val="FF0000"/>
                </a:solidFill>
              </a:rPr>
              <a:t>1.</a:t>
            </a:r>
            <a:r>
              <a:rPr lang="zh-CN" altLang="en-US" sz="2000" dirty="0">
                <a:solidFill>
                  <a:srgbClr val="FF0000"/>
                </a:solidFill>
              </a:rPr>
              <a:t>从需求到业务用例图</a:t>
            </a:r>
            <a:endParaRPr lang="en-US" altLang="zh-CN" sz="2000" dirty="0">
              <a:solidFill>
                <a:srgbClr val="FF0000"/>
              </a:solidFill>
            </a:endParaRPr>
          </a:p>
          <a:p>
            <a:r>
              <a:rPr lang="en-US" altLang="zh-CN" dirty="0"/>
              <a:t>OOA&amp;D</a:t>
            </a:r>
            <a:r>
              <a:rPr lang="zh-CN" altLang="en-US" dirty="0"/>
              <a:t>的第一步，就是</a:t>
            </a:r>
            <a:r>
              <a:rPr lang="zh-CN" altLang="en-US" dirty="0">
                <a:solidFill>
                  <a:srgbClr val="FF0000"/>
                </a:solidFill>
              </a:rPr>
              <a:t>了解用户需求</a:t>
            </a:r>
            <a:r>
              <a:rPr lang="zh-CN" altLang="en-US" dirty="0"/>
              <a:t>，并将其转换为业务用例图。以下有三点注意事项</a:t>
            </a:r>
            <a:endParaRPr lang="en-US" altLang="zh-CN" dirty="0"/>
          </a:p>
          <a:p>
            <a:r>
              <a:rPr lang="en-US" altLang="zh-CN" sz="2000" dirty="0"/>
              <a:t>(1)</a:t>
            </a:r>
            <a:r>
              <a:rPr lang="zh-CN" altLang="en-US" dirty="0"/>
              <a:t>业务用例是仅从系统业务角度关注的用例，而不是具体系统的用例。</a:t>
            </a:r>
            <a:endParaRPr lang="en-US" altLang="zh-CN" sz="2000" dirty="0"/>
          </a:p>
          <a:p>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lang="zh-CN" altLang="en-US" dirty="0"/>
              <a:t>业务用例仅包含客户“感兴趣”的内容。</a:t>
            </a:r>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r>
              <a:rPr lang="en-US" altLang="zh-CN" sz="2000" dirty="0"/>
              <a:t>(3)</a:t>
            </a:r>
            <a:r>
              <a:rPr lang="zh-CN" altLang="en-US" dirty="0"/>
              <a:t>业务用例所有的用例名应该让客户能看懂，如果某个用例的名字客户看不懂什么意思，它也许就不适合作为业务用例。</a:t>
            </a:r>
            <a:endParaRPr lang="en-US" altLang="zh-CN" dirty="0"/>
          </a:p>
          <a:p>
            <a:endParaRPr lang="en-US" altLang="zh-CN" dirty="0">
              <a:solidFill>
                <a:srgbClr val="FF0000"/>
              </a:solidFill>
            </a:endParaRPr>
          </a:p>
          <a:p>
            <a:r>
              <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从业务用例图到活动图</a:t>
            </a:r>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r>
              <a:rPr lang="zh-CN" altLang="en-US" dirty="0"/>
              <a:t>完成了业务用例图后，我们要为每一个业务用例绘制一幅活动图。活动图描述了这个业务用例中，用户可能会进行的操作序列。活动图有个很重要的使命：</a:t>
            </a:r>
            <a:r>
              <a:rPr lang="zh-CN" altLang="en-US" dirty="0">
                <a:solidFill>
                  <a:srgbClr val="FF0000"/>
                </a:solidFill>
              </a:rPr>
              <a:t>从业务用例分析出系统用例</a:t>
            </a:r>
            <a:r>
              <a:rPr lang="zh-CN" altLang="en-US" dirty="0"/>
              <a:t>。</a:t>
            </a:r>
            <a:endPar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118332236"/>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466592" cy="544537"/>
              <a:chOff x="42976" y="59689"/>
              <a:chExt cx="4466592" cy="544535"/>
            </a:xfrm>
          </p:grpSpPr>
          <p:sp>
            <p:nvSpPr>
              <p:cNvPr id="498" name="矩形 3"/>
              <p:cNvSpPr txBox="1"/>
              <p:nvPr/>
            </p:nvSpPr>
            <p:spPr>
              <a:xfrm>
                <a:off x="451417" y="65629"/>
                <a:ext cx="4058151"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2.3 </a:t>
                </a:r>
                <a:r>
                  <a:rPr lang="zh-CN" altLang="en-US" b="1" dirty="0">
                    <a:solidFill>
                      <a:srgbClr val="B4B4B4"/>
                    </a:solidFill>
                    <a:effectLst/>
                    <a:latin typeface="PingFang SC"/>
                  </a:rPr>
                  <a:t>面向对象设计方法</a:t>
                </a:r>
                <a:r>
                  <a:rPr lang="en-US" altLang="zh-CN" b="1" baseline="30000" dirty="0">
                    <a:solidFill>
                      <a:srgbClr val="B4B4B4"/>
                    </a:solidFill>
                    <a:effectLst/>
                    <a:latin typeface="PingFang SC"/>
                  </a:rPr>
                  <a:t>[3]</a:t>
                </a:r>
                <a:endParaRPr lang="zh-CN" altLang="en-US" baseline="30000"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661155" y="1379604"/>
            <a:ext cx="10791039" cy="123110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000" dirty="0">
                <a:solidFill>
                  <a:srgbClr val="FF0000"/>
                </a:solidFill>
              </a:rPr>
              <a:t>3.</a:t>
            </a:r>
            <a:r>
              <a:rPr lang="zh-CN" altLang="en-US" sz="2000" dirty="0">
                <a:solidFill>
                  <a:srgbClr val="FF0000"/>
                </a:solidFill>
              </a:rPr>
              <a:t>从活动图到系统用例图</a:t>
            </a:r>
            <a:endParaRPr lang="en-US" altLang="zh-CN" sz="2000" dirty="0">
              <a:solidFill>
                <a:srgbClr val="FF0000"/>
              </a:solidFill>
            </a:endParaRPr>
          </a:p>
          <a:p>
            <a:r>
              <a:rPr lang="zh-CN" altLang="en-US" dirty="0"/>
              <a:t>找出所有的备选系统用例后，我们要对他们进行合并和筛选。合并就是将相同的用例合并成一个，筛选就是将不符合系统用例条件的备选用例去掉。</a:t>
            </a:r>
            <a:endParaRPr lang="en-US" altLang="zh-CN" dirty="0"/>
          </a:p>
          <a:p>
            <a:endParaRPr lang="en-US" altLang="zh-CN" dirty="0"/>
          </a:p>
        </p:txBody>
      </p:sp>
      <p:pic>
        <p:nvPicPr>
          <p:cNvPr id="4" name="图片 3">
            <a:extLst>
              <a:ext uri="{FF2B5EF4-FFF2-40B4-BE49-F238E27FC236}">
                <a16:creationId xmlns:a16="http://schemas.microsoft.com/office/drawing/2014/main" id="{B638A595-2D12-4349-84BB-D2A4743E1B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8623" y="2498019"/>
            <a:ext cx="5556102" cy="4049606"/>
          </a:xfrm>
          <a:prstGeom prst="rect">
            <a:avLst/>
          </a:prstGeom>
        </p:spPr>
      </p:pic>
    </p:spTree>
    <p:extLst>
      <p:ext uri="{BB962C8B-B14F-4D97-AF65-F5344CB8AC3E}">
        <p14:creationId xmlns:p14="http://schemas.microsoft.com/office/powerpoint/2010/main" val="3313685622"/>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466592" cy="544537"/>
              <a:chOff x="42976" y="59689"/>
              <a:chExt cx="4466592" cy="544535"/>
            </a:xfrm>
          </p:grpSpPr>
          <p:sp>
            <p:nvSpPr>
              <p:cNvPr id="498" name="矩形 3"/>
              <p:cNvSpPr txBox="1"/>
              <p:nvPr/>
            </p:nvSpPr>
            <p:spPr>
              <a:xfrm>
                <a:off x="451417" y="65629"/>
                <a:ext cx="4058151"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2.3 </a:t>
                </a:r>
                <a:r>
                  <a:rPr lang="zh-CN" altLang="en-US" b="1" dirty="0">
                    <a:solidFill>
                      <a:srgbClr val="B4B4B4"/>
                    </a:solidFill>
                    <a:effectLst/>
                    <a:latin typeface="PingFang SC"/>
                  </a:rPr>
                  <a:t>面向对象设计方法</a:t>
                </a:r>
                <a:r>
                  <a:rPr lang="en-US" altLang="zh-CN" b="1" baseline="30000" dirty="0">
                    <a:solidFill>
                      <a:srgbClr val="B4B4B4"/>
                    </a:solidFill>
                    <a:effectLst/>
                    <a:latin typeface="PingFang SC"/>
                  </a:rPr>
                  <a:t>[3]</a:t>
                </a:r>
                <a:endParaRPr lang="zh-CN" altLang="en-US" baseline="30000"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661155" y="1176067"/>
            <a:ext cx="10844305" cy="153888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altLang="zh-CN" dirty="0"/>
          </a:p>
          <a:p>
            <a:r>
              <a:rPr lang="en-US" altLang="zh-CN" sz="2000" dirty="0">
                <a:solidFill>
                  <a:srgbClr val="FF0000"/>
                </a:solidFill>
              </a:rPr>
              <a:t>4.</a:t>
            </a:r>
            <a:r>
              <a:rPr lang="zh-CN" altLang="en-US" sz="2000" dirty="0">
                <a:solidFill>
                  <a:srgbClr val="FF0000"/>
                </a:solidFill>
              </a:rPr>
              <a:t>绘制业务领域类图</a:t>
            </a:r>
            <a:endParaRPr kumimoji="0" lang="en-US" altLang="zh-CN" sz="2000" b="0" i="0" u="none" strike="noStrike" cap="none" spc="0" normalizeH="0" baseline="0" dirty="0">
              <a:ln>
                <a:noFill/>
              </a:ln>
              <a:solidFill>
                <a:srgbClr val="FF0000"/>
              </a:solidFill>
              <a:effectLst/>
              <a:uFillTx/>
              <a:sym typeface="Calibri" panose="020F0502020204030204"/>
            </a:endParaRPr>
          </a:p>
          <a:p>
            <a:r>
              <a:rPr lang="zh-CN" altLang="en-US" dirty="0"/>
              <a:t>完成了上面几步，下面应该是绘制业务领域类图了。所谓业务领域类图要描述一下三点：</a:t>
            </a:r>
            <a:br>
              <a:rPr lang="zh-CN" altLang="en-US" dirty="0"/>
            </a:br>
            <a:r>
              <a:rPr lang="en-US" altLang="zh-CN" dirty="0"/>
              <a:t>(1).</a:t>
            </a:r>
            <a:r>
              <a:rPr lang="zh-CN" altLang="en-US" dirty="0"/>
              <a:t>系统中有哪些实体。</a:t>
            </a:r>
            <a:r>
              <a:rPr lang="en-US" altLang="zh-CN" dirty="0"/>
              <a:t>(2).</a:t>
            </a:r>
            <a:r>
              <a:rPr lang="zh-CN" altLang="en-US" dirty="0"/>
              <a:t>这些实体能做什么操作。</a:t>
            </a:r>
            <a:r>
              <a:rPr lang="en-US" altLang="zh-CN" dirty="0"/>
              <a:t>(3).</a:t>
            </a:r>
            <a:r>
              <a:rPr lang="zh-CN" altLang="en-US" dirty="0"/>
              <a:t>实体间的关系。</a:t>
            </a:r>
            <a:endParaRPr lang="en-US" altLang="zh-CN" dirty="0"/>
          </a:p>
          <a:p>
            <a:endPar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3" name="文本框 2">
            <a:extLst>
              <a:ext uri="{FF2B5EF4-FFF2-40B4-BE49-F238E27FC236}">
                <a16:creationId xmlns:a16="http://schemas.microsoft.com/office/drawing/2014/main" id="{29CB9304-A808-4B58-B0D1-BA8DB27FF110}"/>
              </a:ext>
            </a:extLst>
          </p:cNvPr>
          <p:cNvSpPr txBox="1"/>
          <p:nvPr/>
        </p:nvSpPr>
        <p:spPr>
          <a:xfrm>
            <a:off x="661155" y="2824012"/>
            <a:ext cx="7044662" cy="32316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000" dirty="0">
                <a:solidFill>
                  <a:srgbClr val="FF0000"/>
                </a:solidFill>
              </a:rPr>
              <a:t>5.</a:t>
            </a:r>
            <a:r>
              <a:rPr lang="zh-CN" altLang="en-US" sz="2000" dirty="0">
                <a:solidFill>
                  <a:srgbClr val="FF0000"/>
                </a:solidFill>
              </a:rPr>
              <a:t>绘制实现类图</a:t>
            </a:r>
            <a:endParaRPr lang="en-US" altLang="zh-CN" sz="2000" dirty="0">
              <a:solidFill>
                <a:srgbClr val="FF0000"/>
              </a:solidFill>
            </a:endParaRPr>
          </a:p>
          <a:p>
            <a:r>
              <a:rPr lang="zh-CN" altLang="en-US" dirty="0"/>
              <a:t>以上这几步，就是分析的过程。而下面的步骤就是设计了。</a:t>
            </a:r>
            <a:endParaRPr lang="en-US" altLang="zh-CN" dirty="0"/>
          </a:p>
          <a:p>
            <a:r>
              <a:rPr lang="zh-CN" altLang="en-US" dirty="0"/>
              <a:t>实现类图和领域类图不一样，它描述的是</a:t>
            </a:r>
            <a:r>
              <a:rPr lang="zh-CN" altLang="en-US" dirty="0">
                <a:solidFill>
                  <a:srgbClr val="FF0000"/>
                </a:solidFill>
              </a:rPr>
              <a:t>真正系统的静态结构</a:t>
            </a:r>
            <a:r>
              <a:rPr lang="zh-CN" altLang="en-US" dirty="0"/>
              <a:t>，是和最后的代码完全一致的。因此，它和平台关系密切，必须准确给出系统中的实体类、控制类、界面类、接口等元素以及其中的关系。因此，</a:t>
            </a:r>
            <a:r>
              <a:rPr lang="zh-CN" altLang="en-US" dirty="0">
                <a:solidFill>
                  <a:srgbClr val="FF0000"/>
                </a:solidFill>
              </a:rPr>
              <a:t>实现类图是很复杂的，而且是平台技术有关的</a:t>
            </a:r>
            <a:r>
              <a:rPr lang="zh-CN" altLang="en-US" dirty="0"/>
              <a:t>。</a:t>
            </a:r>
            <a:endParaRPr lang="en-US" altLang="zh-CN" dirty="0"/>
          </a:p>
          <a:p>
            <a:endParaRPr kumimoji="0" lang="en-US" altLang="zh-CN" sz="20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r>
              <a:rPr lang="en-US" altLang="zh-CN" sz="2000" dirty="0">
                <a:solidFill>
                  <a:srgbClr val="FF0000"/>
                </a:solidFill>
              </a:rPr>
              <a:t>6.</a:t>
            </a:r>
            <a:r>
              <a:rPr lang="zh-CN" altLang="en-US" sz="2000" dirty="0">
                <a:solidFill>
                  <a:srgbClr val="FF0000"/>
                </a:solidFill>
              </a:rPr>
              <a:t>绘制序列图</a:t>
            </a:r>
            <a:endParaRPr lang="en-US" altLang="zh-CN" sz="2000" dirty="0">
              <a:solidFill>
                <a:srgbClr val="FF0000"/>
              </a:solidFill>
            </a:endParaRPr>
          </a:p>
          <a:p>
            <a:r>
              <a:rPr lang="zh-CN" altLang="en-US" dirty="0"/>
              <a:t>有了静态结构，我们还要给出</a:t>
            </a:r>
            <a:r>
              <a:rPr lang="zh-CN" altLang="en-US" dirty="0">
                <a:solidFill>
                  <a:srgbClr val="FF0000"/>
                </a:solidFill>
              </a:rPr>
              <a:t>动态结构</a:t>
            </a:r>
            <a:r>
              <a:rPr lang="zh-CN" altLang="en-US" dirty="0"/>
              <a:t>，这样，才能看清系统间的类是如何交互的，从而有效帮助程序员进行编码工作。</a:t>
            </a:r>
            <a:endPar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pic>
        <p:nvPicPr>
          <p:cNvPr id="5" name="图片 4">
            <a:extLst>
              <a:ext uri="{FF2B5EF4-FFF2-40B4-BE49-F238E27FC236}">
                <a16:creationId xmlns:a16="http://schemas.microsoft.com/office/drawing/2014/main" id="{5C8ABB94-3F83-43FB-8AEC-E9F4CDEDF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2900" y="2714948"/>
            <a:ext cx="3873645" cy="3231652"/>
          </a:xfrm>
          <a:prstGeom prst="rect">
            <a:avLst/>
          </a:prstGeom>
        </p:spPr>
      </p:pic>
    </p:spTree>
    <p:extLst>
      <p:ext uri="{BB962C8B-B14F-4D97-AF65-F5344CB8AC3E}">
        <p14:creationId xmlns:p14="http://schemas.microsoft.com/office/powerpoint/2010/main" val="2854096650"/>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53698" cy="544537"/>
              <a:chOff x="42976" y="59689"/>
              <a:chExt cx="1853698" cy="544535"/>
            </a:xfrm>
          </p:grpSpPr>
          <p:sp>
            <p:nvSpPr>
              <p:cNvPr id="498" name="矩形 3"/>
              <p:cNvSpPr txBox="1"/>
              <p:nvPr/>
            </p:nvSpPr>
            <p:spPr>
              <a:xfrm>
                <a:off x="451417" y="65629"/>
                <a:ext cx="144525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question</a:t>
                </a:r>
                <a:endParaRPr lang="zh-CN" altLang="en-US" b="1" dirty="0">
                  <a:solidFill>
                    <a:srgbClr val="B4B4B4"/>
                  </a:solidFill>
                  <a:effectLst/>
                  <a:latin typeface="PingFang SC"/>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5" name="文本框 4"/>
          <p:cNvSpPr txBox="1"/>
          <p:nvPr/>
        </p:nvSpPr>
        <p:spPr>
          <a:xfrm>
            <a:off x="1177052" y="2003272"/>
            <a:ext cx="9618980" cy="156965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r>
              <a:rPr kumimoji="0" lang="zh-CN" altLang="en-US" sz="3200" b="0" i="0" u="none" strike="noStrike" cap="none" spc="0" normalizeH="0" baseline="0" dirty="0">
                <a:ln>
                  <a:noFill/>
                </a:ln>
                <a:solidFill>
                  <a:srgbClr val="000000"/>
                </a:solidFill>
                <a:effectLst/>
                <a:uFillTx/>
                <a:sym typeface="Calibri" panose="020F0502020204030204"/>
              </a:rPr>
              <a:t>问题：</a:t>
            </a:r>
            <a:r>
              <a:rPr lang="zh-CN" altLang="en-US" sz="3200" dirty="0">
                <a:latin typeface="Calibri" panose="020F0502020204030204" pitchFamily="34" charset="0"/>
                <a:cs typeface="Calibri" panose="020F0502020204030204" pitchFamily="34" charset="0"/>
              </a:rPr>
              <a:t>使用</a:t>
            </a:r>
            <a:r>
              <a:rPr lang="en-US" altLang="zh-CN" sz="3200" dirty="0">
                <a:latin typeface="Calibri" panose="020F0502020204030204" pitchFamily="34" charset="0"/>
                <a:cs typeface="Calibri" panose="020F0502020204030204" pitchFamily="34" charset="0"/>
              </a:rPr>
              <a:t>OOA</a:t>
            </a:r>
            <a:r>
              <a:rPr lang="zh-CN" altLang="en-US" sz="3200" dirty="0">
                <a:latin typeface="Calibri" panose="020F0502020204030204" pitchFamily="34" charset="0"/>
                <a:cs typeface="Calibri" panose="020F0502020204030204" pitchFamily="34" charset="0"/>
              </a:rPr>
              <a:t>方法对系统调查和需求分析进行分析处理时</a:t>
            </a:r>
            <a:r>
              <a:rPr lang="en-US" altLang="zh-CN" sz="3200" dirty="0">
                <a:latin typeface="Calibri" panose="020F0502020204030204" pitchFamily="34" charset="0"/>
                <a:cs typeface="Calibri" panose="020F0502020204030204" pitchFamily="34" charset="0"/>
              </a:rPr>
              <a:t>,</a:t>
            </a:r>
            <a:r>
              <a:rPr lang="zh-CN" altLang="en-US" sz="3200" dirty="0">
                <a:latin typeface="Calibri" panose="020F0502020204030204" pitchFamily="34" charset="0"/>
                <a:cs typeface="Calibri" panose="020F0502020204030204" pitchFamily="34" charset="0"/>
              </a:rPr>
              <a:t>一般要遵循</a:t>
            </a:r>
            <a:r>
              <a:rPr lang="zh-CN" altLang="en-US" sz="3200" dirty="0">
                <a:solidFill>
                  <a:schemeClr val="tx1"/>
                </a:solidFill>
                <a:latin typeface="Calibri" panose="020F0502020204030204" pitchFamily="34" charset="0"/>
                <a:cs typeface="Calibri" panose="020F0502020204030204" pitchFamily="34" charset="0"/>
              </a:rPr>
              <a:t>什么</a:t>
            </a:r>
            <a:r>
              <a:rPr lang="zh-CN" altLang="en-US" sz="3200" dirty="0">
                <a:latin typeface="Calibri" panose="020F0502020204030204" pitchFamily="34" charset="0"/>
                <a:cs typeface="Calibri" panose="020F0502020204030204" pitchFamily="34" charset="0"/>
              </a:rPr>
              <a:t>原则？</a:t>
            </a:r>
            <a:endParaRPr lang="en-US" altLang="zh-CN" sz="3200" dirty="0">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sym typeface="Calibri" panose="020F0502020204030204"/>
            </a:endParaRPr>
          </a:p>
        </p:txBody>
      </p:sp>
      <p:sp>
        <p:nvSpPr>
          <p:cNvPr id="2" name="文本框 1">
            <a:extLst>
              <a:ext uri="{FF2B5EF4-FFF2-40B4-BE49-F238E27FC236}">
                <a16:creationId xmlns:a16="http://schemas.microsoft.com/office/drawing/2014/main" id="{A56D4AC7-4307-45EA-B9AC-D1EF0B2A7168}"/>
              </a:ext>
            </a:extLst>
          </p:cNvPr>
          <p:cNvSpPr txBox="1"/>
          <p:nvPr/>
        </p:nvSpPr>
        <p:spPr>
          <a:xfrm>
            <a:off x="2887648" y="3727716"/>
            <a:ext cx="5608282"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2400" b="0" i="0" u="none" strike="noStrike" cap="none" spc="0" normalizeH="0" baseline="0" dirty="0">
                <a:ln>
                  <a:noFill/>
                </a:ln>
                <a:solidFill>
                  <a:schemeClr val="tx1"/>
                </a:solidFill>
                <a:effectLst/>
                <a:uFillTx/>
                <a:sym typeface="Calibri" panose="020F0502020204030204"/>
              </a:rPr>
              <a:t>答：</a:t>
            </a:r>
            <a:r>
              <a:rPr lang="zh-CN" altLang="en-US" sz="2400" dirty="0">
                <a:solidFill>
                  <a:srgbClr val="FF0000"/>
                </a:solidFill>
              </a:rPr>
              <a:t>抽象、封装、继承、消息通信</a:t>
            </a:r>
            <a:endParaRPr kumimoji="0" lang="zh-CN" altLang="en-US" sz="2400" b="0" i="0" u="none" strike="noStrike" cap="none" spc="0" normalizeH="0" baseline="0" dirty="0">
              <a:ln>
                <a:noFill/>
              </a:ln>
              <a:solidFill>
                <a:schemeClr val="tx1"/>
              </a:solidFill>
              <a:effectLst/>
              <a:uFillTx/>
              <a:sym typeface="Calibri" panose="020F0502020204030204"/>
            </a:endParaRPr>
          </a:p>
        </p:txBody>
      </p:sp>
    </p:spTree>
    <p:extLst>
      <p:ext uri="{BB962C8B-B14F-4D97-AF65-F5344CB8AC3E}">
        <p14:creationId xmlns:p14="http://schemas.microsoft.com/office/powerpoint/2010/main" val="551521842"/>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5"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3135766" cy="541878"/>
              <a:chOff x="42976" y="59689"/>
              <a:chExt cx="3135766" cy="541876"/>
            </a:xfrm>
          </p:grpSpPr>
          <p:sp>
            <p:nvSpPr>
              <p:cNvPr id="498" name="矩形 3"/>
              <p:cNvSpPr txBox="1"/>
              <p:nvPr/>
            </p:nvSpPr>
            <p:spPr>
              <a:xfrm>
                <a:off x="451417" y="65629"/>
                <a:ext cx="2727325" cy="535936"/>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3 </a:t>
                </a:r>
                <a:r>
                  <a:rPr lang="zh-CN" altLang="en-US" b="1" dirty="0">
                    <a:solidFill>
                      <a:srgbClr val="B4B4B4"/>
                    </a:solidFill>
                    <a:effectLst/>
                    <a:latin typeface="PingFang SC"/>
                  </a:rPr>
                  <a:t>软件建模概述</a:t>
                </a: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12076" y="1997840"/>
            <a:ext cx="10791039" cy="10134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模型提供了系统的蓝图，可以包括详细的计划，也可以包括从很高的层次考虑系统的总体计划。模</a:t>
            </a:r>
            <a:r>
              <a:rPr lang="zh-CN" altLang="en-US" sz="2000" dirty="0">
                <a:sym typeface="Calibri" panose="020F0502020204030204"/>
              </a:rPr>
              <a:t>型是对现实存在的实体进行抽象和简化，它过滤了非本质的细节信息，使问题更容易理解。</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而</a:t>
            </a:r>
            <a:r>
              <a:rPr kumimoji="0" lang="zh-CN" altLang="en-US" sz="2000" b="1"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建模就是为了更好地理解正在开发的系统</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，我们要通过建模达到如下</a:t>
            </a:r>
            <a:r>
              <a:rPr kumimoji="0" lang="en-US" altLang="zh-CN"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4</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个目的：</a:t>
            </a:r>
            <a:endParaRPr kumimoji="0" lang="zh-CN" altLang="en-US" sz="2000" b="0" i="0" u="none" strike="noStrike" cap="none" spc="0" normalizeH="0" baseline="0" dirty="0">
              <a:ln>
                <a:noFill/>
              </a:ln>
              <a:solidFill>
                <a:srgbClr val="000000"/>
              </a:solidFill>
              <a:effectLst/>
              <a:uFillTx/>
              <a:latin typeface="Calibri" panose="020F0502020204030204"/>
              <a:ea typeface="宋体" panose="02010600030101010101" pitchFamily="2" charset="-122"/>
              <a:cs typeface="Calibri" panose="020F0502020204030204"/>
              <a:sym typeface="Calibri" panose="020F0502020204030204"/>
            </a:endParaRPr>
          </a:p>
        </p:txBody>
      </p:sp>
      <p:sp>
        <p:nvSpPr>
          <p:cNvPr id="3" name="文本框 2"/>
          <p:cNvSpPr txBox="1"/>
          <p:nvPr/>
        </p:nvSpPr>
        <p:spPr>
          <a:xfrm>
            <a:off x="812076" y="3406270"/>
            <a:ext cx="10791039" cy="13208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1</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）模型有助于按照实际情况或按照所需要的样式对系统进行可视化。</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2</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）模型能够规约系统的结构或行为。</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3</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）模型给出了指导构造系统的模板。</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4</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）模型对做出的决策进行文档化。</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2" grpId="0" bldLvl="0" animBg="1"/>
      <p:bldP spid="2" grpId="1" animBg="1"/>
      <p:bldP spid="3" grpId="0" bldLvl="0" animBg="1"/>
      <p:bldP spid="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3866016" cy="541878"/>
              <a:chOff x="42976" y="59689"/>
              <a:chExt cx="3866016" cy="541876"/>
            </a:xfrm>
          </p:grpSpPr>
          <p:sp>
            <p:nvSpPr>
              <p:cNvPr id="498" name="矩形 3"/>
              <p:cNvSpPr txBox="1"/>
              <p:nvPr/>
            </p:nvSpPr>
            <p:spPr>
              <a:xfrm>
                <a:off x="451417" y="65629"/>
                <a:ext cx="3457575" cy="535936"/>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3.1 </a:t>
                </a:r>
                <a:r>
                  <a:rPr lang="zh-CN" altLang="en-US" b="1" dirty="0">
                    <a:solidFill>
                      <a:srgbClr val="B4B4B4"/>
                    </a:solidFill>
                    <a:effectLst/>
                    <a:latin typeface="PingFang SC"/>
                  </a:rPr>
                  <a:t>软件建模的概念</a:t>
                </a: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12075" y="1898780"/>
            <a:ext cx="10791039" cy="10134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为建立复杂的软件系统，抽象出系统的不同视图，使用精确的符号建立模型，验证这些模型是否满足系统的需求，并逐渐添加细节信息把这些模型转变为实现，这就是软件建模。这个过程就是软件模型形成的过程，</a:t>
            </a:r>
            <a:r>
              <a:rPr kumimoji="0" lang="zh-CN" altLang="en-US" sz="2000" b="1"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它是捕捉系统本质的过程，把问题领域转移到解决领域的过程</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p>
        </p:txBody>
      </p:sp>
      <p:sp>
        <p:nvSpPr>
          <p:cNvPr id="3" name="文本框 2"/>
          <p:cNvSpPr txBox="1"/>
          <p:nvPr/>
        </p:nvSpPr>
        <p:spPr>
          <a:xfrm>
            <a:off x="812076" y="3945760"/>
            <a:ext cx="10791039" cy="13208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软件建模是开发优秀软件的一个核心工作，其目的是</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把要设计的结构和系统的行为联系起来，并对系统结构进行可视化和控制。</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可视化建模使用了一些图形符号进行建模，</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可以捕捉用户的业务过程，可以作为一种很好的交流工具，可以管理系统的复杂性，可以定义软件的架构，还可以增加重用性。</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2" grpId="0" bldLvl="0" animBg="1"/>
      <p:bldP spid="2" grpId="1" animBg="1"/>
      <p:bldP spid="3" grpId="0" bldLvl="0" animBg="1"/>
      <p:bldP spid="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3866016" cy="541878"/>
              <a:chOff x="42976" y="59689"/>
              <a:chExt cx="3866016" cy="541876"/>
            </a:xfrm>
          </p:grpSpPr>
          <p:sp>
            <p:nvSpPr>
              <p:cNvPr id="498" name="矩形 3"/>
              <p:cNvSpPr txBox="1"/>
              <p:nvPr/>
            </p:nvSpPr>
            <p:spPr>
              <a:xfrm>
                <a:off x="451417" y="65629"/>
                <a:ext cx="3457575" cy="535936"/>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3.2 </a:t>
                </a:r>
                <a:r>
                  <a:rPr lang="zh-CN" altLang="en-US" b="1" dirty="0">
                    <a:solidFill>
                      <a:srgbClr val="B4B4B4"/>
                    </a:solidFill>
                    <a:effectLst/>
                    <a:latin typeface="PingFang SC"/>
                  </a:rPr>
                  <a:t>软件建模的用途</a:t>
                </a: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12076" y="1997840"/>
            <a:ext cx="10791039" cy="10134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现在的软件越来越大，大多数软件的功能都很复杂，是的软件开发只会变得更加复杂和难以把握，在这个背景下，为了解决这类复杂问题，最有效的方法之一就是</a:t>
            </a:r>
            <a:r>
              <a:rPr kumimoji="0" lang="zh-CN" altLang="en-US" sz="2000" b="1"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分层理论</a:t>
            </a:r>
            <a:r>
              <a:rPr kumimoji="0" lang="zh-CN" altLang="en-US" sz="20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，即将一个复杂问题分为多个问题逐一解决。而</a:t>
            </a:r>
            <a:r>
              <a:rPr kumimoji="0" lang="zh-CN" altLang="en-US" sz="2000" b="1"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软件模型就是对复杂问题进行分层，从而更好地解决问题。</a:t>
            </a:r>
          </a:p>
        </p:txBody>
      </p:sp>
      <p:sp>
        <p:nvSpPr>
          <p:cNvPr id="3" name="文本框 2"/>
          <p:cNvSpPr txBox="1"/>
          <p:nvPr/>
        </p:nvSpPr>
        <p:spPr>
          <a:xfrm>
            <a:off x="812076" y="3469135"/>
            <a:ext cx="10791039"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i="0" u="none" strike="noStrike" cap="none" spc="0" normalizeH="0" baseline="0" dirty="0">
                <a:ln>
                  <a:noFill/>
                </a:ln>
                <a:solidFill>
                  <a:srgbClr val="000000"/>
                </a:solidFill>
                <a:effectLst/>
                <a:uFillTx/>
                <a:latin typeface="+mn-ea"/>
                <a:ea typeface="+mn-ea"/>
                <a:cs typeface="Calibri" panose="020F0502020204030204" pitchFamily="34" charset="0"/>
                <a:sym typeface="Calibri" panose="020F0502020204030204"/>
              </a:rPr>
              <a:t>有效的软件模型有利于分工与专业化生产，从而节省生产成本。</a:t>
            </a:r>
            <a:r>
              <a:rPr kumimoji="0" lang="zh-CN" altLang="en-US" sz="2000" i="0" u="none" strike="noStrike" cap="none" spc="0" normalizeH="0" baseline="0" dirty="0">
                <a:ln>
                  <a:noFill/>
                </a:ln>
                <a:solidFill>
                  <a:srgbClr val="FF0000"/>
                </a:solidFill>
                <a:effectLst/>
                <a:uFillTx/>
                <a:latin typeface="+mn-ea"/>
                <a:ea typeface="+mn-ea"/>
                <a:cs typeface="Calibri" panose="020F0502020204030204" pitchFamily="34" charset="0"/>
                <a:sym typeface="Calibri" panose="020F0502020204030204"/>
              </a:rPr>
              <a:t>为了降低软件的复杂程度，便于提早看到软件的将来，便于设计人员和开发人员交流</a:t>
            </a:r>
            <a:r>
              <a:rPr kumimoji="0" lang="zh-CN" altLang="en-US" sz="2000" i="0" u="none" strike="noStrike" cap="none" spc="0" normalizeH="0" baseline="0" dirty="0">
                <a:ln>
                  <a:noFill/>
                </a:ln>
                <a:solidFill>
                  <a:srgbClr val="000000"/>
                </a:solidFill>
                <a:effectLst/>
                <a:uFillTx/>
                <a:latin typeface="+mn-ea"/>
                <a:ea typeface="+mn-ea"/>
                <a:cs typeface="Calibri" panose="020F0502020204030204" pitchFamily="34" charset="0"/>
                <a:sym typeface="Calibri" panose="020F0502020204030204"/>
              </a:rPr>
              <a:t>，从而使用了软件建模技术。</a:t>
            </a:r>
          </a:p>
          <a:p>
            <a:pPr marL="0" marR="0" indent="0" algn="l" defTabSz="9144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mn-ea"/>
              <a:ea typeface="+mn-ea"/>
              <a:cs typeface="Calibri" panose="020F0502020204030204" pitchFamily="34" charset="0"/>
              <a:sym typeface="Calibri" panose="020F0502020204030204"/>
            </a:endParaRPr>
          </a:p>
        </p:txBody>
      </p:sp>
      <p:sp>
        <p:nvSpPr>
          <p:cNvPr id="4" name="文本框 3"/>
          <p:cNvSpPr txBox="1"/>
          <p:nvPr/>
        </p:nvSpPr>
        <p:spPr>
          <a:xfrm>
            <a:off x="851535" y="4649470"/>
            <a:ext cx="10658475"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3200" dirty="0">
                <a:latin typeface="+mn-ea"/>
                <a:ea typeface="+mn-ea"/>
                <a:sym typeface="Calibri" panose="020F0502020204030204"/>
              </a:rPr>
              <a:t>对于软件人员来说，模型就好像工程人员的图纸一样重要。</a:t>
            </a:r>
            <a:endParaRPr kumimoji="0" lang="zh-CN" altLang="en-US" sz="3200" b="0" i="0" u="none" strike="noStrike" cap="none" spc="0" normalizeH="0" baseline="0" dirty="0">
              <a:ln>
                <a:noFill/>
              </a:ln>
              <a:solidFill>
                <a:srgbClr val="000000"/>
              </a:solidFill>
              <a:effectLst/>
              <a:uFillTx/>
              <a:latin typeface="+mn-ea"/>
              <a:ea typeface="+mn-ea"/>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2" grpId="0" bldLvl="0" animBg="1"/>
      <p:bldP spid="2" grpId="1" animBg="1"/>
      <p:bldP spid="3" grpId="0" bldLvl="0" animBg="1"/>
      <p:bldP spid="3" grpId="1" animBg="1"/>
      <p:bldP spid="4" grpId="0" animBg="1"/>
      <p:bldP spid="4"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53698" cy="544537"/>
              <a:chOff x="42976" y="59689"/>
              <a:chExt cx="1853698" cy="544535"/>
            </a:xfrm>
          </p:grpSpPr>
          <p:sp>
            <p:nvSpPr>
              <p:cNvPr id="498" name="矩形 3"/>
              <p:cNvSpPr txBox="1"/>
              <p:nvPr/>
            </p:nvSpPr>
            <p:spPr>
              <a:xfrm>
                <a:off x="451417" y="65629"/>
                <a:ext cx="144525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question</a:t>
                </a:r>
                <a:endParaRPr lang="zh-CN" altLang="en-US" b="1" dirty="0">
                  <a:solidFill>
                    <a:srgbClr val="B4B4B4"/>
                  </a:solidFill>
                  <a:effectLst/>
                  <a:latin typeface="PingFang SC"/>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5" name="文本框 4"/>
          <p:cNvSpPr txBox="1"/>
          <p:nvPr/>
        </p:nvSpPr>
        <p:spPr>
          <a:xfrm>
            <a:off x="2106412" y="2785110"/>
            <a:ext cx="961898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问题：软件模型和什么理论很像？</a:t>
            </a:r>
          </a:p>
        </p:txBody>
      </p:sp>
      <p:sp>
        <p:nvSpPr>
          <p:cNvPr id="4" name="文本框 3">
            <a:extLst>
              <a:ext uri="{FF2B5EF4-FFF2-40B4-BE49-F238E27FC236}">
                <a16:creationId xmlns:a16="http://schemas.microsoft.com/office/drawing/2014/main" id="{4AF5FDA5-4EBF-46E9-8059-C6E3C60FEB31}"/>
              </a:ext>
            </a:extLst>
          </p:cNvPr>
          <p:cNvSpPr txBox="1"/>
          <p:nvPr/>
        </p:nvSpPr>
        <p:spPr>
          <a:xfrm>
            <a:off x="3182112" y="4069080"/>
            <a:ext cx="2907538"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答：分层理论</a:t>
            </a:r>
          </a:p>
        </p:txBody>
      </p:sp>
    </p:spTree>
    <p:extLst>
      <p:ext uri="{BB962C8B-B14F-4D97-AF65-F5344CB8AC3E}">
        <p14:creationId xmlns:p14="http://schemas.microsoft.com/office/powerpoint/2010/main" val="49604351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4947766" cy="541878"/>
              <a:chOff x="42976" y="59689"/>
              <a:chExt cx="4947766" cy="541876"/>
            </a:xfrm>
          </p:grpSpPr>
          <p:sp>
            <p:nvSpPr>
              <p:cNvPr id="498" name="矩形 3"/>
              <p:cNvSpPr txBox="1"/>
              <p:nvPr/>
            </p:nvSpPr>
            <p:spPr>
              <a:xfrm>
                <a:off x="451417" y="65629"/>
                <a:ext cx="4539325" cy="535936"/>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3.3 </a:t>
                </a:r>
                <a:r>
                  <a:rPr lang="zh-CN" altLang="en-US" b="1" dirty="0">
                    <a:solidFill>
                      <a:srgbClr val="B4B4B4"/>
                    </a:solidFill>
                    <a:effectLst/>
                    <a:latin typeface="PingFang SC"/>
                  </a:rPr>
                  <a:t>软件建模的优点</a:t>
                </a: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812076" y="1997840"/>
            <a:ext cx="10791039"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软件建模主要有以下几个优点：</a:t>
            </a:r>
          </a:p>
        </p:txBody>
      </p:sp>
      <p:sp>
        <p:nvSpPr>
          <p:cNvPr id="3" name="文本框 2"/>
          <p:cNvSpPr txBox="1"/>
          <p:nvPr/>
        </p:nvSpPr>
        <p:spPr>
          <a:xfrm>
            <a:off x="812076" y="3072895"/>
            <a:ext cx="10791039" cy="16287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1</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）使用模型便于</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从整体上、宏观上</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把握问题，以便更好地解决问题。</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2</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）软件建模可以</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加强软件工作人员之间的沟通</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，便于提早发现问题。</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3</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）模型为代码生成提供依据，帮助人们按照实际情况对系统进行</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可视化</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r>
              <a:rPr kumimoji="0" lang="en-US" altLang="zh-CN"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4</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）模型允许人们详细说明系统的结构或行为，给出了一个</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指导人们构造系统的模板</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，并对人们做出的决策进行</a:t>
            </a:r>
            <a:r>
              <a:rPr kumimoji="0" lang="zh-CN" altLang="en-US" sz="2000" b="1" i="0" u="none" strike="noStrike" cap="none" spc="0" normalizeH="0" baseline="0" dirty="0">
                <a:ln>
                  <a:noFill/>
                </a:ln>
                <a:solidFill>
                  <a:srgbClr val="FF0000"/>
                </a:solidFill>
                <a:effectLst/>
                <a:uFillTx/>
                <a:latin typeface="+mn-ea"/>
                <a:ea typeface="+mn-ea"/>
                <a:cs typeface="Calibri" panose="020F0502020204030204"/>
                <a:sym typeface="Calibri" panose="020F0502020204030204"/>
              </a:rPr>
              <a:t>文档化</a:t>
            </a:r>
            <a:r>
              <a:rPr kumimoji="0" lang="zh-CN" altLang="en-US" sz="2000" b="0" i="0" u="none" strike="noStrike" cap="none" spc="0" normalizeH="0" baseline="0" dirty="0">
                <a:ln>
                  <a:noFill/>
                </a:ln>
                <a:solidFill>
                  <a:srgbClr val="000000"/>
                </a:solidFill>
                <a:effectLst/>
                <a:uFillTx/>
                <a:latin typeface="+mn-ea"/>
                <a:ea typeface="+mn-ea"/>
                <a:cs typeface="Calibri" panose="020F0502020204030204"/>
                <a:sym typeface="Calibri" panose="020F0502020204030204"/>
              </a:rPr>
              <a:t>。</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2" grpId="0" bldLvl="0" animBg="1"/>
      <p:bldP spid="2" grpId="1" animBg="1"/>
      <p:bldP spid="3" grpId="0" bldLvl="0" animBg="1"/>
      <p:bldP spid="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1620159" y="418679"/>
            <a:ext cx="7519990" cy="759013"/>
            <a:chOff x="0" y="-1"/>
            <a:chExt cx="7519989" cy="759011"/>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9" name="组合 1"/>
            <p:cNvGrpSpPr/>
            <p:nvPr/>
          </p:nvGrpSpPr>
          <p:grpSpPr>
            <a:xfrm>
              <a:off x="1875760" y="-1"/>
              <a:ext cx="3584377" cy="538598"/>
              <a:chOff x="42976" y="0"/>
              <a:chExt cx="3584377" cy="538596"/>
            </a:xfrm>
          </p:grpSpPr>
          <p:sp>
            <p:nvSpPr>
              <p:cNvPr id="275" name="矩形 3"/>
              <p:cNvSpPr txBox="1"/>
              <p:nvPr/>
            </p:nvSpPr>
            <p:spPr>
              <a:xfrm>
                <a:off x="659243" y="0"/>
                <a:ext cx="2968110" cy="538596"/>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a:rPr>
                  <a:t>1. 1 </a:t>
                </a:r>
                <a:r>
                  <a:rPr lang="zh-CN" altLang="en-US" b="1" dirty="0">
                    <a:solidFill>
                      <a:srgbClr val="B4B4B4"/>
                    </a:solidFill>
                    <a:latin typeface="PingFang SC"/>
                  </a:rPr>
                  <a:t>面向对象方法</a:t>
                </a:r>
                <a:endParaRPr lang="zh-CN" altLang="en-US" b="1" i="0" dirty="0">
                  <a:solidFill>
                    <a:srgbClr val="B4B4B4"/>
                  </a:solidFill>
                  <a:effectLst/>
                  <a:latin typeface="PingFang SC"/>
                </a:endParaRPr>
              </a:p>
            </p:txBody>
          </p:sp>
          <p:grpSp>
            <p:nvGrpSpPr>
              <p:cNvPr id="278" name="组合 26"/>
              <p:cNvGrpSpPr/>
              <p:nvPr/>
            </p:nvGrpSpPr>
            <p:grpSpPr>
              <a:xfrm>
                <a:off x="42976" y="59689"/>
                <a:ext cx="248286" cy="383858"/>
                <a:chOff x="42976" y="20459"/>
                <a:chExt cx="248284" cy="383856"/>
              </a:xfrm>
            </p:grpSpPr>
            <p:sp>
              <p:nvSpPr>
                <p:cNvPr id="276"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277"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255455" y="1447434"/>
            <a:ext cx="622847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出发点和基本原则是尽可能模仿人类习惯的思考问题的方式，使软件开发的方法与过程尽可能地接近人类认识世界、解决问题的方法与过程。</a:t>
            </a:r>
          </a:p>
        </p:txBody>
      </p:sp>
      <p:sp>
        <p:nvSpPr>
          <p:cNvPr id="3" name="文本框 2"/>
          <p:cNvSpPr txBox="1"/>
          <p:nvPr/>
        </p:nvSpPr>
        <p:spPr>
          <a:xfrm>
            <a:off x="255455" y="2561557"/>
            <a:ext cx="51706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优点：提高程序的稳定性与可修改性、可重用性。</a:t>
            </a:r>
            <a:endPar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p:txBody>
      </p:sp>
      <p:sp>
        <p:nvSpPr>
          <p:cNvPr id="4" name="文本框 3"/>
          <p:cNvSpPr txBox="1"/>
          <p:nvPr/>
        </p:nvSpPr>
        <p:spPr>
          <a:xfrm>
            <a:off x="255455" y="3503789"/>
            <a:ext cx="622832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要点：</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algn="l"/>
            <a:r>
              <a:rPr lang="en-US" altLang="zh-CN" b="0" i="0" dirty="0">
                <a:effectLst/>
                <a:latin typeface="-apple-system"/>
              </a:rPr>
              <a:t>1</a:t>
            </a:r>
            <a:r>
              <a:rPr lang="zh-CN" altLang="en-US" b="0" i="0" dirty="0">
                <a:effectLst/>
                <a:latin typeface="-apple-system"/>
              </a:rPr>
              <a:t>、客观事物由对象组成，软件系统也是有对象组成（此软件对象区别又连续与现实世界的对象）</a:t>
            </a:r>
          </a:p>
          <a:p>
            <a:pPr algn="l"/>
            <a:r>
              <a:rPr lang="en-US" altLang="zh-CN" b="0" i="0" dirty="0">
                <a:effectLst/>
                <a:latin typeface="-apple-system"/>
              </a:rPr>
              <a:t>2</a:t>
            </a:r>
            <a:r>
              <a:rPr lang="zh-CN" altLang="en-US" b="0" i="0" dirty="0">
                <a:effectLst/>
                <a:latin typeface="-apple-system"/>
              </a:rPr>
              <a:t>、把所有对象都划分成各种对象类，对象含属性及方法等</a:t>
            </a:r>
          </a:p>
          <a:p>
            <a:pPr algn="l"/>
            <a:r>
              <a:rPr lang="en-US" altLang="zh-CN" b="0" i="0" dirty="0">
                <a:effectLst/>
                <a:latin typeface="-apple-system"/>
              </a:rPr>
              <a:t>3</a:t>
            </a:r>
            <a:r>
              <a:rPr lang="zh-CN" altLang="en-US" b="0" i="0" dirty="0">
                <a:effectLst/>
                <a:latin typeface="-apple-system"/>
              </a:rPr>
              <a:t>、按照子类与父类的关系，把若干个对象类组成一个层次结构的系统</a:t>
            </a:r>
          </a:p>
          <a:p>
            <a:pPr algn="l"/>
            <a:r>
              <a:rPr lang="en-US" altLang="zh-CN" b="0" i="0" dirty="0">
                <a:effectLst/>
                <a:latin typeface="-apple-system"/>
              </a:rPr>
              <a:t>4</a:t>
            </a:r>
            <a:r>
              <a:rPr lang="zh-CN" altLang="en-US" b="0" i="0" dirty="0">
                <a:effectLst/>
                <a:latin typeface="-apple-system"/>
              </a:rPr>
              <a:t>、对象彼此之间仅能通过传递消息进行联系。</a:t>
            </a:r>
          </a:p>
        </p:txBody>
      </p:sp>
      <p:pic>
        <p:nvPicPr>
          <p:cNvPr id="8" name="图片 7"/>
          <p:cNvPicPr>
            <a:picLocks noChangeAspect="1"/>
          </p:cNvPicPr>
          <p:nvPr/>
        </p:nvPicPr>
        <p:blipFill>
          <a:blip r:embed="rId2"/>
          <a:stretch>
            <a:fillRect/>
          </a:stretch>
        </p:blipFill>
        <p:spPr>
          <a:xfrm>
            <a:off x="7088248" y="1154832"/>
            <a:ext cx="4352349" cy="46979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280"/>
                                        </p:tgtEl>
                                        <p:attrNameLst>
                                          <p:attrName>style.visibility</p:attrName>
                                        </p:attrNameLst>
                                      </p:cBhvr>
                                      <p:to>
                                        <p:strVal val="visible"/>
                                      </p:to>
                                    </p:set>
                                    <p:anim calcmode="lin" valueType="num">
                                      <p:cBhvr>
                                        <p:cTn id="7" dur="500" fill="hold"/>
                                        <p:tgtEl>
                                          <p:spTgt spid="280"/>
                                        </p:tgtEl>
                                        <p:attrNameLst>
                                          <p:attrName>ppt_x</p:attrName>
                                        </p:attrNameLst>
                                      </p:cBhvr>
                                      <p:tavLst>
                                        <p:tav tm="0">
                                          <p:val>
                                            <p:strVal val="#ppt_x"/>
                                          </p:val>
                                        </p:tav>
                                        <p:tav tm="100000">
                                          <p:val>
                                            <p:strVal val="#ppt_x"/>
                                          </p:val>
                                        </p:tav>
                                      </p:tavLst>
                                    </p:anim>
                                    <p:anim calcmode="lin" valueType="num">
                                      <p:cBhvr>
                                        <p:cTn id="8"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485" y="2505672"/>
            <a:ext cx="9365941" cy="13234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000" dirty="0">
                <a:ln>
                  <a:noFill/>
                </a:ln>
                <a:solidFill>
                  <a:schemeClr val="tx1"/>
                </a:solidFill>
                <a:effectLst/>
                <a:uFillTx/>
                <a:latin typeface="+mj-ea"/>
                <a:ea typeface="+mj-ea"/>
                <a:cs typeface="Calibri" panose="020F0502020204030204"/>
                <a:sym typeface="Calibri" panose="020F0502020204030204"/>
              </a:rPr>
              <a:t>[</a:t>
            </a:r>
            <a:r>
              <a:rPr lang="en-US" altLang="zh-CN" sz="2000" dirty="0">
                <a:solidFill>
                  <a:schemeClr val="tx1"/>
                </a:solidFill>
                <a:latin typeface="+mj-ea"/>
                <a:ea typeface="+mj-ea"/>
              </a:rPr>
              <a:t>1</a:t>
            </a:r>
            <a:r>
              <a:rPr lang="en-US" altLang="zh-CN" sz="2000" dirty="0">
                <a:ln>
                  <a:noFill/>
                </a:ln>
                <a:solidFill>
                  <a:schemeClr val="tx1"/>
                </a:solidFill>
                <a:effectLst/>
                <a:uFillTx/>
                <a:latin typeface="+mj-ea"/>
                <a:ea typeface="+mj-ea"/>
                <a:cs typeface="Calibri" panose="020F0502020204030204"/>
                <a:sym typeface="Calibri" panose="020F0502020204030204"/>
              </a:rPr>
              <a:t>]UML2</a:t>
            </a:r>
            <a:r>
              <a:rPr lang="zh-CN" altLang="en-US" sz="2000" dirty="0">
                <a:ln>
                  <a:noFill/>
                </a:ln>
                <a:solidFill>
                  <a:schemeClr val="tx1"/>
                </a:solidFill>
                <a:effectLst/>
                <a:uFillTx/>
                <a:latin typeface="+mj-ea"/>
                <a:ea typeface="+mj-ea"/>
                <a:cs typeface="Calibri" panose="020F0502020204030204"/>
                <a:sym typeface="Calibri" panose="020F0502020204030204"/>
              </a:rPr>
              <a:t> 基础、建模与设计教程</a:t>
            </a:r>
            <a:r>
              <a:rPr lang="en-US" altLang="zh-CN" sz="2000" dirty="0">
                <a:ln>
                  <a:noFill/>
                </a:ln>
                <a:solidFill>
                  <a:schemeClr val="tx1"/>
                </a:solidFill>
                <a:effectLst/>
                <a:uFillTx/>
                <a:latin typeface="+mj-ea"/>
                <a:ea typeface="+mj-ea"/>
                <a:cs typeface="Calibri" panose="020F0502020204030204"/>
                <a:sym typeface="Calibri" panose="020F0502020204030204"/>
              </a:rPr>
              <a:t>,</a:t>
            </a:r>
            <a:r>
              <a:rPr lang="zh-CN" altLang="en-US" sz="2000" dirty="0">
                <a:ln>
                  <a:noFill/>
                </a:ln>
                <a:solidFill>
                  <a:schemeClr val="tx1"/>
                </a:solidFill>
                <a:effectLst/>
                <a:uFillTx/>
                <a:latin typeface="+mj-ea"/>
                <a:ea typeface="+mj-ea"/>
                <a:cs typeface="Calibri" panose="020F0502020204030204"/>
                <a:sym typeface="Calibri" panose="020F0502020204030204"/>
              </a:rPr>
              <a:t>杨弘平等编著</a:t>
            </a:r>
            <a:r>
              <a:rPr lang="en-US" altLang="zh-CN" sz="2000" dirty="0">
                <a:ln>
                  <a:noFill/>
                </a:ln>
                <a:solidFill>
                  <a:schemeClr val="tx1"/>
                </a:solidFill>
                <a:effectLst/>
                <a:uFillTx/>
                <a:latin typeface="+mj-ea"/>
                <a:ea typeface="+mj-ea"/>
                <a:cs typeface="Calibri" panose="020F0502020204030204"/>
                <a:sym typeface="Calibri" panose="020F0502020204030204"/>
              </a:rPr>
              <a:t>,</a:t>
            </a:r>
            <a:r>
              <a:rPr lang="zh-CN" altLang="en-US" sz="2000" dirty="0">
                <a:ln>
                  <a:noFill/>
                </a:ln>
                <a:solidFill>
                  <a:schemeClr val="tx1"/>
                </a:solidFill>
                <a:effectLst/>
                <a:uFillTx/>
                <a:latin typeface="+mj-ea"/>
                <a:ea typeface="+mj-ea"/>
                <a:cs typeface="Calibri" panose="020F0502020204030204"/>
                <a:sym typeface="Calibri" panose="020F0502020204030204"/>
              </a:rPr>
              <a:t>北京</a:t>
            </a:r>
            <a:r>
              <a:rPr lang="en-US" altLang="zh-CN" sz="2000" dirty="0">
                <a:ln>
                  <a:noFill/>
                </a:ln>
                <a:solidFill>
                  <a:schemeClr val="tx1"/>
                </a:solidFill>
                <a:effectLst/>
                <a:uFillTx/>
                <a:latin typeface="+mj-ea"/>
                <a:ea typeface="+mj-ea"/>
                <a:cs typeface="Calibri" panose="020F0502020204030204"/>
                <a:sym typeface="Calibri" panose="020F0502020204030204"/>
              </a:rPr>
              <a:t>:</a:t>
            </a:r>
            <a:r>
              <a:rPr lang="zh-CN" altLang="en-US" sz="2000" dirty="0">
                <a:ln>
                  <a:noFill/>
                </a:ln>
                <a:solidFill>
                  <a:schemeClr val="tx1"/>
                </a:solidFill>
                <a:effectLst/>
                <a:uFillTx/>
                <a:latin typeface="+mj-ea"/>
                <a:ea typeface="+mj-ea"/>
                <a:cs typeface="Calibri" panose="020F0502020204030204"/>
                <a:sym typeface="Calibri" panose="020F0502020204030204"/>
              </a:rPr>
              <a:t>清华大学出版社</a:t>
            </a:r>
            <a:r>
              <a:rPr lang="en-US" altLang="zh-CN" sz="2000" dirty="0">
                <a:solidFill>
                  <a:schemeClr val="tx1"/>
                </a:solidFill>
                <a:latin typeface="+mj-ea"/>
                <a:ea typeface="+mj-ea"/>
              </a:rPr>
              <a:t>,</a:t>
            </a:r>
            <a:r>
              <a:rPr lang="en-US" altLang="zh-CN" sz="2000" dirty="0">
                <a:ln>
                  <a:noFill/>
                </a:ln>
                <a:solidFill>
                  <a:schemeClr val="tx1"/>
                </a:solidFill>
                <a:effectLst/>
                <a:uFillTx/>
                <a:latin typeface="+mj-ea"/>
                <a:ea typeface="+mj-ea"/>
                <a:cs typeface="Calibri" panose="020F0502020204030204"/>
                <a:sym typeface="Calibri" panose="020F0502020204030204"/>
              </a:rPr>
              <a:t>2015 p15-25</a:t>
            </a:r>
          </a:p>
          <a:p>
            <a:pPr marL="0" marR="0" indent="0" algn="l" defTabSz="914400" rtl="0" fontAlgn="auto" latinLnBrk="0" hangingPunct="0">
              <a:lnSpc>
                <a:spcPct val="100000"/>
              </a:lnSpc>
              <a:spcBef>
                <a:spcPts val="0"/>
              </a:spcBef>
              <a:spcAft>
                <a:spcPts val="0"/>
              </a:spcAft>
              <a:buClrTx/>
              <a:buSzTx/>
              <a:buFontTx/>
              <a:buNone/>
            </a:pPr>
            <a:r>
              <a:rPr lang="en-US" altLang="zh-CN" sz="2000" dirty="0">
                <a:ln>
                  <a:noFill/>
                </a:ln>
                <a:solidFill>
                  <a:schemeClr val="tx1"/>
                </a:solidFill>
                <a:effectLst/>
                <a:uFillTx/>
                <a:latin typeface="+mj-ea"/>
                <a:ea typeface="+mj-ea"/>
                <a:cs typeface="Calibri" panose="020F0502020204030204"/>
                <a:sym typeface="Calibri" panose="020F0502020204030204"/>
              </a:rPr>
              <a:t>[2]</a:t>
            </a:r>
            <a:r>
              <a:rPr lang="zh-CN" altLang="en-US" sz="2000" dirty="0">
                <a:ln>
                  <a:noFill/>
                </a:ln>
                <a:solidFill>
                  <a:schemeClr val="tx1"/>
                </a:solidFill>
                <a:effectLst/>
                <a:uFillTx/>
                <a:latin typeface="+mj-ea"/>
                <a:ea typeface="+mj-ea"/>
                <a:cs typeface="Calibri" panose="020F0502020204030204"/>
                <a:sym typeface="Calibri" panose="020F0502020204030204"/>
              </a:rPr>
              <a:t>面向对象的多态性 </a:t>
            </a:r>
            <a:r>
              <a:rPr lang="en-US" altLang="zh-CN" sz="2000" dirty="0">
                <a:ln>
                  <a:noFill/>
                </a:ln>
                <a:solidFill>
                  <a:schemeClr val="tx1"/>
                </a:solidFill>
                <a:effectLst/>
                <a:uFillTx/>
                <a:latin typeface="+mj-ea"/>
                <a:ea typeface="+mj-ea"/>
                <a:cs typeface="Calibri" panose="020F0502020204030204"/>
                <a:sym typeface="Calibri" panose="020F0502020204030204"/>
                <a:hlinkClick r:id="rId2"/>
              </a:rPr>
              <a:t>https://zhuanlan.zhihu.com/p/163240840 2020-07-23 18:37</a:t>
            </a:r>
            <a:endParaRPr lang="en-US" altLang="zh-CN" sz="2000" dirty="0">
              <a:ln>
                <a:noFill/>
              </a:ln>
              <a:solidFill>
                <a:schemeClr val="tx1"/>
              </a:solidFill>
              <a:effectLst/>
              <a:uFillTx/>
              <a:latin typeface="+mj-ea"/>
              <a:ea typeface="+mj-ea"/>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ln>
                  <a:noFill/>
                </a:ln>
                <a:solidFill>
                  <a:schemeClr val="tx1"/>
                </a:solidFill>
                <a:effectLst/>
                <a:uFillTx/>
                <a:latin typeface="+mj-ea"/>
                <a:ea typeface="+mj-ea"/>
                <a:cs typeface="Calibri" panose="020F0502020204030204"/>
                <a:sym typeface="Calibri" panose="020F0502020204030204"/>
              </a:rPr>
              <a:t>[3]</a:t>
            </a:r>
            <a:r>
              <a:rPr lang="zh-CN" altLang="en-US" sz="2000" dirty="0">
                <a:ln>
                  <a:noFill/>
                </a:ln>
                <a:solidFill>
                  <a:schemeClr val="tx1"/>
                </a:solidFill>
                <a:effectLst/>
                <a:uFillTx/>
                <a:latin typeface="+mj-ea"/>
                <a:ea typeface="+mj-ea"/>
                <a:cs typeface="Calibri" panose="020F0502020204030204"/>
                <a:sym typeface="Calibri" panose="020F0502020204030204"/>
              </a:rPr>
              <a:t>例解基于</a:t>
            </a:r>
            <a:r>
              <a:rPr lang="en-US" altLang="zh-CN" sz="2000" dirty="0">
                <a:ln>
                  <a:noFill/>
                </a:ln>
                <a:solidFill>
                  <a:schemeClr val="tx1"/>
                </a:solidFill>
                <a:effectLst/>
                <a:uFillTx/>
                <a:latin typeface="+mj-ea"/>
                <a:ea typeface="+mj-ea"/>
                <a:cs typeface="Calibri" panose="020F0502020204030204"/>
                <a:sym typeface="Calibri" panose="020F0502020204030204"/>
              </a:rPr>
              <a:t>UML</a:t>
            </a:r>
            <a:r>
              <a:rPr lang="zh-CN" altLang="en-US" sz="2000" dirty="0">
                <a:ln>
                  <a:noFill/>
                </a:ln>
                <a:solidFill>
                  <a:schemeClr val="tx1"/>
                </a:solidFill>
                <a:effectLst/>
                <a:uFillTx/>
                <a:latin typeface="+mj-ea"/>
                <a:ea typeface="+mj-ea"/>
                <a:cs typeface="Calibri" panose="020F0502020204030204"/>
                <a:sym typeface="Calibri" panose="020F0502020204030204"/>
              </a:rPr>
              <a:t>的</a:t>
            </a:r>
            <a:r>
              <a:rPr lang="en-US" altLang="zh-CN" sz="2000" dirty="0">
                <a:ln>
                  <a:noFill/>
                </a:ln>
                <a:solidFill>
                  <a:schemeClr val="tx1"/>
                </a:solidFill>
                <a:effectLst/>
                <a:uFillTx/>
                <a:latin typeface="+mj-ea"/>
                <a:ea typeface="+mj-ea"/>
                <a:cs typeface="Calibri" panose="020F0502020204030204"/>
                <a:sym typeface="Calibri" panose="020F0502020204030204"/>
              </a:rPr>
              <a:t>OOA</a:t>
            </a:r>
            <a:r>
              <a:rPr lang="zh-CN" altLang="en-US" sz="2000" dirty="0">
                <a:solidFill>
                  <a:schemeClr val="tx1"/>
                </a:solidFill>
                <a:latin typeface="+mj-ea"/>
                <a:ea typeface="+mj-ea"/>
              </a:rPr>
              <a:t>、</a:t>
            </a:r>
            <a:r>
              <a:rPr lang="en-US" altLang="zh-CN" sz="2000" dirty="0">
                <a:ln>
                  <a:noFill/>
                </a:ln>
                <a:solidFill>
                  <a:schemeClr val="tx1"/>
                </a:solidFill>
                <a:effectLst/>
                <a:uFillTx/>
                <a:latin typeface="+mj-ea"/>
                <a:ea typeface="+mj-ea"/>
                <a:cs typeface="Calibri" panose="020F0502020204030204"/>
                <a:sym typeface="Calibri" panose="020F0502020204030204"/>
              </a:rPr>
              <a:t>OOD</a:t>
            </a:r>
          </a:p>
          <a:p>
            <a:pPr marL="0" marR="0" indent="0" algn="l" defTabSz="914400" rtl="0" fontAlgn="auto" latinLnBrk="0" hangingPunct="0">
              <a:lnSpc>
                <a:spcPct val="100000"/>
              </a:lnSpc>
              <a:spcBef>
                <a:spcPts val="0"/>
              </a:spcBef>
              <a:spcAft>
                <a:spcPts val="0"/>
              </a:spcAft>
              <a:buClrTx/>
              <a:buSzTx/>
              <a:buFontTx/>
              <a:buNone/>
            </a:pPr>
            <a:r>
              <a:rPr lang="en-US" altLang="zh-CN" sz="2000" dirty="0">
                <a:ln>
                  <a:noFill/>
                </a:ln>
                <a:solidFill>
                  <a:schemeClr val="tx1"/>
                </a:solidFill>
                <a:effectLst/>
                <a:uFillTx/>
                <a:latin typeface="+mj-ea"/>
                <a:ea typeface="+mj-ea"/>
                <a:cs typeface="Calibri" panose="020F0502020204030204"/>
                <a:sym typeface="Calibri" panose="020F0502020204030204"/>
                <a:hlinkClick r:id="rId3"/>
              </a:rPr>
              <a:t>https://blog.csdn.net/iteye_14190/article/details/81919122</a:t>
            </a:r>
            <a:r>
              <a:rPr lang="en-US" altLang="zh-CN" sz="2000" dirty="0">
                <a:ln>
                  <a:noFill/>
                </a:ln>
                <a:solidFill>
                  <a:schemeClr val="tx1"/>
                </a:solidFill>
                <a:effectLst/>
                <a:uFillTx/>
                <a:latin typeface="+mj-ea"/>
                <a:ea typeface="+mj-ea"/>
                <a:cs typeface="Calibri" panose="020F0502020204030204"/>
                <a:sym typeface="Calibri" panose="020F0502020204030204"/>
              </a:rPr>
              <a:t> 2010-08-16 15:03:36</a:t>
            </a:r>
            <a:endParaRPr kumimoji="0" lang="zh-CN" altLang="en-US" sz="20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endParaRPr>
          </a:p>
        </p:txBody>
      </p:sp>
      <p:grpSp>
        <p:nvGrpSpPr>
          <p:cNvPr id="503" name="组合 2"/>
          <p:cNvGrpSpPr/>
          <p:nvPr/>
        </p:nvGrpSpPr>
        <p:grpSpPr>
          <a:xfrm>
            <a:off x="-1404282" y="328147"/>
            <a:ext cx="7519990" cy="984875"/>
            <a:chOff x="0" y="-1"/>
            <a:chExt cx="7519989" cy="98487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1"/>
              <a:ext cx="2468687" cy="984872"/>
              <a:chOff x="42976" y="0"/>
              <a:chExt cx="2468687" cy="984868"/>
            </a:xfrm>
          </p:grpSpPr>
          <p:sp>
            <p:nvSpPr>
              <p:cNvPr id="498" name="矩形 3"/>
              <p:cNvSpPr txBox="1"/>
              <p:nvPr/>
            </p:nvSpPr>
            <p:spPr>
              <a:xfrm>
                <a:off x="659243" y="0"/>
                <a:ext cx="1852420" cy="98486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charset="0"/>
                  </a:rPr>
                  <a:t>4 </a:t>
                </a:r>
                <a:r>
                  <a:rPr lang="zh-CN" altLang="en-US" b="1" dirty="0">
                    <a:solidFill>
                      <a:srgbClr val="B4B4B4"/>
                    </a:solidFill>
                    <a:effectLst/>
                    <a:latin typeface="PingFang SC" charset="0"/>
                  </a:rPr>
                  <a:t>资料参考</a:t>
                </a:r>
                <a:endParaRPr lang="zh-CN" altLang="en-US" b="1" i="0" dirty="0">
                  <a:solidFill>
                    <a:srgbClr val="B4B4B4"/>
                  </a:solidFill>
                  <a:effectLst/>
                  <a:latin typeface="PingFang SC"/>
                </a:endParaRP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404282" y="328147"/>
            <a:ext cx="7519990" cy="984875"/>
            <a:chOff x="0" y="-1"/>
            <a:chExt cx="7519989" cy="98487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1"/>
              <a:ext cx="2468687" cy="984872"/>
              <a:chOff x="42976" y="0"/>
              <a:chExt cx="2468687" cy="984868"/>
            </a:xfrm>
          </p:grpSpPr>
          <p:sp>
            <p:nvSpPr>
              <p:cNvPr id="498" name="矩形 3"/>
              <p:cNvSpPr txBox="1"/>
              <p:nvPr/>
            </p:nvSpPr>
            <p:spPr>
              <a:xfrm>
                <a:off x="659243" y="0"/>
                <a:ext cx="1852420" cy="98486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charset="0"/>
                  </a:rPr>
                  <a:t>5 </a:t>
                </a:r>
                <a:r>
                  <a:rPr lang="zh-CN" altLang="en-US" b="1" i="0" dirty="0">
                    <a:solidFill>
                      <a:srgbClr val="B4B4B4"/>
                    </a:solidFill>
                    <a:effectLst/>
                    <a:latin typeface="PingFang SC" charset="0"/>
                  </a:rPr>
                  <a:t>小组绩效</a:t>
                </a:r>
                <a:endParaRPr lang="zh-CN" altLang="en-US" b="1" i="0" dirty="0">
                  <a:solidFill>
                    <a:srgbClr val="B4B4B4"/>
                  </a:solidFill>
                  <a:effectLst/>
                  <a:latin typeface="PingFang SC"/>
                </a:endParaRP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graphicFrame>
        <p:nvGraphicFramePr>
          <p:cNvPr id="3" name="表格 2"/>
          <p:cNvGraphicFramePr/>
          <p:nvPr/>
        </p:nvGraphicFramePr>
        <p:xfrm>
          <a:off x="1079310" y="1467466"/>
          <a:ext cx="8051800" cy="382524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21209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558800">
                  <a:extLst>
                    <a:ext uri="{9D8B030D-6E8A-4147-A177-3AD203B41FA5}">
                      <a16:colId xmlns:a16="http://schemas.microsoft.com/office/drawing/2014/main" val="20008"/>
                    </a:ext>
                  </a:extLst>
                </a:gridCol>
                <a:gridCol w="660400">
                  <a:extLst>
                    <a:ext uri="{9D8B030D-6E8A-4147-A177-3AD203B41FA5}">
                      <a16:colId xmlns:a16="http://schemas.microsoft.com/office/drawing/2014/main" val="20009"/>
                    </a:ext>
                  </a:extLst>
                </a:gridCol>
              </a:tblGrid>
              <a:tr h="426720">
                <a:tc>
                  <a:txBody>
                    <a:bodyPr/>
                    <a:lstStyle/>
                    <a:p>
                      <a:pPr algn="l">
                        <a:buNone/>
                      </a:pPr>
                      <a:r>
                        <a:rPr lang="en-US" sz="1100" b="1">
                          <a:solidFill>
                            <a:srgbClr val="FFFFFF"/>
                          </a:solidFill>
                          <a:latin typeface="微软雅黑" panose="020B0503020204020204" charset="-122"/>
                          <a:cs typeface="微软雅黑" panose="020B0503020204020204" charset="-122"/>
                        </a:rPr>
                        <a:t>职位</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姓名</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该阶段完成任务</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自评</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张丁元</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童奕伟</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郑森瑞</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王泰吉</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张淇</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tc>
                  <a:txBody>
                    <a:bodyPr/>
                    <a:lstStyle/>
                    <a:p>
                      <a:pPr algn="l">
                        <a:buNone/>
                      </a:pPr>
                      <a:r>
                        <a:rPr lang="en-US" sz="1100" b="1">
                          <a:solidFill>
                            <a:srgbClr val="FFFFFF"/>
                          </a:solidFill>
                          <a:latin typeface="微软雅黑" panose="020B0503020204020204" charset="-122"/>
                          <a:cs typeface="微软雅黑" panose="020B0503020204020204" charset="-122"/>
                        </a:rPr>
                        <a:t>最终评分</a:t>
                      </a:r>
                      <a:endParaRPr lang="en-US" altLang="en-US" sz="1100" b="1">
                        <a:solidFill>
                          <a:srgbClr val="FFFFFF"/>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334353"/>
                    </a:solidFill>
                  </a:tcPr>
                </a:tc>
                <a:extLst>
                  <a:ext uri="{0D108BD9-81ED-4DB2-BD59-A6C34878D82A}">
                    <a16:rowId xmlns:a16="http://schemas.microsoft.com/office/drawing/2014/main" val="10000"/>
                  </a:ext>
                </a:extLst>
              </a:tr>
              <a:tr h="787400">
                <a:tc>
                  <a:txBody>
                    <a:bodyPr/>
                    <a:lstStyle/>
                    <a:p>
                      <a:pPr algn="l">
                        <a:buNone/>
                      </a:pPr>
                      <a:r>
                        <a:rPr lang="en-US" sz="1100">
                          <a:solidFill>
                            <a:srgbClr val="000000"/>
                          </a:solidFill>
                          <a:latin typeface="微软雅黑" panose="020B0503020204020204" charset="-122"/>
                          <a:cs typeface="微软雅黑" panose="020B0503020204020204" charset="-122"/>
                        </a:rPr>
                        <a:t>项目经理</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微软雅黑" panose="020B0503020204020204" charset="-122"/>
                          <a:cs typeface="微软雅黑" panose="020B0503020204020204" charset="-122"/>
                        </a:rPr>
                        <a:t>张丁元</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zh-CN" altLang="en-US" sz="1100" dirty="0">
                          <a:solidFill>
                            <a:srgbClr val="000000"/>
                          </a:solidFill>
                          <a:latin typeface="微软雅黑" panose="020B0503020204020204" charset="-122"/>
                          <a:cs typeface="微软雅黑" panose="020B0503020204020204" charset="-122"/>
                        </a:rPr>
                        <a:t>完成</a:t>
                      </a:r>
                      <a:r>
                        <a:rPr lang="en-US" altLang="zh-CN" sz="1100" dirty="0">
                          <a:solidFill>
                            <a:srgbClr val="000000"/>
                          </a:solidFill>
                          <a:latin typeface="微软雅黑" panose="020B0503020204020204" charset="-122"/>
                          <a:cs typeface="微软雅黑" panose="020B0503020204020204" charset="-122"/>
                        </a:rPr>
                        <a:t>2.1.5-2.1.7</a:t>
                      </a:r>
                      <a:r>
                        <a:rPr lang="zh-CN" altLang="en-US" sz="1100" dirty="0">
                          <a:solidFill>
                            <a:srgbClr val="000000"/>
                          </a:solidFill>
                          <a:latin typeface="微软雅黑" panose="020B0503020204020204" charset="-122"/>
                          <a:cs typeface="微软雅黑" panose="020B0503020204020204" charset="-122"/>
                        </a:rPr>
                        <a:t>继承、多态、消息</a:t>
                      </a:r>
                      <a:endParaRPr lang="en-US" altLang="zh-CN" sz="1100" dirty="0">
                        <a:solidFill>
                          <a:srgbClr val="000000"/>
                        </a:solidFill>
                        <a:latin typeface="微软雅黑" panose="020B0503020204020204" charset="-122"/>
                        <a:cs typeface="微软雅黑" panose="020B0503020204020204" charset="-122"/>
                      </a:endParaRPr>
                    </a:p>
                    <a:p>
                      <a:pPr algn="l">
                        <a:buNone/>
                      </a:pPr>
                      <a:r>
                        <a:rPr lang="en-US" sz="1100" dirty="0" err="1">
                          <a:solidFill>
                            <a:srgbClr val="000000"/>
                          </a:solidFill>
                          <a:latin typeface="微软雅黑" panose="020B0503020204020204" charset="-122"/>
                          <a:cs typeface="微软雅黑" panose="020B0503020204020204" charset="-122"/>
                        </a:rPr>
                        <a:t>完成度</a:t>
                      </a:r>
                      <a:r>
                        <a:rPr lang="en-US" sz="1100" dirty="0">
                          <a:solidFill>
                            <a:srgbClr val="000000"/>
                          </a:solidFill>
                          <a:latin typeface="微软雅黑" panose="020B0503020204020204" charset="-122"/>
                          <a:cs typeface="微软雅黑" panose="020B0503020204020204" charset="-122"/>
                        </a:rPr>
                        <a:t> </a:t>
                      </a:r>
                      <a:r>
                        <a:rPr lang="en-US" sz="1100" dirty="0">
                          <a:solidFill>
                            <a:srgbClr val="000000"/>
                          </a:solidFill>
                          <a:latin typeface="Arial" panose="020B0604020202020204" pitchFamily="34" charset="0"/>
                          <a:cs typeface="Arial" panose="020B0604020202020204" pitchFamily="34" charset="0"/>
                        </a:rPr>
                        <a:t>100</a:t>
                      </a:r>
                      <a:endParaRPr lang="en-US" altLang="en-US" sz="1100" dirty="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96</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94</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95</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93</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94</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rPr>
                        <a:t>96.8</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extLst>
                  <a:ext uri="{0D108BD9-81ED-4DB2-BD59-A6C34878D82A}">
                    <a16:rowId xmlns:a16="http://schemas.microsoft.com/office/drawing/2014/main" val="10001"/>
                  </a:ext>
                </a:extLst>
              </a:tr>
              <a:tr h="594360">
                <a:tc>
                  <a:txBody>
                    <a:bodyPr/>
                    <a:lstStyle/>
                    <a:p>
                      <a:pPr algn="l">
                        <a:buNone/>
                      </a:pPr>
                      <a:r>
                        <a:rPr lang="en-US" sz="1100">
                          <a:solidFill>
                            <a:srgbClr val="000000"/>
                          </a:solidFill>
                          <a:latin typeface="微软雅黑" panose="020B0503020204020204" charset="-122"/>
                          <a:cs typeface="微软雅黑" panose="020B0503020204020204" charset="-122"/>
                        </a:rPr>
                        <a:t>组员</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微软雅黑" panose="020B0503020204020204" charset="-122"/>
                          <a:cs typeface="微软雅黑" panose="020B0503020204020204" charset="-122"/>
                        </a:rPr>
                        <a:t>童奕伟</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zh-CN" altLang="en-US" sz="1100" dirty="0">
                          <a:solidFill>
                            <a:srgbClr val="000000"/>
                          </a:solidFill>
                          <a:latin typeface="微软雅黑" panose="020B0503020204020204" charset="-122"/>
                          <a:cs typeface="微软雅黑" panose="020B0503020204020204" charset="-122"/>
                        </a:rPr>
                        <a:t>完成</a:t>
                      </a:r>
                      <a:r>
                        <a:rPr lang="en-US" altLang="zh-CN" sz="1100" dirty="0">
                          <a:solidFill>
                            <a:srgbClr val="000000"/>
                          </a:solidFill>
                          <a:latin typeface="微软雅黑" panose="020B0503020204020204" charset="-122"/>
                          <a:cs typeface="微软雅黑" panose="020B0503020204020204" charset="-122"/>
                        </a:rPr>
                        <a:t>2.3 </a:t>
                      </a:r>
                      <a:r>
                        <a:rPr lang="zh-CN" altLang="en-US" sz="1100" dirty="0">
                          <a:solidFill>
                            <a:srgbClr val="000000"/>
                          </a:solidFill>
                          <a:latin typeface="微软雅黑" panose="020B0503020204020204" charset="-122"/>
                          <a:cs typeface="微软雅黑" panose="020B0503020204020204" charset="-122"/>
                        </a:rPr>
                        <a:t>软件建模概述</a:t>
                      </a:r>
                      <a:endParaRPr lang="en-US" altLang="zh-CN" sz="1100" dirty="0">
                        <a:solidFill>
                          <a:srgbClr val="000000"/>
                        </a:solidFill>
                        <a:latin typeface="微软雅黑" panose="020B0503020204020204" charset="-122"/>
                        <a:cs typeface="微软雅黑" panose="020B0503020204020204" charset="-122"/>
                      </a:endParaRPr>
                    </a:p>
                    <a:p>
                      <a:pPr algn="l">
                        <a:buNone/>
                      </a:pPr>
                      <a:r>
                        <a:rPr lang="en-US" sz="1100" dirty="0" err="1">
                          <a:solidFill>
                            <a:srgbClr val="000000"/>
                          </a:solidFill>
                          <a:latin typeface="微软雅黑" panose="020B0503020204020204" charset="-122"/>
                          <a:cs typeface="微软雅黑" panose="020B0503020204020204" charset="-122"/>
                        </a:rPr>
                        <a:t>完成度</a:t>
                      </a:r>
                      <a:r>
                        <a:rPr lang="en-US" sz="1100" dirty="0">
                          <a:solidFill>
                            <a:srgbClr val="000000"/>
                          </a:solidFill>
                          <a:latin typeface="微软雅黑" panose="020B0503020204020204" charset="-122"/>
                          <a:cs typeface="微软雅黑" panose="020B0503020204020204" charset="-122"/>
                        </a:rPr>
                        <a:t> </a:t>
                      </a:r>
                      <a:r>
                        <a:rPr lang="en-US" sz="1100" dirty="0">
                          <a:solidFill>
                            <a:srgbClr val="000000"/>
                          </a:solidFill>
                          <a:latin typeface="Arial" panose="020B0604020202020204" pitchFamily="34" charset="0"/>
                          <a:cs typeface="Arial" panose="020B0604020202020204" pitchFamily="34" charset="0"/>
                        </a:rPr>
                        <a:t>100</a:t>
                      </a:r>
                      <a:endParaRPr lang="en-US" altLang="en-US" sz="1100" dirty="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95</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96</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95</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93</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93</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96.1</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extLst>
                  <a:ext uri="{0D108BD9-81ED-4DB2-BD59-A6C34878D82A}">
                    <a16:rowId xmlns:a16="http://schemas.microsoft.com/office/drawing/2014/main" val="10002"/>
                  </a:ext>
                </a:extLst>
              </a:tr>
              <a:tr h="494665">
                <a:tc>
                  <a:txBody>
                    <a:bodyPr/>
                    <a:lstStyle/>
                    <a:p>
                      <a:pPr algn="l">
                        <a:buNone/>
                      </a:pPr>
                      <a:r>
                        <a:rPr lang="en-US" sz="1100">
                          <a:solidFill>
                            <a:srgbClr val="000000"/>
                          </a:solidFill>
                          <a:latin typeface="微软雅黑" panose="020B0503020204020204" charset="-122"/>
                          <a:cs typeface="微软雅黑" panose="020B0503020204020204" charset="-122"/>
                        </a:rPr>
                        <a:t>组员</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微软雅黑" panose="020B0503020204020204" charset="-122"/>
                          <a:cs typeface="微软雅黑" panose="020B0503020204020204" charset="-122"/>
                        </a:rPr>
                        <a:t>郑森瑞</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zh-CN" altLang="en-US" sz="1100" dirty="0">
                          <a:solidFill>
                            <a:srgbClr val="000000"/>
                          </a:solidFill>
                          <a:latin typeface="Arial" panose="020B0604020202020204" pitchFamily="34" charset="0"/>
                          <a:cs typeface="Arial" panose="020B0604020202020204" pitchFamily="34" charset="0"/>
                        </a:rPr>
                        <a:t>完成</a:t>
                      </a:r>
                      <a:r>
                        <a:rPr lang="en-US" altLang="zh-CN" sz="1100" dirty="0">
                          <a:solidFill>
                            <a:srgbClr val="000000"/>
                          </a:solidFill>
                          <a:latin typeface="Arial" panose="020B0604020202020204" pitchFamily="34" charset="0"/>
                          <a:cs typeface="Arial" panose="020B0604020202020204" pitchFamily="34" charset="0"/>
                        </a:rPr>
                        <a:t>2.1.1-2.1.4 </a:t>
                      </a:r>
                      <a:r>
                        <a:rPr lang="zh-CN" altLang="en-US" sz="1100" dirty="0">
                          <a:solidFill>
                            <a:srgbClr val="000000"/>
                          </a:solidFill>
                          <a:latin typeface="Arial" panose="020B0604020202020204" pitchFamily="34" charset="0"/>
                          <a:cs typeface="Arial" panose="020B0604020202020204" pitchFamily="34" charset="0"/>
                        </a:rPr>
                        <a:t>面向对象概念、封装</a:t>
                      </a:r>
                      <a:endParaRPr lang="en-US" altLang="zh-CN" sz="1100" dirty="0">
                        <a:solidFill>
                          <a:srgbClr val="000000"/>
                        </a:solidFill>
                        <a:latin typeface="Arial" panose="020B0604020202020204" pitchFamily="34" charset="0"/>
                        <a:cs typeface="Arial" panose="020B0604020202020204" pitchFamily="34" charset="0"/>
                      </a:endParaRPr>
                    </a:p>
                    <a:p>
                      <a:pPr algn="l">
                        <a:buNone/>
                      </a:pPr>
                      <a:r>
                        <a:rPr lang="zh-CN" altLang="en-US" sz="1100" dirty="0">
                          <a:solidFill>
                            <a:srgbClr val="000000"/>
                          </a:solidFill>
                          <a:latin typeface="Arial" panose="020B0604020202020204" pitchFamily="34" charset="0"/>
                          <a:cs typeface="Arial" panose="020B0604020202020204" pitchFamily="34" charset="0"/>
                        </a:rPr>
                        <a:t>完成度 </a:t>
                      </a:r>
                      <a:r>
                        <a:rPr lang="en-US" altLang="zh-CN" sz="1100" dirty="0">
                          <a:solidFill>
                            <a:srgbClr val="000000"/>
                          </a:solidFill>
                          <a:latin typeface="Arial" panose="020B0604020202020204" pitchFamily="34" charset="0"/>
                          <a:cs typeface="Arial" panose="020B0604020202020204" pitchFamily="34" charset="0"/>
                        </a:rPr>
                        <a:t>100</a:t>
                      </a:r>
                      <a:endParaRPr lang="en-US" altLang="en-US" sz="1100" dirty="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95</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94</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92</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93</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94</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96.3</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extLst>
                  <a:ext uri="{0D108BD9-81ED-4DB2-BD59-A6C34878D82A}">
                    <a16:rowId xmlns:a16="http://schemas.microsoft.com/office/drawing/2014/main" val="10003"/>
                  </a:ext>
                </a:extLst>
              </a:tr>
              <a:tr h="787400">
                <a:tc>
                  <a:txBody>
                    <a:bodyPr/>
                    <a:lstStyle/>
                    <a:p>
                      <a:pPr algn="l">
                        <a:buNone/>
                      </a:pPr>
                      <a:r>
                        <a:rPr lang="en-US" sz="1100">
                          <a:solidFill>
                            <a:srgbClr val="000000"/>
                          </a:solidFill>
                          <a:latin typeface="微软雅黑" panose="020B0503020204020204" charset="-122"/>
                          <a:cs typeface="微软雅黑" panose="020B0503020204020204" charset="-122"/>
                        </a:rPr>
                        <a:t>组员</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微软雅黑" panose="020B0503020204020204" charset="-122"/>
                          <a:cs typeface="微软雅黑" panose="020B0503020204020204" charset="-122"/>
                        </a:rPr>
                        <a:t>王泰吉</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zh-CN" altLang="en-US" sz="1100" dirty="0">
                          <a:solidFill>
                            <a:srgbClr val="000000"/>
                          </a:solidFill>
                          <a:latin typeface="微软雅黑" panose="020B0503020204020204" charset="-122"/>
                          <a:cs typeface="微软雅黑" panose="020B0503020204020204" charset="-122"/>
                        </a:rPr>
                        <a:t>完成</a:t>
                      </a:r>
                      <a:r>
                        <a:rPr lang="en-US" altLang="zh-CN" sz="1100" dirty="0">
                          <a:solidFill>
                            <a:srgbClr val="000000"/>
                          </a:solidFill>
                          <a:latin typeface="微软雅黑" panose="020B0503020204020204" charset="-122"/>
                          <a:cs typeface="微软雅黑" panose="020B0503020204020204" charset="-122"/>
                        </a:rPr>
                        <a:t>2.2 </a:t>
                      </a:r>
                      <a:r>
                        <a:rPr lang="zh-CN" altLang="en-US" sz="1100" dirty="0">
                          <a:solidFill>
                            <a:srgbClr val="000000"/>
                          </a:solidFill>
                          <a:latin typeface="微软雅黑" panose="020B0503020204020204" charset="-122"/>
                          <a:cs typeface="微软雅黑" panose="020B0503020204020204" charset="-122"/>
                        </a:rPr>
                        <a:t>面向对象开发内容</a:t>
                      </a:r>
                      <a:endParaRPr lang="en-US" altLang="zh-CN" sz="1100" dirty="0">
                        <a:solidFill>
                          <a:srgbClr val="000000"/>
                        </a:solidFill>
                        <a:latin typeface="微软雅黑" panose="020B0503020204020204" charset="-122"/>
                        <a:cs typeface="微软雅黑" panose="020B0503020204020204" charset="-122"/>
                      </a:endParaRPr>
                    </a:p>
                    <a:p>
                      <a:pPr algn="l">
                        <a:buNone/>
                      </a:pPr>
                      <a:r>
                        <a:rPr lang="en-US" sz="1100" dirty="0" err="1">
                          <a:solidFill>
                            <a:srgbClr val="000000"/>
                          </a:solidFill>
                          <a:latin typeface="微软雅黑" panose="020B0503020204020204" charset="-122"/>
                          <a:cs typeface="微软雅黑" panose="020B0503020204020204" charset="-122"/>
                        </a:rPr>
                        <a:t>完成度</a:t>
                      </a:r>
                      <a:r>
                        <a:rPr lang="en-US" sz="1100" dirty="0">
                          <a:solidFill>
                            <a:srgbClr val="000000"/>
                          </a:solidFill>
                          <a:latin typeface="微软雅黑" panose="020B0503020204020204" charset="-122"/>
                          <a:cs typeface="微软雅黑" panose="020B0503020204020204" charset="-122"/>
                        </a:rPr>
                        <a:t> </a:t>
                      </a:r>
                      <a:r>
                        <a:rPr lang="en-US" sz="1100" dirty="0">
                          <a:solidFill>
                            <a:srgbClr val="000000"/>
                          </a:solidFill>
                          <a:latin typeface="Arial" panose="020B0604020202020204" pitchFamily="34" charset="0"/>
                          <a:cs typeface="Arial" panose="020B0604020202020204" pitchFamily="34" charset="0"/>
                        </a:rPr>
                        <a:t>100</a:t>
                      </a:r>
                      <a:endParaRPr lang="en-US" altLang="en-US" sz="1100" dirty="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94</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95</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95</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96</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95</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96.9</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E9E9"/>
                    </a:solidFill>
                  </a:tcPr>
                </a:tc>
                <a:extLst>
                  <a:ext uri="{0D108BD9-81ED-4DB2-BD59-A6C34878D82A}">
                    <a16:rowId xmlns:a16="http://schemas.microsoft.com/office/drawing/2014/main" val="10004"/>
                  </a:ext>
                </a:extLst>
              </a:tr>
              <a:tr h="635000">
                <a:tc>
                  <a:txBody>
                    <a:bodyPr/>
                    <a:lstStyle/>
                    <a:p>
                      <a:pPr algn="l">
                        <a:buNone/>
                      </a:pPr>
                      <a:r>
                        <a:rPr lang="en-US" sz="1100">
                          <a:solidFill>
                            <a:srgbClr val="000000"/>
                          </a:solidFill>
                          <a:latin typeface="微软雅黑" panose="020B0503020204020204" charset="-122"/>
                          <a:cs typeface="微软雅黑" panose="020B0503020204020204" charset="-122"/>
                        </a:rPr>
                        <a:t>组员</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微软雅黑" panose="020B0503020204020204" charset="-122"/>
                          <a:cs typeface="微软雅黑" panose="020B0503020204020204" charset="-122"/>
                        </a:rPr>
                        <a:t>张淇</a:t>
                      </a:r>
                      <a:endParaRPr lang="en-US" altLang="en-US" sz="110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zh-CN" altLang="en-US" sz="1100" dirty="0">
                          <a:solidFill>
                            <a:srgbClr val="000000"/>
                          </a:solidFill>
                          <a:latin typeface="微软雅黑" panose="020B0503020204020204" charset="-122"/>
                          <a:cs typeface="微软雅黑" panose="020B0503020204020204" charset="-122"/>
                        </a:rPr>
                        <a:t>完成</a:t>
                      </a:r>
                      <a:r>
                        <a:rPr lang="en-US" altLang="zh-CN" sz="1100" dirty="0">
                          <a:solidFill>
                            <a:srgbClr val="000000"/>
                          </a:solidFill>
                          <a:latin typeface="微软雅黑" panose="020B0503020204020204" charset="-122"/>
                          <a:cs typeface="微软雅黑" panose="020B0503020204020204" charset="-122"/>
                        </a:rPr>
                        <a:t>2.2 </a:t>
                      </a:r>
                      <a:r>
                        <a:rPr lang="zh-CN" altLang="en-US" sz="1100" dirty="0">
                          <a:solidFill>
                            <a:srgbClr val="000000"/>
                          </a:solidFill>
                          <a:latin typeface="微软雅黑" panose="020B0503020204020204" charset="-122"/>
                          <a:cs typeface="微软雅黑" panose="020B0503020204020204" charset="-122"/>
                        </a:rPr>
                        <a:t>面向对象开发内容</a:t>
                      </a:r>
                      <a:endParaRPr lang="en-US" altLang="zh-CN" sz="1100" dirty="0">
                        <a:solidFill>
                          <a:srgbClr val="000000"/>
                        </a:solidFill>
                        <a:latin typeface="微软雅黑" panose="020B0503020204020204" charset="-122"/>
                        <a:cs typeface="微软雅黑" panose="020B0503020204020204" charset="-122"/>
                      </a:endParaRPr>
                    </a:p>
                    <a:p>
                      <a:pPr algn="l">
                        <a:buNone/>
                      </a:pPr>
                      <a:r>
                        <a:rPr lang="zh-CN" altLang="en-US" sz="1100" dirty="0">
                          <a:solidFill>
                            <a:srgbClr val="000000"/>
                          </a:solidFill>
                          <a:latin typeface="Arial" panose="020B0604020202020204" pitchFamily="34" charset="0"/>
                          <a:cs typeface="Arial" panose="020B0604020202020204" pitchFamily="34" charset="0"/>
                        </a:rPr>
                        <a:t>完成度 </a:t>
                      </a:r>
                      <a:r>
                        <a:rPr lang="en-US" altLang="zh-CN" sz="1100" dirty="0">
                          <a:solidFill>
                            <a:srgbClr val="000000"/>
                          </a:solidFill>
                          <a:latin typeface="Arial" panose="020B0604020202020204" pitchFamily="34" charset="0"/>
                          <a:cs typeface="Arial" panose="020B0604020202020204" pitchFamily="34" charset="0"/>
                        </a:rPr>
                        <a:t>100</a:t>
                      </a:r>
                      <a:endParaRPr lang="en-US" altLang="en-US" sz="1100" dirty="0">
                        <a:solidFill>
                          <a:srgbClr val="000000"/>
                        </a:solidFill>
                        <a:latin typeface="微软雅黑" panose="020B0503020204020204" charset="-122"/>
                        <a:ea typeface="微软雅黑" panose="020B0503020204020204" charset="-122"/>
                        <a:cs typeface="微软雅黑" panose="020B0503020204020204"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93</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95</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93</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94</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dirty="0">
                          <a:solidFill>
                            <a:srgbClr val="000000"/>
                          </a:solidFill>
                          <a:latin typeface="Arial" panose="020B0604020202020204" pitchFamily="34" charset="0"/>
                          <a:cs typeface="Arial" panose="020B0604020202020204" pitchFamily="34" charset="0"/>
                        </a:rPr>
                        <a:t>94</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a:t>
                      </a:r>
                      <a:endParaRPr lang="en-US" altLang="en-US" sz="11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tc>
                  <a:txBody>
                    <a:bodyPr/>
                    <a:lstStyle/>
                    <a:p>
                      <a:pPr algn="l">
                        <a:buNone/>
                      </a:pPr>
                      <a:r>
                        <a:rPr lang="en-US" sz="1100">
                          <a:solidFill>
                            <a:srgbClr val="000000"/>
                          </a:solidFill>
                          <a:latin typeface="Arial" panose="020B0604020202020204" pitchFamily="34" charset="0"/>
                          <a:cs typeface="Arial" panose="020B0604020202020204" pitchFamily="34" charset="0"/>
                        </a:rPr>
                        <a:t>96.2</a:t>
                      </a:r>
                      <a:endParaRPr lang="en-US" alt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DCFD1"/>
                    </a:solidFill>
                  </a:tcPr>
                </a:tc>
                <a:extLst>
                  <a:ext uri="{0D108BD9-81ED-4DB2-BD59-A6C34878D82A}">
                    <a16:rowId xmlns:a16="http://schemas.microsoft.com/office/drawing/2014/main" val="10005"/>
                  </a:ext>
                </a:extLst>
              </a:tr>
            </a:tbl>
          </a:graphicData>
        </a:graphic>
      </p:graphicFrame>
      <p:sp>
        <p:nvSpPr>
          <p:cNvPr id="2" name="文本框 1"/>
          <p:cNvSpPr txBox="1"/>
          <p:nvPr/>
        </p:nvSpPr>
        <p:spPr>
          <a:xfrm>
            <a:off x="2355713" y="5708341"/>
            <a:ext cx="6303146"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计算方式</a:t>
            </a:r>
            <a:r>
              <a:rPr kumimoji="0" lang="en-US" altLang="zh-CN"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a:t>
            </a:r>
            <a:r>
              <a:rPr kumimoji="0" lang="zh-CN" altLang="en-US"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自评</a:t>
            </a:r>
            <a:r>
              <a:rPr kumimoji="0" lang="en-US" altLang="zh-CN"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*0.2</a:t>
            </a:r>
            <a:r>
              <a:rPr lang="en-US" altLang="zh-CN" dirty="0">
                <a:solidFill>
                  <a:schemeClr val="tx1"/>
                </a:solidFill>
                <a:latin typeface="+mj-ea"/>
                <a:ea typeface="+mj-ea"/>
              </a:rPr>
              <a:t>+(</a:t>
            </a:r>
            <a:r>
              <a:rPr lang="zh-CN" altLang="en-US" dirty="0">
                <a:solidFill>
                  <a:schemeClr val="tx1"/>
                </a:solidFill>
                <a:latin typeface="+mj-ea"/>
                <a:ea typeface="+mj-ea"/>
              </a:rPr>
              <a:t>互评</a:t>
            </a:r>
            <a:r>
              <a:rPr lang="en-US" altLang="zh-CN" dirty="0">
                <a:solidFill>
                  <a:schemeClr val="tx1"/>
                </a:solidFill>
                <a:latin typeface="+mj-ea"/>
                <a:ea typeface="+mj-ea"/>
              </a:rPr>
              <a:t>*0.4)+</a:t>
            </a:r>
            <a:r>
              <a:rPr lang="zh-CN" altLang="en-US" dirty="0">
                <a:solidFill>
                  <a:schemeClr val="tx1"/>
                </a:solidFill>
                <a:latin typeface="+mj-ea"/>
                <a:ea typeface="+mj-ea"/>
              </a:rPr>
              <a:t>完成度</a:t>
            </a:r>
            <a:r>
              <a:rPr lang="en-US" altLang="zh-CN" dirty="0">
                <a:solidFill>
                  <a:schemeClr val="tx1"/>
                </a:solidFill>
                <a:latin typeface="+mj-ea"/>
                <a:ea typeface="+mj-ea"/>
              </a:rPr>
              <a:t>*0.4</a:t>
            </a:r>
            <a:endParaRPr kumimoji="0" lang="zh-CN" altLang="en-US"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82" name="PA_标题 1"/>
          <p:cNvSpPr txBox="1"/>
          <p:nvPr/>
        </p:nvSpPr>
        <p:spPr>
          <a:xfrm>
            <a:off x="997717" y="2796265"/>
            <a:ext cx="10361853" cy="1470026"/>
          </a:xfrm>
          <a:prstGeom prst="rect">
            <a:avLst/>
          </a:prstGeom>
          <a:ln w="12700">
            <a:miter lim="400000"/>
          </a:ln>
        </p:spPr>
        <p:txBody>
          <a:bodyPr lIns="45719" rIns="45719">
            <a:normAutofit/>
          </a:bodyPr>
          <a:lstStyle/>
          <a:p>
            <a:pPr algn="ctr">
              <a:defRPr sz="6800">
                <a:solidFill>
                  <a:srgbClr val="FE9F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a:t>谢谢观看</a:t>
            </a:r>
            <a:r>
              <a:rPr dirty="0">
                <a:solidFill>
                  <a:schemeClr val="accent3"/>
                </a:solidFill>
              </a:rPr>
              <a:t>!</a:t>
            </a:r>
          </a:p>
        </p:txBody>
      </p:sp>
      <p:grpSp>
        <p:nvGrpSpPr>
          <p:cNvPr id="1090" name="Group 38"/>
          <p:cNvGrpSpPr/>
          <p:nvPr/>
        </p:nvGrpSpPr>
        <p:grpSpPr>
          <a:xfrm>
            <a:off x="5390680" y="5890640"/>
            <a:ext cx="1575060" cy="160805"/>
            <a:chOff x="0" y="0"/>
            <a:chExt cx="1575059" cy="160804"/>
          </a:xfrm>
        </p:grpSpPr>
        <p:sp>
          <p:nvSpPr>
            <p:cNvPr id="1084" name="Oval 31"/>
            <p:cNvSpPr/>
            <p:nvPr/>
          </p:nvSpPr>
          <p:spPr>
            <a:xfrm flipH="1">
              <a:off x="1414257"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1085" name="Oval 32"/>
            <p:cNvSpPr/>
            <p:nvPr/>
          </p:nvSpPr>
          <p:spPr>
            <a:xfrm flipH="1">
              <a:off x="1131404"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1086" name="Oval 33"/>
            <p:cNvSpPr/>
            <p:nvPr/>
          </p:nvSpPr>
          <p:spPr>
            <a:xfrm flipH="1">
              <a:off x="848554"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1087" name="Oval 34"/>
            <p:cNvSpPr/>
            <p:nvPr/>
          </p:nvSpPr>
          <p:spPr>
            <a:xfrm flipH="1">
              <a:off x="565701"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1088" name="Oval 35"/>
            <p:cNvSpPr/>
            <p:nvPr/>
          </p:nvSpPr>
          <p:spPr>
            <a:xfrm flipH="1">
              <a:off x="282848"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sp>
          <p:nvSpPr>
            <p:cNvPr id="1089" name="Oval 36"/>
            <p:cNvSpPr/>
            <p:nvPr/>
          </p:nvSpPr>
          <p:spPr>
            <a:xfrm flipH="1">
              <a:off x="0"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1000"/>
                                  </p:stCondLst>
                                  <p:childTnLst>
                                    <p:set>
                                      <p:cBhvr>
                                        <p:cTn id="6" dur="indefinite" fill="hold"/>
                                        <p:tgtEl>
                                          <p:spTgt spid="1082"/>
                                        </p:tgtEl>
                                        <p:attrNameLst>
                                          <p:attrName>style.visibility</p:attrName>
                                        </p:attrNameLst>
                                      </p:cBhvr>
                                      <p:to>
                                        <p:strVal val="visible"/>
                                      </p:to>
                                    </p:set>
                                    <p:anim calcmode="lin" valueType="num">
                                      <p:cBhvr>
                                        <p:cTn id="7" dur="750" fill="hold"/>
                                        <p:tgtEl>
                                          <p:spTgt spid="1082"/>
                                        </p:tgtEl>
                                        <p:attrNameLst>
                                          <p:attrName>ppt_x</p:attrName>
                                        </p:attrNameLst>
                                      </p:cBhvr>
                                      <p:tavLst>
                                        <p:tav tm="0">
                                          <p:val>
                                            <p:strVal val="#ppt_x"/>
                                          </p:val>
                                        </p:tav>
                                        <p:tav tm="100000">
                                          <p:val>
                                            <p:strVal val="#ppt_x"/>
                                          </p:val>
                                        </p:tav>
                                      </p:tavLst>
                                    </p:anim>
                                    <p:anim calcmode="lin" valueType="num">
                                      <p:cBhvr>
                                        <p:cTn id="8" dur="750" fill="hold"/>
                                        <p:tgtEl>
                                          <p:spTgt spid="108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3" nodeType="afterEffect">
                                  <p:stCondLst>
                                    <p:cond delay="0"/>
                                  </p:stCondLst>
                                  <p:childTnLst>
                                    <p:set>
                                      <p:cBhvr>
                                        <p:cTn id="11" dur="indefinite" fill="hold"/>
                                        <p:tgtEl>
                                          <p:spTgt spid="1090"/>
                                        </p:tgtEl>
                                        <p:attrNameLst>
                                          <p:attrName>style.visibility</p:attrName>
                                        </p:attrNameLst>
                                      </p:cBhvr>
                                      <p:to>
                                        <p:strVal val="visible"/>
                                      </p:to>
                                    </p:set>
                                    <p:anim calcmode="lin" valueType="num">
                                      <p:cBhvr>
                                        <p:cTn id="12" dur="750" fill="hold"/>
                                        <p:tgtEl>
                                          <p:spTgt spid="1090"/>
                                        </p:tgtEl>
                                        <p:attrNameLst>
                                          <p:attrName>ppt_x</p:attrName>
                                        </p:attrNameLst>
                                      </p:cBhvr>
                                      <p:tavLst>
                                        <p:tav tm="0">
                                          <p:val>
                                            <p:strVal val="#ppt_x"/>
                                          </p:val>
                                        </p:tav>
                                        <p:tav tm="100000">
                                          <p:val>
                                            <p:strVal val="#ppt_x"/>
                                          </p:val>
                                        </p:tav>
                                      </p:tavLst>
                                    </p:anim>
                                    <p:anim calcmode="lin" valueType="num">
                                      <p:cBhvr>
                                        <p:cTn id="13" dur="750" fill="hold"/>
                                        <p:tgtEl>
                                          <p:spTgt spid="1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 grpId="1" animBg="1" advAuto="0"/>
      <p:bldP spid="1090"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2"/>
          <p:cNvGrpSpPr/>
          <p:nvPr/>
        </p:nvGrpSpPr>
        <p:grpSpPr>
          <a:xfrm>
            <a:off x="-1623031" y="155951"/>
            <a:ext cx="7519990" cy="1431151"/>
            <a:chOff x="0" y="-1"/>
            <a:chExt cx="7519989" cy="1431147"/>
          </a:xfrm>
        </p:grpSpPr>
        <p:sp>
          <p:nvSpPr>
            <p:cNvPr id="299"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4" name="组合 1"/>
            <p:cNvGrpSpPr/>
            <p:nvPr/>
          </p:nvGrpSpPr>
          <p:grpSpPr>
            <a:xfrm>
              <a:off x="1875760" y="-1"/>
              <a:ext cx="2099996" cy="1431147"/>
              <a:chOff x="42976" y="0"/>
              <a:chExt cx="2099996" cy="1431142"/>
            </a:xfrm>
          </p:grpSpPr>
          <p:sp>
            <p:nvSpPr>
              <p:cNvPr id="300" name="矩形 3"/>
              <p:cNvSpPr txBox="1"/>
              <p:nvPr/>
            </p:nvSpPr>
            <p:spPr>
              <a:xfrm>
                <a:off x="659243" y="0"/>
                <a:ext cx="1483729" cy="1431142"/>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a:rPr>
                  <a:t>1. 2 </a:t>
                </a:r>
                <a:r>
                  <a:rPr lang="zh-CN" altLang="en-US" b="1" dirty="0">
                    <a:solidFill>
                      <a:srgbClr val="B4B4B4"/>
                    </a:solidFill>
                    <a:latin typeface="PingFang SC"/>
                  </a:rPr>
                  <a:t>对象</a:t>
                </a:r>
                <a:endParaRPr lang="zh-CN" altLang="en-US" b="1" i="0" dirty="0">
                  <a:solidFill>
                    <a:srgbClr val="B4B4B4"/>
                  </a:solidFill>
                  <a:effectLst/>
                  <a:latin typeface="PingFang SC"/>
                </a:endParaRPr>
              </a:p>
              <a:p>
                <a:pPr>
                  <a:defRPr>
                    <a:latin typeface="Arial" panose="020B0604020202020204"/>
                    <a:ea typeface="Arial" panose="020B0604020202020204"/>
                    <a:cs typeface="Arial" panose="020B0604020202020204"/>
                    <a:sym typeface="Arial" panose="020B0604020202020204"/>
                  </a:defRPr>
                </a:pP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defRPr>
                    <a:latin typeface="Arial" panose="020B0604020202020204"/>
                    <a:ea typeface="Arial" panose="020B0604020202020204"/>
                    <a:cs typeface="Arial" panose="020B0604020202020204"/>
                    <a:sym typeface="Arial" panose="020B0604020202020204"/>
                  </a:defRPr>
                </a:pP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303" name="组合 26"/>
              <p:cNvGrpSpPr/>
              <p:nvPr/>
            </p:nvGrpSpPr>
            <p:grpSpPr>
              <a:xfrm>
                <a:off x="42976" y="59689"/>
                <a:ext cx="248286" cy="383858"/>
                <a:chOff x="42976" y="20459"/>
                <a:chExt cx="248284" cy="383856"/>
              </a:xfrm>
            </p:grpSpPr>
            <p:sp>
              <p:nvSpPr>
                <p:cNvPr id="301"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302"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2" name="文本框 1"/>
          <p:cNvSpPr txBox="1"/>
          <p:nvPr/>
        </p:nvSpPr>
        <p:spPr>
          <a:xfrm>
            <a:off x="1344397" y="1575226"/>
            <a:ext cx="859859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400" dirty="0">
                <a:solidFill>
                  <a:srgbClr val="FF0000"/>
                </a:solidFill>
              </a:rPr>
              <a:t>    </a:t>
            </a: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对象</a:t>
            </a:r>
            <a:r>
              <a:rPr kumimoji="0" lang="en-US" altLang="zh-CN"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(Object)</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是</a:t>
            </a: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面向对象的基本构造单元</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，是系统中用来描述客观事物的一个实体。由一组属性和对属性进行操作的一组方法组成。</a:t>
            </a:r>
          </a:p>
        </p:txBody>
      </p:sp>
      <p:sp>
        <p:nvSpPr>
          <p:cNvPr id="3" name="文本框 2"/>
          <p:cNvSpPr txBox="1"/>
          <p:nvPr/>
        </p:nvSpPr>
        <p:spPr>
          <a:xfrm>
            <a:off x="376873" y="2882122"/>
            <a:ext cx="569790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对象类型：</a:t>
            </a:r>
            <a:endParaRPr kumimoji="0" lang="en-US" altLang="zh-CN"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1</a:t>
            </a:r>
            <a:r>
              <a:rPr lang="zh-CN" altLang="en-US" dirty="0"/>
              <a:t>、有形的实体，能看得到、摸到的的实物</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、作用，指人或组织所起的作用</a:t>
            </a:r>
            <a:endParaRPr kumimoji="0" lang="en-US" altLang="zh-CN"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3</a:t>
            </a:r>
            <a:r>
              <a:rPr lang="zh-CN" altLang="en-US" dirty="0"/>
              <a:t>、事件，在特定时间所发生的事</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4</a:t>
            </a:r>
            <a:r>
              <a:rPr kumimoji="0" lang="zh-CN" altLang="en-US"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、性能说明，制造厂或企业对产品性能的说明，列出型号及各种性能指标等</a:t>
            </a:r>
            <a:endParaRPr kumimoji="0" lang="en-US" altLang="zh-CN"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6481399" y="2881816"/>
            <a:ext cx="5697901"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特点：</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1</a:t>
            </a:r>
            <a:r>
              <a:rPr lang="zh-CN" altLang="en-US" dirty="0"/>
              <a:t>、</a:t>
            </a:r>
            <a:r>
              <a:rPr lang="zh-CN" altLang="en-US" dirty="0">
                <a:solidFill>
                  <a:srgbClr val="FF0000"/>
                </a:solidFill>
              </a:rPr>
              <a:t>模块性</a:t>
            </a:r>
            <a:endParaRPr lang="en-US" altLang="zh-CN" dirty="0">
              <a:solidFill>
                <a:srgbClr val="FF0000"/>
              </a:solidFill>
            </a:endParaRPr>
          </a:p>
          <a:p>
            <a:pPr marL="0" marR="0" indent="0" algn="l" defTabSz="914400" rtl="0" fontAlgn="auto" latinLnBrk="0" hangingPunct="0">
              <a:lnSpc>
                <a:spcPct val="100000"/>
              </a:lnSpc>
              <a:spcBef>
                <a:spcPts val="0"/>
              </a:spcBef>
              <a:spcAft>
                <a:spcPts val="0"/>
              </a:spcAft>
              <a:buClrTx/>
              <a:buSzTx/>
              <a:buFontTx/>
              <a:buNone/>
            </a:pPr>
            <a:r>
              <a:rPr lang="zh-CN" altLang="en-US" dirty="0"/>
              <a:t>       独立存在，不受外界干扰，对象间依赖小（耦合低）。体现了抽象和信息的硬笔。</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继承</a:t>
            </a:r>
            <a:endPar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实际上是一种复用</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3</a:t>
            </a:r>
            <a:r>
              <a:rPr lang="zh-CN" altLang="en-US" dirty="0"/>
              <a:t>、</a:t>
            </a:r>
            <a:r>
              <a:rPr lang="zh-CN" altLang="en-US" dirty="0">
                <a:solidFill>
                  <a:srgbClr val="FF0000"/>
                </a:solidFill>
              </a:rPr>
              <a:t>动态连接性</a:t>
            </a:r>
            <a:endParaRPr lang="en-US" altLang="zh-CN" dirty="0">
              <a:solidFill>
                <a:srgbClr val="FF0000"/>
              </a:solidFill>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通过传递消息来建立连接（说白了平时低耦合，需要建立联系就发消息）消息传递机制是面向对象语言的共同特性。</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305"/>
                                        </p:tgtEl>
                                        <p:attrNameLst>
                                          <p:attrName>style.visibility</p:attrName>
                                        </p:attrNameLst>
                                      </p:cBhvr>
                                      <p:to>
                                        <p:strVal val="visible"/>
                                      </p:to>
                                    </p:set>
                                    <p:anim calcmode="lin" valueType="num">
                                      <p:cBhvr>
                                        <p:cTn id="7" dur="500" fill="hold"/>
                                        <p:tgtEl>
                                          <p:spTgt spid="305"/>
                                        </p:tgtEl>
                                        <p:attrNameLst>
                                          <p:attrName>ppt_x</p:attrName>
                                        </p:attrNameLst>
                                      </p:cBhvr>
                                      <p:tavLst>
                                        <p:tav tm="0">
                                          <p:val>
                                            <p:strVal val="#ppt_x"/>
                                          </p:val>
                                        </p:tav>
                                        <p:tav tm="100000">
                                          <p:val>
                                            <p:strVal val="#ppt_x"/>
                                          </p:val>
                                        </p:tav>
                                      </p:tavLst>
                                    </p:anim>
                                    <p:anim calcmode="lin" valueType="num">
                                      <p:cBhvr>
                                        <p:cTn id="8"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animBg="1" advAuto="0"/>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53698" cy="544537"/>
              <a:chOff x="42976" y="59689"/>
              <a:chExt cx="1853698" cy="544535"/>
            </a:xfrm>
          </p:grpSpPr>
          <p:sp>
            <p:nvSpPr>
              <p:cNvPr id="498" name="矩形 3"/>
              <p:cNvSpPr txBox="1"/>
              <p:nvPr/>
            </p:nvSpPr>
            <p:spPr>
              <a:xfrm>
                <a:off x="451417" y="65629"/>
                <a:ext cx="144525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question</a:t>
                </a:r>
                <a:endParaRPr lang="zh-CN" altLang="en-US" b="1" dirty="0">
                  <a:solidFill>
                    <a:srgbClr val="B4B4B4"/>
                  </a:solidFill>
                  <a:effectLst/>
                  <a:latin typeface="PingFang SC"/>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5" name="文本框 4"/>
          <p:cNvSpPr txBox="1"/>
          <p:nvPr/>
        </p:nvSpPr>
        <p:spPr>
          <a:xfrm>
            <a:off x="1671407" y="2110407"/>
            <a:ext cx="961898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问题：什么是对象？</a:t>
            </a:r>
          </a:p>
        </p:txBody>
      </p:sp>
      <p:sp>
        <p:nvSpPr>
          <p:cNvPr id="2" name="文本框 1">
            <a:extLst>
              <a:ext uri="{FF2B5EF4-FFF2-40B4-BE49-F238E27FC236}">
                <a16:creationId xmlns:a16="http://schemas.microsoft.com/office/drawing/2014/main" id="{A56D4AC7-4307-45EA-B9AC-D1EF0B2A7168}"/>
              </a:ext>
            </a:extLst>
          </p:cNvPr>
          <p:cNvSpPr txBox="1"/>
          <p:nvPr/>
        </p:nvSpPr>
        <p:spPr>
          <a:xfrm>
            <a:off x="2887648" y="3727716"/>
            <a:ext cx="5608282"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答：对象</a:t>
            </a:r>
            <a:r>
              <a:rPr kumimoji="0" lang="en-US" altLang="zh-CN"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(Object)</a:t>
            </a:r>
            <a:r>
              <a:rPr kumimoji="0" lang="zh-CN" altLang="en-US"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是面向对象的基本构造单元</a:t>
            </a:r>
          </a:p>
        </p:txBody>
      </p:sp>
    </p:spTree>
    <p:extLst>
      <p:ext uri="{BB962C8B-B14F-4D97-AF65-F5344CB8AC3E}">
        <p14:creationId xmlns:p14="http://schemas.microsoft.com/office/powerpoint/2010/main" val="1841797472"/>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bldLvl="0" animBg="1" advAuto="0"/>
      <p:bldP spid="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5" name="组合 2"/>
          <p:cNvGrpSpPr/>
          <p:nvPr/>
        </p:nvGrpSpPr>
        <p:grpSpPr>
          <a:xfrm>
            <a:off x="-1560629" y="426927"/>
            <a:ext cx="7519990" cy="984875"/>
            <a:chOff x="0" y="-1"/>
            <a:chExt cx="7519989" cy="984872"/>
          </a:xfrm>
        </p:grpSpPr>
        <p:sp>
          <p:nvSpPr>
            <p:cNvPr id="459"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464" name="组合 1"/>
            <p:cNvGrpSpPr/>
            <p:nvPr/>
          </p:nvGrpSpPr>
          <p:grpSpPr>
            <a:xfrm>
              <a:off x="1875760" y="-1"/>
              <a:ext cx="1724894" cy="984872"/>
              <a:chOff x="42976" y="0"/>
              <a:chExt cx="1724894" cy="984868"/>
            </a:xfrm>
          </p:grpSpPr>
          <p:sp>
            <p:nvSpPr>
              <p:cNvPr id="460" name="矩形 3"/>
              <p:cNvSpPr txBox="1"/>
              <p:nvPr/>
            </p:nvSpPr>
            <p:spPr>
              <a:xfrm>
                <a:off x="659243" y="0"/>
                <a:ext cx="1108627" cy="98486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a:rPr>
                  <a:t>1. 3 </a:t>
                </a:r>
                <a:r>
                  <a:rPr lang="zh-CN" altLang="en-US" b="1" dirty="0">
                    <a:solidFill>
                      <a:srgbClr val="B4B4B4"/>
                    </a:solidFill>
                    <a:latin typeface="PingFang SC"/>
                  </a:rPr>
                  <a:t>类</a:t>
                </a:r>
                <a:endParaRPr lang="zh-CN" altLang="en-US" b="1" i="0" dirty="0">
                  <a:solidFill>
                    <a:srgbClr val="B4B4B4"/>
                  </a:solidFill>
                  <a:effectLst/>
                  <a:latin typeface="PingFang SC"/>
                </a:endParaRPr>
              </a:p>
              <a:p>
                <a:pPr>
                  <a:defRPr>
                    <a:latin typeface="Arial" panose="020B0604020202020204"/>
                    <a:ea typeface="Arial" panose="020B0604020202020204"/>
                    <a:cs typeface="Arial" panose="020B0604020202020204"/>
                    <a:sym typeface="Arial" panose="020B0604020202020204"/>
                  </a:defRPr>
                </a:pP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463" name="组合 26"/>
              <p:cNvGrpSpPr/>
              <p:nvPr/>
            </p:nvGrpSpPr>
            <p:grpSpPr>
              <a:xfrm>
                <a:off x="42976" y="59689"/>
                <a:ext cx="248286" cy="383858"/>
                <a:chOff x="42976" y="20459"/>
                <a:chExt cx="248284" cy="383856"/>
              </a:xfrm>
            </p:grpSpPr>
            <p:sp>
              <p:nvSpPr>
                <p:cNvPr id="461"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462"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3" name="文本框 2"/>
          <p:cNvSpPr txBox="1"/>
          <p:nvPr/>
        </p:nvSpPr>
        <p:spPr>
          <a:xfrm>
            <a:off x="543287" y="1964368"/>
            <a:ext cx="51619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dirty="0"/>
              <a:t>类是对事物的抽象，它不是个体对象，而是描述一些对象的完整集合。</a:t>
            </a: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6" name="文本框 5"/>
          <p:cNvSpPr txBox="1"/>
          <p:nvPr/>
        </p:nvSpPr>
        <p:spPr>
          <a:xfrm>
            <a:off x="543287" y="3163263"/>
            <a:ext cx="516193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类是静态的，类的语义和类之间的关系在程序执行前就已经定义好了。</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dirty="0"/>
              <a:t>类是建立对象时使用的“模板”，按照模板所建立的一个个具体的对象，就是类的实际例子，通常称为</a:t>
            </a:r>
            <a:r>
              <a:rPr lang="zh-CN" altLang="en-US" dirty="0">
                <a:solidFill>
                  <a:srgbClr val="FF0000"/>
                </a:solidFill>
              </a:rPr>
              <a:t>实例</a:t>
            </a:r>
            <a:endPar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p:txBody>
      </p:sp>
      <p:pic>
        <p:nvPicPr>
          <p:cNvPr id="8" name="图片 7"/>
          <p:cNvPicPr>
            <a:picLocks noChangeAspect="1"/>
          </p:cNvPicPr>
          <p:nvPr/>
        </p:nvPicPr>
        <p:blipFill>
          <a:blip r:embed="rId2"/>
          <a:stretch>
            <a:fillRect/>
          </a:stretch>
        </p:blipFill>
        <p:spPr>
          <a:xfrm>
            <a:off x="6308521" y="1411802"/>
            <a:ext cx="5091101" cy="4471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465"/>
                                        </p:tgtEl>
                                        <p:attrNameLst>
                                          <p:attrName>style.visibility</p:attrName>
                                        </p:attrNameLst>
                                      </p:cBhvr>
                                      <p:to>
                                        <p:strVal val="visible"/>
                                      </p:to>
                                    </p:set>
                                    <p:anim calcmode="lin" valueType="num">
                                      <p:cBhvr>
                                        <p:cTn id="7" dur="500" fill="hold"/>
                                        <p:tgtEl>
                                          <p:spTgt spid="465"/>
                                        </p:tgtEl>
                                        <p:attrNameLst>
                                          <p:attrName>ppt_x</p:attrName>
                                        </p:attrNameLst>
                                      </p:cBhvr>
                                      <p:tavLst>
                                        <p:tav tm="0">
                                          <p:val>
                                            <p:strVal val="#ppt_x"/>
                                          </p:val>
                                        </p:tav>
                                        <p:tav tm="100000">
                                          <p:val>
                                            <p:strVal val="#ppt_x"/>
                                          </p:val>
                                        </p:tav>
                                      </p:tavLst>
                                    </p:anim>
                                    <p:anim calcmode="lin" valueType="num">
                                      <p:cBhvr>
                                        <p:cTn id="8" dur="500" fill="hold"/>
                                        <p:tgtEl>
                                          <p:spTgt spid="4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0" animBg="1" advAuto="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5" name="组合 2"/>
          <p:cNvGrpSpPr/>
          <p:nvPr/>
        </p:nvGrpSpPr>
        <p:grpSpPr>
          <a:xfrm>
            <a:off x="-1391954" y="426927"/>
            <a:ext cx="7519990" cy="984875"/>
            <a:chOff x="0" y="-1"/>
            <a:chExt cx="7519989" cy="984872"/>
          </a:xfrm>
        </p:grpSpPr>
        <p:sp>
          <p:nvSpPr>
            <p:cNvPr id="459"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464" name="组合 1"/>
            <p:cNvGrpSpPr/>
            <p:nvPr/>
          </p:nvGrpSpPr>
          <p:grpSpPr>
            <a:xfrm>
              <a:off x="1875760" y="-1"/>
              <a:ext cx="2013434" cy="984872"/>
              <a:chOff x="42976" y="0"/>
              <a:chExt cx="2013434" cy="984868"/>
            </a:xfrm>
          </p:grpSpPr>
          <p:sp>
            <p:nvSpPr>
              <p:cNvPr id="460" name="矩形 3"/>
              <p:cNvSpPr txBox="1"/>
              <p:nvPr/>
            </p:nvSpPr>
            <p:spPr>
              <a:xfrm>
                <a:off x="659243" y="0"/>
                <a:ext cx="1397167" cy="98486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latin typeface="PingFang SC"/>
                  </a:rPr>
                  <a:t>1.4 </a:t>
                </a:r>
                <a:r>
                  <a:rPr lang="zh-CN" altLang="en-US" b="1" dirty="0">
                    <a:solidFill>
                      <a:srgbClr val="B4B4B4"/>
                    </a:solidFill>
                    <a:latin typeface="PingFang SC"/>
                  </a:rPr>
                  <a:t>封装</a:t>
                </a:r>
                <a:endParaRPr lang="zh-CN" altLang="en-US" b="1" i="0" dirty="0">
                  <a:solidFill>
                    <a:srgbClr val="B4B4B4"/>
                  </a:solidFill>
                  <a:effectLst/>
                  <a:latin typeface="PingFang SC"/>
                </a:endParaRPr>
              </a:p>
              <a:p>
                <a:pPr>
                  <a:defRPr>
                    <a:latin typeface="Arial" panose="020B0604020202020204"/>
                    <a:ea typeface="Arial" panose="020B0604020202020204"/>
                    <a:cs typeface="Arial" panose="020B0604020202020204"/>
                    <a:sym typeface="Arial" panose="020B0604020202020204"/>
                  </a:defRPr>
                </a:pPr>
                <a:endPar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463" name="组合 26"/>
              <p:cNvGrpSpPr/>
              <p:nvPr/>
            </p:nvGrpSpPr>
            <p:grpSpPr>
              <a:xfrm>
                <a:off x="42976" y="59689"/>
                <a:ext cx="248286" cy="383858"/>
                <a:chOff x="42976" y="20459"/>
                <a:chExt cx="248284" cy="383856"/>
              </a:xfrm>
            </p:grpSpPr>
            <p:sp>
              <p:nvSpPr>
                <p:cNvPr id="461"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462"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3" name="文本框 2"/>
          <p:cNvSpPr txBox="1"/>
          <p:nvPr/>
        </p:nvSpPr>
        <p:spPr>
          <a:xfrm>
            <a:off x="1002417" y="1603042"/>
            <a:ext cx="735146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封装（</a:t>
            </a:r>
            <a:r>
              <a:rPr kumimoji="0" lang="en-US" altLang="zh-CN"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Encapsulation</a:t>
            </a: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就是把一个对象的方法和属性组合成一个独立的单位，并尽可能隐蔽对象的属性、方法和实现细节的过程，仅仅将接口对外公开。</a:t>
            </a:r>
          </a:p>
        </p:txBody>
      </p:sp>
      <p:sp>
        <p:nvSpPr>
          <p:cNvPr id="6" name="文本框 5"/>
          <p:cNvSpPr txBox="1"/>
          <p:nvPr/>
        </p:nvSpPr>
        <p:spPr>
          <a:xfrm>
            <a:off x="1002417" y="2708093"/>
            <a:ext cx="882516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封装的</a:t>
            </a:r>
            <a:r>
              <a:rPr lang="zh-CN" altLang="en-US" dirty="0"/>
              <a:t>访问控制级别：</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1</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public</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lang="zh-CN" altLang="en-US" dirty="0"/>
              <a:t>公有访问。最高级的访问，所有类都可访问</a:t>
            </a: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2</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protected</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：受保护的，只有同一个包的类或子类能访问</a:t>
            </a: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default</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：默认的。属于当前目录下的类可以访问</a:t>
            </a: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4</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t>
            </a:r>
            <a:r>
              <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private</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：私有访问。最低级的访问，只能在对象内部访问，不对外公开。</a:t>
            </a:r>
          </a:p>
        </p:txBody>
      </p:sp>
      <p:sp>
        <p:nvSpPr>
          <p:cNvPr id="12" name="文本框 11"/>
          <p:cNvSpPr txBox="1"/>
          <p:nvPr/>
        </p:nvSpPr>
        <p:spPr>
          <a:xfrm>
            <a:off x="1002417" y="4615405"/>
            <a:ext cx="894694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dirty="0"/>
              <a:t>封装最大的优点：</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1</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、方便使用者对类和对象的操作，并降低使用者错误修改其属性的机率</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2</a:t>
            </a:r>
            <a:r>
              <a:rPr lang="zh-CN" altLang="en-US" dirty="0"/>
              <a:t>、体会系统之间的松散耦合关系，并提高系统的独立性</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3</a:t>
            </a:r>
            <a:r>
              <a:rPr lang="zh-CN" altLang="en-US" dirty="0"/>
              <a:t>、提高程序的复用性</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4</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、针对大型的开发系统，降低开发风险，即使整个系统的开发失败，一些相对独立的子系统仍然存在可用价值</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465"/>
                                        </p:tgtEl>
                                        <p:attrNameLst>
                                          <p:attrName>style.visibility</p:attrName>
                                        </p:attrNameLst>
                                      </p:cBhvr>
                                      <p:to>
                                        <p:strVal val="visible"/>
                                      </p:to>
                                    </p:set>
                                    <p:anim calcmode="lin" valueType="num">
                                      <p:cBhvr>
                                        <p:cTn id="7" dur="500" fill="hold"/>
                                        <p:tgtEl>
                                          <p:spTgt spid="465"/>
                                        </p:tgtEl>
                                        <p:attrNameLst>
                                          <p:attrName>ppt_x</p:attrName>
                                        </p:attrNameLst>
                                      </p:cBhvr>
                                      <p:tavLst>
                                        <p:tav tm="0">
                                          <p:val>
                                            <p:strVal val="#ppt_x"/>
                                          </p:val>
                                        </p:tav>
                                        <p:tav tm="100000">
                                          <p:val>
                                            <p:strVal val="#ppt_x"/>
                                          </p:val>
                                        </p:tav>
                                      </p:tavLst>
                                    </p:anim>
                                    <p:anim calcmode="lin" valueType="num">
                                      <p:cBhvr>
                                        <p:cTn id="8" dur="500" fill="hold"/>
                                        <p:tgtEl>
                                          <p:spTgt spid="4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0" animBg="1" advAuto="0"/>
      <p:bldP spid="3" grpId="0"/>
      <p:bldP spid="6"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组合 2"/>
          <p:cNvGrpSpPr/>
          <p:nvPr/>
        </p:nvGrpSpPr>
        <p:grpSpPr>
          <a:xfrm>
            <a:off x="-1623046" y="367678"/>
            <a:ext cx="7519990" cy="699324"/>
            <a:chOff x="0" y="59688"/>
            <a:chExt cx="7519989" cy="699322"/>
          </a:xfrm>
        </p:grpSpPr>
        <p:sp>
          <p:nvSpPr>
            <p:cNvPr id="497"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502" name="组合 1"/>
            <p:cNvGrpSpPr/>
            <p:nvPr/>
          </p:nvGrpSpPr>
          <p:grpSpPr>
            <a:xfrm>
              <a:off x="1875760" y="59688"/>
              <a:ext cx="1805608" cy="544537"/>
              <a:chOff x="42976" y="59689"/>
              <a:chExt cx="1805608" cy="544535"/>
            </a:xfrm>
          </p:grpSpPr>
          <p:sp>
            <p:nvSpPr>
              <p:cNvPr id="498" name="矩形 3"/>
              <p:cNvSpPr txBox="1"/>
              <p:nvPr/>
            </p:nvSpPr>
            <p:spPr>
              <a:xfrm>
                <a:off x="451417" y="65629"/>
                <a:ext cx="1397167" cy="538595"/>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defRPr>
                    <a:latin typeface="Arial" panose="020B0604020202020204"/>
                    <a:ea typeface="Arial" panose="020B0604020202020204"/>
                    <a:cs typeface="Arial" panose="020B0604020202020204"/>
                    <a:sym typeface="Arial" panose="020B0604020202020204"/>
                  </a:defRPr>
                </a:pPr>
                <a:r>
                  <a:rPr lang="en-US" altLang="zh-CN" b="1" dirty="0">
                    <a:solidFill>
                      <a:srgbClr val="B4B4B4"/>
                    </a:solidFill>
                    <a:effectLst/>
                    <a:latin typeface="PingFang SC"/>
                  </a:rPr>
                  <a:t>1.5 </a:t>
                </a:r>
                <a:r>
                  <a:rPr lang="zh-CN" altLang="en-US" b="1" dirty="0">
                    <a:solidFill>
                      <a:srgbClr val="B4B4B4"/>
                    </a:solidFill>
                    <a:effectLst/>
                    <a:latin typeface="PingFang SC"/>
                  </a:rPr>
                  <a:t>继承</a:t>
                </a:r>
                <a:endParaRPr dirty="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01" name="组合 26"/>
              <p:cNvGrpSpPr/>
              <p:nvPr/>
            </p:nvGrpSpPr>
            <p:grpSpPr>
              <a:xfrm>
                <a:off x="42976" y="59689"/>
                <a:ext cx="248286" cy="383858"/>
                <a:chOff x="42976" y="20459"/>
                <a:chExt cx="248284" cy="383856"/>
              </a:xfrm>
            </p:grpSpPr>
            <p:sp>
              <p:nvSpPr>
                <p:cNvPr id="499" name="直接连接符 27"/>
                <p:cNvSpPr/>
                <p:nvPr/>
              </p:nvSpPr>
              <p:spPr>
                <a:xfrm>
                  <a:off x="42976" y="20459"/>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sp>
              <p:nvSpPr>
                <p:cNvPr id="500" name="直接连接符 28"/>
                <p:cNvSpPr/>
                <p:nvPr/>
              </p:nvSpPr>
              <p:spPr>
                <a:xfrm flipH="1">
                  <a:off x="42976" y="218103"/>
                  <a:ext cx="248286" cy="186214"/>
                </a:xfrm>
                <a:prstGeom prst="line">
                  <a:avLst/>
                </a:prstGeom>
                <a:noFill/>
                <a:ln w="19050" cap="flat">
                  <a:solidFill>
                    <a:schemeClr val="accent3"/>
                  </a:solidFill>
                  <a:prstDash val="solid"/>
                  <a:miter lim="800000"/>
                  <a:headEnd type="oval" w="med" len="med"/>
                  <a:tailEnd type="oval" w="med" len="med"/>
                </a:ln>
                <a:effectLst/>
              </p:spPr>
              <p:txBody>
                <a:bodyPr wrap="square" lIns="45719" tIns="45719" rIns="45719" bIns="45719" numCol="1" anchor="t">
                  <a:noAutofit/>
                </a:bodyPr>
                <a:lstStyle/>
                <a:p>
                  <a:endParaRPr/>
                </a:p>
              </p:txBody>
            </p:sp>
          </p:grpSp>
        </p:grpSp>
      </p:grpSp>
      <p:sp>
        <p:nvSpPr>
          <p:cNvPr id="4" name="文本框 3"/>
          <p:cNvSpPr txBox="1"/>
          <p:nvPr/>
        </p:nvSpPr>
        <p:spPr>
          <a:xfrm>
            <a:off x="661155" y="1353295"/>
            <a:ext cx="10777492" cy="32316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继承（</a:t>
            </a:r>
            <a:r>
              <a:rPr kumimoji="0" lang="en-US" altLang="zh-CN"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inheritance</a:t>
            </a:r>
            <a:r>
              <a:rPr kumimoji="0" lang="zh-CN" altLang="en-US"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a:t>
            </a:r>
            <a:endParaRPr kumimoji="0" lang="en-US" altLang="zh-CN" sz="24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继承是一种一般类与特殊类的层次模型，继承具有传递性，已继承特殊类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被更下层的特殊类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B</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继承，特殊类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A</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继承来的方法和自己定义的属性和方法又被特殊类</a:t>
            </a: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B</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继承下去，继承表示的是</a:t>
            </a: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类之间的一种关系</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，继承体现了</a:t>
            </a:r>
            <a:r>
              <a:rPr kumimoji="0" lang="zh-CN" altLang="en-US"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rPr>
              <a:t>类之间代码的重用性</a:t>
            </a:r>
            <a:endPar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dirty="0">
              <a:ln>
                <a:noFill/>
              </a:ln>
              <a:solidFill>
                <a:srgbClr val="FF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dirty="0"/>
              <a:t>继承的两个概念：</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1</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、子类（子类或者派生类）</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通过继承创建的新类</a:t>
            </a:r>
            <a:endParaRPr kumimoji="0" lang="en-US" altLang="zh-CN"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2</a:t>
            </a:r>
            <a:r>
              <a:rPr lang="zh-CN" altLang="en-US" dirty="0"/>
              <a:t>、父类（父类、基类或者超类）</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en-US" altLang="zh-CN" dirty="0"/>
              <a:t>	</a:t>
            </a:r>
            <a:r>
              <a:rPr lang="zh-CN" altLang="en-US" dirty="0"/>
              <a:t>被继承的类</a:t>
            </a:r>
            <a:endParaRPr lang="en-US" altLang="zh-CN" dirty="0"/>
          </a:p>
          <a:p>
            <a:r>
              <a:rPr lang="zh-CN" altLang="en-US" dirty="0"/>
              <a:t>父类与子类形成了一种层次结构，称为继承结构</a:t>
            </a:r>
            <a:endParaRPr lang="en-US" altLang="zh-CN" dirty="0"/>
          </a:p>
        </p:txBody>
      </p:sp>
      <p:pic>
        <p:nvPicPr>
          <p:cNvPr id="6" name="图片 5"/>
          <p:cNvPicPr>
            <a:picLocks noChangeAspect="1"/>
          </p:cNvPicPr>
          <p:nvPr/>
        </p:nvPicPr>
        <p:blipFill>
          <a:blip r:embed="rId2"/>
          <a:stretch>
            <a:fillRect/>
          </a:stretch>
        </p:blipFill>
        <p:spPr>
          <a:xfrm>
            <a:off x="6493843" y="2827050"/>
            <a:ext cx="5239891" cy="2933810"/>
          </a:xfrm>
          <a:prstGeom prst="rect">
            <a:avLst/>
          </a:prstGeom>
        </p:spPr>
      </p:pic>
      <p:sp>
        <p:nvSpPr>
          <p:cNvPr id="7" name="文本框 6"/>
          <p:cNvSpPr txBox="1"/>
          <p:nvPr/>
        </p:nvSpPr>
        <p:spPr>
          <a:xfrm>
            <a:off x="661155" y="4830920"/>
            <a:ext cx="5992841" cy="14773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继承性是指特殊类的对象具有其一般类的属性和方法，在其基础上增加了自己的特殊属性和方法。</a:t>
            </a:r>
            <a:endParaRPr lang="en-US" altLang="zh-CN" dirty="0"/>
          </a:p>
          <a:p>
            <a:endParaRPr lang="en-US" altLang="zh-CN" dirty="0"/>
          </a:p>
          <a:p>
            <a:pPr marL="0" marR="0" indent="0" algn="l" defTabSz="914400" rtl="0" fontAlgn="auto" latinLnBrk="0" hangingPunct="0">
              <a:lnSpc>
                <a:spcPct val="100000"/>
              </a:lnSpc>
              <a:spcBef>
                <a:spcPts val="0"/>
              </a:spcBef>
              <a:spcAft>
                <a:spcPts val="0"/>
              </a:spcAft>
              <a:buClrTx/>
              <a:buSzTx/>
              <a:buFontTx/>
              <a:buNone/>
            </a:pPr>
            <a:r>
              <a:rPr lang="zh-CN" altLang="en-US" dirty="0"/>
              <a:t>继承性提供了父类和子类间共享数据和方法的机制</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animBg="1" advAuto="0"/>
      <p:bldP spid="4" grpId="0"/>
      <p:bldP spid="7" grpId="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BF53"/>
      </a:accent1>
      <a:accent2>
        <a:srgbClr val="F17475"/>
      </a:accent2>
      <a:accent3>
        <a:srgbClr val="01B3C5"/>
      </a:accent3>
      <a:accent4>
        <a:srgbClr val="77448C"/>
      </a:accent4>
      <a:accent5>
        <a:srgbClr val="00AF92"/>
      </a:accent5>
      <a:accent6>
        <a:srgbClr val="C65885"/>
      </a:accent6>
      <a:hlink>
        <a:srgbClr val="0000FF"/>
      </a:hlink>
      <a:folHlink>
        <a:srgbClr val="FF00FF"/>
      </a:folHlink>
    </a:clrScheme>
    <a:fontScheme name="Office Theme">
      <a:majorFont>
        <a:latin typeface="等线"/>
        <a:ea typeface="等线"/>
        <a:cs typeface="等线"/>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BF53"/>
      </a:accent1>
      <a:accent2>
        <a:srgbClr val="F17475"/>
      </a:accent2>
      <a:accent3>
        <a:srgbClr val="01B3C5"/>
      </a:accent3>
      <a:accent4>
        <a:srgbClr val="77448C"/>
      </a:accent4>
      <a:accent5>
        <a:srgbClr val="00AF92"/>
      </a:accent5>
      <a:accent6>
        <a:srgbClr val="C65885"/>
      </a:accent6>
      <a:hlink>
        <a:srgbClr val="0000FF"/>
      </a:hlink>
      <a:folHlink>
        <a:srgbClr val="FF00FF"/>
      </a:folHlink>
    </a:clrScheme>
    <a:fontScheme name="Office Theme">
      <a:majorFont>
        <a:latin typeface="等线"/>
        <a:ea typeface="等线"/>
        <a:cs typeface="等线"/>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4837</Words>
  <Application>Microsoft Office PowerPoint</Application>
  <PresentationFormat>自定义</PresentationFormat>
  <Paragraphs>389</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-apple-system</vt:lpstr>
      <vt:lpstr>ITC Avant Garde Std Bk</vt:lpstr>
      <vt:lpstr>PingFang SC</vt:lpstr>
      <vt:lpstr>等线</vt:lpstr>
      <vt:lpstr>华文黑体-日</vt:lpstr>
      <vt:lpstr>微软雅黑</vt:lpstr>
      <vt:lpstr>Arial</vt:lpstr>
      <vt:lpstr>Calibri</vt:lpstr>
      <vt:lpstr>Calibri Light</vt:lpstr>
      <vt:lpstr>Helvetica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张淇</dc:creator>
  <cp:lastModifiedBy>killer Calculus</cp:lastModifiedBy>
  <cp:revision>121</cp:revision>
  <dcterms:created xsi:type="dcterms:W3CDTF">2022-03-13T12:29:00Z</dcterms:created>
  <dcterms:modified xsi:type="dcterms:W3CDTF">2022-03-21T06:44:51Z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7CD859014DAF4AAE865BA2067722FB1A</vt:lpwstr>
  </property>
</Properties>
</file>