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8"/>
  </p:notesMasterIdLst>
  <p:handoutMasterIdLst>
    <p:handoutMasterId r:id="rId49"/>
  </p:handoutMasterIdLst>
  <p:sldIdLst>
    <p:sldId id="590" r:id="rId3"/>
    <p:sldId id="595" r:id="rId4"/>
    <p:sldId id="591" r:id="rId5"/>
    <p:sldId id="670" r:id="rId6"/>
    <p:sldId id="671" r:id="rId7"/>
    <p:sldId id="672" r:id="rId8"/>
    <p:sldId id="642" r:id="rId9"/>
    <p:sldId id="644" r:id="rId10"/>
    <p:sldId id="645" r:id="rId11"/>
    <p:sldId id="641" r:id="rId12"/>
    <p:sldId id="640" r:id="rId13"/>
    <p:sldId id="673" r:id="rId14"/>
    <p:sldId id="674" r:id="rId15"/>
    <p:sldId id="646" r:id="rId16"/>
    <p:sldId id="718" r:id="rId17"/>
    <p:sldId id="717" r:id="rId18"/>
    <p:sldId id="716" r:id="rId19"/>
    <p:sldId id="592" r:id="rId20"/>
    <p:sldId id="711" r:id="rId21"/>
    <p:sldId id="712" r:id="rId22"/>
    <p:sldId id="713" r:id="rId23"/>
    <p:sldId id="691" r:id="rId24"/>
    <p:sldId id="598" r:id="rId25"/>
    <p:sldId id="650" r:id="rId26"/>
    <p:sldId id="651" r:id="rId27"/>
    <p:sldId id="652" r:id="rId28"/>
    <p:sldId id="654" r:id="rId29"/>
    <p:sldId id="693" r:id="rId30"/>
    <p:sldId id="694" r:id="rId31"/>
    <p:sldId id="593" r:id="rId32"/>
    <p:sldId id="657" r:id="rId33"/>
    <p:sldId id="719" r:id="rId34"/>
    <p:sldId id="594" r:id="rId35"/>
    <p:sldId id="662" r:id="rId36"/>
    <p:sldId id="675" r:id="rId37"/>
    <p:sldId id="676" r:id="rId38"/>
    <p:sldId id="661" r:id="rId39"/>
    <p:sldId id="663" r:id="rId40"/>
    <p:sldId id="715" r:id="rId41"/>
    <p:sldId id="664" r:id="rId42"/>
    <p:sldId id="609" r:id="rId43"/>
    <p:sldId id="610" r:id="rId44"/>
    <p:sldId id="612" r:id="rId45"/>
    <p:sldId id="611" r:id="rId46"/>
    <p:sldId id="604"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2">
          <p15:clr>
            <a:srgbClr val="A4A3A4"/>
          </p15:clr>
        </p15:guide>
        <p15:guide id="2" pos="3841">
          <p15:clr>
            <a:srgbClr val="A4A3A4"/>
          </p15:clr>
        </p15:guide>
        <p15:guide id="3" pos="211">
          <p15:clr>
            <a:srgbClr val="A4A3A4"/>
          </p15:clr>
        </p15:guide>
        <p15:guide id="4" pos="7469">
          <p15:clr>
            <a:srgbClr val="A4A3A4"/>
          </p15:clr>
        </p15:guide>
        <p15:guide id="5" orient="horz" pos="232">
          <p15:clr>
            <a:srgbClr val="A4A3A4"/>
          </p15:clr>
        </p15:guide>
        <p15:guide id="6" orient="horz" pos="40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0E9"/>
    <a:srgbClr val="7188A8"/>
    <a:srgbClr val="F5E0D4"/>
    <a:srgbClr val="F7B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217" autoAdjust="0"/>
  </p:normalViewPr>
  <p:slideViewPr>
    <p:cSldViewPr snapToGrid="0" showGuides="1">
      <p:cViewPr varScale="1">
        <p:scale>
          <a:sx n="79" d="100"/>
          <a:sy n="79" d="100"/>
        </p:scale>
        <p:origin x="850" y="77"/>
      </p:cViewPr>
      <p:guideLst>
        <p:guide orient="horz" pos="2252"/>
        <p:guide pos="3841"/>
        <p:guide pos="211"/>
        <p:guide pos="7469"/>
        <p:guide orient="horz" pos="232"/>
        <p:guide orient="horz" pos="40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2022/4/5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4803A1-9305-4DF3-8889-9FD3438A7867}" type="datetimeFigureOut">
              <a:rPr lang="zh-CN" altLang="en-US" smtClean="0"/>
              <a:t>2022/4/5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3ED629-5C92-47D9-AA19-0BF1C76404F1}" type="slidenum">
              <a:rPr lang="zh-CN" altLang="en-US" smtClean="0"/>
              <a:t>‹#›</a:t>
            </a:fld>
            <a:endParaRPr lang="zh-CN" altLang="en-US"/>
          </a:p>
        </p:txBody>
      </p:sp>
    </p:spTree>
  </p:cSld>
  <p:clrMapOvr>
    <a:masterClrMapping/>
  </p:clrMapOvr>
  <p:transition advTm="200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803A1-9305-4DF3-8889-9FD3438A7867}" type="datetimeFigureOut">
              <a:rPr lang="zh-CN" altLang="en-US" smtClean="0"/>
              <a:t>2022/4/5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ED629-5C92-47D9-AA19-0BF1C76404F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Tm="2000">
    <p:random/>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803A1-9305-4DF3-8889-9FD3438A7867}" type="datetimeFigureOut">
              <a:rPr lang="zh-CN" altLang="en-US" smtClean="0"/>
              <a:t>2022/4/5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ED629-5C92-47D9-AA19-0BF1C76404F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Tm="2000">
    <p:random/>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hyperlink" Target="https://www.sohu.com/a/251816877_114819"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baike.baidu.com/item/%E7%94%A8%E6%88%B7%E7%95%8C%E9%9D%A2%E8%AE%BE%E8%AE%A1/8031166#1" TargetMode="External"/><Relationship Id="rId5" Type="http://schemas.openxmlformats.org/officeDocument/2006/relationships/hyperlink" Target="https://blog.csdn.net/lidatgb/article/details/8250717" TargetMode="External"/><Relationship Id="rId4" Type="http://schemas.openxmlformats.org/officeDocument/2006/relationships/hyperlink" Target="http://www.woshipm.com/pd/144880.html"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grpSp>
        <p:nvGrpSpPr>
          <p:cNvPr id="17" name="组合 16"/>
          <p:cNvGrpSpPr/>
          <p:nvPr/>
        </p:nvGrpSpPr>
        <p:grpSpPr>
          <a:xfrm>
            <a:off x="3074276" y="2181175"/>
            <a:ext cx="6043448" cy="2576979"/>
            <a:chOff x="3074276" y="1991709"/>
            <a:chExt cx="6043448" cy="2576979"/>
          </a:xfrm>
        </p:grpSpPr>
        <p:cxnSp>
          <p:nvCxnSpPr>
            <p:cNvPr id="18" name="直接连接符 17"/>
            <p:cNvCxnSpPr/>
            <p:nvPr/>
          </p:nvCxnSpPr>
          <p:spPr>
            <a:xfrm flipV="1">
              <a:off x="3074276" y="3469037"/>
              <a:ext cx="6043448" cy="1"/>
            </a:xfrm>
            <a:prstGeom prst="line">
              <a:avLst/>
            </a:prstGeom>
            <a:ln w="38100">
              <a:solidFill>
                <a:srgbClr val="788EAC"/>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484180" y="3646668"/>
              <a:ext cx="5223641" cy="922020"/>
            </a:xfrm>
            <a:prstGeom prst="rect">
              <a:avLst/>
            </a:prstGeom>
            <a:noFill/>
          </p:spPr>
          <p:txBody>
            <a:bodyPr wrap="square" lIns="91440" tIns="45720" rIns="91440" bIns="4572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3000" b="0" i="0" u="none" strike="noStrike" kern="1200" cap="none" spc="0" normalizeH="0" baseline="0" noProof="0" dirty="0">
                  <a:ln w="0"/>
                  <a:solidFill>
                    <a:srgbClr val="9FC5EB"/>
                  </a:solidFill>
                  <a:effectLst>
                    <a:outerShdw blurRad="38100" dist="19050" dir="2700000" algn="tl" rotWithShape="0">
                      <a:prstClr val="black">
                        <a:alpha val="40000"/>
                      </a:prstClr>
                    </a:outerShdw>
                  </a:effectLst>
                  <a:uLnTx/>
                  <a:uFillTx/>
                  <a:latin typeface="三极拙楷简体" charset="-122"/>
                  <a:ea typeface="三极拙楷简体" charset="-122"/>
                  <a:cs typeface="+mn-cs"/>
                </a:rPr>
                <a:t>              SRA2022-G01</a:t>
              </a:r>
            </a:p>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w="0"/>
                  <a:solidFill>
                    <a:srgbClr val="9FC5EB"/>
                  </a:solidFill>
                  <a:effectLst>
                    <a:outerShdw blurRad="38100" dist="19050" dir="2700000" algn="tl" rotWithShape="0">
                      <a:prstClr val="black">
                        <a:alpha val="40000"/>
                      </a:prstClr>
                    </a:outerShdw>
                  </a:effectLst>
                  <a:uLnTx/>
                  <a:uFillTx/>
                  <a:latin typeface="三极拙楷简体" charset="-122"/>
                  <a:ea typeface="三极拙楷简体" charset="-122"/>
                  <a:cs typeface="+mn-cs"/>
                </a:rPr>
                <a:t>张丁元</a:t>
              </a:r>
              <a:r>
                <a:rPr kumimoji="0" lang="en-US" altLang="zh-CN" sz="2400" b="0" i="0" u="none" strike="noStrike" kern="1200" cap="none" spc="0" normalizeH="0" baseline="0" noProof="0" dirty="0">
                  <a:ln w="0"/>
                  <a:solidFill>
                    <a:srgbClr val="9FC5EB"/>
                  </a:solidFill>
                  <a:effectLst>
                    <a:outerShdw blurRad="38100" dist="19050" dir="2700000" algn="tl" rotWithShape="0">
                      <a:prstClr val="black">
                        <a:alpha val="40000"/>
                      </a:prstClr>
                    </a:outerShdw>
                  </a:effectLst>
                  <a:uLnTx/>
                  <a:uFillTx/>
                  <a:latin typeface="三极拙楷简体" charset="-122"/>
                  <a:ea typeface="三极拙楷简体" charset="-122"/>
                  <a:cs typeface="+mn-cs"/>
                </a:rPr>
                <a:t> </a:t>
              </a:r>
              <a:r>
                <a:rPr kumimoji="0" lang="zh-CN" altLang="en-US" sz="2400" b="0" i="0" u="none" strike="noStrike" kern="1200" cap="none" spc="0" normalizeH="0" baseline="0" noProof="0" dirty="0">
                  <a:ln w="0"/>
                  <a:solidFill>
                    <a:srgbClr val="9FC5EB"/>
                  </a:solidFill>
                  <a:effectLst>
                    <a:outerShdw blurRad="38100" dist="19050" dir="2700000" algn="tl" rotWithShape="0">
                      <a:prstClr val="black">
                        <a:alpha val="40000"/>
                      </a:prstClr>
                    </a:outerShdw>
                  </a:effectLst>
                  <a:uLnTx/>
                  <a:uFillTx/>
                  <a:latin typeface="三极拙楷简体" charset="-122"/>
                  <a:ea typeface="三极拙楷简体" charset="-122"/>
                  <a:cs typeface="+mn-cs"/>
                </a:rPr>
                <a:t>童奕伟</a:t>
              </a:r>
              <a:r>
                <a:rPr kumimoji="0" lang="en-US" altLang="zh-CN" sz="2400" b="0" i="0" u="none" strike="noStrike" kern="1200" cap="none" spc="0" normalizeH="0" baseline="0" noProof="0" dirty="0">
                  <a:ln w="0"/>
                  <a:solidFill>
                    <a:srgbClr val="9FC5EB"/>
                  </a:solidFill>
                  <a:effectLst>
                    <a:outerShdw blurRad="38100" dist="19050" dir="2700000" algn="tl" rotWithShape="0">
                      <a:prstClr val="black">
                        <a:alpha val="40000"/>
                      </a:prstClr>
                    </a:outerShdw>
                  </a:effectLst>
                  <a:uLnTx/>
                  <a:uFillTx/>
                  <a:latin typeface="三极拙楷简体" charset="-122"/>
                  <a:ea typeface="三极拙楷简体" charset="-122"/>
                  <a:cs typeface="+mn-cs"/>
                </a:rPr>
                <a:t> </a:t>
              </a:r>
              <a:r>
                <a:rPr kumimoji="0" lang="zh-CN" altLang="en-US" sz="2400" b="0" i="0" u="none" strike="noStrike" kern="1200" cap="none" spc="0" normalizeH="0" baseline="0" noProof="0" dirty="0">
                  <a:ln w="0"/>
                  <a:solidFill>
                    <a:srgbClr val="9FC5EB"/>
                  </a:solidFill>
                  <a:effectLst>
                    <a:outerShdw blurRad="38100" dist="19050" dir="2700000" algn="tl" rotWithShape="0">
                      <a:prstClr val="black">
                        <a:alpha val="40000"/>
                      </a:prstClr>
                    </a:outerShdw>
                  </a:effectLst>
                  <a:uLnTx/>
                  <a:uFillTx/>
                  <a:latin typeface="三极拙楷简体" charset="-122"/>
                  <a:ea typeface="三极拙楷简体" charset="-122"/>
                  <a:cs typeface="+mn-cs"/>
                </a:rPr>
                <a:t>郑森瑞</a:t>
              </a:r>
              <a:r>
                <a:rPr kumimoji="0" lang="en-US" altLang="zh-CN" sz="2400" b="0" i="0" u="none" strike="noStrike" kern="1200" cap="none" spc="0" normalizeH="0" baseline="0" noProof="0" dirty="0">
                  <a:ln w="0"/>
                  <a:solidFill>
                    <a:srgbClr val="9FC5EB"/>
                  </a:solidFill>
                  <a:effectLst>
                    <a:outerShdw blurRad="38100" dist="19050" dir="2700000" algn="tl" rotWithShape="0">
                      <a:prstClr val="black">
                        <a:alpha val="40000"/>
                      </a:prstClr>
                    </a:outerShdw>
                  </a:effectLst>
                  <a:uLnTx/>
                  <a:uFillTx/>
                  <a:latin typeface="三极拙楷简体" charset="-122"/>
                  <a:ea typeface="三极拙楷简体" charset="-122"/>
                  <a:cs typeface="+mn-cs"/>
                </a:rPr>
                <a:t> </a:t>
              </a:r>
              <a:r>
                <a:rPr kumimoji="0" lang="zh-CN" altLang="en-US" sz="2400" b="0" i="0" u="none" strike="noStrike" kern="1200" cap="none" spc="0" normalizeH="0" baseline="0" noProof="0" dirty="0">
                  <a:ln w="0"/>
                  <a:solidFill>
                    <a:srgbClr val="9FC5EB"/>
                  </a:solidFill>
                  <a:effectLst>
                    <a:outerShdw blurRad="38100" dist="19050" dir="2700000" algn="tl" rotWithShape="0">
                      <a:prstClr val="black">
                        <a:alpha val="40000"/>
                      </a:prstClr>
                    </a:outerShdw>
                  </a:effectLst>
                  <a:uLnTx/>
                  <a:uFillTx/>
                  <a:latin typeface="三极拙楷简体" charset="-122"/>
                  <a:ea typeface="三极拙楷简体" charset="-122"/>
                  <a:cs typeface="+mn-cs"/>
                </a:rPr>
                <a:t>王泰吉</a:t>
              </a:r>
              <a:r>
                <a:rPr kumimoji="0" lang="en-US" altLang="zh-CN" sz="2400" b="0" i="0" u="none" strike="noStrike" kern="1200" cap="none" spc="0" normalizeH="0" baseline="0" noProof="0" dirty="0">
                  <a:ln w="0"/>
                  <a:solidFill>
                    <a:srgbClr val="9FC5EB"/>
                  </a:solidFill>
                  <a:effectLst>
                    <a:outerShdw blurRad="38100" dist="19050" dir="2700000" algn="tl" rotWithShape="0">
                      <a:prstClr val="black">
                        <a:alpha val="40000"/>
                      </a:prstClr>
                    </a:outerShdw>
                  </a:effectLst>
                  <a:uLnTx/>
                  <a:uFillTx/>
                  <a:latin typeface="三极拙楷简体" charset="-122"/>
                  <a:ea typeface="三极拙楷简体" charset="-122"/>
                  <a:cs typeface="+mn-cs"/>
                </a:rPr>
                <a:t> </a:t>
              </a:r>
              <a:r>
                <a:rPr kumimoji="0" lang="zh-CN" altLang="en-US" sz="2400" b="0" i="0" u="none" strike="noStrike" kern="1200" cap="none" spc="0" normalizeH="0" baseline="0" noProof="0" dirty="0">
                  <a:ln w="0"/>
                  <a:solidFill>
                    <a:srgbClr val="9FC5EB"/>
                  </a:solidFill>
                  <a:effectLst>
                    <a:outerShdw blurRad="38100" dist="19050" dir="2700000" algn="tl" rotWithShape="0">
                      <a:prstClr val="black">
                        <a:alpha val="40000"/>
                      </a:prstClr>
                    </a:outerShdw>
                  </a:effectLst>
                  <a:uLnTx/>
                  <a:uFillTx/>
                  <a:latin typeface="三极拙楷简体" charset="-122"/>
                  <a:ea typeface="三极拙楷简体" charset="-122"/>
                  <a:cs typeface="+mn-cs"/>
                </a:rPr>
                <a:t>张淇</a:t>
              </a:r>
            </a:p>
          </p:txBody>
        </p:sp>
        <p:sp>
          <p:nvSpPr>
            <p:cNvPr id="20" name="矩形 19"/>
            <p:cNvSpPr/>
            <p:nvPr/>
          </p:nvSpPr>
          <p:spPr>
            <a:xfrm>
              <a:off x="3484179" y="1991709"/>
              <a:ext cx="5223642" cy="1014730"/>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6000" b="0" i="0" u="none" strike="noStrike" kern="1200" cap="none" spc="0" normalizeH="0" baseline="0" noProof="0" dirty="0">
                  <a:ln w="0"/>
                  <a:solidFill>
                    <a:srgbClr val="788EAC"/>
                  </a:solidFill>
                  <a:effectLst>
                    <a:outerShdw blurRad="38100" dist="19050" dir="2700000" algn="tl" rotWithShape="0">
                      <a:prstClr val="black">
                        <a:alpha val="40000"/>
                      </a:prstClr>
                    </a:outerShdw>
                  </a:effectLst>
                  <a:uLnTx/>
                  <a:uFillTx/>
                  <a:latin typeface="三极拙楷简体" charset="-122"/>
                  <a:ea typeface="三极拙楷简体" charset="-122"/>
                  <a:cs typeface="+mn-cs"/>
                </a:rPr>
                <a:t>UML</a:t>
              </a:r>
              <a:r>
                <a:rPr kumimoji="0" lang="zh-CN" altLang="en-US" sz="6000" b="0" i="0" u="none" strike="noStrike" kern="1200" cap="none" spc="0" normalizeH="0" baseline="0" noProof="0" dirty="0">
                  <a:ln w="0"/>
                  <a:solidFill>
                    <a:srgbClr val="788EAC"/>
                  </a:solidFill>
                  <a:effectLst>
                    <a:outerShdw blurRad="38100" dist="19050" dir="2700000" algn="tl" rotWithShape="0">
                      <a:prstClr val="black">
                        <a:alpha val="40000"/>
                      </a:prstClr>
                    </a:outerShdw>
                  </a:effectLst>
                  <a:uLnTx/>
                  <a:uFillTx/>
                  <a:latin typeface="三极拙楷简体" charset="-122"/>
                  <a:ea typeface="三极拙楷简体" charset="-122"/>
                  <a:cs typeface="+mn-cs"/>
                </a:rPr>
                <a:t>翻转课堂</a:t>
              </a:r>
            </a:p>
          </p:txBody>
        </p:sp>
      </p:gr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to="" calcmode="lin" valueType="num">
                                      <p:cBhvr>
                                        <p:cTn id="7" dur="1" fill="hold"/>
                                        <p:tgtEl>
                                          <p:spTgt spid="1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itchFamily="2" charset="-122"/>
                    <a:ea typeface="等线" pitchFamily="2" charset="-122"/>
                    <a:cs typeface="+mn-ea"/>
                    <a:sym typeface="+mn-lt"/>
                  </a:rPr>
                  <a:t>界面原型的概念</a:t>
                </a:r>
              </a:p>
            </p:txBody>
          </p:sp>
          <p:sp>
            <p:nvSpPr>
              <p:cNvPr id="6" name="矩形 5"/>
              <p:cNvSpPr/>
              <p:nvPr/>
            </p:nvSpPr>
            <p:spPr>
              <a:xfrm>
                <a:off x="576733" y="80426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sym typeface="+mn-ea"/>
                  </a:rPr>
                  <a:t>The concept of interface prototypes</a:t>
                </a:r>
                <a:endParaRPr kumimoji="0" lang="zh-CN" altLang="en-US"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10" name="文本框 9"/>
          <p:cNvSpPr txBox="1"/>
          <p:nvPr/>
        </p:nvSpPr>
        <p:spPr>
          <a:xfrm>
            <a:off x="975359" y="3123386"/>
            <a:ext cx="10705465" cy="249299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333333"/>
                </a:solidFill>
                <a:effectLst/>
                <a:uLnTx/>
                <a:uFillTx/>
                <a:latin typeface="Helvetica Neue"/>
                <a:ea typeface="等线" pitchFamily="2" charset="-122"/>
                <a:cs typeface="+mn-cs"/>
              </a:rPr>
              <a:t>主要目的：</a:t>
            </a:r>
            <a:endParaRPr kumimoji="0" lang="en-US" altLang="zh-CN" sz="2800" b="1" i="0" u="none" strike="noStrike" kern="1200" cap="none" spc="0" normalizeH="0" baseline="0" noProof="0" dirty="0">
              <a:ln>
                <a:noFill/>
              </a:ln>
              <a:solidFill>
                <a:srgbClr val="333333"/>
              </a:solidFill>
              <a:effectLst/>
              <a:uLnTx/>
              <a:uFillTx/>
              <a:latin typeface="Helvetica Neue"/>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dirty="0">
                <a:solidFill>
                  <a:srgbClr val="333333"/>
                </a:solidFill>
                <a:latin typeface="Helvetica Neue"/>
                <a:ea typeface="等线" pitchFamily="2" charset="-122"/>
              </a:rPr>
              <a:t>    </a:t>
            </a:r>
            <a:r>
              <a:rPr kumimoji="0" lang="zh-CN" altLang="en-US" sz="2400" b="0" i="0" u="none" strike="noStrike" kern="1200" cap="none" spc="0" normalizeH="0" baseline="0" noProof="0" dirty="0">
                <a:ln>
                  <a:noFill/>
                </a:ln>
                <a:effectLst/>
                <a:uLnTx/>
                <a:uFillTx/>
                <a:latin typeface="Helvetica Neue"/>
                <a:ea typeface="等线" pitchFamily="2" charset="-122"/>
                <a:cs typeface="+mn-cs"/>
              </a:rPr>
              <a:t>是在实际设计与开发开始之前</a:t>
            </a:r>
            <a:r>
              <a:rPr kumimoji="0" lang="zh-CN" altLang="en-US" sz="2400" b="0" i="0" u="none" strike="noStrike" kern="1200" cap="none" spc="0" normalizeH="0" baseline="0" noProof="0" dirty="0">
                <a:ln>
                  <a:noFill/>
                </a:ln>
                <a:solidFill>
                  <a:srgbClr val="FF0000"/>
                </a:solidFill>
                <a:effectLst/>
                <a:uLnTx/>
                <a:uFillTx/>
                <a:latin typeface="Helvetica Neue"/>
                <a:ea typeface="等线" pitchFamily="2" charset="-122"/>
                <a:cs typeface="+mn-cs"/>
              </a:rPr>
              <a:t>揭示和测试系统的功能与可用性</a:t>
            </a:r>
            <a:r>
              <a:rPr kumimoji="0" lang="zh-CN" altLang="en-US" sz="2400" b="0" i="0" u="none" strike="noStrike" kern="1200" cap="none" spc="0" normalizeH="0" baseline="0" noProof="0" dirty="0">
                <a:ln>
                  <a:noFill/>
                </a:ln>
                <a:solidFill>
                  <a:srgbClr val="333333"/>
                </a:solidFill>
                <a:effectLst/>
                <a:uLnTx/>
                <a:uFillTx/>
                <a:latin typeface="Helvetica Neue"/>
                <a:ea typeface="等线" pitchFamily="2" charset="-122"/>
                <a:cs typeface="+mn-cs"/>
              </a:rPr>
              <a:t>。这样</a:t>
            </a:r>
            <a:r>
              <a:rPr kumimoji="0" lang="zh-CN" altLang="en-US" sz="2400" b="0" i="0" u="none" strike="noStrike" kern="1200" cap="none" spc="0" normalizeH="0" baseline="0" noProof="0" dirty="0">
                <a:ln>
                  <a:noFill/>
                </a:ln>
                <a:effectLst/>
                <a:uLnTx/>
                <a:uFillTx/>
                <a:latin typeface="Helvetica Neue"/>
                <a:ea typeface="等线" pitchFamily="2" charset="-122"/>
                <a:cs typeface="+mn-cs"/>
              </a:rPr>
              <a:t>可以在将太多时间与资源投入开发活动之前，确保所构建的系统是正确的。</a:t>
            </a:r>
            <a:endParaRPr kumimoji="0" lang="en-US" altLang="zh-CN" sz="2400" b="0" i="0" u="none" strike="noStrike" kern="1200" cap="none" spc="0" normalizeH="0" baseline="0" noProof="0" dirty="0">
              <a:ln>
                <a:noFill/>
              </a:ln>
              <a:effectLst/>
              <a:uLnTx/>
              <a:uFillTx/>
              <a:latin typeface="Helvetica Neue"/>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dirty="0">
                <a:latin typeface="Helvetica Neue"/>
                <a:ea typeface="等线" pitchFamily="2" charset="-122"/>
              </a:rPr>
              <a:t>    </a:t>
            </a:r>
            <a:r>
              <a:rPr lang="zh-CN" altLang="en-US" sz="2400" dirty="0">
                <a:latin typeface="Helvetica Neue"/>
                <a:ea typeface="等线" pitchFamily="2" charset="-122"/>
              </a:rPr>
              <a:t>为了成功进行初期测试，</a:t>
            </a:r>
            <a:r>
              <a:rPr lang="zh-CN" altLang="en-US" sz="2400" dirty="0">
                <a:solidFill>
                  <a:srgbClr val="FF0000"/>
                </a:solidFill>
                <a:latin typeface="Helvetica Neue"/>
                <a:ea typeface="等线" pitchFamily="2" charset="-122"/>
              </a:rPr>
              <a:t>开发原型的开支必须远远低于开发实际系统的开支</a:t>
            </a:r>
            <a:r>
              <a:rPr lang="zh-CN" altLang="en-US" sz="2400" dirty="0">
                <a:latin typeface="Helvetica Neue"/>
                <a:ea typeface="等线" pitchFamily="2" charset="-122"/>
              </a:rPr>
              <a:t>。同时也要具备足够的功能，可以进行应用于的测试</a:t>
            </a:r>
            <a:r>
              <a:rPr kumimoji="0" lang="en-US" altLang="zh-CN" sz="2400" b="0" i="0" u="none" strike="noStrike" kern="1200" cap="none" spc="0" normalizeH="0" baseline="30000" noProof="0" dirty="0">
                <a:ln>
                  <a:noFill/>
                </a:ln>
                <a:effectLst/>
                <a:uLnTx/>
                <a:uFillTx/>
                <a:latin typeface="Helvetica Neue"/>
                <a:ea typeface="等线" pitchFamily="2" charset="-122"/>
                <a:cs typeface="+mn-cs"/>
              </a:rPr>
              <a:t>[3]</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333333"/>
              </a:solidFill>
              <a:effectLst/>
              <a:uLnTx/>
              <a:uFillTx/>
              <a:latin typeface="Arial" panose="020B0604020202020204" pitchFamily="34" charset="0"/>
              <a:ea typeface="等线" pitchFamily="2" charset="-122"/>
              <a:cs typeface="+mn-cs"/>
            </a:endParaRPr>
          </a:p>
        </p:txBody>
      </p:sp>
      <p:sp>
        <p:nvSpPr>
          <p:cNvPr id="11" name="文本框 10"/>
          <p:cNvSpPr txBox="1"/>
          <p:nvPr/>
        </p:nvSpPr>
        <p:spPr>
          <a:xfrm>
            <a:off x="975360" y="1369060"/>
            <a:ext cx="10705465"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333333"/>
                </a:solidFill>
                <a:effectLst/>
                <a:uLnTx/>
                <a:uFillTx/>
                <a:latin typeface="Helvetica Neue"/>
                <a:ea typeface="等线" pitchFamily="2" charset="-122"/>
                <a:cs typeface="+mn-cs"/>
              </a:rPr>
              <a:t>用户界面原型的使用：</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solidFill>
                  <a:srgbClr val="333333"/>
                </a:solidFill>
                <a:latin typeface="Helvetica Neue"/>
                <a:ea typeface="等线" pitchFamily="2" charset="-122"/>
              </a:rPr>
              <a:t>   </a:t>
            </a:r>
            <a:r>
              <a:rPr kumimoji="0" lang="zh-CN" altLang="en-US" sz="2400" b="0" i="0" u="none" strike="noStrike" kern="1200" cap="none" spc="0" normalizeH="0" baseline="0" noProof="0" dirty="0">
                <a:ln>
                  <a:noFill/>
                </a:ln>
                <a:effectLst/>
                <a:uLnTx/>
                <a:uFillTx/>
                <a:latin typeface="Helvetica Neue"/>
                <a:ea typeface="等线" pitchFamily="2" charset="-122"/>
                <a:cs typeface="+mn-cs"/>
              </a:rPr>
              <a:t>用户界面原型必须</a:t>
            </a:r>
            <a:r>
              <a:rPr kumimoji="0" lang="zh-CN" altLang="en-US" sz="2400" b="0" i="0" u="none" strike="noStrike" kern="1200" cap="none" spc="0" normalizeH="0" baseline="0" noProof="0" dirty="0">
                <a:ln>
                  <a:noFill/>
                </a:ln>
                <a:solidFill>
                  <a:srgbClr val="FF0000"/>
                </a:solidFill>
                <a:effectLst/>
                <a:uLnTx/>
                <a:uFillTx/>
                <a:latin typeface="Helvetica Neue"/>
                <a:ea typeface="等线" pitchFamily="2" charset="-122"/>
                <a:cs typeface="+mn-cs"/>
              </a:rPr>
              <a:t>在先启阶段的初期或在精化阶段</a:t>
            </a:r>
            <a:r>
              <a:rPr kumimoji="0" lang="zh-CN" altLang="en-US" sz="2400" b="0" i="0" u="none" strike="noStrike" kern="1200" cap="none" spc="0" normalizeH="0" baseline="0" noProof="0" dirty="0">
                <a:ln>
                  <a:noFill/>
                </a:ln>
                <a:effectLst/>
                <a:uLnTx/>
                <a:uFillTx/>
                <a:latin typeface="Helvetica Neue"/>
                <a:ea typeface="等线" pitchFamily="2" charset="-122"/>
                <a:cs typeface="+mn-cs"/>
              </a:rPr>
              <a:t>一开始建立。整个系统（包括它的“实际”用户界面）的</a:t>
            </a:r>
            <a:r>
              <a:rPr kumimoji="0" lang="zh-CN" altLang="en-US" sz="2400" b="0" i="0" u="none" strike="noStrike" kern="1200" cap="none" spc="0" normalizeH="0" baseline="0" noProof="0" dirty="0">
                <a:ln>
                  <a:noFill/>
                </a:ln>
                <a:solidFill>
                  <a:srgbClr val="FF0000"/>
                </a:solidFill>
                <a:effectLst/>
                <a:uLnTx/>
                <a:uFillTx/>
                <a:latin typeface="Helvetica Neue"/>
                <a:ea typeface="等线" pitchFamily="2" charset="-122"/>
                <a:cs typeface="+mn-cs"/>
              </a:rPr>
              <a:t>分析、设计和实施</a:t>
            </a:r>
            <a:r>
              <a:rPr kumimoji="0" lang="zh-CN" altLang="en-US" sz="2400" b="0" i="0" u="none" strike="noStrike" kern="1200" cap="none" spc="0" normalizeH="0" baseline="0" noProof="0" dirty="0">
                <a:ln>
                  <a:noFill/>
                </a:ln>
                <a:effectLst/>
                <a:uLnTx/>
                <a:uFillTx/>
                <a:latin typeface="Helvetica Neue"/>
                <a:ea typeface="等线" pitchFamily="2" charset="-122"/>
                <a:cs typeface="+mn-cs"/>
              </a:rPr>
              <a:t>必须在原型建立后进行。</a:t>
            </a:r>
            <a:endParaRPr kumimoji="0" lang="en-US" altLang="zh-CN" sz="2400" b="0" i="0" u="none" strike="noStrike" kern="1200" cap="none" spc="0" normalizeH="0" baseline="0" noProof="0" dirty="0">
              <a:ln>
                <a:noFill/>
              </a:ln>
              <a:effectLst/>
              <a:uLnTx/>
              <a:uFillTx/>
              <a:latin typeface="Helvetica Neue"/>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333333"/>
              </a:solidFill>
              <a:effectLst/>
              <a:uLnTx/>
              <a:uFillTx/>
              <a:latin typeface="Arial" panose="020B0604020202020204" pitchFamily="34" charset="0"/>
              <a:ea typeface="等线" pitchFamily="2" charset="-122"/>
              <a:cs typeface="+mn-cs"/>
            </a:endParaRP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itchFamily="2" charset="-122"/>
                    <a:ea typeface="等线" pitchFamily="2" charset="-122"/>
                    <a:cs typeface="+mn-ea"/>
                    <a:sym typeface="+mn-lt"/>
                  </a:rPr>
                  <a:t>界面原型的概念</a:t>
                </a:r>
              </a:p>
            </p:txBody>
          </p:sp>
          <p:sp>
            <p:nvSpPr>
              <p:cNvPr id="6" name="矩形 5"/>
              <p:cNvSpPr/>
              <p:nvPr/>
            </p:nvSpPr>
            <p:spPr>
              <a:xfrm>
                <a:off x="576733" y="80426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sym typeface="+mn-ea"/>
                  </a:rPr>
                  <a:t>The concept of interface prototypes</a:t>
                </a:r>
                <a:endParaRPr kumimoji="0" lang="zh-CN" altLang="en-US"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9" name="文本框 8"/>
          <p:cNvSpPr txBox="1"/>
          <p:nvPr/>
        </p:nvSpPr>
        <p:spPr>
          <a:xfrm>
            <a:off x="743213" y="1228010"/>
            <a:ext cx="10705356" cy="43999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Helvetica Neue"/>
                <a:ea typeface="等线" pitchFamily="2" charset="-122"/>
                <a:cs typeface="+mn-cs"/>
              </a:rPr>
              <a:t>不同角色</a:t>
            </a:r>
            <a:r>
              <a:rPr kumimoji="0" lang="zh-CN" altLang="en-US" sz="2800" b="1" i="0" u="none" strike="noStrike" kern="1200" cap="none" spc="0" normalizeH="0" baseline="0" noProof="0" dirty="0">
                <a:ln>
                  <a:noFill/>
                </a:ln>
                <a:solidFill>
                  <a:srgbClr val="333333"/>
                </a:solidFill>
                <a:effectLst/>
                <a:uLnTx/>
                <a:uFillTx/>
                <a:latin typeface="Helvetica Neue"/>
                <a:ea typeface="等线" pitchFamily="2" charset="-122"/>
                <a:cs typeface="+mn-cs"/>
              </a:rPr>
              <a:t>使用用户界面原型：</a:t>
            </a:r>
            <a:endParaRPr kumimoji="0" lang="en-US" altLang="zh-CN" sz="2800" b="1" i="0" u="none" strike="noStrike" kern="1200" cap="none" spc="0" normalizeH="0" baseline="0" noProof="0" dirty="0">
              <a:ln>
                <a:noFill/>
              </a:ln>
              <a:solidFill>
                <a:srgbClr val="333333"/>
              </a:solidFill>
              <a:effectLst/>
              <a:uLnTx/>
              <a:uFillTx/>
              <a:latin typeface="Helvetica Neue"/>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333333"/>
              </a:solidFill>
              <a:effectLst/>
              <a:uLnTx/>
              <a:uFillTx/>
              <a:latin typeface="Arial" panose="020B0604020202020204" pitchFamily="34" charset="0"/>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Helvetica Neue"/>
                <a:ea typeface="等线" pitchFamily="2" charset="-122"/>
                <a:cs typeface="+mn-cs"/>
              </a:rPr>
              <a:t>用例阐释者</a:t>
            </a:r>
            <a:r>
              <a:rPr kumimoji="0" lang="zh-CN" altLang="en-US" sz="2800" b="0" i="0" u="none" strike="noStrike" kern="1200" cap="none" spc="0" normalizeH="0" baseline="0" noProof="0" dirty="0">
                <a:ln>
                  <a:noFill/>
                </a:ln>
                <a:solidFill>
                  <a:srgbClr val="333333"/>
                </a:solidFill>
                <a:effectLst/>
                <a:uLnTx/>
                <a:uFillTx/>
                <a:latin typeface="Helvetica Neue"/>
                <a:ea typeface="等线" pitchFamily="2" charset="-122"/>
                <a:cs typeface="+mn-cs"/>
              </a:rPr>
              <a:t>，</a:t>
            </a:r>
            <a:r>
              <a:rPr kumimoji="0" lang="zh-CN" altLang="en-US" sz="2800" b="0" i="0" u="none" strike="noStrike" kern="1200" cap="none" spc="0" normalizeH="0" baseline="0" noProof="0" dirty="0">
                <a:ln>
                  <a:noFill/>
                </a:ln>
                <a:effectLst/>
                <a:uLnTx/>
                <a:uFillTx/>
                <a:latin typeface="Helvetica Neue"/>
                <a:ea typeface="等线" pitchFamily="2" charset="-122"/>
                <a:cs typeface="+mn-cs"/>
              </a:rPr>
              <a:t>用来了解用例的用户界面；</a:t>
            </a:r>
            <a:endParaRPr kumimoji="0" lang="en-US" altLang="zh-CN" sz="2800" b="0" i="0" u="none" strike="noStrike" kern="1200" cap="none" spc="0" normalizeH="0" baseline="0" noProof="0" dirty="0">
              <a:ln>
                <a:noFill/>
              </a:ln>
              <a:effectLst/>
              <a:uLnTx/>
              <a:uFillTx/>
              <a:latin typeface="Helvetica Neue"/>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333333"/>
              </a:solidFill>
              <a:effectLst/>
              <a:uLnTx/>
              <a:uFillTx/>
              <a:latin typeface="Helvetica Neue"/>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Helvetica Neue"/>
                <a:ea typeface="等线" pitchFamily="2" charset="-122"/>
                <a:cs typeface="+mn-cs"/>
              </a:rPr>
              <a:t>系统分析员</a:t>
            </a:r>
            <a:r>
              <a:rPr kumimoji="0" lang="zh-CN" altLang="en-US" sz="2800" b="0" i="0" u="none" strike="noStrike" kern="1200" cap="none" spc="0" normalizeH="0" baseline="0" noProof="0" dirty="0">
                <a:ln>
                  <a:noFill/>
                </a:ln>
                <a:solidFill>
                  <a:prstClr val="black"/>
                </a:solidFill>
                <a:effectLst/>
                <a:uLnTx/>
                <a:uFillTx/>
                <a:latin typeface="Helvetica Neue"/>
                <a:ea typeface="等线" pitchFamily="2" charset="-122"/>
                <a:cs typeface="+mn-cs"/>
              </a:rPr>
              <a:t>，</a:t>
            </a:r>
            <a:r>
              <a:rPr kumimoji="0" lang="zh-CN" altLang="en-US" sz="2800" b="0" i="0" u="none" strike="noStrike" kern="1200" cap="none" spc="0" normalizeH="0" baseline="0" noProof="0" dirty="0">
                <a:ln>
                  <a:noFill/>
                </a:ln>
                <a:effectLst/>
                <a:uLnTx/>
                <a:uFillTx/>
                <a:latin typeface="Helvetica Neue"/>
                <a:ea typeface="等线" pitchFamily="2" charset="-122"/>
                <a:cs typeface="+mn-cs"/>
              </a:rPr>
              <a:t>用来了解用户界面如何影响系统分析；</a:t>
            </a:r>
            <a:endParaRPr kumimoji="0" lang="en-US" altLang="zh-CN" sz="2800" b="0" i="0" u="none" strike="noStrike" kern="1200" cap="none" spc="0" normalizeH="0" baseline="0" noProof="0" dirty="0">
              <a:ln>
                <a:noFill/>
              </a:ln>
              <a:effectLst/>
              <a:uLnTx/>
              <a:uFillTx/>
              <a:latin typeface="Helvetica Neue"/>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333333"/>
              </a:solidFill>
              <a:effectLst/>
              <a:uLnTx/>
              <a:uFillTx/>
              <a:latin typeface="Helvetica Neue"/>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Helvetica Neue"/>
                <a:ea typeface="等线" pitchFamily="2" charset="-122"/>
                <a:cs typeface="+mn-cs"/>
              </a:rPr>
              <a:t>设计员</a:t>
            </a:r>
            <a:r>
              <a:rPr kumimoji="0" lang="zh-CN" altLang="en-US" sz="2800" b="0" i="0" u="none" strike="noStrike" kern="1200" cap="none" spc="0" normalizeH="0" baseline="0" noProof="0" dirty="0">
                <a:ln>
                  <a:noFill/>
                </a:ln>
                <a:solidFill>
                  <a:srgbClr val="333333"/>
                </a:solidFill>
                <a:effectLst/>
                <a:uLnTx/>
                <a:uFillTx/>
                <a:latin typeface="Helvetica Neue"/>
                <a:ea typeface="等线" pitchFamily="2" charset="-122"/>
                <a:cs typeface="+mn-cs"/>
              </a:rPr>
              <a:t>，</a:t>
            </a:r>
            <a:r>
              <a:rPr kumimoji="0" lang="zh-CN" altLang="en-US" sz="2800" b="0" i="0" u="none" strike="noStrike" kern="1200" cap="none" spc="0" normalizeH="0" baseline="0" noProof="0" dirty="0">
                <a:ln>
                  <a:noFill/>
                </a:ln>
                <a:effectLst/>
                <a:uLnTx/>
                <a:uFillTx/>
                <a:latin typeface="Helvetica Neue"/>
                <a:ea typeface="等线" pitchFamily="2" charset="-122"/>
                <a:cs typeface="+mn-cs"/>
              </a:rPr>
              <a:t>用来了解用户界面如何施加影响及它对系统“内部”的要求；</a:t>
            </a:r>
            <a:endParaRPr kumimoji="0" lang="en-US" altLang="zh-CN" sz="2800" b="0" i="0" u="none" strike="noStrike" kern="1200" cap="none" spc="0" normalizeH="0" baseline="0" noProof="0" dirty="0">
              <a:ln>
                <a:noFill/>
              </a:ln>
              <a:effectLst/>
              <a:uLnTx/>
              <a:uFillTx/>
              <a:latin typeface="Helvetica Neue"/>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333333"/>
              </a:solidFill>
              <a:effectLst/>
              <a:uLnTx/>
              <a:uFillTx/>
              <a:latin typeface="Helvetica Neue"/>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Helvetica Neue"/>
                <a:ea typeface="等线" pitchFamily="2" charset="-122"/>
                <a:cs typeface="+mn-cs"/>
              </a:rPr>
              <a:t>类测试人员</a:t>
            </a:r>
            <a:r>
              <a:rPr kumimoji="0" lang="zh-CN" altLang="en-US" sz="2800" b="0" i="0" u="none" strike="noStrike" kern="1200" cap="none" spc="0" normalizeH="0" baseline="0" noProof="0" dirty="0">
                <a:ln>
                  <a:noFill/>
                </a:ln>
                <a:solidFill>
                  <a:srgbClr val="333333"/>
                </a:solidFill>
                <a:effectLst/>
                <a:uLnTx/>
                <a:uFillTx/>
                <a:latin typeface="Helvetica Neue"/>
                <a:ea typeface="等线" pitchFamily="2" charset="-122"/>
                <a:cs typeface="+mn-cs"/>
              </a:rPr>
              <a:t>，</a:t>
            </a:r>
            <a:r>
              <a:rPr kumimoji="0" lang="zh-CN" altLang="en-US" sz="2800" b="0" i="0" u="none" strike="noStrike" kern="1200" cap="none" spc="0" normalizeH="0" baseline="0" noProof="0" dirty="0">
                <a:ln>
                  <a:noFill/>
                </a:ln>
                <a:effectLst/>
                <a:uLnTx/>
                <a:uFillTx/>
                <a:latin typeface="Helvetica Neue"/>
                <a:ea typeface="等线" pitchFamily="2" charset="-122"/>
                <a:cs typeface="+mn-cs"/>
              </a:rPr>
              <a:t>用来制定测试计划活动。</a:t>
            </a:r>
            <a:r>
              <a:rPr kumimoji="0" lang="en-US" altLang="zh-CN" sz="2800" b="0" i="0" u="none" strike="noStrike" kern="1200" cap="none" spc="0" normalizeH="0" baseline="30000" noProof="0" dirty="0">
                <a:ln>
                  <a:noFill/>
                </a:ln>
                <a:effectLst/>
                <a:uLnTx/>
                <a:uFillTx/>
                <a:latin typeface="+mn-ea"/>
                <a:cs typeface="+mn-cs"/>
              </a:rPr>
              <a:t>[3]</a:t>
            </a:r>
            <a:endParaRPr kumimoji="0" lang="zh-CN" altLang="en-US" sz="2800" b="0" i="0" u="none" strike="noStrike" kern="1200" cap="none" spc="0" normalizeH="0" baseline="30000" noProof="0" dirty="0">
              <a:ln>
                <a:noFill/>
              </a:ln>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333333"/>
              </a:solidFill>
              <a:effectLst/>
              <a:uLnTx/>
              <a:uFillTx/>
              <a:latin typeface="Arial" panose="020B0604020202020204" pitchFamily="34" charset="0"/>
              <a:ea typeface="等线" pitchFamily="2" charset="-122"/>
              <a:cs typeface="+mn-cs"/>
            </a:endParaRP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itchFamily="2" charset="-122"/>
                    <a:ea typeface="等线" pitchFamily="2" charset="-122"/>
                    <a:cs typeface="+mn-ea"/>
                    <a:sym typeface="+mn-lt"/>
                  </a:rPr>
                  <a:t>界面原型的概念</a:t>
                </a:r>
              </a:p>
            </p:txBody>
          </p:sp>
          <p:sp>
            <p:nvSpPr>
              <p:cNvPr id="6" name="矩形 5"/>
              <p:cNvSpPr/>
              <p:nvPr/>
            </p:nvSpPr>
            <p:spPr>
              <a:xfrm>
                <a:off x="576733" y="80426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sym typeface="+mn-ea"/>
                  </a:rPr>
                  <a:t>The concept of interface prototypes</a:t>
                </a:r>
                <a:endParaRPr kumimoji="0" lang="zh-CN" altLang="en-US"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p:nvSpPr>
        <p:spPr>
          <a:xfrm>
            <a:off x="804173" y="1265839"/>
            <a:ext cx="10583979" cy="43999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solidFill>
                  <a:srgbClr val="333333"/>
                </a:solidFill>
                <a:latin typeface="等线" pitchFamily="2" charset="-122"/>
                <a:ea typeface="等线" pitchFamily="2" charset="-122"/>
              </a:rPr>
              <a:t>用户界面原型系统的分类</a:t>
            </a:r>
            <a:endParaRPr kumimoji="0" lang="en-US" altLang="zh-CN" sz="2800" b="1" i="0" u="none" strike="noStrike" kern="1200" cap="none" spc="0" normalizeH="0" baseline="0" noProof="0" dirty="0">
              <a:ln>
                <a:noFill/>
              </a:ln>
              <a:solidFill>
                <a:srgbClr val="333333"/>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noProof="0" dirty="0">
                <a:ln>
                  <a:noFill/>
                </a:ln>
                <a:solidFill>
                  <a:prstClr val="black"/>
                </a:solidFill>
                <a:effectLst/>
                <a:uLnTx/>
                <a:uFillTx/>
                <a:latin typeface="等线" pitchFamily="2" charset="-122"/>
                <a:ea typeface="等线" pitchFamily="2" charset="-122"/>
                <a:cs typeface="+mn-cs"/>
              </a:rPr>
              <a:t>   在实际应用中形成了两种原型系统：</a:t>
            </a:r>
            <a:r>
              <a:rPr kumimoji="0" lang="zh-CN" altLang="en-US" sz="2800" b="0" i="0" u="none" strike="noStrike" kern="1200" cap="none" spc="0" normalizeH="0" noProof="0" dirty="0">
                <a:ln>
                  <a:noFill/>
                </a:ln>
                <a:solidFill>
                  <a:srgbClr val="FF0000"/>
                </a:solidFill>
                <a:effectLst/>
                <a:uLnTx/>
                <a:uFillTx/>
                <a:latin typeface="等线" pitchFamily="2" charset="-122"/>
                <a:ea typeface="等线" pitchFamily="2" charset="-122"/>
                <a:cs typeface="+mn-cs"/>
              </a:rPr>
              <a:t>抛弃型原型</a:t>
            </a:r>
            <a:r>
              <a:rPr kumimoji="0" lang="zh-CN" altLang="en-US" sz="2800" b="0" i="0" u="none" strike="noStrike" kern="1200" cap="none" spc="0" normalizeH="0" noProof="0" dirty="0">
                <a:ln>
                  <a:noFill/>
                </a:ln>
                <a:solidFill>
                  <a:prstClr val="black"/>
                </a:solidFill>
                <a:effectLst/>
                <a:uLnTx/>
                <a:uFillTx/>
                <a:latin typeface="等线" pitchFamily="2" charset="-122"/>
                <a:ea typeface="等线" pitchFamily="2" charset="-122"/>
                <a:cs typeface="+mn-cs"/>
              </a:rPr>
              <a:t>和</a:t>
            </a:r>
            <a:r>
              <a:rPr kumimoji="0" lang="zh-CN" altLang="en-US" sz="2800" b="0" i="0" u="none" strike="noStrike" kern="1200" cap="none" spc="0" normalizeH="0" noProof="0" dirty="0">
                <a:ln>
                  <a:noFill/>
                </a:ln>
                <a:solidFill>
                  <a:srgbClr val="FF0000"/>
                </a:solidFill>
                <a:effectLst/>
                <a:uLnTx/>
                <a:uFillTx/>
                <a:latin typeface="等线" pitchFamily="2" charset="-122"/>
                <a:ea typeface="等线" pitchFamily="2" charset="-122"/>
                <a:cs typeface="+mn-cs"/>
              </a:rPr>
              <a:t>演进型原型</a:t>
            </a:r>
            <a:r>
              <a:rPr kumimoji="0" lang="zh-CN" altLang="en-US"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a:t>
            </a:r>
            <a:endParaRPr kumimoji="0" lang="en-US" altLang="zh-CN"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dirty="0">
                <a:solidFill>
                  <a:srgbClr val="333333"/>
                </a:solidFill>
                <a:latin typeface="等线" pitchFamily="2" charset="-122"/>
                <a:ea typeface="等线" pitchFamily="2" charset="-122"/>
              </a:rPr>
              <a:t>1.</a:t>
            </a:r>
            <a:r>
              <a:rPr lang="zh-CN" altLang="en-US" sz="2800" b="1" dirty="0">
                <a:solidFill>
                  <a:srgbClr val="333333"/>
                </a:solidFill>
                <a:latin typeface="等线" pitchFamily="2" charset="-122"/>
                <a:ea typeface="等线" pitchFamily="2" charset="-122"/>
              </a:rPr>
              <a:t>抛弃型原型</a:t>
            </a:r>
            <a:r>
              <a:rPr kumimoji="0" lang="en-US" altLang="zh-CN" sz="2800" b="1"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(Throw</a:t>
            </a:r>
            <a:r>
              <a:rPr lang="en-US" altLang="zh-CN" sz="2800" b="1" noProof="0" dirty="0">
                <a:solidFill>
                  <a:srgbClr val="333333"/>
                </a:solidFill>
                <a:latin typeface="等线" pitchFamily="2" charset="-122"/>
                <a:ea typeface="等线" pitchFamily="2" charset="-122"/>
              </a:rPr>
              <a:t>-away prototyping</a:t>
            </a:r>
            <a:r>
              <a:rPr kumimoji="0" lang="en-US" altLang="zh-CN" sz="2800" b="1"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dirty="0">
                <a:solidFill>
                  <a:srgbClr val="333333"/>
                </a:solidFill>
                <a:latin typeface="等线" pitchFamily="2" charset="-122"/>
                <a:ea typeface="等线" pitchFamily="2" charset="-122"/>
              </a:rPr>
              <a:t>    </a:t>
            </a:r>
            <a:r>
              <a:rPr lang="zh-CN" altLang="en-US" sz="2800" dirty="0">
                <a:solidFill>
                  <a:srgbClr val="333333"/>
                </a:solidFill>
                <a:latin typeface="等线" pitchFamily="2" charset="-122"/>
                <a:ea typeface="等线" pitchFamily="2" charset="-122"/>
              </a:rPr>
              <a:t>采用</a:t>
            </a:r>
            <a:r>
              <a:rPr lang="zh-CN" altLang="en-US" sz="2800" dirty="0">
                <a:solidFill>
                  <a:srgbClr val="FF0000"/>
                </a:solidFill>
                <a:latin typeface="等线" pitchFamily="2" charset="-122"/>
                <a:ea typeface="等线" pitchFamily="2" charset="-122"/>
              </a:rPr>
              <a:t>快速原型的方法</a:t>
            </a:r>
            <a:r>
              <a:rPr lang="zh-CN" altLang="en-US" sz="2800" dirty="0">
                <a:solidFill>
                  <a:srgbClr val="333333"/>
                </a:solidFill>
                <a:latin typeface="等线" pitchFamily="2" charset="-122"/>
                <a:ea typeface="等线" pitchFamily="2" charset="-122"/>
              </a:rPr>
              <a:t>来开发</a:t>
            </a:r>
            <a:r>
              <a:rPr lang="zh-CN" altLang="en-US" sz="2800" dirty="0">
                <a:solidFill>
                  <a:prstClr val="black"/>
                </a:solidFill>
                <a:latin typeface="等线" pitchFamily="2" charset="-122"/>
                <a:ea typeface="等线" pitchFamily="2" charset="-122"/>
              </a:rPr>
              <a:t>，交给用户使用，以获得反馈意见。</a:t>
            </a:r>
            <a:endParaRPr lang="en-US" altLang="zh-CN" sz="2800" dirty="0">
              <a:solidFill>
                <a:prstClr val="black"/>
              </a:solidFill>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solidFill>
                  <a:prstClr val="black"/>
                </a:solidFill>
                <a:latin typeface="等线" pitchFamily="2" charset="-122"/>
                <a:ea typeface="等线" pitchFamily="2" charset="-122"/>
              </a:rPr>
              <a:t> </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solidFill>
                  <a:prstClr val="black"/>
                </a:solidFill>
                <a:latin typeface="等线" pitchFamily="2" charset="-122"/>
                <a:ea typeface="等线" pitchFamily="2" charset="-122"/>
              </a:rPr>
              <a:t>    </a:t>
            </a:r>
            <a:r>
              <a:rPr lang="zh-CN" altLang="en-US" sz="2800" dirty="0">
                <a:solidFill>
                  <a:prstClr val="black"/>
                </a:solidFill>
                <a:latin typeface="等线" pitchFamily="2" charset="-122"/>
                <a:ea typeface="等线" pitchFamily="2" charset="-122"/>
              </a:rPr>
              <a:t>目标是为了</a:t>
            </a:r>
            <a:r>
              <a:rPr lang="zh-CN" altLang="en-US" sz="2800" dirty="0">
                <a:solidFill>
                  <a:srgbClr val="FF0000"/>
                </a:solidFill>
                <a:latin typeface="等线" pitchFamily="2" charset="-122"/>
                <a:ea typeface="等线" pitchFamily="2" charset="-122"/>
              </a:rPr>
              <a:t>明确需求</a:t>
            </a:r>
            <a:r>
              <a:rPr lang="zh-CN" altLang="en-US" sz="2800" dirty="0">
                <a:solidFill>
                  <a:prstClr val="black"/>
                </a:solidFill>
                <a:latin typeface="等线" pitchFamily="2" charset="-122"/>
                <a:ea typeface="等线" pitchFamily="2" charset="-122"/>
              </a:rPr>
              <a:t>，使用最简单的开发方法，以最低的成本实现一个可工作的系统，该系统只</a:t>
            </a:r>
            <a:r>
              <a:rPr lang="zh-CN" altLang="en-US" sz="2800" dirty="0">
                <a:solidFill>
                  <a:srgbClr val="FF0000"/>
                </a:solidFill>
                <a:latin typeface="等线" pitchFamily="2" charset="-122"/>
                <a:ea typeface="等线" pitchFamily="2" charset="-122"/>
              </a:rPr>
              <a:t>关注功能</a:t>
            </a:r>
            <a:r>
              <a:rPr lang="zh-CN" altLang="en-US" sz="2800" dirty="0">
                <a:solidFill>
                  <a:prstClr val="black"/>
                </a:solidFill>
                <a:latin typeface="等线" pitchFamily="2" charset="-122"/>
                <a:ea typeface="等线" pitchFamily="2" charset="-122"/>
              </a:rPr>
              <a:t>。</a:t>
            </a:r>
            <a:endParaRPr lang="en-US" altLang="zh-CN" sz="2800" dirty="0">
              <a:solidFill>
                <a:prstClr val="black"/>
              </a:solidFill>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solidFill>
                  <a:prstClr val="black"/>
                </a:solidFill>
                <a:latin typeface="等线" pitchFamily="2" charset="-122"/>
                <a:ea typeface="等线" pitchFamily="2" charset="-122"/>
              </a:rPr>
              <a:t>   </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solidFill>
                  <a:prstClr val="black"/>
                </a:solidFill>
                <a:latin typeface="等线" pitchFamily="2" charset="-122"/>
                <a:ea typeface="等线" pitchFamily="2" charset="-122"/>
              </a:rPr>
              <a:t>   </a:t>
            </a:r>
            <a:r>
              <a:rPr lang="zh-CN" altLang="en-US" sz="2800" dirty="0">
                <a:solidFill>
                  <a:prstClr val="black"/>
                </a:solidFill>
                <a:latin typeface="等线" pitchFamily="2" charset="-122"/>
                <a:ea typeface="等线" pitchFamily="2" charset="-122"/>
              </a:rPr>
              <a:t>一般在</a:t>
            </a:r>
            <a:r>
              <a:rPr lang="zh-CN" altLang="en-US" sz="2800" dirty="0">
                <a:solidFill>
                  <a:srgbClr val="FF0000"/>
                </a:solidFill>
                <a:latin typeface="等线" pitchFamily="2" charset="-122"/>
                <a:ea typeface="等线" pitchFamily="2" charset="-122"/>
              </a:rPr>
              <a:t>确定复杂项目的需求规约</a:t>
            </a:r>
            <a:r>
              <a:rPr lang="zh-CN" altLang="en-US" sz="2800" dirty="0">
                <a:solidFill>
                  <a:prstClr val="black"/>
                </a:solidFill>
                <a:latin typeface="等线" pitchFamily="2" charset="-122"/>
                <a:ea typeface="等线" pitchFamily="2" charset="-122"/>
              </a:rPr>
              <a:t>时可以利用抛弃型原型。</a:t>
            </a:r>
            <a:r>
              <a:rPr lang="en-US" altLang="zh-CN" sz="2800" baseline="30000" dirty="0">
                <a:solidFill>
                  <a:prstClr val="black"/>
                </a:solidFill>
                <a:latin typeface="等线" pitchFamily="2" charset="-122"/>
                <a:ea typeface="等线" pitchFamily="2" charset="-122"/>
              </a:rPr>
              <a:t>[1]</a:t>
            </a: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itchFamily="2" charset="-122"/>
                    <a:ea typeface="等线" pitchFamily="2" charset="-122"/>
                    <a:cs typeface="+mn-ea"/>
                    <a:sym typeface="+mn-lt"/>
                  </a:rPr>
                  <a:t>界面原型的概念</a:t>
                </a:r>
              </a:p>
            </p:txBody>
          </p:sp>
          <p:sp>
            <p:nvSpPr>
              <p:cNvPr id="6" name="矩形 5"/>
              <p:cNvSpPr/>
              <p:nvPr/>
            </p:nvSpPr>
            <p:spPr>
              <a:xfrm>
                <a:off x="576733" y="80426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sym typeface="+mn-ea"/>
                  </a:rPr>
                  <a:t>The concept of interface prototypes</a:t>
                </a:r>
                <a:endParaRPr kumimoji="0" lang="zh-CN" altLang="en-US"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p:nvSpPr>
        <p:spPr>
          <a:xfrm>
            <a:off x="804173" y="1265839"/>
            <a:ext cx="10583979" cy="48310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2.</a:t>
            </a:r>
            <a:r>
              <a:rPr lang="zh-CN" altLang="en-US" sz="2800" b="1" noProof="0" dirty="0">
                <a:solidFill>
                  <a:srgbClr val="333333"/>
                </a:solidFill>
                <a:latin typeface="等线" pitchFamily="2" charset="-122"/>
                <a:ea typeface="等线" pitchFamily="2" charset="-122"/>
              </a:rPr>
              <a:t>演进型原型</a:t>
            </a:r>
            <a:r>
              <a:rPr kumimoji="0" lang="en-US" altLang="zh-CN" sz="2800" b="1"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(Evolutionary prototyping)</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dirty="0">
                <a:solidFill>
                  <a:srgbClr val="333333"/>
                </a:solidFill>
                <a:latin typeface="等线" pitchFamily="2" charset="-122"/>
                <a:ea typeface="等线" pitchFamily="2" charset="-122"/>
              </a:rPr>
              <a:t>   </a:t>
            </a:r>
            <a:r>
              <a:rPr lang="zh-CN" altLang="en-US" sz="2800" dirty="0">
                <a:solidFill>
                  <a:srgbClr val="333333"/>
                </a:solidFill>
                <a:latin typeface="等线" pitchFamily="2" charset="-122"/>
                <a:ea typeface="等线" pitchFamily="2" charset="-122"/>
              </a:rPr>
              <a:t>目标是</a:t>
            </a:r>
            <a:r>
              <a:rPr lang="zh-CN" altLang="en-US" sz="2800" dirty="0">
                <a:solidFill>
                  <a:srgbClr val="FF0000"/>
                </a:solidFill>
                <a:latin typeface="等线" pitchFamily="2" charset="-122"/>
                <a:ea typeface="等线" pitchFamily="2" charset="-122"/>
              </a:rPr>
              <a:t>与客户一起工作</a:t>
            </a:r>
            <a:r>
              <a:rPr lang="zh-CN" altLang="en-US" sz="2800" dirty="0">
                <a:solidFill>
                  <a:srgbClr val="333333"/>
                </a:solidFill>
                <a:latin typeface="等线" pitchFamily="2" charset="-122"/>
                <a:ea typeface="等线" pitchFamily="2" charset="-122"/>
              </a:rPr>
              <a:t>，从一个原始的需求的轮廓开始，逐步改进，最终发展成为符合实际需要的系统。</a:t>
            </a:r>
            <a:endParaRPr lang="en-US" altLang="zh-CN" sz="2800" dirty="0">
              <a:solidFill>
                <a:srgbClr val="333333"/>
              </a:solidFill>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0" normalizeH="0" baseline="0" noProof="0" dirty="0">
                <a:ln>
                  <a:noFill/>
                </a:ln>
                <a:solidFill>
                  <a:srgbClr val="333333"/>
                </a:solidFill>
                <a:effectLst/>
                <a:uLnTx/>
                <a:uFillTx/>
                <a:latin typeface="等线" pitchFamily="2" charset="-122"/>
                <a:ea typeface="等线" pitchFamily="2" charset="-122"/>
              </a:rPr>
              <a:t>   </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solidFill>
                  <a:srgbClr val="333333"/>
                </a:solidFill>
                <a:latin typeface="等线" pitchFamily="2" charset="-122"/>
                <a:ea typeface="等线" pitchFamily="2" charset="-122"/>
              </a:rPr>
              <a:t>   </a:t>
            </a:r>
            <a:r>
              <a:rPr lang="zh-CN" altLang="en-US" sz="2800" dirty="0">
                <a:solidFill>
                  <a:srgbClr val="333333"/>
                </a:solidFill>
                <a:latin typeface="等线" pitchFamily="2" charset="-122"/>
                <a:ea typeface="等线" pitchFamily="2" charset="-122"/>
              </a:rPr>
              <a:t>对于</a:t>
            </a:r>
            <a:r>
              <a:rPr lang="zh-CN" altLang="en-US" sz="2800" dirty="0">
                <a:solidFill>
                  <a:srgbClr val="FF0000"/>
                </a:solidFill>
                <a:latin typeface="等线" pitchFamily="2" charset="-122"/>
                <a:ea typeface="等线" pitchFamily="2" charset="-122"/>
              </a:rPr>
              <a:t>中小规模的项目</a:t>
            </a:r>
            <a:r>
              <a:rPr lang="zh-CN" altLang="en-US" sz="2800" dirty="0">
                <a:solidFill>
                  <a:srgbClr val="333333"/>
                </a:solidFill>
                <a:latin typeface="等线" pitchFamily="2" charset="-122"/>
                <a:ea typeface="等线" pitchFamily="2" charset="-122"/>
              </a:rPr>
              <a:t>，往往不采用抛弃型原型而采用</a:t>
            </a:r>
            <a:r>
              <a:rPr lang="zh-CN" altLang="en-US" sz="2800" dirty="0">
                <a:solidFill>
                  <a:srgbClr val="FF0000"/>
                </a:solidFill>
                <a:latin typeface="等线" pitchFamily="2" charset="-122"/>
                <a:ea typeface="等线" pitchFamily="2" charset="-122"/>
              </a:rPr>
              <a:t>演进型原型</a:t>
            </a:r>
            <a:r>
              <a:rPr lang="zh-CN" altLang="en-US" sz="2800" dirty="0">
                <a:solidFill>
                  <a:srgbClr val="333333"/>
                </a:solidFill>
                <a:latin typeface="等线" pitchFamily="2" charset="-122"/>
                <a:ea typeface="等线" pitchFamily="2" charset="-122"/>
              </a:rPr>
              <a:t>，因为采用抛弃型原型的</a:t>
            </a:r>
            <a:r>
              <a:rPr lang="zh-CN" altLang="en-US" sz="2800" dirty="0">
                <a:solidFill>
                  <a:srgbClr val="FF0000"/>
                </a:solidFill>
                <a:latin typeface="等线" pitchFamily="2" charset="-122"/>
                <a:ea typeface="等线" pitchFamily="2" charset="-122"/>
              </a:rPr>
              <a:t>成本相对偏高</a:t>
            </a:r>
            <a:r>
              <a:rPr lang="zh-CN" altLang="en-US" sz="2800" dirty="0">
                <a:solidFill>
                  <a:srgbClr val="333333"/>
                </a:solidFill>
                <a:latin typeface="等线" pitchFamily="2" charset="-122"/>
                <a:ea typeface="等线" pitchFamily="2" charset="-122"/>
              </a:rPr>
              <a:t>。对于大型项目则可以采用抛弃型原则。</a:t>
            </a:r>
            <a:endParaRPr lang="en-US" altLang="zh-CN" sz="2800" dirty="0">
              <a:solidFill>
                <a:srgbClr val="333333"/>
              </a:solidFill>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0" normalizeH="0" baseline="0" noProof="0" dirty="0">
                <a:ln>
                  <a:noFill/>
                </a:ln>
                <a:solidFill>
                  <a:srgbClr val="333333"/>
                </a:solidFill>
                <a:effectLst/>
                <a:uLnTx/>
                <a:uFillTx/>
                <a:latin typeface="等线" pitchFamily="2" charset="-122"/>
                <a:ea typeface="等线" pitchFamily="2" charset="-122"/>
              </a:rPr>
              <a:t>   </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solidFill>
                  <a:srgbClr val="333333"/>
                </a:solidFill>
                <a:latin typeface="等线" pitchFamily="2" charset="-122"/>
                <a:ea typeface="等线" pitchFamily="2" charset="-122"/>
              </a:rPr>
              <a:t>   </a:t>
            </a:r>
            <a:r>
              <a:rPr lang="zh-CN" altLang="en-US" sz="2800" dirty="0">
                <a:solidFill>
                  <a:srgbClr val="FF0000"/>
                </a:solidFill>
                <a:latin typeface="等线" pitchFamily="2" charset="-122"/>
                <a:ea typeface="等线" pitchFamily="2" charset="-122"/>
              </a:rPr>
              <a:t>采用这种方法</a:t>
            </a:r>
            <a:r>
              <a:rPr lang="zh-CN" altLang="en-US" sz="2800" dirty="0">
                <a:solidFill>
                  <a:srgbClr val="333333"/>
                </a:solidFill>
                <a:latin typeface="等线" pitchFamily="2" charset="-122"/>
                <a:ea typeface="等线" pitchFamily="2" charset="-122"/>
              </a:rPr>
              <a:t>，就需要考虑到</a:t>
            </a:r>
            <a:r>
              <a:rPr lang="zh-CN" altLang="en-US" sz="2800" dirty="0">
                <a:solidFill>
                  <a:srgbClr val="FF0000"/>
                </a:solidFill>
                <a:latin typeface="等线" pitchFamily="2" charset="-122"/>
                <a:ea typeface="等线" pitchFamily="2" charset="-122"/>
              </a:rPr>
              <a:t>软件未来运行环境</a:t>
            </a:r>
            <a:r>
              <a:rPr lang="zh-CN" altLang="en-US" sz="2800" dirty="0">
                <a:solidFill>
                  <a:srgbClr val="333333"/>
                </a:solidFill>
                <a:latin typeface="等线" pitchFamily="2" charset="-122"/>
                <a:ea typeface="等线" pitchFamily="2" charset="-122"/>
              </a:rPr>
              <a:t>等有关要求，这就要求从一开始对需求有一个比较清晰的认识，不能有</a:t>
            </a:r>
            <a:r>
              <a:rPr lang="zh-CN" altLang="en-US" sz="2800" dirty="0">
                <a:solidFill>
                  <a:srgbClr val="FF0000"/>
                </a:solidFill>
                <a:latin typeface="等线" pitchFamily="2" charset="-122"/>
                <a:ea typeface="等线" pitchFamily="2" charset="-122"/>
              </a:rPr>
              <a:t>方向性的错误</a:t>
            </a:r>
            <a:r>
              <a:rPr lang="zh-CN" altLang="en-US" sz="2800" dirty="0">
                <a:solidFill>
                  <a:srgbClr val="333333"/>
                </a:solidFill>
                <a:latin typeface="等线" pitchFamily="2" charset="-122"/>
                <a:ea typeface="等线" pitchFamily="2" charset="-122"/>
              </a:rPr>
              <a:t>。</a:t>
            </a:r>
            <a:r>
              <a:rPr lang="en-US" altLang="zh-CN" sz="2800" baseline="30000" dirty="0">
                <a:solidFill>
                  <a:srgbClr val="333333"/>
                </a:solidFill>
                <a:latin typeface="等线" pitchFamily="2" charset="-122"/>
                <a:ea typeface="等线" pitchFamily="2" charset="-122"/>
              </a:rPr>
              <a:t>[1]</a:t>
            </a:r>
            <a:endParaRPr kumimoji="0" lang="en-US" altLang="zh-CN" sz="2800" i="0" u="none" strike="noStrike" kern="1200" cap="none" spc="0" normalizeH="0" baseline="30000" noProof="0" dirty="0">
              <a:ln>
                <a:noFill/>
              </a:ln>
              <a:solidFill>
                <a:srgbClr val="333333"/>
              </a:solidFill>
              <a:effectLst/>
              <a:uLnTx/>
              <a:uFillTx/>
              <a:latin typeface="等线" pitchFamily="2" charset="-122"/>
              <a:ea typeface="等线" pitchFamily="2" charset="-122"/>
            </a:endParaRP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itchFamily="2" charset="-122"/>
                    <a:ea typeface="等线" pitchFamily="2" charset="-122"/>
                    <a:cs typeface="+mn-ea"/>
                    <a:sym typeface="+mn-lt"/>
                  </a:rPr>
                  <a:t>界面原型的概念</a:t>
                </a:r>
              </a:p>
            </p:txBody>
          </p:sp>
          <p:sp>
            <p:nvSpPr>
              <p:cNvPr id="6" name="矩形 5"/>
              <p:cNvSpPr/>
              <p:nvPr/>
            </p:nvSpPr>
            <p:spPr>
              <a:xfrm>
                <a:off x="576733" y="80426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sym typeface="+mn-ea"/>
                  </a:rPr>
                  <a:t>The concept of interface prototypes</a:t>
                </a:r>
                <a:endParaRPr kumimoji="0" lang="zh-CN" altLang="en-US"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p:nvSpPr>
        <p:spPr>
          <a:xfrm>
            <a:off x="1296781" y="1585125"/>
            <a:ext cx="10583979" cy="31076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333333"/>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在界面原型图设计前，通常会考虑以下多个要素</a:t>
            </a:r>
            <a:r>
              <a:rPr kumimoji="0" lang="zh-CN" altLang="en-US" sz="2800" b="0"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a:t>
            </a:r>
            <a:endParaRPr kumimoji="0" lang="en-US" altLang="zh-CN" sz="2800" b="0" i="0" u="none" strike="noStrike" kern="1200" cap="none" spc="0" normalizeH="0" baseline="0" noProof="0" dirty="0">
              <a:ln>
                <a:noFill/>
              </a:ln>
              <a:solidFill>
                <a:srgbClr val="333333"/>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effectLst/>
                <a:uLnTx/>
                <a:uFillTx/>
                <a:latin typeface="等线" pitchFamily="2" charset="-122"/>
                <a:ea typeface="等线" pitchFamily="2" charset="-122"/>
                <a:cs typeface="+mn-cs"/>
              </a:rPr>
              <a:t>1.</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制作原型图的</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目的</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是什么？</a:t>
            </a:r>
            <a:endParaRPr kumimoji="0" lang="en-US" altLang="zh-CN" sz="2800" b="0" i="0" u="none" strike="noStrike" kern="1200" cap="none" spc="0" normalizeH="0" baseline="0" noProof="0" dirty="0">
              <a:ln>
                <a:noFill/>
              </a:ln>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effectLst/>
                <a:uLnTx/>
                <a:uFillTx/>
                <a:latin typeface="等线" pitchFamily="2" charset="-122"/>
                <a:ea typeface="等线" pitchFamily="2" charset="-122"/>
                <a:cs typeface="+mn-cs"/>
              </a:rPr>
              <a:t>2.</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原型图的</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受众群体</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有哪些？</a:t>
            </a:r>
            <a:endParaRPr kumimoji="0" lang="en-US" altLang="zh-CN" sz="2800" b="0" i="0" u="none" strike="noStrike" kern="1200" cap="none" spc="0" normalizeH="0" baseline="0" noProof="0" dirty="0">
              <a:ln>
                <a:noFill/>
              </a:ln>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effectLst/>
                <a:uLnTx/>
                <a:uFillTx/>
                <a:latin typeface="等线" pitchFamily="2" charset="-122"/>
                <a:ea typeface="等线" pitchFamily="2" charset="-122"/>
                <a:cs typeface="+mn-cs"/>
              </a:rPr>
              <a:t>3.</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原型图能否准确表达</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含义</a:t>
            </a:r>
            <a:r>
              <a:rPr kumimoji="0" lang="zh-CN" altLang="en-US" sz="2800" b="0"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a:t>
            </a:r>
            <a:endParaRPr kumimoji="0" lang="en-US" altLang="zh-CN" sz="2800" b="0" i="0" u="none" strike="noStrike" kern="1200" cap="none" spc="0" normalizeH="0" baseline="0" noProof="0" dirty="0">
              <a:ln>
                <a:noFill/>
              </a:ln>
              <a:solidFill>
                <a:srgbClr val="333333"/>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effectLst/>
                <a:uLnTx/>
                <a:uFillTx/>
                <a:latin typeface="等线" pitchFamily="2" charset="-122"/>
                <a:ea typeface="等线" pitchFamily="2" charset="-122"/>
                <a:cs typeface="+mn-cs"/>
              </a:rPr>
              <a:t>4.</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有多少</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时间</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制作原型图？</a:t>
            </a:r>
            <a:endParaRPr kumimoji="0" lang="en-US" altLang="zh-CN" sz="2800" b="0" i="0" u="none" strike="noStrike" kern="1200" cap="none" spc="0" normalizeH="0" baseline="0" noProof="0" dirty="0">
              <a:ln>
                <a:noFill/>
              </a:ln>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effectLst/>
                <a:uLnTx/>
                <a:uFillTx/>
                <a:latin typeface="等线" pitchFamily="2" charset="-122"/>
                <a:ea typeface="等线" pitchFamily="2" charset="-122"/>
                <a:cs typeface="+mn-cs"/>
              </a:rPr>
              <a:t>5.</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需要做到什么</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程度</a:t>
            </a:r>
            <a:r>
              <a:rPr kumimoji="0" lang="zh-CN" altLang="en-US" sz="2800" b="0"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a:t>
            </a:r>
            <a:r>
              <a:rPr kumimoji="0" lang="en-US" altLang="zh-CN" sz="2800" b="0" i="0" u="none" strike="noStrike" kern="1200" cap="none" spc="0" normalizeH="0" baseline="30000" noProof="0" dirty="0">
                <a:ln>
                  <a:noFill/>
                </a:ln>
                <a:solidFill>
                  <a:srgbClr val="333333"/>
                </a:solidFill>
                <a:effectLst/>
                <a:uLnTx/>
                <a:uFillTx/>
                <a:latin typeface="等线" pitchFamily="2" charset="-122"/>
                <a:ea typeface="等线" pitchFamily="2" charset="-122"/>
                <a:cs typeface="+mn-cs"/>
              </a:rPr>
              <a:t>[3]</a:t>
            </a:r>
          </a:p>
        </p:txBody>
      </p:sp>
      <p:pic>
        <p:nvPicPr>
          <p:cNvPr id="9" name="图片 8"/>
          <p:cNvPicPr>
            <a:picLocks noChangeAspect="1"/>
          </p:cNvPicPr>
          <p:nvPr/>
        </p:nvPicPr>
        <p:blipFill>
          <a:blip r:embed="rId2"/>
          <a:stretch>
            <a:fillRect/>
          </a:stretch>
        </p:blipFill>
        <p:spPr>
          <a:xfrm>
            <a:off x="545941" y="4804400"/>
            <a:ext cx="10976762" cy="1205366"/>
          </a:xfrm>
          <a:prstGeom prst="rect">
            <a:avLst/>
          </a:prstGeom>
        </p:spPr>
      </p:pic>
      <p:sp>
        <p:nvSpPr>
          <p:cNvPr id="8" name="文本框 7"/>
          <p:cNvSpPr txBox="1"/>
          <p:nvPr/>
        </p:nvSpPr>
        <p:spPr>
          <a:xfrm>
            <a:off x="1296781" y="1275350"/>
            <a:ext cx="6705600" cy="670560"/>
          </a:xfrm>
          <a:prstGeom prst="rect">
            <a:avLst/>
          </a:prstGeom>
          <a:noFill/>
        </p:spPr>
        <p:txBody>
          <a:bodyPr wrap="square" rtlCol="0">
            <a:noAutofit/>
          </a:bodyPr>
          <a:lstStyle/>
          <a:p>
            <a:pPr>
              <a:lnSpc>
                <a:spcPct val="100000"/>
              </a:lnSpc>
            </a:pPr>
            <a:r>
              <a:rPr lang="zh-CN" altLang="en-US" sz="3200" b="1" dirty="0"/>
              <a:t>界面原型图</a:t>
            </a:r>
            <a:r>
              <a:rPr lang="en-US" altLang="zh-CN" sz="3200" b="1" dirty="0" err="1"/>
              <a:t>设计要素</a:t>
            </a:r>
            <a:r>
              <a:rPr lang="zh-CN" altLang="en-US" sz="3200" b="1" dirty="0"/>
              <a:t>：</a:t>
            </a: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161935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7188A8"/>
                    </a:solidFill>
                    <a:effectLst/>
                    <a:uLnTx/>
                    <a:uFillTx/>
                    <a:latin typeface="等线"/>
                    <a:ea typeface="等线" pitchFamily="2" charset="-122"/>
                    <a:cs typeface="+mn-ea"/>
                    <a:sym typeface="+mn-lt"/>
                  </a:rPr>
                  <a:t>Question1</a:t>
                </a:r>
                <a:endParaRPr kumimoji="0" lang="zh-CN" altLang="en-US" sz="2400" b="1" i="0" u="none" strike="noStrike" kern="1200" cap="none" spc="0" normalizeH="0" baseline="0" noProof="0" dirty="0">
                  <a:ln>
                    <a:noFill/>
                  </a:ln>
                  <a:solidFill>
                    <a:srgbClr val="7188A8"/>
                  </a:solidFill>
                  <a:effectLst/>
                  <a:uLnTx/>
                  <a:uFillTx/>
                  <a:latin typeface="等线"/>
                  <a:ea typeface="等线" pitchFamily="2" charset="-122"/>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dirty="0">
                  <a:ln>
                    <a:noFill/>
                  </a:ln>
                  <a:solidFill>
                    <a:prstClr val="white">
                      <a:lumMod val="50000"/>
                    </a:prstClr>
                  </a:solidFill>
                  <a:effectLst/>
                  <a:uLnTx/>
                  <a:uFillTx/>
                  <a:latin typeface="等线"/>
                  <a:ea typeface="等线" pitchFamily="2" charset="-122"/>
                  <a:cs typeface="+mn-cs"/>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userDrawn="1"/>
        </p:nvSpPr>
        <p:spPr>
          <a:xfrm>
            <a:off x="2222341" y="2443356"/>
            <a:ext cx="11196761" cy="3138446"/>
          </a:xfrm>
          <a:prstGeom prst="rect">
            <a:avLst/>
          </a:prstGeom>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prstClr val="black"/>
              </a:solidFill>
              <a:effectLst/>
              <a:uLnTx/>
              <a:uFillTx/>
              <a:latin typeface="等线"/>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FF0000"/>
                </a:solidFill>
                <a:effectLst/>
                <a:uLnTx/>
                <a:uFillTx/>
                <a:latin typeface="等线"/>
                <a:ea typeface="等线" pitchFamily="2" charset="-122"/>
                <a:cs typeface="+mn-cs"/>
                <a:sym typeface="+mn-ea"/>
              </a:rPr>
              <a:t>1.</a:t>
            </a:r>
            <a:r>
              <a:rPr kumimoji="0" lang="zh-CN" altLang="en-US" sz="2800" b="0" i="0" u="none" strike="noStrike" kern="1200" cap="none" spc="0" normalizeH="0" baseline="0" noProof="0" dirty="0">
                <a:ln>
                  <a:noFill/>
                </a:ln>
                <a:solidFill>
                  <a:srgbClr val="FF0000"/>
                </a:solidFill>
                <a:effectLst/>
                <a:uLnTx/>
                <a:uFillTx/>
                <a:latin typeface="等线"/>
                <a:ea typeface="等线" pitchFamily="2" charset="-122"/>
                <a:cs typeface="+mn-cs"/>
                <a:sym typeface="+mn-ea"/>
              </a:rPr>
              <a:t>视觉反馈</a:t>
            </a:r>
            <a:endParaRPr kumimoji="0" lang="zh-CN" altLang="en-US" sz="2800" b="0" i="0" u="none" strike="noStrike" kern="1200" cap="none" spc="0" normalizeH="0" baseline="0" noProof="0" dirty="0">
              <a:ln>
                <a:noFill/>
              </a:ln>
              <a:solidFill>
                <a:srgbClr val="FF0000"/>
              </a:solidFill>
              <a:effectLst/>
              <a:uLnTx/>
              <a:uFillTx/>
              <a:latin typeface="等线"/>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FF0000"/>
                </a:solidFill>
                <a:effectLst/>
                <a:uLnTx/>
                <a:uFillTx/>
                <a:latin typeface="等线"/>
                <a:ea typeface="等线" pitchFamily="2" charset="-122"/>
                <a:cs typeface="+mn-cs"/>
                <a:sym typeface="+mn-ea"/>
              </a:rPr>
              <a:t>2.</a:t>
            </a:r>
            <a:r>
              <a:rPr kumimoji="0" lang="zh-CN" altLang="en-US" sz="2800" b="0" i="0" u="none" strike="noStrike" kern="1200" cap="none" spc="0" normalizeH="0" baseline="0" noProof="0" dirty="0">
                <a:ln>
                  <a:noFill/>
                </a:ln>
                <a:solidFill>
                  <a:srgbClr val="FF0000"/>
                </a:solidFill>
                <a:effectLst/>
                <a:uLnTx/>
                <a:uFillTx/>
                <a:latin typeface="等线"/>
                <a:ea typeface="等线" pitchFamily="2" charset="-122"/>
                <a:cs typeface="+mn-cs"/>
                <a:sym typeface="+mn-ea"/>
              </a:rPr>
              <a:t>触觉反馈</a:t>
            </a:r>
            <a:endParaRPr kumimoji="0" lang="zh-CN" altLang="en-US" sz="2800" b="0" i="0" u="none" strike="noStrike" kern="1200" cap="none" spc="0" normalizeH="0" baseline="0" noProof="0" dirty="0">
              <a:ln>
                <a:noFill/>
              </a:ln>
              <a:solidFill>
                <a:srgbClr val="FF0000"/>
              </a:solidFill>
              <a:effectLst/>
              <a:uLnTx/>
              <a:uFillTx/>
              <a:latin typeface="等线"/>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FF0000"/>
                </a:solidFill>
                <a:effectLst/>
                <a:uLnTx/>
                <a:uFillTx/>
                <a:latin typeface="等线"/>
                <a:ea typeface="等线" pitchFamily="2" charset="-122"/>
                <a:cs typeface="+mn-cs"/>
                <a:sym typeface="+mn-ea"/>
              </a:rPr>
              <a:t>3.</a:t>
            </a:r>
            <a:r>
              <a:rPr kumimoji="0" lang="zh-CN" altLang="en-US" sz="2800" b="0" i="0" u="none" strike="noStrike" kern="1200" cap="none" spc="0" normalizeH="0" baseline="0" noProof="0" dirty="0">
                <a:ln>
                  <a:noFill/>
                </a:ln>
                <a:solidFill>
                  <a:srgbClr val="FF0000"/>
                </a:solidFill>
                <a:effectLst/>
                <a:uLnTx/>
                <a:uFillTx/>
                <a:latin typeface="等线"/>
                <a:ea typeface="等线" pitchFamily="2" charset="-122"/>
                <a:cs typeface="+mn-cs"/>
                <a:sym typeface="+mn-ea"/>
              </a:rPr>
              <a:t>声音反馈</a:t>
            </a:r>
            <a:endParaRPr kumimoji="0" lang="zh-CN" altLang="en-US" sz="2800" b="0" i="0" u="none" strike="noStrike" kern="1200" cap="none" spc="0" normalizeH="0" baseline="0" noProof="0" dirty="0">
              <a:ln>
                <a:noFill/>
              </a:ln>
              <a:solidFill>
                <a:srgbClr val="FF0000"/>
              </a:solidFill>
              <a:effectLst/>
              <a:uLnTx/>
              <a:uFillTx/>
              <a:latin typeface="等线"/>
              <a:ea typeface="等线" pitchFamily="2" charset="-122"/>
              <a:cs typeface="+mn-cs"/>
            </a:endParaRPr>
          </a:p>
        </p:txBody>
      </p:sp>
      <p:sp>
        <p:nvSpPr>
          <p:cNvPr id="8" name="文本框 7"/>
          <p:cNvSpPr txBox="1"/>
          <p:nvPr/>
        </p:nvSpPr>
        <p:spPr>
          <a:xfrm>
            <a:off x="1129552" y="1578067"/>
            <a:ext cx="9529482" cy="523220"/>
          </a:xfrm>
          <a:prstGeom prst="rect">
            <a:avLst/>
          </a:prstGeom>
          <a:noFill/>
        </p:spPr>
        <p:txBody>
          <a:bodyPr wrap="square" rtlCol="0">
            <a:spAutoFit/>
          </a:bodyPr>
          <a:lstStyle/>
          <a:p>
            <a:pPr lvl="0"/>
            <a:r>
              <a:rPr lang="zh-CN" altLang="en-US" sz="2800" b="1" dirty="0">
                <a:latin typeface="等线" charset="0"/>
                <a:ea typeface="等线" charset="0"/>
              </a:rPr>
              <a:t>用户界面原型的设计原理中的信息呈现原理有哪三种反馈？</a:t>
            </a:r>
            <a:endParaRPr kumimoji="0" lang="zh-CN" altLang="en-US" sz="2800" b="1" i="0" u="none" strike="noStrike" kern="1200" cap="none" spc="0" normalizeH="0" baseline="0" noProof="0" dirty="0">
              <a:ln>
                <a:noFill/>
              </a:ln>
              <a:solidFill>
                <a:prstClr val="black"/>
              </a:solidFill>
              <a:effectLst/>
              <a:uLnTx/>
              <a:uFillTx/>
              <a:latin typeface="等线"/>
              <a:ea typeface="等线" pitchFamily="2" charset="-122"/>
              <a:cs typeface="+mn-cs"/>
            </a:endParaRP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161935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7188A8"/>
                    </a:solidFill>
                    <a:effectLst/>
                    <a:uLnTx/>
                    <a:uFillTx/>
                    <a:latin typeface="等线"/>
                    <a:ea typeface="等线" pitchFamily="2" charset="-122"/>
                    <a:cs typeface="+mn-ea"/>
                    <a:sym typeface="+mn-lt"/>
                  </a:rPr>
                  <a:t>Question2</a:t>
                </a:r>
                <a:endParaRPr kumimoji="0" lang="zh-CN" altLang="en-US" sz="2400" b="1" i="0" u="none" strike="noStrike" kern="1200" cap="none" spc="0" normalizeH="0" baseline="0" noProof="0" dirty="0">
                  <a:ln>
                    <a:noFill/>
                  </a:ln>
                  <a:solidFill>
                    <a:srgbClr val="7188A8"/>
                  </a:solidFill>
                  <a:effectLst/>
                  <a:uLnTx/>
                  <a:uFillTx/>
                  <a:latin typeface="等线"/>
                  <a:ea typeface="等线" pitchFamily="2" charset="-122"/>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dirty="0">
                  <a:ln>
                    <a:noFill/>
                  </a:ln>
                  <a:solidFill>
                    <a:prstClr val="white">
                      <a:lumMod val="50000"/>
                    </a:prstClr>
                  </a:solidFill>
                  <a:effectLst/>
                  <a:uLnTx/>
                  <a:uFillTx/>
                  <a:latin typeface="等线"/>
                  <a:ea typeface="等线" pitchFamily="2" charset="-122"/>
                  <a:cs typeface="+mn-cs"/>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userDrawn="1"/>
        </p:nvSpPr>
        <p:spPr>
          <a:xfrm>
            <a:off x="1129552" y="2300481"/>
            <a:ext cx="10043273" cy="3138446"/>
          </a:xfrm>
          <a:prstGeom prst="rect">
            <a:avLst/>
          </a:prstGeom>
        </p:spPr>
        <p:txBody>
          <a:bodyPr wrap="square" rtlCol="0">
            <a:noAutofit/>
          </a:bodyPr>
          <a:lstStyle/>
          <a:p>
            <a:pPr lvl="0"/>
            <a:r>
              <a:rPr lang="zh-CN" altLang="en-US" sz="2800" dirty="0">
                <a:solidFill>
                  <a:srgbClr val="FF0000"/>
                </a:solidFill>
                <a:latin typeface="Helvetica Neue"/>
              </a:rPr>
              <a:t>在先启阶段的初期或在精化阶段一开始。</a:t>
            </a:r>
            <a:endParaRPr lang="en-US" altLang="zh-CN" sz="2800" dirty="0">
              <a:solidFill>
                <a:srgbClr val="FF0000"/>
              </a:solidFill>
              <a:latin typeface="Helvetica Neue"/>
            </a:endParaRPr>
          </a:p>
          <a:p>
            <a:pPr lvl="0"/>
            <a:endParaRPr kumimoji="0" lang="en-US" altLang="zh-CN" sz="2800" b="0" i="0" u="none" strike="noStrike" kern="1200" cap="none" spc="0" normalizeH="0" baseline="0" noProof="0" dirty="0">
              <a:ln>
                <a:noFill/>
              </a:ln>
              <a:solidFill>
                <a:srgbClr val="FF0000"/>
              </a:solidFill>
              <a:effectLst/>
              <a:uLnTx/>
              <a:uFillTx/>
              <a:latin typeface="Helvetica Neue"/>
              <a:ea typeface="等线" pitchFamily="2" charset="-122"/>
              <a:cs typeface="+mn-cs"/>
            </a:endParaRPr>
          </a:p>
          <a:p>
            <a:pPr lvl="0">
              <a:defRPr/>
            </a:pPr>
            <a:r>
              <a:rPr lang="zh-CN" altLang="en-US" sz="2800" dirty="0">
                <a:solidFill>
                  <a:srgbClr val="FF0000"/>
                </a:solidFill>
                <a:latin typeface="Helvetica Neue"/>
                <a:ea typeface="等线" pitchFamily="2" charset="-122"/>
              </a:rPr>
              <a:t>因为</a:t>
            </a:r>
            <a:r>
              <a:rPr lang="zh-CN" altLang="en-US" sz="2800" dirty="0">
                <a:solidFill>
                  <a:srgbClr val="FF0000"/>
                </a:solidFill>
                <a:latin typeface="Helvetica Neue"/>
              </a:rPr>
              <a:t>这样可以在将太多时间与资源投入开发活动之前，确保所构建的系统是正确的。</a:t>
            </a:r>
            <a:endParaRPr kumimoji="0" lang="zh-CN" altLang="en-US" sz="2800" b="0" i="0" u="none" strike="noStrike" kern="1200" cap="none" spc="0" normalizeH="0" baseline="0" noProof="0" dirty="0">
              <a:ln>
                <a:noFill/>
              </a:ln>
              <a:solidFill>
                <a:srgbClr val="FF0000"/>
              </a:solidFill>
              <a:effectLst/>
              <a:uLnTx/>
              <a:uFillTx/>
              <a:latin typeface="等线"/>
              <a:ea typeface="等线" pitchFamily="2" charset="-122"/>
            </a:endParaRPr>
          </a:p>
        </p:txBody>
      </p:sp>
      <p:sp>
        <p:nvSpPr>
          <p:cNvPr id="8" name="文本框 7"/>
          <p:cNvSpPr txBox="1"/>
          <p:nvPr/>
        </p:nvSpPr>
        <p:spPr>
          <a:xfrm>
            <a:off x="1129552" y="1578067"/>
            <a:ext cx="9529482" cy="523220"/>
          </a:xfrm>
          <a:prstGeom prst="rect">
            <a:avLst/>
          </a:prstGeom>
          <a:noFill/>
        </p:spPr>
        <p:txBody>
          <a:bodyPr wrap="square" rtlCol="0">
            <a:spAutoFit/>
          </a:bodyPr>
          <a:lstStyle/>
          <a:p>
            <a:pPr lvl="0"/>
            <a:r>
              <a:rPr lang="zh-CN" altLang="en-US" sz="2800" b="1" dirty="0">
                <a:latin typeface="Helvetica Neue"/>
              </a:rPr>
              <a:t>用户界面原型必须在什么时候建立</a:t>
            </a:r>
            <a:r>
              <a:rPr lang="en-US" altLang="zh-CN" sz="2800" b="1" dirty="0">
                <a:latin typeface="Helvetica Neue"/>
              </a:rPr>
              <a:t>?</a:t>
            </a:r>
            <a:r>
              <a:rPr lang="zh-CN" altLang="en-US" sz="2800" b="1" dirty="0">
                <a:latin typeface="Helvetica Neue"/>
              </a:rPr>
              <a:t>为什么？</a:t>
            </a:r>
            <a:endParaRPr kumimoji="0" lang="zh-CN" altLang="en-US" sz="2800" b="1" i="0" u="none" strike="noStrike" kern="1200" cap="none" spc="0" normalizeH="0" baseline="0" noProof="0" dirty="0">
              <a:ln>
                <a:noFill/>
              </a:ln>
              <a:solidFill>
                <a:prstClr val="black"/>
              </a:solidFill>
              <a:effectLst/>
              <a:uLnTx/>
              <a:uFillTx/>
              <a:latin typeface="等线"/>
              <a:ea typeface="等线" pitchFamily="2" charset="-122"/>
            </a:endParaRP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161935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7188A8"/>
                    </a:solidFill>
                    <a:effectLst/>
                    <a:uLnTx/>
                    <a:uFillTx/>
                    <a:latin typeface="等线"/>
                    <a:ea typeface="等线" pitchFamily="2" charset="-122"/>
                    <a:cs typeface="+mn-ea"/>
                    <a:sym typeface="+mn-lt"/>
                  </a:rPr>
                  <a:t>Question3</a:t>
                </a:r>
                <a:endParaRPr kumimoji="0" lang="zh-CN" altLang="en-US" sz="2400" b="1" i="0" u="none" strike="noStrike" kern="1200" cap="none" spc="0" normalizeH="0" baseline="0" noProof="0" dirty="0">
                  <a:ln>
                    <a:noFill/>
                  </a:ln>
                  <a:solidFill>
                    <a:srgbClr val="7188A8"/>
                  </a:solidFill>
                  <a:effectLst/>
                  <a:uLnTx/>
                  <a:uFillTx/>
                  <a:latin typeface="等线"/>
                  <a:ea typeface="等线" pitchFamily="2" charset="-122"/>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dirty="0">
                  <a:ln>
                    <a:noFill/>
                  </a:ln>
                  <a:solidFill>
                    <a:prstClr val="white">
                      <a:lumMod val="50000"/>
                    </a:prstClr>
                  </a:solidFill>
                  <a:effectLst/>
                  <a:uLnTx/>
                  <a:uFillTx/>
                  <a:latin typeface="等线"/>
                  <a:ea typeface="等线" pitchFamily="2" charset="-122"/>
                  <a:cs typeface="+mn-cs"/>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userDrawn="1"/>
        </p:nvSpPr>
        <p:spPr>
          <a:xfrm>
            <a:off x="1129553" y="3091056"/>
            <a:ext cx="10109948" cy="3138446"/>
          </a:xfrm>
          <a:prstGeom prst="rect">
            <a:avLst/>
          </a:prstGeom>
        </p:spPr>
        <p:txBody>
          <a:bodyPr wrap="square" rtlCol="0">
            <a:noAutofit/>
          </a:bodyPr>
          <a:lstStyle/>
          <a:p>
            <a:r>
              <a:rPr lang="zh-CN" altLang="en-US" sz="2800" dirty="0">
                <a:solidFill>
                  <a:srgbClr val="FF0000"/>
                </a:solidFill>
                <a:latin typeface="等线" pitchFamily="2" charset="-122"/>
              </a:rPr>
              <a:t>错误，对于中小规模的项目，往往不采用抛弃型原型而采用演进型原型。</a:t>
            </a:r>
            <a:endParaRPr lang="en-US" altLang="zh-CN" sz="2800" dirty="0">
              <a:solidFill>
                <a:srgbClr val="FF0000"/>
              </a:solidFill>
              <a:latin typeface="等线" pitchFamily="2" charset="-122"/>
            </a:endParaRPr>
          </a:p>
          <a:p>
            <a:r>
              <a:rPr lang="zh-CN" altLang="en-US" sz="2800" dirty="0">
                <a:solidFill>
                  <a:srgbClr val="FF0000"/>
                </a:solidFill>
                <a:latin typeface="等线" pitchFamily="2" charset="-122"/>
              </a:rPr>
              <a:t>因为采用抛弃型原型的成本相对偏高。对于大型项目则可以采用抛弃型原则。</a:t>
            </a:r>
            <a:endParaRPr lang="en-US" altLang="zh-CN" sz="2800" dirty="0">
              <a:solidFill>
                <a:srgbClr val="FF0000"/>
              </a:solidFill>
              <a:latin typeface="等线" pitchFamily="2" charset="-122"/>
            </a:endParaRPr>
          </a:p>
        </p:txBody>
      </p:sp>
      <p:sp>
        <p:nvSpPr>
          <p:cNvPr id="8" name="文本框 7"/>
          <p:cNvSpPr txBox="1"/>
          <p:nvPr/>
        </p:nvSpPr>
        <p:spPr>
          <a:xfrm>
            <a:off x="1129553" y="1275174"/>
            <a:ext cx="9529482" cy="1815882"/>
          </a:xfrm>
          <a:prstGeom prst="rect">
            <a:avLst/>
          </a:prstGeom>
          <a:noFill/>
        </p:spPr>
        <p:txBody>
          <a:bodyPr wrap="square" rtlCol="0">
            <a:spAutoFit/>
          </a:bodyPr>
          <a:lstStyle/>
          <a:p>
            <a:r>
              <a:rPr lang="zh-CN" altLang="en-US" sz="2800" b="1" dirty="0">
                <a:latin typeface="等线" pitchFamily="2" charset="-122"/>
              </a:rPr>
              <a:t>判断题：</a:t>
            </a:r>
            <a:endParaRPr lang="en-US" altLang="zh-CN" sz="2800" b="1" dirty="0">
              <a:latin typeface="等线" pitchFamily="2" charset="-122"/>
            </a:endParaRPr>
          </a:p>
          <a:p>
            <a:r>
              <a:rPr lang="zh-CN" altLang="en-US" sz="2800" b="1" dirty="0">
                <a:latin typeface="等线" pitchFamily="2" charset="-122"/>
              </a:rPr>
              <a:t>对于中小规模的项目，往往不采用演进型原型而采用抛弃型原型。</a:t>
            </a:r>
            <a:endParaRPr lang="en-US" altLang="zh-CN" sz="2800" b="1" dirty="0">
              <a:latin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effectLst/>
              <a:uLnTx/>
              <a:uFillTx/>
              <a:latin typeface="等线"/>
              <a:ea typeface="等线" pitchFamily="2" charset="-122"/>
              <a:cs typeface="+mn-cs"/>
            </a:endParaRP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sp>
        <p:nvSpPr>
          <p:cNvPr id="8" name="椭圆 7"/>
          <p:cNvSpPr/>
          <p:nvPr/>
        </p:nvSpPr>
        <p:spPr>
          <a:xfrm>
            <a:off x="3789329" y="1122329"/>
            <a:ext cx="4613342" cy="4613342"/>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nvGrpSpPr>
          <p:cNvPr id="9" name="组合 8"/>
          <p:cNvGrpSpPr/>
          <p:nvPr/>
        </p:nvGrpSpPr>
        <p:grpSpPr>
          <a:xfrm>
            <a:off x="4294965" y="1901757"/>
            <a:ext cx="3602071" cy="2658041"/>
            <a:chOff x="4359646" y="2039833"/>
            <a:chExt cx="3602071" cy="2658041"/>
          </a:xfrm>
        </p:grpSpPr>
        <p:sp>
          <p:nvSpPr>
            <p:cNvPr id="10" name="矩形 9"/>
            <p:cNvSpPr/>
            <p:nvPr/>
          </p:nvSpPr>
          <p:spPr>
            <a:xfrm>
              <a:off x="4359646" y="3129424"/>
              <a:ext cx="3602071" cy="1568450"/>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rgbClr val="FFFFFF"/>
                  </a:solidFill>
                  <a:effectLst/>
                  <a:uLnTx/>
                  <a:uFillTx/>
                  <a:latin typeface="等线" pitchFamily="2" charset="-122"/>
                  <a:ea typeface="等线" pitchFamily="2" charset="-122"/>
                  <a:cs typeface="+mn-ea"/>
                  <a:sym typeface="+mn-lt"/>
                </a:rPr>
                <a:t>界面原型开发内容与设计规范</a:t>
              </a:r>
            </a:p>
            <a:p>
              <a:pPr marL="0" marR="0" lvl="0" indent="0" algn="dist"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w="0"/>
                <a:solidFill>
                  <a:srgbClr val="FFFFFF"/>
                </a:solidFill>
                <a:effectLst/>
                <a:uLnTx/>
                <a:uFillTx/>
                <a:latin typeface="三极拙楷简体" charset="-122"/>
                <a:ea typeface="三极拙楷简体" charset="-122"/>
                <a:cs typeface="+mn-cs"/>
              </a:endParaRPr>
            </a:p>
          </p:txBody>
        </p:sp>
        <p:sp>
          <p:nvSpPr>
            <p:cNvPr id="11" name="矩形 10"/>
            <p:cNvSpPr/>
            <p:nvPr/>
          </p:nvSpPr>
          <p:spPr>
            <a:xfrm>
              <a:off x="5474881" y="2039833"/>
              <a:ext cx="1371600" cy="1200329"/>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w="0"/>
                  <a:solidFill>
                    <a:prstClr val="white"/>
                  </a:solidFill>
                  <a:effectLst/>
                  <a:uLnTx/>
                  <a:uFillTx/>
                  <a:latin typeface="三极拙楷简体" charset="-122"/>
                  <a:ea typeface="三极拙楷简体" charset="-122"/>
                  <a:cs typeface="+mn-cs"/>
                </a:rPr>
                <a:t>02</a:t>
              </a:r>
              <a:endParaRPr kumimoji="0" lang="zh-CN" altLang="en-US" sz="7200" b="0" i="0" u="none" strike="noStrike" kern="1200" cap="none" spc="0" normalizeH="0" baseline="0" noProof="0" dirty="0">
                <a:ln w="0"/>
                <a:solidFill>
                  <a:prstClr val="white"/>
                </a:solidFill>
                <a:effectLst/>
                <a:uLnTx/>
                <a:uFillTx/>
                <a:latin typeface="三极拙楷简体" charset="-122"/>
                <a:ea typeface="三极拙楷简体" charset="-122"/>
                <a:cs typeface="+mn-cs"/>
              </a:endParaRPr>
            </a:p>
          </p:txBody>
        </p:sp>
      </p:gr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additive="base">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ppt_w</p:attrName>
                                        </p:attrNameLst>
                                      </p:cBhvr>
                                      <p:tavLst>
                                        <p:tav tm="0">
                                          <p:val>
                                            <p:fltVal val="0"/>
                                          </p:val>
                                        </p:tav>
                                        <p:tav tm="100000">
                                          <p:val>
                                            <p:strVal val="#ppt_w"/>
                                          </p:val>
                                        </p:tav>
                                      </p:tavLst>
                                    </p:anim>
                                    <p:anim calcmode="lin" valueType="num">
                                      <p:cBhvr additive="base">
                                        <p:cTn id="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364513" cy="601052"/>
            <a:chOff x="334963" y="455941"/>
            <a:chExt cx="4364513" cy="601052"/>
          </a:xfrm>
        </p:grpSpPr>
        <p:grpSp>
          <p:nvGrpSpPr>
            <p:cNvPr id="3" name="组合 2"/>
            <p:cNvGrpSpPr/>
            <p:nvPr/>
          </p:nvGrpSpPr>
          <p:grpSpPr>
            <a:xfrm>
              <a:off x="545941" y="455941"/>
              <a:ext cx="4153535" cy="601052"/>
              <a:chOff x="545941" y="455941"/>
              <a:chExt cx="4153535" cy="601052"/>
            </a:xfrm>
          </p:grpSpPr>
          <p:sp>
            <p:nvSpPr>
              <p:cNvPr id="5" name="文本框 4"/>
              <p:cNvSpPr txBox="1"/>
              <p:nvPr/>
            </p:nvSpPr>
            <p:spPr>
              <a:xfrm>
                <a:off x="545941" y="455941"/>
                <a:ext cx="4153535"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界面原型开发内容与设计规范</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noProof="0" dirty="0">
                    <a:solidFill>
                      <a:prstClr val="white">
                        <a:lumMod val="50000"/>
                      </a:prstClr>
                    </a:solidFill>
                    <a:uLnTx/>
                    <a:uFillTx/>
                    <a:latin typeface="等线" pitchFamily="2" charset="-122"/>
                    <a:ea typeface="等线" pitchFamily="2" charset="-122"/>
                  </a:rPr>
                  <a:t>Interface prototyping specifications</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userDrawn="1"/>
        </p:nvSpPr>
        <p:spPr>
          <a:xfrm>
            <a:off x="1242960" y="1199348"/>
            <a:ext cx="9333104" cy="4786487"/>
          </a:xfrm>
          <a:prstGeom prst="rect">
            <a:avLst/>
          </a:prstGeom>
        </p:spPr>
        <p:txBody>
          <a:bodyPr wrap="square" rtlCol="0">
            <a:noAutofit/>
          </a:bodyPr>
          <a:lstStyle/>
          <a:p>
            <a:r>
              <a:rPr lang="zh-CN" altLang="en-US" sz="2800" dirty="0"/>
              <a:t>RUP 方法中对设计用户界面原型的活动按照逻辑顺序描述为三个步骤： </a:t>
            </a:r>
          </a:p>
          <a:p>
            <a:endParaRPr lang="zh-CN" altLang="en-US" sz="2800" dirty="0"/>
          </a:p>
          <a:p>
            <a:r>
              <a:rPr lang="zh-CN" altLang="en-US" sz="2800" b="1" dirty="0"/>
              <a:t>1.设计用户界面原型</a:t>
            </a:r>
          </a:p>
          <a:p>
            <a:endParaRPr lang="zh-CN" altLang="en-US" sz="2800" b="1" dirty="0"/>
          </a:p>
          <a:p>
            <a:r>
              <a:rPr lang="zh-CN" altLang="en-US" sz="2800" b="1" dirty="0"/>
              <a:t>2.实施用户界面原型</a:t>
            </a:r>
          </a:p>
          <a:p>
            <a:endParaRPr lang="zh-CN" altLang="en-US" sz="2800" b="1" dirty="0"/>
          </a:p>
          <a:p>
            <a:r>
              <a:rPr lang="zh-CN" altLang="en-US" sz="2800" b="1" dirty="0"/>
              <a:t>3.获得有关用户界面原型的反馈 </a:t>
            </a:r>
          </a:p>
          <a:p>
            <a:endParaRPr lang="zh-CN" altLang="en-US" sz="2800" dirty="0"/>
          </a:p>
          <a:p>
            <a:r>
              <a:rPr lang="zh-CN" altLang="en-US" sz="2800" dirty="0"/>
              <a:t>这些步骤也可以根据需要对顺序进行调整。</a:t>
            </a:r>
            <a:r>
              <a:rPr kumimoji="0" lang="en-US" altLang="zh-CN" sz="2800" b="0" i="0" u="none" strike="noStrike" kern="1200" cap="none" spc="0" normalizeH="0" baseline="30000" noProof="0" dirty="0">
                <a:ln>
                  <a:noFill/>
                </a:ln>
                <a:solidFill>
                  <a:srgbClr val="333333"/>
                </a:solidFill>
                <a:effectLst/>
                <a:uLnTx/>
                <a:uFillTx/>
                <a:latin typeface="等线" pitchFamily="2" charset="-122"/>
                <a:ea typeface="等线" pitchFamily="2" charset="-122"/>
                <a:cs typeface="+mn-cs"/>
              </a:rPr>
              <a:t> [1]</a:t>
            </a:r>
            <a:endParaRPr lang="zh-CN" altLang="en-US" sz="2800" baseline="30000" dirty="0"/>
          </a:p>
        </p:txBody>
      </p:sp>
      <p:sp>
        <p:nvSpPr>
          <p:cNvPr id="10" name="文本框 9"/>
          <p:cNvSpPr txBox="1"/>
          <p:nvPr/>
        </p:nvSpPr>
        <p:spPr>
          <a:xfrm>
            <a:off x="0" y="0"/>
            <a:ext cx="7315200" cy="368300"/>
          </a:xfrm>
          <a:prstGeom prst="rect">
            <a:avLst/>
          </a:prstGeom>
          <a:noFill/>
        </p:spPr>
        <p:txBody>
          <a:bodyPr wrap="square" rtlCol="0" anchor="t">
            <a:spAutoFit/>
          </a:bodyPr>
          <a:lstStyle/>
          <a:p>
            <a:endParaRPr lang="zh-CN" altLang="en-US"/>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sp>
        <p:nvSpPr>
          <p:cNvPr id="8" name="文本框2"/>
          <p:cNvSpPr/>
          <p:nvPr/>
        </p:nvSpPr>
        <p:spPr bwMode="auto">
          <a:xfrm>
            <a:off x="1344357" y="456553"/>
            <a:ext cx="9287387" cy="738664"/>
          </a:xfrm>
          <a:prstGeom prst="rect">
            <a:avLst/>
          </a:prstGeom>
          <a:noFill/>
          <a:ln>
            <a:noFill/>
          </a:ln>
          <a:effectLst/>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rgbClr val="7188A8"/>
                </a:solidFill>
                <a:effectLst/>
                <a:uLnTx/>
                <a:uFillTx/>
                <a:latin typeface="三极拙楷简体" charset="-122"/>
                <a:ea typeface="三极拙楷简体" charset="-122"/>
                <a:cs typeface="+mn-ea"/>
                <a:sym typeface="+mn-lt"/>
              </a:rPr>
              <a:t>目录</a:t>
            </a:r>
          </a:p>
        </p:txBody>
      </p:sp>
      <p:grpSp>
        <p:nvGrpSpPr>
          <p:cNvPr id="9" name="组合 8"/>
          <p:cNvGrpSpPr/>
          <p:nvPr/>
        </p:nvGrpSpPr>
        <p:grpSpPr>
          <a:xfrm>
            <a:off x="2272191" y="2041446"/>
            <a:ext cx="4555528" cy="602238"/>
            <a:chOff x="1685050" y="2134091"/>
            <a:chExt cx="4555528" cy="602238"/>
          </a:xfrm>
        </p:grpSpPr>
        <p:sp>
          <p:nvSpPr>
            <p:cNvPr id="10" name="矩形 9"/>
            <p:cNvSpPr/>
            <p:nvPr/>
          </p:nvSpPr>
          <p:spPr>
            <a:xfrm>
              <a:off x="1685050" y="2179737"/>
              <a:ext cx="556592" cy="556592"/>
            </a:xfrm>
            <a:prstGeom prst="rect">
              <a:avLst/>
            </a:prstGeom>
            <a:solidFill>
              <a:srgbClr val="F7B1A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itchFamily="2" charset="-79"/>
                  <a:ea typeface="等线" pitchFamily="2" charset="-122"/>
                  <a:cs typeface="Aharoni" pitchFamily="2" charset="-79"/>
                </a:rPr>
                <a:t>01</a:t>
              </a:r>
              <a:endParaRPr kumimoji="0" lang="zh-CN" altLang="en-US" sz="2400" b="0" i="0" u="none" strike="noStrike" kern="1200" cap="none" spc="0" normalizeH="0" baseline="0" noProof="0" dirty="0">
                <a:ln>
                  <a:noFill/>
                </a:ln>
                <a:solidFill>
                  <a:prstClr val="white"/>
                </a:solidFill>
                <a:effectLst/>
                <a:uLnTx/>
                <a:uFillTx/>
                <a:latin typeface="Aharoni" pitchFamily="2" charset="-79"/>
                <a:ea typeface="等线" pitchFamily="2" charset="-122"/>
                <a:cs typeface="Aharoni" pitchFamily="2" charset="-79"/>
              </a:endParaRPr>
            </a:p>
          </p:txBody>
        </p:sp>
        <p:sp>
          <p:nvSpPr>
            <p:cNvPr id="11" name="文本框 10"/>
            <p:cNvSpPr txBox="1"/>
            <p:nvPr/>
          </p:nvSpPr>
          <p:spPr>
            <a:xfrm>
              <a:off x="2241642" y="2134091"/>
              <a:ext cx="323723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noProof="0" dirty="0">
                  <a:ln>
                    <a:noFill/>
                  </a:ln>
                  <a:solidFill>
                    <a:srgbClr val="7188A8"/>
                  </a:solidFill>
                  <a:effectLst/>
                  <a:uLnTx/>
                  <a:uFillTx/>
                  <a:latin typeface="等线" pitchFamily="2" charset="-122"/>
                  <a:ea typeface="等线" pitchFamily="2" charset="-122"/>
                  <a:cs typeface="+mn-ea"/>
                  <a:sym typeface="+mn-lt"/>
                </a:rPr>
                <a:t>界面原型的原理与概念</a:t>
              </a:r>
              <a:endParaRPr kumimoji="0" lang="zh-CN" altLang="en-US" sz="2400" b="1" i="0" u="none" strike="noStrike" kern="1200" cap="none" spc="0" normalizeH="0" baseline="0" noProof="0" dirty="0">
                <a:ln>
                  <a:noFill/>
                </a:ln>
                <a:solidFill>
                  <a:srgbClr val="7188A8"/>
                </a:solidFill>
                <a:effectLst/>
                <a:uLnTx/>
                <a:uFillTx/>
                <a:latin typeface="等线" pitchFamily="2" charset="-122"/>
                <a:ea typeface="等线" pitchFamily="2" charset="-122"/>
                <a:cs typeface="+mn-ea"/>
                <a:sym typeface="+mn-lt"/>
              </a:endParaRPr>
            </a:p>
          </p:txBody>
        </p:sp>
        <p:sp>
          <p:nvSpPr>
            <p:cNvPr id="12" name="矩形 11"/>
            <p:cNvSpPr/>
            <p:nvPr/>
          </p:nvSpPr>
          <p:spPr>
            <a:xfrm>
              <a:off x="2272434" y="248241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50" noProof="0" dirty="0">
                  <a:ln>
                    <a:noFill/>
                  </a:ln>
                  <a:solidFill>
                    <a:prstClr val="white">
                      <a:lumMod val="50000"/>
                    </a:prstClr>
                  </a:solidFill>
                  <a:effectLst/>
                  <a:uLnTx/>
                  <a:uFillTx/>
                  <a:latin typeface="等线" pitchFamily="2" charset="-122"/>
                  <a:ea typeface="等线" pitchFamily="2" charset="-122"/>
                  <a:sym typeface="+mn-ea"/>
                </a:rPr>
                <a:t>The concept of interface prototypes</a:t>
              </a:r>
              <a:endParaRPr kumimoji="0" lang="en-US" altLang="zh-CN"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endParaRPr>
            </a:p>
          </p:txBody>
        </p:sp>
      </p:grpSp>
      <p:grpSp>
        <p:nvGrpSpPr>
          <p:cNvPr id="13" name="组合 12"/>
          <p:cNvGrpSpPr/>
          <p:nvPr/>
        </p:nvGrpSpPr>
        <p:grpSpPr>
          <a:xfrm>
            <a:off x="2272191" y="3527581"/>
            <a:ext cx="4555528" cy="602238"/>
            <a:chOff x="1685050" y="2134091"/>
            <a:chExt cx="4555528" cy="602238"/>
          </a:xfrm>
        </p:grpSpPr>
        <p:sp>
          <p:nvSpPr>
            <p:cNvPr id="14" name="矩形 13"/>
            <p:cNvSpPr/>
            <p:nvPr/>
          </p:nvSpPr>
          <p:spPr>
            <a:xfrm>
              <a:off x="1685050" y="2179737"/>
              <a:ext cx="556592" cy="556592"/>
            </a:xfrm>
            <a:prstGeom prst="rect">
              <a:avLst/>
            </a:prstGeom>
            <a:solidFill>
              <a:srgbClr val="7188A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itchFamily="2" charset="-79"/>
                  <a:ea typeface="等线" pitchFamily="2" charset="-122"/>
                  <a:cs typeface="Aharoni" pitchFamily="2" charset="-79"/>
                </a:rPr>
                <a:t>03</a:t>
              </a:r>
              <a:endParaRPr kumimoji="0" lang="zh-CN" altLang="en-US" sz="2400" b="0" i="0" u="none" strike="noStrike" kern="1200" cap="none" spc="0" normalizeH="0" baseline="0" noProof="0" dirty="0">
                <a:ln>
                  <a:noFill/>
                </a:ln>
                <a:solidFill>
                  <a:prstClr val="white"/>
                </a:solidFill>
                <a:effectLst/>
                <a:uLnTx/>
                <a:uFillTx/>
                <a:latin typeface="Aharoni" pitchFamily="2" charset="-79"/>
                <a:ea typeface="等线" pitchFamily="2" charset="-122"/>
                <a:cs typeface="Aharoni" pitchFamily="2" charset="-79"/>
              </a:endParaRPr>
            </a:p>
          </p:txBody>
        </p:sp>
        <p:sp>
          <p:nvSpPr>
            <p:cNvPr id="15" name="文本框 14"/>
            <p:cNvSpPr txBox="1"/>
            <p:nvPr/>
          </p:nvSpPr>
          <p:spPr>
            <a:xfrm>
              <a:off x="2241642" y="2134091"/>
              <a:ext cx="23209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itchFamily="2" charset="-122"/>
                  <a:ea typeface="等线" pitchFamily="2" charset="-122"/>
                  <a:cs typeface="+mn-ea"/>
                  <a:sym typeface="+mn-lt"/>
                </a:rPr>
                <a:t>界面原型的工具</a:t>
              </a:r>
            </a:p>
          </p:txBody>
        </p:sp>
        <p:sp>
          <p:nvSpPr>
            <p:cNvPr id="16" name="矩形 15"/>
            <p:cNvSpPr/>
            <p:nvPr/>
          </p:nvSpPr>
          <p:spPr>
            <a:xfrm>
              <a:off x="2272434" y="248241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rPr>
                <a:t>Tools for interface prototypes</a:t>
              </a:r>
            </a:p>
          </p:txBody>
        </p:sp>
      </p:grpSp>
      <p:grpSp>
        <p:nvGrpSpPr>
          <p:cNvPr id="21" name="组合 20"/>
          <p:cNvGrpSpPr/>
          <p:nvPr/>
        </p:nvGrpSpPr>
        <p:grpSpPr>
          <a:xfrm>
            <a:off x="6490062" y="2040176"/>
            <a:ext cx="4710127" cy="602238"/>
            <a:chOff x="1685050" y="2134091"/>
            <a:chExt cx="4710127" cy="602238"/>
          </a:xfrm>
        </p:grpSpPr>
        <p:sp>
          <p:nvSpPr>
            <p:cNvPr id="22" name="矩形 21"/>
            <p:cNvSpPr/>
            <p:nvPr/>
          </p:nvSpPr>
          <p:spPr>
            <a:xfrm>
              <a:off x="1685050" y="2179737"/>
              <a:ext cx="556592" cy="556592"/>
            </a:xfrm>
            <a:prstGeom prst="rect">
              <a:avLst/>
            </a:prstGeom>
            <a:solidFill>
              <a:srgbClr val="96C0E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itchFamily="2" charset="-79"/>
                  <a:ea typeface="等线" pitchFamily="2" charset="-122"/>
                  <a:cs typeface="Aharoni" pitchFamily="2" charset="-79"/>
                </a:rPr>
                <a:t>02</a:t>
              </a:r>
              <a:endParaRPr kumimoji="0" lang="zh-CN" altLang="en-US" sz="2400" b="0" i="0" u="none" strike="noStrike" kern="1200" cap="none" spc="0" normalizeH="0" baseline="0" noProof="0" dirty="0">
                <a:ln>
                  <a:noFill/>
                </a:ln>
                <a:solidFill>
                  <a:prstClr val="white"/>
                </a:solidFill>
                <a:effectLst/>
                <a:uLnTx/>
                <a:uFillTx/>
                <a:latin typeface="Aharoni" pitchFamily="2" charset="-79"/>
                <a:ea typeface="等线" pitchFamily="2" charset="-122"/>
                <a:cs typeface="Aharoni" pitchFamily="2" charset="-79"/>
              </a:endParaRPr>
            </a:p>
          </p:txBody>
        </p:sp>
        <p:sp>
          <p:nvSpPr>
            <p:cNvPr id="23" name="文本框 22"/>
            <p:cNvSpPr txBox="1"/>
            <p:nvPr/>
          </p:nvSpPr>
          <p:spPr>
            <a:xfrm>
              <a:off x="2241642" y="2134091"/>
              <a:ext cx="415353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itchFamily="2" charset="-122"/>
                  <a:ea typeface="等线" pitchFamily="2" charset="-122"/>
                  <a:cs typeface="+mn-ea"/>
                  <a:sym typeface="+mn-lt"/>
                </a:rPr>
                <a:t>界面原型开发内容与设计规范</a:t>
              </a:r>
            </a:p>
          </p:txBody>
        </p:sp>
        <p:sp>
          <p:nvSpPr>
            <p:cNvPr id="24" name="矩形 23"/>
            <p:cNvSpPr/>
            <p:nvPr/>
          </p:nvSpPr>
          <p:spPr>
            <a:xfrm>
              <a:off x="2272434" y="248241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50" noProof="0" dirty="0">
                  <a:ln>
                    <a:noFill/>
                  </a:ln>
                  <a:solidFill>
                    <a:prstClr val="white">
                      <a:lumMod val="50000"/>
                    </a:prstClr>
                  </a:solidFill>
                  <a:effectLst/>
                  <a:uLnTx/>
                  <a:uFillTx/>
                  <a:latin typeface="等线" pitchFamily="2" charset="-122"/>
                  <a:ea typeface="等线" pitchFamily="2" charset="-122"/>
                  <a:cs typeface="+mn-cs"/>
                </a:rPr>
                <a:t>Interface prototyping specifications</a:t>
              </a:r>
              <a:endParaRPr kumimoji="0" lang="en-US" altLang="zh-CN"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endParaRPr>
            </a:p>
          </p:txBody>
        </p:sp>
      </p:grpSp>
      <p:grpSp>
        <p:nvGrpSpPr>
          <p:cNvPr id="25" name="组合 24"/>
          <p:cNvGrpSpPr/>
          <p:nvPr/>
        </p:nvGrpSpPr>
        <p:grpSpPr>
          <a:xfrm>
            <a:off x="6490062" y="3526946"/>
            <a:ext cx="4555528" cy="602238"/>
            <a:chOff x="1685050" y="2134091"/>
            <a:chExt cx="4555528" cy="602238"/>
          </a:xfrm>
        </p:grpSpPr>
        <p:sp>
          <p:nvSpPr>
            <p:cNvPr id="26" name="矩形 25"/>
            <p:cNvSpPr/>
            <p:nvPr/>
          </p:nvSpPr>
          <p:spPr>
            <a:xfrm>
              <a:off x="1685050" y="2179737"/>
              <a:ext cx="556592" cy="556592"/>
            </a:xfrm>
            <a:prstGeom prst="rect">
              <a:avLst/>
            </a:prstGeom>
            <a:solidFill>
              <a:srgbClr val="F5E0D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itchFamily="2" charset="-79"/>
                  <a:ea typeface="等线" pitchFamily="2" charset="-122"/>
                  <a:cs typeface="Aharoni" pitchFamily="2" charset="-79"/>
                </a:rPr>
                <a:t>04</a:t>
              </a:r>
              <a:endParaRPr kumimoji="0" lang="zh-CN" altLang="en-US" sz="2400" b="0" i="0" u="none" strike="noStrike" kern="1200" cap="none" spc="0" normalizeH="0" baseline="0" noProof="0" dirty="0">
                <a:ln>
                  <a:noFill/>
                </a:ln>
                <a:solidFill>
                  <a:prstClr val="white"/>
                </a:solidFill>
                <a:effectLst/>
                <a:uLnTx/>
                <a:uFillTx/>
                <a:latin typeface="Aharoni" pitchFamily="2" charset="-79"/>
                <a:ea typeface="等线" pitchFamily="2" charset="-122"/>
                <a:cs typeface="Aharoni" pitchFamily="2" charset="-79"/>
              </a:endParaRPr>
            </a:p>
          </p:txBody>
        </p:sp>
        <p:sp>
          <p:nvSpPr>
            <p:cNvPr id="27" name="文本框 26"/>
            <p:cNvSpPr txBox="1"/>
            <p:nvPr/>
          </p:nvSpPr>
          <p:spPr>
            <a:xfrm>
              <a:off x="2241642" y="2134091"/>
              <a:ext cx="231648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itchFamily="2" charset="-122"/>
                  <a:ea typeface="等线" pitchFamily="2" charset="-122"/>
                  <a:cs typeface="+mn-ea"/>
                  <a:sym typeface="+mn-lt"/>
                </a:rPr>
                <a:t>界面原型的示例</a:t>
              </a:r>
            </a:p>
          </p:txBody>
        </p:sp>
        <p:sp>
          <p:nvSpPr>
            <p:cNvPr id="28" name="矩形 27"/>
            <p:cNvSpPr/>
            <p:nvPr/>
          </p:nvSpPr>
          <p:spPr>
            <a:xfrm>
              <a:off x="2272434" y="248241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50" noProof="0" dirty="0">
                  <a:ln>
                    <a:noFill/>
                  </a:ln>
                  <a:solidFill>
                    <a:prstClr val="white">
                      <a:lumMod val="50000"/>
                    </a:prstClr>
                  </a:solidFill>
                  <a:effectLst/>
                  <a:uLnTx/>
                  <a:uFillTx/>
                  <a:latin typeface="等线" pitchFamily="2" charset="-122"/>
                  <a:ea typeface="等线" pitchFamily="2" charset="-122"/>
                  <a:cs typeface="+mn-cs"/>
                </a:rPr>
                <a:t>E</a:t>
              </a:r>
              <a:r>
                <a:rPr kumimoji="0" lang="en-US" altLang="zh-CN"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rPr>
                <a:t>xample of an interface prototype</a:t>
              </a:r>
            </a:p>
          </p:txBody>
        </p:sp>
      </p:grpSp>
      <p:cxnSp>
        <p:nvCxnSpPr>
          <p:cNvPr id="29" name="直接连接符 28"/>
          <p:cNvCxnSpPr/>
          <p:nvPr/>
        </p:nvCxnSpPr>
        <p:spPr>
          <a:xfrm flipV="1">
            <a:off x="5588301" y="1194805"/>
            <a:ext cx="799526" cy="1"/>
          </a:xfrm>
          <a:prstGeom prst="line">
            <a:avLst/>
          </a:prstGeom>
          <a:ln w="38100">
            <a:solidFill>
              <a:srgbClr val="7188A8"/>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272172" y="5009190"/>
            <a:ext cx="556592" cy="556592"/>
          </a:xfrm>
          <a:prstGeom prst="rect">
            <a:avLst/>
          </a:prstGeom>
          <a:solidFill>
            <a:srgbClr val="DAE3F3">
              <a:alpha val="10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itchFamily="2" charset="-79"/>
                <a:ea typeface="等线" pitchFamily="2" charset="-122"/>
                <a:cs typeface="Aharoni" pitchFamily="2" charset="-79"/>
              </a:rPr>
              <a:t>05</a:t>
            </a:r>
            <a:endParaRPr kumimoji="0" lang="zh-CN" altLang="en-US" sz="2400" b="0" i="0" u="none" strike="noStrike" kern="1200" cap="none" spc="0" normalizeH="0" baseline="0" noProof="0" dirty="0">
              <a:ln>
                <a:noFill/>
              </a:ln>
              <a:solidFill>
                <a:prstClr val="white"/>
              </a:solidFill>
              <a:effectLst/>
              <a:uLnTx/>
              <a:uFillTx/>
              <a:latin typeface="Aharoni" pitchFamily="2" charset="-79"/>
              <a:ea typeface="等线" pitchFamily="2" charset="-122"/>
              <a:cs typeface="Aharoni" pitchFamily="2" charset="-79"/>
            </a:endParaRPr>
          </a:p>
        </p:txBody>
      </p:sp>
      <p:sp>
        <p:nvSpPr>
          <p:cNvPr id="4" name="矩形 3"/>
          <p:cNvSpPr/>
          <p:nvPr/>
        </p:nvSpPr>
        <p:spPr>
          <a:xfrm>
            <a:off x="6490084" y="5009190"/>
            <a:ext cx="556592" cy="556592"/>
          </a:xfrm>
          <a:prstGeom prst="rect">
            <a:avLst/>
          </a:prstGeom>
          <a:solidFill>
            <a:srgbClr val="FFF2CC">
              <a:alpha val="10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uLnTx/>
                <a:uFillTx/>
                <a:latin typeface="Aharoni" pitchFamily="2" charset="-79"/>
                <a:ea typeface="等线" pitchFamily="2" charset="-122"/>
                <a:cs typeface="Aharoni" pitchFamily="2" charset="-79"/>
              </a:rPr>
              <a:t>06</a:t>
            </a:r>
            <a:endParaRPr kumimoji="0" lang="zh-CN" altLang="en-US" sz="2400" b="0" i="0" u="none" strike="noStrike" kern="1200" cap="none" spc="0" normalizeH="0" baseline="0" noProof="0" dirty="0">
              <a:ln>
                <a:noFill/>
              </a:ln>
              <a:solidFill>
                <a:prstClr val="white"/>
              </a:solidFill>
              <a:effectLst/>
              <a:uLnTx/>
              <a:uFillTx/>
              <a:latin typeface="Aharoni" pitchFamily="2" charset="-79"/>
              <a:ea typeface="等线" pitchFamily="2" charset="-122"/>
              <a:cs typeface="Aharoni" pitchFamily="2" charset="-79"/>
            </a:endParaRPr>
          </a:p>
        </p:txBody>
      </p:sp>
      <p:sp>
        <p:nvSpPr>
          <p:cNvPr id="6" name="文本框 5"/>
          <p:cNvSpPr txBox="1"/>
          <p:nvPr/>
        </p:nvSpPr>
        <p:spPr>
          <a:xfrm>
            <a:off x="2828988" y="5008566"/>
            <a:ext cx="140462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noProof="0" dirty="0">
                <a:ln>
                  <a:noFill/>
                </a:ln>
                <a:solidFill>
                  <a:srgbClr val="7188A8"/>
                </a:solidFill>
                <a:effectLst/>
                <a:uLnTx/>
                <a:uFillTx/>
                <a:latin typeface="等线" pitchFamily="2" charset="-122"/>
                <a:ea typeface="等线" pitchFamily="2" charset="-122"/>
                <a:cs typeface="+mn-ea"/>
                <a:sym typeface="+mn-lt"/>
              </a:rPr>
              <a:t>小组绩效</a:t>
            </a:r>
            <a:endParaRPr kumimoji="0" lang="zh-CN" altLang="en-US" sz="2400" b="1" i="0" u="none" strike="noStrike" kern="1200" cap="none" spc="0" normalizeH="0" baseline="0" noProof="0" dirty="0">
              <a:ln>
                <a:noFill/>
              </a:ln>
              <a:solidFill>
                <a:srgbClr val="7188A8"/>
              </a:solidFill>
              <a:effectLst/>
              <a:uLnTx/>
              <a:uFillTx/>
              <a:latin typeface="等线" pitchFamily="2" charset="-122"/>
              <a:ea typeface="等线" pitchFamily="2" charset="-122"/>
              <a:cs typeface="+mn-ea"/>
              <a:sym typeface="+mn-lt"/>
            </a:endParaRPr>
          </a:p>
        </p:txBody>
      </p:sp>
      <p:sp>
        <p:nvSpPr>
          <p:cNvPr id="17" name="矩形 16"/>
          <p:cNvSpPr/>
          <p:nvPr/>
        </p:nvSpPr>
        <p:spPr>
          <a:xfrm>
            <a:off x="2859405" y="5342255"/>
            <a:ext cx="3098800" cy="5715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50" noProof="0" dirty="0">
                <a:ln>
                  <a:noFill/>
                </a:ln>
                <a:solidFill>
                  <a:prstClr val="white">
                    <a:lumMod val="50000"/>
                  </a:prstClr>
                </a:solidFill>
                <a:effectLst/>
                <a:uLnTx/>
                <a:uFillTx/>
                <a:latin typeface="等线" pitchFamily="2" charset="-122"/>
                <a:ea typeface="等线" pitchFamily="2" charset="-122"/>
                <a:cs typeface="+mn-cs"/>
              </a:rPr>
              <a:t>Group performance</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050" noProof="0" dirty="0">
              <a:ln>
                <a:noFill/>
              </a:ln>
              <a:solidFill>
                <a:prstClr val="white">
                  <a:lumMod val="50000"/>
                </a:prstClr>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endParaRPr>
          </a:p>
        </p:txBody>
      </p:sp>
      <p:sp>
        <p:nvSpPr>
          <p:cNvPr id="18" name="矩形 17"/>
          <p:cNvSpPr/>
          <p:nvPr/>
        </p:nvSpPr>
        <p:spPr>
          <a:xfrm>
            <a:off x="7102377" y="5337901"/>
            <a:ext cx="3968144" cy="5759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050" noProof="0" dirty="0">
                <a:ln>
                  <a:noFill/>
                </a:ln>
                <a:solidFill>
                  <a:prstClr val="white">
                    <a:lumMod val="50000"/>
                  </a:prstClr>
                </a:solidFill>
                <a:effectLst/>
                <a:uLnTx/>
                <a:uFillTx/>
                <a:latin typeface="等线" pitchFamily="2" charset="-122"/>
                <a:ea typeface="等线" pitchFamily="2" charset="-122"/>
                <a:cs typeface="+mn-cs"/>
              </a:rPr>
              <a:t>Resources</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050" noProof="0" dirty="0">
              <a:ln>
                <a:noFill/>
              </a:ln>
              <a:solidFill>
                <a:prstClr val="white">
                  <a:lumMod val="50000"/>
                </a:prstClr>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endParaRPr>
          </a:p>
        </p:txBody>
      </p:sp>
      <p:cxnSp>
        <p:nvCxnSpPr>
          <p:cNvPr id="7" name="直接连接符 6"/>
          <p:cNvCxnSpPr/>
          <p:nvPr/>
        </p:nvCxnSpPr>
        <p:spPr>
          <a:xfrm flipV="1">
            <a:off x="5715000" y="1322070"/>
            <a:ext cx="800100" cy="0"/>
          </a:xfrm>
          <a:prstGeom prst="line">
            <a:avLst/>
          </a:prstGeom>
          <a:ln w="38100">
            <a:solidFill>
              <a:srgbClr val="7188A8"/>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102475" y="5008880"/>
            <a:ext cx="1404620"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noProof="0" dirty="0">
                <a:ln>
                  <a:noFill/>
                </a:ln>
                <a:solidFill>
                  <a:srgbClr val="7188A8"/>
                </a:solidFill>
                <a:effectLst/>
                <a:uLnTx/>
                <a:uFillTx/>
                <a:latin typeface="等线" pitchFamily="2" charset="-122"/>
                <a:ea typeface="等线" pitchFamily="2" charset="-122"/>
                <a:cs typeface="+mn-ea"/>
                <a:sym typeface="+mn-lt"/>
              </a:rPr>
              <a:t>参考资料</a:t>
            </a:r>
            <a:endParaRPr kumimoji="0" lang="zh-CN" altLang="en-US" sz="2400" b="1" i="0" u="none" strike="noStrike" kern="1200" cap="none" spc="0" normalizeH="0" baseline="0" noProof="0" dirty="0">
              <a:ln>
                <a:noFill/>
              </a:ln>
              <a:solidFill>
                <a:srgbClr val="7188A8"/>
              </a:solidFill>
              <a:effectLst/>
              <a:uLnTx/>
              <a:uFillTx/>
              <a:latin typeface="等线" pitchFamily="2" charset="-122"/>
              <a:ea typeface="等线" pitchFamily="2" charset="-122"/>
              <a:cs typeface="+mn-ea"/>
              <a:sym typeface="+mn-lt"/>
            </a:endParaRP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additive="base">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ppt_w</p:attrName>
                                        </p:attrNameLst>
                                      </p:cBhvr>
                                      <p:tavLst>
                                        <p:tav tm="0">
                                          <p:val>
                                            <p:fltVal val="0"/>
                                          </p:val>
                                        </p:tav>
                                        <p:tav tm="100000">
                                          <p:val>
                                            <p:strVal val="#ppt_w"/>
                                          </p:val>
                                        </p:tav>
                                      </p:tavLst>
                                    </p:anim>
                                    <p:anim calcmode="lin" valueType="num">
                                      <p:cBhvr additive="base">
                                        <p:cTn id="8" dur="500" fill="hold"/>
                                        <p:tgtEl>
                                          <p:spTgt spid="9"/>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additive="base">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ppt_w</p:attrName>
                                        </p:attrNameLst>
                                      </p:cBhvr>
                                      <p:tavLst>
                                        <p:tav tm="0">
                                          <p:val>
                                            <p:fltVal val="0"/>
                                          </p:val>
                                        </p:tav>
                                        <p:tav tm="100000">
                                          <p:val>
                                            <p:strVal val="#ppt_w"/>
                                          </p:val>
                                        </p:tav>
                                      </p:tavLst>
                                    </p:anim>
                                    <p:anim calcmode="lin" valueType="num">
                                      <p:cBhvr additive="base">
                                        <p:cTn id="12" dur="500" fill="hold"/>
                                        <p:tgtEl>
                                          <p:spTgt spid="21"/>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additive="base">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ppt_w</p:attrName>
                                        </p:attrNameLst>
                                      </p:cBhvr>
                                      <p:tavLst>
                                        <p:tav tm="0">
                                          <p:val>
                                            <p:fltVal val="0"/>
                                          </p:val>
                                        </p:tav>
                                        <p:tav tm="100000">
                                          <p:val>
                                            <p:strVal val="#ppt_w"/>
                                          </p:val>
                                        </p:tav>
                                      </p:tavLst>
                                    </p:anim>
                                    <p:anim calcmode="lin" valueType="num">
                                      <p:cBhvr additive="base">
                                        <p:cTn id="16" dur="500" fill="hold"/>
                                        <p:tgtEl>
                                          <p:spTgt spid="13"/>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additive="base">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ppt_w</p:attrName>
                                        </p:attrNameLst>
                                      </p:cBhvr>
                                      <p:tavLst>
                                        <p:tav tm="0">
                                          <p:val>
                                            <p:fltVal val="0"/>
                                          </p:val>
                                        </p:tav>
                                        <p:tav tm="100000">
                                          <p:val>
                                            <p:strVal val="#ppt_w"/>
                                          </p:val>
                                        </p:tav>
                                      </p:tavLst>
                                    </p:anim>
                                    <p:anim calcmode="lin" valueType="num">
                                      <p:cBhvr additive="base">
                                        <p:cTn id="20" dur="500" fill="hold"/>
                                        <p:tgtEl>
                                          <p:spTgt spid="25"/>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additive="base">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ppt_w</p:attrName>
                                        </p:attrNameLst>
                                      </p:cBhvr>
                                      <p:tavLst>
                                        <p:tav tm="0">
                                          <p:val>
                                            <p:fltVal val="0"/>
                                          </p:val>
                                        </p:tav>
                                        <p:tav tm="100000">
                                          <p:val>
                                            <p:strVal val="#ppt_w"/>
                                          </p:val>
                                        </p:tav>
                                      </p:tavLst>
                                    </p:anim>
                                    <p:anim calcmode="lin" valueType="num">
                                      <p:cBhvr additive="base">
                                        <p:cTn id="24" dur="500" fill="hold"/>
                                        <p:tgtEl>
                                          <p:spTgt spid="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additive="base">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ppt_w</p:attrName>
                                        </p:attrNameLst>
                                      </p:cBhvr>
                                      <p:tavLst>
                                        <p:tav tm="0">
                                          <p:val>
                                            <p:fltVal val="0"/>
                                          </p:val>
                                        </p:tav>
                                        <p:tav tm="100000">
                                          <p:val>
                                            <p:strVal val="#ppt_w"/>
                                          </p:val>
                                        </p:tav>
                                      </p:tavLst>
                                    </p:anim>
                                    <p:anim calcmode="lin" valueType="num">
                                      <p:cBhvr additive="base">
                                        <p:cTn id="28" dur="500" fill="hold"/>
                                        <p:tgtEl>
                                          <p:spTgt spid="6"/>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additive="base">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ppt_w</p:attrName>
                                        </p:attrNameLst>
                                      </p:cBhvr>
                                      <p:tavLst>
                                        <p:tav tm="0">
                                          <p:val>
                                            <p:fltVal val="0"/>
                                          </p:val>
                                        </p:tav>
                                        <p:tav tm="100000">
                                          <p:val>
                                            <p:strVal val="#ppt_w"/>
                                          </p:val>
                                        </p:tav>
                                      </p:tavLst>
                                    </p:anim>
                                    <p:anim calcmode="lin" valueType="num">
                                      <p:cBhvr additive="base">
                                        <p:cTn id="32" dur="500" fill="hold"/>
                                        <p:tgtEl>
                                          <p:spTgt spid="17"/>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additive="base">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ppt_w</p:attrName>
                                        </p:attrNameLst>
                                      </p:cBhvr>
                                      <p:tavLst>
                                        <p:tav tm="0">
                                          <p:val>
                                            <p:fltVal val="0"/>
                                          </p:val>
                                        </p:tav>
                                        <p:tav tm="100000">
                                          <p:val>
                                            <p:strVal val="#ppt_w"/>
                                          </p:val>
                                        </p:tav>
                                      </p:tavLst>
                                    </p:anim>
                                    <p:anim calcmode="lin" valueType="num">
                                      <p:cBhvr additive="base">
                                        <p:cTn id="36" dur="500" fill="hold"/>
                                        <p:tgtEl>
                                          <p:spTgt spid="4"/>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additive="base">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ppt_w</p:attrName>
                                        </p:attrNameLst>
                                      </p:cBhvr>
                                      <p:tavLst>
                                        <p:tav tm="0">
                                          <p:val>
                                            <p:fltVal val="0"/>
                                          </p:val>
                                        </p:tav>
                                        <p:tav tm="100000">
                                          <p:val>
                                            <p:strVal val="#ppt_w"/>
                                          </p:val>
                                        </p:tav>
                                      </p:tavLst>
                                    </p:anim>
                                    <p:anim calcmode="lin" valueType="num">
                                      <p:cBhvr additive="base">
                                        <p:cTn id="40" dur="500" fill="hold"/>
                                        <p:tgtEl>
                                          <p:spTgt spid="20"/>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additive="base">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ppt_w</p:attrName>
                                        </p:attrNameLst>
                                      </p:cBhvr>
                                      <p:tavLst>
                                        <p:tav tm="0">
                                          <p:val>
                                            <p:fltVal val="0"/>
                                          </p:val>
                                        </p:tav>
                                        <p:tav tm="100000">
                                          <p:val>
                                            <p:strVal val="#ppt_w"/>
                                          </p:val>
                                        </p:tav>
                                      </p:tavLst>
                                    </p:anim>
                                    <p:anim calcmode="lin" valueType="num">
                                      <p:cBhvr additive="base">
                                        <p:cTn id="44"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P spid="17" grpId="0"/>
      <p:bldP spid="18"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364513" cy="601052"/>
            <a:chOff x="334963" y="455941"/>
            <a:chExt cx="4364513" cy="601052"/>
          </a:xfrm>
        </p:grpSpPr>
        <p:grpSp>
          <p:nvGrpSpPr>
            <p:cNvPr id="3" name="组合 2"/>
            <p:cNvGrpSpPr/>
            <p:nvPr/>
          </p:nvGrpSpPr>
          <p:grpSpPr>
            <a:xfrm>
              <a:off x="545941" y="455941"/>
              <a:ext cx="4153535" cy="601052"/>
              <a:chOff x="545941" y="455941"/>
              <a:chExt cx="4153535" cy="601052"/>
            </a:xfrm>
          </p:grpSpPr>
          <p:sp>
            <p:nvSpPr>
              <p:cNvPr id="5" name="文本框 4"/>
              <p:cNvSpPr txBox="1"/>
              <p:nvPr/>
            </p:nvSpPr>
            <p:spPr>
              <a:xfrm>
                <a:off x="545941" y="455941"/>
                <a:ext cx="4153535"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界面原型开发内容与设计规范</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noProof="0" dirty="0">
                    <a:solidFill>
                      <a:prstClr val="white">
                        <a:lumMod val="50000"/>
                      </a:prstClr>
                    </a:solidFill>
                    <a:uLnTx/>
                    <a:uFillTx/>
                    <a:latin typeface="等线" pitchFamily="2" charset="-122"/>
                    <a:ea typeface="等线" pitchFamily="2" charset="-122"/>
                  </a:rPr>
                  <a:t>Interface prototyping specifications</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userDrawn="1"/>
        </p:nvSpPr>
        <p:spPr>
          <a:xfrm>
            <a:off x="1196686" y="1472409"/>
            <a:ext cx="9474845" cy="4764681"/>
          </a:xfrm>
          <a:prstGeom prst="rect">
            <a:avLst/>
          </a:prstGeom>
        </p:spPr>
        <p:txBody>
          <a:bodyPr wrap="square" rtlCol="0">
            <a:noAutofit/>
          </a:bodyPr>
          <a:lstStyle/>
          <a:p>
            <a:r>
              <a:rPr lang="zh-CN" altLang="en-US" sz="2800" dirty="0"/>
              <a:t>对用户界面原型设计的过程描述为：</a:t>
            </a:r>
          </a:p>
          <a:p>
            <a:endParaRPr lang="zh-CN" altLang="en-US" sz="2800" dirty="0"/>
          </a:p>
          <a:p>
            <a:r>
              <a:rPr lang="zh-CN" altLang="en-US" sz="2800" dirty="0"/>
              <a:t>    </a:t>
            </a:r>
            <a:r>
              <a:rPr lang="zh-CN" altLang="en-US" sz="2800" dirty="0">
                <a:solidFill>
                  <a:srgbClr val="FF0000"/>
                </a:solidFill>
              </a:rPr>
              <a:t>确定主窗口、设计可视化主窗口、设计主窗口操作、设计特征窗口、设计涉及多个对象的操作、设计其他功能</a:t>
            </a:r>
            <a:r>
              <a:rPr lang="zh-CN" altLang="en-US" sz="2800" dirty="0"/>
              <a:t>，这种方法的优点是对设计过程的有效控制。</a:t>
            </a:r>
          </a:p>
          <a:p>
            <a:endParaRPr lang="zh-CN" altLang="en-US" sz="2800" dirty="0"/>
          </a:p>
          <a:p>
            <a:r>
              <a:rPr lang="zh-CN" altLang="en-US" sz="2800" dirty="0"/>
              <a:t>  在设计过程中采用的主要方法有三种。</a:t>
            </a:r>
            <a:r>
              <a:rPr lang="zh-CN" altLang="en-US" sz="2800" dirty="0">
                <a:solidFill>
                  <a:srgbClr val="FF0000"/>
                </a:solidFill>
              </a:rPr>
              <a:t>制图：使用铅笔和纸绘制。使用位图：在位图编辑器中绘制。编写可执行文件：可以“运行”并能和最终用户交互的模拟应用程序。</a:t>
            </a:r>
            <a:r>
              <a:rPr kumimoji="0" lang="en-US" altLang="zh-CN" sz="2800" b="0"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 </a:t>
            </a:r>
            <a:r>
              <a:rPr kumimoji="0" lang="en-US" altLang="zh-CN" sz="2800" b="0" i="0" u="none" strike="noStrike" kern="1200" cap="none" spc="0" normalizeH="0" baseline="30000" noProof="0" dirty="0">
                <a:ln>
                  <a:noFill/>
                </a:ln>
                <a:solidFill>
                  <a:srgbClr val="333333"/>
                </a:solidFill>
                <a:effectLst/>
                <a:uLnTx/>
                <a:uFillTx/>
                <a:latin typeface="等线" pitchFamily="2" charset="-122"/>
                <a:ea typeface="等线" pitchFamily="2" charset="-122"/>
                <a:cs typeface="+mn-cs"/>
              </a:rPr>
              <a:t>[1]</a:t>
            </a:r>
            <a:endParaRPr lang="zh-CN" altLang="en-US" sz="2800" baseline="30000" dirty="0">
              <a:solidFill>
                <a:srgbClr val="FF0000"/>
              </a:solidFill>
            </a:endParaRP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364513" cy="601052"/>
            <a:chOff x="334963" y="455941"/>
            <a:chExt cx="4364513" cy="601052"/>
          </a:xfrm>
        </p:grpSpPr>
        <p:grpSp>
          <p:nvGrpSpPr>
            <p:cNvPr id="3" name="组合 2"/>
            <p:cNvGrpSpPr/>
            <p:nvPr/>
          </p:nvGrpSpPr>
          <p:grpSpPr>
            <a:xfrm>
              <a:off x="545941" y="455941"/>
              <a:ext cx="4153535" cy="601052"/>
              <a:chOff x="545941" y="455941"/>
              <a:chExt cx="4153535" cy="601052"/>
            </a:xfrm>
          </p:grpSpPr>
          <p:sp>
            <p:nvSpPr>
              <p:cNvPr id="5" name="文本框 4"/>
              <p:cNvSpPr txBox="1"/>
              <p:nvPr/>
            </p:nvSpPr>
            <p:spPr>
              <a:xfrm>
                <a:off x="545941" y="455941"/>
                <a:ext cx="4153535"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界面原型开发内容与设计规范</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noProof="0" dirty="0">
                    <a:solidFill>
                      <a:prstClr val="white">
                        <a:lumMod val="50000"/>
                      </a:prstClr>
                    </a:solidFill>
                    <a:uLnTx/>
                    <a:uFillTx/>
                    <a:latin typeface="等线" pitchFamily="2" charset="-122"/>
                    <a:ea typeface="等线" pitchFamily="2" charset="-122"/>
                  </a:rPr>
                  <a:t>Interface prototyping specifications</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userDrawn="1"/>
        </p:nvSpPr>
        <p:spPr>
          <a:xfrm>
            <a:off x="1341089" y="1450120"/>
            <a:ext cx="9889166" cy="4513908"/>
          </a:xfrm>
          <a:prstGeom prst="rect">
            <a:avLst/>
          </a:prstGeom>
        </p:spPr>
        <p:txBody>
          <a:bodyPr wrap="square" rtlCol="0">
            <a:noAutofit/>
          </a:bodyPr>
          <a:lstStyle/>
          <a:p>
            <a:r>
              <a:rPr lang="zh-CN" altLang="en-US" sz="2800" dirty="0"/>
              <a:t>  </a:t>
            </a:r>
            <a:r>
              <a:rPr lang="zh-CN" altLang="en-US" sz="2800" dirty="0">
                <a:solidFill>
                  <a:srgbClr val="FF0000"/>
                </a:solidFill>
              </a:rPr>
              <a:t>最终确定用户界面原型的最好方法是结合使用位图和可执行文件。</a:t>
            </a:r>
            <a:r>
              <a:rPr lang="zh-CN" altLang="en-US" sz="2800" dirty="0"/>
              <a:t>一旦需要将原型展示给除了用户界面设计员之外的其他人员，则应该采取这种方法。</a:t>
            </a:r>
          </a:p>
          <a:p>
            <a:endParaRPr lang="zh-CN" altLang="en-US" sz="2800" dirty="0"/>
          </a:p>
          <a:p>
            <a:r>
              <a:rPr lang="zh-CN" altLang="en-US" sz="2800" dirty="0"/>
              <a:t>  位图可以指定用户界面的准确外观，而可执行文件可以近似地显示外观，并支持部分操作以及辅助窗口的外观和行为。</a:t>
            </a:r>
          </a:p>
          <a:p>
            <a:endParaRPr lang="zh-CN" altLang="en-US" sz="2800" dirty="0"/>
          </a:p>
          <a:p>
            <a:r>
              <a:rPr lang="zh-CN" altLang="en-US" sz="2800" dirty="0"/>
              <a:t>  如果没有足够的资源生成可执行文件，也可以使用位图作为原型的最终表现方式</a:t>
            </a:r>
            <a:r>
              <a:rPr lang="en-US" altLang="zh-CN" sz="2800" dirty="0"/>
              <a:t>!</a:t>
            </a:r>
            <a:r>
              <a:rPr kumimoji="0" lang="en-US" altLang="zh-CN" sz="2800" b="0"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 </a:t>
            </a:r>
            <a:r>
              <a:rPr kumimoji="0" lang="en-US" altLang="zh-CN" sz="2800" b="0" i="0" u="none" strike="noStrike" kern="1200" cap="none" spc="0" normalizeH="0" baseline="30000" noProof="0" dirty="0">
                <a:ln>
                  <a:noFill/>
                </a:ln>
                <a:solidFill>
                  <a:srgbClr val="333333"/>
                </a:solidFill>
                <a:effectLst/>
                <a:uLnTx/>
                <a:uFillTx/>
                <a:latin typeface="等线" pitchFamily="2" charset="-122"/>
                <a:ea typeface="等线" pitchFamily="2" charset="-122"/>
                <a:cs typeface="+mn-cs"/>
              </a:rPr>
              <a:t>[1]</a:t>
            </a:r>
            <a:endParaRPr lang="zh-CN" altLang="en-US" sz="2800" baseline="30000" dirty="0"/>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364513" cy="601052"/>
            <a:chOff x="334963" y="455941"/>
            <a:chExt cx="4364513" cy="601052"/>
          </a:xfrm>
        </p:grpSpPr>
        <p:grpSp>
          <p:nvGrpSpPr>
            <p:cNvPr id="3" name="组合 2"/>
            <p:cNvGrpSpPr/>
            <p:nvPr/>
          </p:nvGrpSpPr>
          <p:grpSpPr>
            <a:xfrm>
              <a:off x="545941" y="455941"/>
              <a:ext cx="4153535" cy="601052"/>
              <a:chOff x="545941" y="455941"/>
              <a:chExt cx="4153535" cy="601052"/>
            </a:xfrm>
          </p:grpSpPr>
          <p:sp>
            <p:nvSpPr>
              <p:cNvPr id="5" name="文本框 4"/>
              <p:cNvSpPr txBox="1"/>
              <p:nvPr/>
            </p:nvSpPr>
            <p:spPr>
              <a:xfrm>
                <a:off x="545941" y="455941"/>
                <a:ext cx="4153535"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界面原型开发内容与设计规范</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noProof="0" dirty="0">
                    <a:solidFill>
                      <a:prstClr val="white">
                        <a:lumMod val="50000"/>
                      </a:prstClr>
                    </a:solidFill>
                    <a:uLnTx/>
                    <a:uFillTx/>
                    <a:latin typeface="等线" pitchFamily="2" charset="-122"/>
                    <a:ea typeface="等线" pitchFamily="2" charset="-122"/>
                  </a:rPr>
                  <a:t>Interface prototyping specifications</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userDrawn="1"/>
        </p:nvSpPr>
        <p:spPr>
          <a:xfrm>
            <a:off x="1210251" y="1406508"/>
            <a:ext cx="9060525" cy="4535714"/>
          </a:xfrm>
          <a:prstGeom prst="rect">
            <a:avLst/>
          </a:prstGeom>
        </p:spPr>
        <p:txBody>
          <a:bodyPr wrap="square" rtlCol="0">
            <a:noAutofit/>
          </a:bodyPr>
          <a:lstStyle/>
          <a:p>
            <a:endParaRPr lang="zh-CN" altLang="en-US" sz="2800"/>
          </a:p>
        </p:txBody>
      </p:sp>
      <p:sp>
        <p:nvSpPr>
          <p:cNvPr id="8" name="文本框 7"/>
          <p:cNvSpPr txBox="1"/>
          <p:nvPr userDrawn="1"/>
        </p:nvSpPr>
        <p:spPr>
          <a:xfrm>
            <a:off x="1253863" y="1275670"/>
            <a:ext cx="9605683" cy="4688359"/>
          </a:xfrm>
          <a:prstGeom prst="rect">
            <a:avLst/>
          </a:prstGeom>
        </p:spPr>
        <p:txBody>
          <a:bodyPr wrap="square" rtlCol="0">
            <a:noAutofit/>
          </a:bodyPr>
          <a:lstStyle/>
          <a:p>
            <a:r>
              <a:rPr lang="zh-CN" altLang="en-US" sz="2800" dirty="0">
                <a:solidFill>
                  <a:srgbClr val="000000"/>
                </a:solidFill>
              </a:rPr>
              <a:t>    获得有关用户界面原型的反馈采用的</a:t>
            </a:r>
            <a:r>
              <a:rPr lang="zh-CN" altLang="en-US" sz="2800" dirty="0">
                <a:solidFill>
                  <a:srgbClr val="FF0000"/>
                </a:solidFill>
              </a:rPr>
              <a:t>主要方法是将用户界面原型展示给其他人。</a:t>
            </a:r>
          </a:p>
          <a:p>
            <a:endParaRPr lang="en-US" altLang="zh-CN" sz="2800" dirty="0">
              <a:solidFill>
                <a:srgbClr val="FF0000"/>
              </a:solidFill>
            </a:endParaRPr>
          </a:p>
          <a:p>
            <a:r>
              <a:rPr lang="zh-CN" altLang="en-US" sz="2800" dirty="0"/>
              <a:t>    随着原型设计和实施的不断深入，需要将设计展示给越来越多的复审员，其中包括：其他项目组成员、外部可用性专家和用户。</a:t>
            </a:r>
          </a:p>
          <a:p>
            <a:endParaRPr lang="zh-CN" altLang="en-US" sz="2800" dirty="0"/>
          </a:p>
          <a:p>
            <a:r>
              <a:rPr lang="zh-CN" altLang="en-US" sz="2800" dirty="0"/>
              <a:t>    其主要目的是</a:t>
            </a:r>
            <a:r>
              <a:rPr lang="zh-CN" altLang="en-US" sz="2800" dirty="0">
                <a:solidFill>
                  <a:srgbClr val="FF0000"/>
                </a:solidFill>
              </a:rPr>
              <a:t>为了发现原型设计中存在的缺陷、获得用户的进一步需求从而对原型进行完善。</a:t>
            </a:r>
            <a:r>
              <a:rPr kumimoji="0" lang="en-US" altLang="zh-CN" sz="2800" b="0"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 </a:t>
            </a:r>
            <a:r>
              <a:rPr kumimoji="0" lang="en-US" altLang="zh-CN" sz="2800" b="0" i="0" u="none" strike="noStrike" kern="1200" cap="none" spc="0" normalizeH="0" baseline="30000" noProof="0" dirty="0">
                <a:ln>
                  <a:noFill/>
                </a:ln>
                <a:solidFill>
                  <a:srgbClr val="333333"/>
                </a:solidFill>
                <a:effectLst/>
                <a:uLnTx/>
                <a:uFillTx/>
                <a:latin typeface="等线" pitchFamily="2" charset="-122"/>
                <a:ea typeface="等线" pitchFamily="2" charset="-122"/>
                <a:cs typeface="+mn-cs"/>
              </a:rPr>
              <a:t>[1]</a:t>
            </a:r>
            <a:endParaRPr lang="zh-CN" altLang="en-US" sz="2800" baseline="30000" dirty="0">
              <a:solidFill>
                <a:srgbClr val="FF0000"/>
              </a:solidFill>
            </a:endParaRP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364513" cy="601052"/>
            <a:chOff x="334963" y="455941"/>
            <a:chExt cx="4364513" cy="601052"/>
          </a:xfrm>
        </p:grpSpPr>
        <p:grpSp>
          <p:nvGrpSpPr>
            <p:cNvPr id="3" name="组合 2"/>
            <p:cNvGrpSpPr/>
            <p:nvPr/>
          </p:nvGrpSpPr>
          <p:grpSpPr>
            <a:xfrm>
              <a:off x="545941" y="455941"/>
              <a:ext cx="4153535" cy="601052"/>
              <a:chOff x="545941" y="455941"/>
              <a:chExt cx="4153535" cy="601052"/>
            </a:xfrm>
          </p:grpSpPr>
          <p:sp>
            <p:nvSpPr>
              <p:cNvPr id="5" name="文本框 4"/>
              <p:cNvSpPr txBox="1"/>
              <p:nvPr/>
            </p:nvSpPr>
            <p:spPr>
              <a:xfrm>
                <a:off x="545941" y="455941"/>
                <a:ext cx="4153535"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界面原型开发内容与设计规范</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noProof="0" dirty="0">
                    <a:solidFill>
                      <a:prstClr val="white">
                        <a:lumMod val="50000"/>
                      </a:prstClr>
                    </a:solidFill>
                    <a:uLnTx/>
                    <a:uFillTx/>
                    <a:latin typeface="等线" pitchFamily="2" charset="-122"/>
                    <a:ea typeface="等线" pitchFamily="2" charset="-122"/>
                  </a:rPr>
                  <a:t>Interface prototyping specifications</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userDrawn="1"/>
        </p:nvSpPr>
        <p:spPr>
          <a:xfrm>
            <a:off x="1063264" y="1375037"/>
            <a:ext cx="9835395" cy="4319346"/>
          </a:xfrm>
          <a:prstGeom prst="rect">
            <a:avLst/>
          </a:prstGeom>
        </p:spPr>
        <p:txBody>
          <a:bodyPr wrap="square" rtlCol="0">
            <a:noAutofit/>
          </a:bodyPr>
          <a:lstStyle/>
          <a:p>
            <a:r>
              <a:rPr lang="en-US" altLang="zh-CN" sz="2800" dirty="0">
                <a:latin typeface="等线" pitchFamily="2" charset="-122"/>
                <a:ea typeface="等线" pitchFamily="2" charset="-122"/>
              </a:rPr>
              <a:t>1.</a:t>
            </a:r>
            <a:r>
              <a:rPr lang="zh-CN" altLang="en-US" sz="2800" b="1" dirty="0">
                <a:latin typeface="等线" pitchFamily="2" charset="-122"/>
                <a:ea typeface="等线" pitchFamily="2" charset="-122"/>
              </a:rPr>
              <a:t>易用性原则</a:t>
            </a:r>
          </a:p>
          <a:p>
            <a:r>
              <a:rPr lang="zh-CN" altLang="en-US" sz="2800" dirty="0">
                <a:latin typeface="等线" pitchFamily="2" charset="-122"/>
                <a:ea typeface="等线" pitchFamily="2" charset="-122"/>
              </a:rPr>
              <a:t>    按钮名称应该</a:t>
            </a:r>
            <a:r>
              <a:rPr lang="zh-CN" altLang="en-US" sz="2800" dirty="0">
                <a:solidFill>
                  <a:srgbClr val="FF0000"/>
                </a:solidFill>
                <a:latin typeface="等线" pitchFamily="2" charset="-122"/>
                <a:ea typeface="等线" pitchFamily="2" charset="-122"/>
              </a:rPr>
              <a:t>易懂，用词准确，没有模棱两可的字眼</a:t>
            </a:r>
            <a:r>
              <a:rPr lang="zh-CN" altLang="en-US" sz="2800" dirty="0">
                <a:latin typeface="等线" pitchFamily="2" charset="-122"/>
                <a:ea typeface="等线" pitchFamily="2" charset="-122"/>
              </a:rPr>
              <a:t>，要与同一界面上的其他按钮</a:t>
            </a:r>
            <a:r>
              <a:rPr lang="zh-CN" altLang="en-US" sz="2800" dirty="0">
                <a:solidFill>
                  <a:srgbClr val="FF0000"/>
                </a:solidFill>
                <a:latin typeface="等线" pitchFamily="2" charset="-122"/>
                <a:ea typeface="等线" pitchFamily="2" charset="-122"/>
              </a:rPr>
              <a:t>易于区分</a:t>
            </a:r>
            <a:r>
              <a:rPr lang="zh-CN" altLang="en-US" sz="2800" dirty="0">
                <a:latin typeface="等线" pitchFamily="2" charset="-122"/>
                <a:ea typeface="等线" pitchFamily="2" charset="-122"/>
              </a:rPr>
              <a:t>，如能</a:t>
            </a:r>
            <a:r>
              <a:rPr lang="zh-CN" altLang="en-US" sz="2800" dirty="0">
                <a:solidFill>
                  <a:srgbClr val="FF0000"/>
                </a:solidFill>
                <a:latin typeface="等线" pitchFamily="2" charset="-122"/>
                <a:ea typeface="等线" pitchFamily="2" charset="-122"/>
              </a:rPr>
              <a:t>望文知意</a:t>
            </a:r>
            <a:r>
              <a:rPr lang="zh-CN" altLang="en-US" sz="2800" dirty="0">
                <a:latin typeface="等线" pitchFamily="2" charset="-122"/>
                <a:ea typeface="等线" pitchFamily="2" charset="-122"/>
              </a:rPr>
              <a:t>最好。理想的情况是用户不用查询帮助就能指定该界面的功能并进行相关的正确操作</a:t>
            </a:r>
          </a:p>
          <a:p>
            <a:r>
              <a:rPr lang="en-US" altLang="zh-CN" sz="2800" b="1" dirty="0">
                <a:latin typeface="等线" pitchFamily="2" charset="-122"/>
                <a:ea typeface="等线" pitchFamily="2" charset="-122"/>
              </a:rPr>
              <a:t>2.</a:t>
            </a:r>
            <a:r>
              <a:rPr lang="zh-CN" altLang="en-US" sz="2800" b="1" dirty="0">
                <a:latin typeface="等线" pitchFamily="2" charset="-122"/>
                <a:ea typeface="等线" pitchFamily="2" charset="-122"/>
              </a:rPr>
              <a:t>规范性原则</a:t>
            </a:r>
          </a:p>
          <a:p>
            <a:r>
              <a:rPr lang="zh-CN" altLang="en-US" sz="2800" dirty="0">
                <a:latin typeface="等线" pitchFamily="2" charset="-122"/>
                <a:ea typeface="等线" pitchFamily="2" charset="-122"/>
              </a:rPr>
              <a:t>   通常界面设计都</a:t>
            </a:r>
            <a:r>
              <a:rPr lang="zh-CN" altLang="en-US" sz="2800" dirty="0">
                <a:solidFill>
                  <a:srgbClr val="FF0000"/>
                </a:solidFill>
                <a:latin typeface="等线" pitchFamily="2" charset="-122"/>
                <a:ea typeface="等线" pitchFamily="2" charset="-122"/>
              </a:rPr>
              <a:t>按</a:t>
            </a:r>
            <a:r>
              <a:rPr lang="en-US" altLang="zh-CN" sz="2800" dirty="0">
                <a:solidFill>
                  <a:srgbClr val="FF0000"/>
                </a:solidFill>
                <a:latin typeface="等线" pitchFamily="2" charset="-122"/>
                <a:ea typeface="等线" pitchFamily="2" charset="-122"/>
              </a:rPr>
              <a:t>Windows</a:t>
            </a:r>
            <a:r>
              <a:rPr lang="zh-CN" altLang="en-US" sz="2800" dirty="0">
                <a:solidFill>
                  <a:srgbClr val="FF0000"/>
                </a:solidFill>
                <a:latin typeface="等线" pitchFamily="2" charset="-122"/>
                <a:ea typeface="等线" pitchFamily="2" charset="-122"/>
              </a:rPr>
              <a:t>界面的规范来设计</a:t>
            </a:r>
            <a:r>
              <a:rPr lang="zh-CN" altLang="en-US" sz="2800" dirty="0">
                <a:latin typeface="等线" pitchFamily="2" charset="-122"/>
                <a:ea typeface="等线" pitchFamily="2" charset="-122"/>
              </a:rPr>
              <a:t>，即包含“菜单条、工具栏、工具箱厢、状态栏、滚动条、右键快捷菜单”的标准格式，可以说：</a:t>
            </a:r>
            <a:r>
              <a:rPr lang="zh-CN" altLang="en-US" sz="2800" dirty="0">
                <a:solidFill>
                  <a:srgbClr val="FF0000"/>
                </a:solidFill>
                <a:latin typeface="等线" pitchFamily="2" charset="-122"/>
                <a:ea typeface="等线" pitchFamily="2" charset="-122"/>
              </a:rPr>
              <a:t>界面遵循规范化的程度越高，则易用性相应的就越好</a:t>
            </a:r>
            <a:r>
              <a:rPr lang="zh-CN" altLang="en-US" sz="2800" dirty="0">
                <a:latin typeface="等线" pitchFamily="2" charset="-122"/>
                <a:ea typeface="等线" pitchFamily="2" charset="-122"/>
              </a:rPr>
              <a:t>。</a:t>
            </a:r>
            <a:r>
              <a:rPr kumimoji="0" lang="en-US" altLang="zh-CN" sz="2800" b="0"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 </a:t>
            </a:r>
            <a:r>
              <a:rPr kumimoji="0" lang="en-US" altLang="zh-CN" sz="2800" b="0" i="0" u="none" strike="noStrike" kern="1200" cap="none" spc="0" normalizeH="0" baseline="30000" noProof="0" dirty="0">
                <a:ln>
                  <a:noFill/>
                </a:ln>
                <a:solidFill>
                  <a:srgbClr val="333333"/>
                </a:solidFill>
                <a:effectLst/>
                <a:uLnTx/>
                <a:uFillTx/>
                <a:latin typeface="等线" pitchFamily="2" charset="-122"/>
                <a:ea typeface="等线" pitchFamily="2" charset="-122"/>
                <a:cs typeface="+mn-cs"/>
              </a:rPr>
              <a:t>[4]</a:t>
            </a:r>
            <a:endParaRPr lang="zh-CN" altLang="en-US" sz="2800" baseline="30000" dirty="0">
              <a:latin typeface="等线" pitchFamily="2" charset="-122"/>
              <a:ea typeface="等线" pitchFamily="2" charset="-122"/>
            </a:endParaRP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364513" cy="601052"/>
            <a:chOff x="334963" y="455941"/>
            <a:chExt cx="4364513" cy="601052"/>
          </a:xfrm>
        </p:grpSpPr>
        <p:grpSp>
          <p:nvGrpSpPr>
            <p:cNvPr id="3" name="组合 2"/>
            <p:cNvGrpSpPr/>
            <p:nvPr/>
          </p:nvGrpSpPr>
          <p:grpSpPr>
            <a:xfrm>
              <a:off x="545941" y="455941"/>
              <a:ext cx="4153535" cy="601052"/>
              <a:chOff x="545941" y="455941"/>
              <a:chExt cx="4153535" cy="601052"/>
            </a:xfrm>
          </p:grpSpPr>
          <p:sp>
            <p:nvSpPr>
              <p:cNvPr id="5" name="文本框 4"/>
              <p:cNvSpPr txBox="1"/>
              <p:nvPr/>
            </p:nvSpPr>
            <p:spPr>
              <a:xfrm>
                <a:off x="545941" y="455941"/>
                <a:ext cx="4153535"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界面原型开发内容与设计规范</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noProof="0" dirty="0">
                    <a:solidFill>
                      <a:prstClr val="white">
                        <a:lumMod val="50000"/>
                      </a:prstClr>
                    </a:solidFill>
                    <a:uLnTx/>
                    <a:uFillTx/>
                    <a:latin typeface="等线" pitchFamily="2" charset="-122"/>
                    <a:ea typeface="等线" pitchFamily="2" charset="-122"/>
                  </a:rPr>
                  <a:t>Interface prototyping specifications</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userDrawn="1"/>
        </p:nvSpPr>
        <p:spPr>
          <a:xfrm>
            <a:off x="974327" y="1269591"/>
            <a:ext cx="9835395" cy="4319346"/>
          </a:xfrm>
          <a:prstGeom prst="rect">
            <a:avLst/>
          </a:prstGeom>
        </p:spPr>
        <p:txBody>
          <a:bodyPr wrap="square" rtlCol="0">
            <a:noAutofit/>
          </a:bodyPr>
          <a:lstStyle/>
          <a:p>
            <a:r>
              <a:rPr lang="en-US" altLang="zh-CN" sz="2800" b="1" dirty="0">
                <a:latin typeface="等线" pitchFamily="2" charset="-122"/>
                <a:ea typeface="等线" pitchFamily="2" charset="-122"/>
              </a:rPr>
              <a:t>3.</a:t>
            </a:r>
            <a:r>
              <a:rPr lang="zh-CN" altLang="en-US" sz="2800" b="1" dirty="0">
                <a:latin typeface="等线" pitchFamily="2" charset="-122"/>
                <a:ea typeface="等线" pitchFamily="2" charset="-122"/>
              </a:rPr>
              <a:t>帮助设施原则</a:t>
            </a:r>
          </a:p>
          <a:p>
            <a:endParaRPr lang="zh-CN" altLang="en-US" sz="2800" b="1" dirty="0">
              <a:latin typeface="等线" pitchFamily="2" charset="-122"/>
              <a:ea typeface="等线" pitchFamily="2" charset="-122"/>
            </a:endParaRPr>
          </a:p>
          <a:p>
            <a:r>
              <a:rPr lang="en-US" altLang="zh-CN" sz="2800" dirty="0">
                <a:latin typeface="等线" pitchFamily="2" charset="-122"/>
                <a:ea typeface="等线" pitchFamily="2" charset="-122"/>
              </a:rPr>
              <a:t>     </a:t>
            </a:r>
            <a:r>
              <a:rPr lang="zh-CN" altLang="en-US" sz="2800" dirty="0">
                <a:latin typeface="等线" pitchFamily="2" charset="-122"/>
                <a:ea typeface="等线" pitchFamily="2" charset="-122"/>
              </a:rPr>
              <a:t>系统应该提供尽而可靠的帮助文档，在用户使用产生迷惑是可以自己寻求解决方法。</a:t>
            </a:r>
          </a:p>
          <a:p>
            <a:endParaRPr lang="zh-CN" altLang="en-US" sz="2800" b="1" dirty="0">
              <a:latin typeface="等线" pitchFamily="2" charset="-122"/>
              <a:ea typeface="等线" pitchFamily="2" charset="-122"/>
            </a:endParaRPr>
          </a:p>
          <a:p>
            <a:r>
              <a:rPr lang="en-US" altLang="zh-CN" sz="2800" b="1" dirty="0">
                <a:latin typeface="等线" pitchFamily="2" charset="-122"/>
                <a:ea typeface="等线" pitchFamily="2" charset="-122"/>
              </a:rPr>
              <a:t>4.</a:t>
            </a:r>
            <a:r>
              <a:rPr lang="zh-CN" altLang="en-US" sz="2800" b="1" dirty="0">
                <a:latin typeface="等线" pitchFamily="2" charset="-122"/>
                <a:ea typeface="等线" pitchFamily="2" charset="-122"/>
              </a:rPr>
              <a:t>合理性原则</a:t>
            </a:r>
          </a:p>
          <a:p>
            <a:endParaRPr lang="zh-CN" altLang="en-US" sz="2800" b="1" dirty="0">
              <a:latin typeface="等线" pitchFamily="2" charset="-122"/>
              <a:ea typeface="等线" pitchFamily="2" charset="-122"/>
            </a:endParaRPr>
          </a:p>
          <a:p>
            <a:r>
              <a:rPr lang="zh-CN" altLang="en-US" sz="2800" dirty="0">
                <a:solidFill>
                  <a:srgbClr val="FF0000"/>
                </a:solidFill>
                <a:latin typeface="等线" pitchFamily="2" charset="-122"/>
                <a:ea typeface="等线" pitchFamily="2" charset="-122"/>
              </a:rPr>
              <a:t>    屏幕对角线相交的位置是用户直视的地方，正上方四分之一处为易吸引用户注意力的位置，</a:t>
            </a:r>
            <a:r>
              <a:rPr lang="zh-CN" altLang="en-US" sz="2800" dirty="0">
                <a:latin typeface="等线" pitchFamily="2" charset="-122"/>
                <a:ea typeface="等线" pitchFamily="2" charset="-122"/>
              </a:rPr>
              <a:t>在放置窗体时需要注意利用这两个位置。</a:t>
            </a:r>
            <a:r>
              <a:rPr kumimoji="0" lang="en-US" altLang="zh-CN" sz="2800" b="0" i="0" u="none" strike="noStrike" kern="1200" cap="none" spc="0" normalizeH="0" baseline="30000" noProof="0" dirty="0">
                <a:ln>
                  <a:noFill/>
                </a:ln>
                <a:solidFill>
                  <a:srgbClr val="333333"/>
                </a:solidFill>
                <a:effectLst/>
                <a:uLnTx/>
                <a:uFillTx/>
                <a:latin typeface="等线" pitchFamily="2" charset="-122"/>
                <a:ea typeface="等线" pitchFamily="2" charset="-122"/>
                <a:cs typeface="+mn-cs"/>
              </a:rPr>
              <a:t> [4]</a:t>
            </a:r>
            <a:endParaRPr lang="zh-CN" altLang="en-US" sz="2800" baseline="30000" dirty="0">
              <a:latin typeface="等线" pitchFamily="2" charset="-122"/>
              <a:ea typeface="等线" pitchFamily="2" charset="-122"/>
            </a:endParaRP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364513" cy="601052"/>
            <a:chOff x="334963" y="455941"/>
            <a:chExt cx="4364513" cy="601052"/>
          </a:xfrm>
        </p:grpSpPr>
        <p:grpSp>
          <p:nvGrpSpPr>
            <p:cNvPr id="3" name="组合 2"/>
            <p:cNvGrpSpPr/>
            <p:nvPr/>
          </p:nvGrpSpPr>
          <p:grpSpPr>
            <a:xfrm>
              <a:off x="545941" y="455941"/>
              <a:ext cx="4153535" cy="601052"/>
              <a:chOff x="545941" y="455941"/>
              <a:chExt cx="4153535" cy="601052"/>
            </a:xfrm>
          </p:grpSpPr>
          <p:sp>
            <p:nvSpPr>
              <p:cNvPr id="5" name="文本框 4"/>
              <p:cNvSpPr txBox="1"/>
              <p:nvPr/>
            </p:nvSpPr>
            <p:spPr>
              <a:xfrm>
                <a:off x="545941" y="455941"/>
                <a:ext cx="4153535"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界面原型开发内容与设计规范</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noProof="0" dirty="0">
                    <a:solidFill>
                      <a:prstClr val="white">
                        <a:lumMod val="50000"/>
                      </a:prstClr>
                    </a:solidFill>
                    <a:uLnTx/>
                    <a:uFillTx/>
                    <a:latin typeface="等线" pitchFamily="2" charset="-122"/>
                    <a:ea typeface="等线" pitchFamily="2" charset="-122"/>
                  </a:rPr>
                  <a:t>Interface prototyping specifications</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userDrawn="1"/>
        </p:nvSpPr>
        <p:spPr>
          <a:xfrm>
            <a:off x="1178162" y="1269591"/>
            <a:ext cx="9835395" cy="4319346"/>
          </a:xfrm>
          <a:prstGeom prst="rect">
            <a:avLst/>
          </a:prstGeom>
        </p:spPr>
        <p:txBody>
          <a:bodyPr wrap="square" rtlCol="0">
            <a:noAutofit/>
          </a:bodyPr>
          <a:lstStyle/>
          <a:p>
            <a:r>
              <a:rPr lang="en-US" altLang="zh-CN" sz="2800" b="1" dirty="0">
                <a:latin typeface="等线" pitchFamily="2" charset="-122"/>
                <a:ea typeface="等线" pitchFamily="2" charset="-122"/>
              </a:rPr>
              <a:t>5.</a:t>
            </a:r>
            <a:r>
              <a:rPr lang="zh-CN" altLang="en-US" sz="2800" b="1" dirty="0">
                <a:latin typeface="等线" pitchFamily="2" charset="-122"/>
                <a:ea typeface="等线" pitchFamily="2" charset="-122"/>
              </a:rPr>
              <a:t>美观与协调性原则</a:t>
            </a:r>
          </a:p>
          <a:p>
            <a:endParaRPr lang="zh-CN" altLang="en-US" sz="2800" b="1" dirty="0">
              <a:latin typeface="等线" pitchFamily="2" charset="-122"/>
              <a:ea typeface="等线" pitchFamily="2" charset="-122"/>
            </a:endParaRPr>
          </a:p>
          <a:p>
            <a:r>
              <a:rPr lang="zh-CN" altLang="en-US" sz="2800" dirty="0">
                <a:latin typeface="等线" pitchFamily="2" charset="-122"/>
                <a:ea typeface="等线" pitchFamily="2" charset="-122"/>
              </a:rPr>
              <a:t>    界面应该大小适合美学观点，感觉协调舒适，能在有效的范围内吸引用户的注意力。</a:t>
            </a:r>
          </a:p>
          <a:p>
            <a:endParaRPr lang="zh-CN" altLang="en-US" sz="2800" dirty="0">
              <a:latin typeface="等线" pitchFamily="2" charset="-122"/>
              <a:ea typeface="等线" pitchFamily="2" charset="-122"/>
            </a:endParaRPr>
          </a:p>
          <a:p>
            <a:endParaRPr lang="zh-CN" altLang="en-US" sz="2800" dirty="0">
              <a:latin typeface="等线" pitchFamily="2" charset="-122"/>
              <a:ea typeface="等线" pitchFamily="2" charset="-122"/>
            </a:endParaRPr>
          </a:p>
          <a:p>
            <a:r>
              <a:rPr lang="en-US" altLang="zh-CN" sz="2800" b="1" dirty="0">
                <a:latin typeface="等线" pitchFamily="2" charset="-122"/>
                <a:ea typeface="等线" pitchFamily="2" charset="-122"/>
              </a:rPr>
              <a:t>6.</a:t>
            </a:r>
            <a:r>
              <a:rPr lang="zh-CN" altLang="en-US" sz="2800" b="1" dirty="0">
                <a:latin typeface="等线" pitchFamily="2" charset="-122"/>
                <a:ea typeface="等线" pitchFamily="2" charset="-122"/>
              </a:rPr>
              <a:t>菜单位置原则</a:t>
            </a:r>
          </a:p>
          <a:p>
            <a:endParaRPr lang="zh-CN" altLang="en-US" sz="2800" b="1" dirty="0">
              <a:latin typeface="等线" pitchFamily="2" charset="-122"/>
              <a:ea typeface="等线" pitchFamily="2" charset="-122"/>
            </a:endParaRPr>
          </a:p>
          <a:p>
            <a:r>
              <a:rPr lang="zh-CN" altLang="en-US" sz="2800" dirty="0">
                <a:latin typeface="等线" pitchFamily="2" charset="-122"/>
                <a:ea typeface="等线" pitchFamily="2" charset="-122"/>
              </a:rPr>
              <a:t>  菜单时界面上最重要的元素，菜单位置按照功能来组织。</a:t>
            </a:r>
            <a:r>
              <a:rPr kumimoji="0" lang="en-US" altLang="zh-CN" sz="2800" b="0"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 [4]</a:t>
            </a:r>
            <a:endParaRPr lang="zh-CN" altLang="en-US" sz="2800" dirty="0">
              <a:latin typeface="等线" pitchFamily="2" charset="-122"/>
              <a:ea typeface="等线" pitchFamily="2" charset="-122"/>
            </a:endParaRP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364513" cy="601052"/>
            <a:chOff x="334963" y="455941"/>
            <a:chExt cx="4364513" cy="601052"/>
          </a:xfrm>
        </p:grpSpPr>
        <p:grpSp>
          <p:nvGrpSpPr>
            <p:cNvPr id="3" name="组合 2"/>
            <p:cNvGrpSpPr/>
            <p:nvPr/>
          </p:nvGrpSpPr>
          <p:grpSpPr>
            <a:xfrm>
              <a:off x="545941" y="455941"/>
              <a:ext cx="4153535" cy="601052"/>
              <a:chOff x="545941" y="455941"/>
              <a:chExt cx="4153535" cy="601052"/>
            </a:xfrm>
          </p:grpSpPr>
          <p:sp>
            <p:nvSpPr>
              <p:cNvPr id="5" name="文本框 4"/>
              <p:cNvSpPr txBox="1"/>
              <p:nvPr/>
            </p:nvSpPr>
            <p:spPr>
              <a:xfrm>
                <a:off x="545941" y="455941"/>
                <a:ext cx="4153535"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界面原型开发内容与设计规范</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noProof="0" dirty="0">
                    <a:solidFill>
                      <a:prstClr val="white">
                        <a:lumMod val="50000"/>
                      </a:prstClr>
                    </a:solidFill>
                    <a:uLnTx/>
                    <a:uFillTx/>
                    <a:latin typeface="等线" pitchFamily="2" charset="-122"/>
                    <a:ea typeface="等线" pitchFamily="2" charset="-122"/>
                  </a:rPr>
                  <a:t>Interface prototyping specifications</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userDrawn="1"/>
        </p:nvSpPr>
        <p:spPr>
          <a:xfrm>
            <a:off x="1378822" y="1269591"/>
            <a:ext cx="9835395" cy="4319346"/>
          </a:xfrm>
          <a:prstGeom prst="rect">
            <a:avLst/>
          </a:prstGeom>
        </p:spPr>
        <p:txBody>
          <a:bodyPr wrap="square" rtlCol="0">
            <a:noAutofit/>
          </a:bodyPr>
          <a:lstStyle/>
          <a:p>
            <a:r>
              <a:rPr lang="en-US" altLang="zh-CN" sz="2800" b="1" dirty="0">
                <a:latin typeface="等线" pitchFamily="2" charset="-122"/>
                <a:ea typeface="等线" pitchFamily="2" charset="-122"/>
              </a:rPr>
              <a:t>7.</a:t>
            </a:r>
            <a:r>
              <a:rPr lang="zh-CN" altLang="en-US" sz="2800" b="1" dirty="0">
                <a:latin typeface="等线" pitchFamily="2" charset="-122"/>
                <a:ea typeface="等线" pitchFamily="2" charset="-122"/>
              </a:rPr>
              <a:t>独特性原则</a:t>
            </a:r>
          </a:p>
          <a:p>
            <a:r>
              <a:rPr lang="zh-CN" altLang="en-US" sz="2800" dirty="0">
                <a:latin typeface="等线" pitchFamily="2" charset="-122"/>
                <a:ea typeface="等线" pitchFamily="2" charset="-122"/>
              </a:rPr>
              <a:t>       如果一味的遵循业界的界面标准，则会丧失自己的个性。</a:t>
            </a:r>
            <a:r>
              <a:rPr lang="zh-CN" altLang="en-US" sz="2800" dirty="0">
                <a:solidFill>
                  <a:srgbClr val="FF0000"/>
                </a:solidFill>
                <a:latin typeface="等线" pitchFamily="2" charset="-122"/>
                <a:ea typeface="等线" pitchFamily="2" charset="-122"/>
              </a:rPr>
              <a:t>在框架符合以上规范的情况下，设计具有自己独特风格的界面尤为重要。</a:t>
            </a:r>
            <a:r>
              <a:rPr lang="zh-CN" altLang="en-US" sz="2800" dirty="0">
                <a:latin typeface="等线" pitchFamily="2" charset="-122"/>
                <a:ea typeface="等线" pitchFamily="2" charset="-122"/>
              </a:rPr>
              <a:t>尤其在商业软件流通中有着很好的潜移默化的广告效用。</a:t>
            </a:r>
          </a:p>
          <a:p>
            <a:endParaRPr lang="zh-CN" altLang="en-US" sz="2800" dirty="0">
              <a:latin typeface="等线" pitchFamily="2" charset="-122"/>
              <a:ea typeface="等线" pitchFamily="2" charset="-122"/>
            </a:endParaRPr>
          </a:p>
          <a:p>
            <a:r>
              <a:rPr lang="en-US" altLang="zh-CN" sz="2800" b="1" dirty="0">
                <a:latin typeface="等线" pitchFamily="2" charset="-122"/>
                <a:ea typeface="等线" pitchFamily="2" charset="-122"/>
              </a:rPr>
              <a:t>8.</a:t>
            </a:r>
            <a:r>
              <a:rPr lang="zh-CN" altLang="en-US" sz="2800" b="1" dirty="0">
                <a:latin typeface="等线" pitchFamily="2" charset="-122"/>
                <a:ea typeface="等线" pitchFamily="2" charset="-122"/>
              </a:rPr>
              <a:t>快捷方式的组合原则</a:t>
            </a:r>
          </a:p>
          <a:p>
            <a:r>
              <a:rPr lang="zh-CN" altLang="en-US" sz="2800" dirty="0">
                <a:latin typeface="等线" pitchFamily="2" charset="-122"/>
                <a:ea typeface="等线" pitchFamily="2" charset="-122"/>
              </a:rPr>
              <a:t>       在菜单以及按钮中使用快捷键可以让喜欢使用键盘的用户操作的更快一点，在西文</a:t>
            </a:r>
            <a:r>
              <a:rPr lang="en-US" altLang="zh-CN" sz="2800" dirty="0">
                <a:latin typeface="等线" pitchFamily="2" charset="-122"/>
                <a:ea typeface="等线" pitchFamily="2" charset="-122"/>
              </a:rPr>
              <a:t>Windows</a:t>
            </a:r>
            <a:r>
              <a:rPr lang="zh-CN" altLang="en-US" sz="2800" dirty="0">
                <a:latin typeface="等线" pitchFamily="2" charset="-122"/>
                <a:ea typeface="等线" pitchFamily="2" charset="-122"/>
              </a:rPr>
              <a:t>及其应用软件中快捷键的使用大多是一致的。</a:t>
            </a:r>
            <a:r>
              <a:rPr kumimoji="0" lang="en-US" altLang="zh-CN" sz="2800" b="0"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 </a:t>
            </a:r>
            <a:r>
              <a:rPr kumimoji="0" lang="en-US" altLang="zh-CN" sz="2800" b="0" i="0" u="none" strike="noStrike" kern="1200" cap="none" spc="0" normalizeH="0" baseline="30000" noProof="0" dirty="0">
                <a:ln>
                  <a:noFill/>
                </a:ln>
                <a:solidFill>
                  <a:srgbClr val="333333"/>
                </a:solidFill>
                <a:effectLst/>
                <a:uLnTx/>
                <a:uFillTx/>
                <a:latin typeface="等线" pitchFamily="2" charset="-122"/>
                <a:ea typeface="等线" pitchFamily="2" charset="-122"/>
                <a:cs typeface="+mn-cs"/>
              </a:rPr>
              <a:t>[4]</a:t>
            </a:r>
            <a:endParaRPr lang="zh-CN" altLang="en-US" sz="2800" baseline="30000" dirty="0">
              <a:latin typeface="等线" pitchFamily="2" charset="-122"/>
              <a:ea typeface="等线" pitchFamily="2" charset="-122"/>
            </a:endParaRP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364513" cy="601052"/>
            <a:chOff x="334963" y="455941"/>
            <a:chExt cx="4364513" cy="601052"/>
          </a:xfrm>
        </p:grpSpPr>
        <p:grpSp>
          <p:nvGrpSpPr>
            <p:cNvPr id="3" name="组合 2"/>
            <p:cNvGrpSpPr/>
            <p:nvPr/>
          </p:nvGrpSpPr>
          <p:grpSpPr>
            <a:xfrm>
              <a:off x="545941" y="455941"/>
              <a:ext cx="4153535" cy="601052"/>
              <a:chOff x="545941" y="455941"/>
              <a:chExt cx="4153535" cy="601052"/>
            </a:xfrm>
          </p:grpSpPr>
          <p:sp>
            <p:nvSpPr>
              <p:cNvPr id="5" name="文本框 4"/>
              <p:cNvSpPr txBox="1"/>
              <p:nvPr/>
            </p:nvSpPr>
            <p:spPr>
              <a:xfrm>
                <a:off x="545941" y="455941"/>
                <a:ext cx="4153535"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界面原型开发内容与设计规范</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noProof="0" dirty="0">
                    <a:solidFill>
                      <a:prstClr val="white">
                        <a:lumMod val="50000"/>
                      </a:prstClr>
                    </a:solidFill>
                    <a:uLnTx/>
                    <a:uFillTx/>
                    <a:latin typeface="等线" pitchFamily="2" charset="-122"/>
                    <a:ea typeface="等线" pitchFamily="2" charset="-122"/>
                  </a:rPr>
                  <a:t>Interface prototyping specifications</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userDrawn="1"/>
        </p:nvSpPr>
        <p:spPr>
          <a:xfrm>
            <a:off x="1439782" y="1271496"/>
            <a:ext cx="9835395" cy="4319346"/>
          </a:xfrm>
          <a:prstGeom prst="rect">
            <a:avLst/>
          </a:prstGeom>
        </p:spPr>
        <p:txBody>
          <a:bodyPr wrap="square" rtlCol="0">
            <a:noAutofit/>
          </a:bodyPr>
          <a:lstStyle/>
          <a:p>
            <a:r>
              <a:rPr lang="en-US" altLang="zh-CN" sz="2800" b="1" dirty="0">
                <a:latin typeface="等线" pitchFamily="2" charset="-122"/>
                <a:ea typeface="等线" pitchFamily="2" charset="-122"/>
              </a:rPr>
              <a:t>9.</a:t>
            </a:r>
            <a:r>
              <a:rPr lang="zh-CN" altLang="en-US" sz="2800" b="1" dirty="0">
                <a:latin typeface="等线" pitchFamily="2" charset="-122"/>
                <a:ea typeface="等线" pitchFamily="2" charset="-122"/>
              </a:rPr>
              <a:t>排错性考虑原则</a:t>
            </a:r>
          </a:p>
          <a:p>
            <a:r>
              <a:rPr lang="en-US" altLang="zh-CN" sz="2800" b="0" u="none" dirty="0">
                <a:solidFill>
                  <a:srgbClr val="333333"/>
                </a:solidFill>
                <a:latin typeface="等线" pitchFamily="2" charset="-122"/>
                <a:ea typeface="等线" pitchFamily="2" charset="-122"/>
              </a:rPr>
              <a:t>       </a:t>
            </a:r>
            <a:r>
              <a:rPr lang="zh-CN" sz="2800" b="0" u="none" dirty="0">
                <a:solidFill>
                  <a:srgbClr val="333333"/>
                </a:solidFill>
                <a:latin typeface="等线" pitchFamily="2" charset="-122"/>
                <a:ea typeface="等线" pitchFamily="2" charset="-122"/>
              </a:rPr>
              <a:t>开发者</a:t>
            </a:r>
            <a:r>
              <a:rPr lang="zh-CN" sz="2800" b="0" u="none" dirty="0">
                <a:solidFill>
                  <a:srgbClr val="FF0000"/>
                </a:solidFill>
                <a:latin typeface="等线" pitchFamily="2" charset="-122"/>
                <a:ea typeface="等线" pitchFamily="2" charset="-122"/>
              </a:rPr>
              <a:t>应当尽量周全地考虑到各种可能发生的问题，使出错的可能降至最小</a:t>
            </a:r>
            <a:r>
              <a:rPr lang="zh-CN" sz="2800" b="0" u="none" dirty="0">
                <a:solidFill>
                  <a:srgbClr val="333333"/>
                </a:solidFill>
                <a:latin typeface="等线" pitchFamily="2" charset="-122"/>
                <a:ea typeface="等线" pitchFamily="2" charset="-122"/>
              </a:rPr>
              <a:t>。如应用出现保护性错误而退出系统，这种错误最容易使用户对软件失去信心。因为这意味着用户要中断思路，并费时费力地重新登录，而且已进行的操作也会因没有存盘而全部丢失</a:t>
            </a:r>
            <a:r>
              <a:rPr lang="zh-CN" sz="2400" b="0" u="none" dirty="0">
                <a:solidFill>
                  <a:srgbClr val="333333"/>
                </a:solidFill>
                <a:latin typeface="等线" pitchFamily="2" charset="-122"/>
                <a:ea typeface="等线" pitchFamily="2" charset="-122"/>
              </a:rPr>
              <a:t>。</a:t>
            </a:r>
          </a:p>
          <a:p>
            <a:endParaRPr lang="zh-CN" altLang="en-US" sz="2400" dirty="0">
              <a:latin typeface="等线" pitchFamily="2" charset="-122"/>
              <a:ea typeface="等线" pitchFamily="2" charset="-122"/>
            </a:endParaRPr>
          </a:p>
          <a:p>
            <a:r>
              <a:rPr lang="zh-CN" sz="2800" b="1" u="none" dirty="0">
                <a:solidFill>
                  <a:srgbClr val="333333"/>
                </a:solidFill>
                <a:latin typeface="等线" pitchFamily="2" charset="-122"/>
                <a:ea typeface="等线" pitchFamily="2" charset="-122"/>
              </a:rPr>
              <a:t>10. 多窗口的应用与系统资源原则</a:t>
            </a:r>
            <a:endParaRPr lang="zh-CN" sz="2800" b="0" u="none" dirty="0">
              <a:solidFill>
                <a:srgbClr val="333333"/>
              </a:solidFill>
              <a:latin typeface="等线" pitchFamily="2" charset="-122"/>
              <a:ea typeface="等线" pitchFamily="2" charset="-122"/>
            </a:endParaRPr>
          </a:p>
          <a:p>
            <a:r>
              <a:rPr lang="en-US" altLang="zh-CN" sz="2800" b="0" u="none" dirty="0">
                <a:solidFill>
                  <a:srgbClr val="333333"/>
                </a:solidFill>
                <a:latin typeface="等线" pitchFamily="2" charset="-122"/>
                <a:ea typeface="等线" pitchFamily="2" charset="-122"/>
              </a:rPr>
              <a:t>       </a:t>
            </a:r>
            <a:r>
              <a:rPr lang="zh-CN" sz="2800" b="0" u="none" dirty="0">
                <a:solidFill>
                  <a:srgbClr val="333333"/>
                </a:solidFill>
                <a:latin typeface="等线" pitchFamily="2" charset="-122"/>
                <a:ea typeface="等线" pitchFamily="2" charset="-122"/>
              </a:rPr>
              <a:t>设计良好的软件不仅要有完备的功能，而且要尽可能的占用最底限度的资源。</a:t>
            </a:r>
            <a:r>
              <a:rPr kumimoji="0" lang="en-US" altLang="zh-CN" sz="2800" b="0"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 [4]</a:t>
            </a:r>
            <a:endParaRPr lang="zh-CN" altLang="en-US" sz="2800" dirty="0">
              <a:latin typeface="等线" pitchFamily="2" charset="-122"/>
              <a:ea typeface="等线" pitchFamily="2" charset="-122"/>
            </a:endParaRP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1619354" cy="461665"/>
              </a:xfrm>
              <a:prstGeom prst="rect">
                <a:avLst/>
              </a:prstGeom>
              <a:noFill/>
            </p:spPr>
            <p:txBody>
              <a:bodyPr wrap="none" rtlCol="0">
                <a:spAutoFit/>
              </a:bodyPr>
              <a:lstStyle/>
              <a:p>
                <a:pPr algn="l"/>
                <a:r>
                  <a:rPr lang="en-US" altLang="zh-CN" sz="2400" b="1" dirty="0">
                    <a:solidFill>
                      <a:srgbClr val="7188A8"/>
                    </a:solidFill>
                    <a:cs typeface="+mn-ea"/>
                    <a:sym typeface="+mn-lt"/>
                  </a:rPr>
                  <a:t>Question4</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userDrawn="1"/>
        </p:nvSpPr>
        <p:spPr>
          <a:xfrm>
            <a:off x="2222341" y="2443356"/>
            <a:ext cx="11196761" cy="3138446"/>
          </a:xfrm>
          <a:prstGeom prst="rect">
            <a:avLst/>
          </a:prstGeom>
        </p:spPr>
        <p:txBody>
          <a:bodyPr wrap="square" rtlCol="0">
            <a:noAutofit/>
          </a:bodyPr>
          <a:lstStyle/>
          <a:p>
            <a:endParaRPr lang="zh-CN" altLang="en-US" sz="2800" dirty="0"/>
          </a:p>
          <a:p>
            <a:r>
              <a:rPr lang="en-US" altLang="zh-CN" sz="2800" dirty="0">
                <a:solidFill>
                  <a:srgbClr val="FF0000"/>
                </a:solidFill>
                <a:sym typeface="+mn-ea"/>
              </a:rPr>
              <a:t>1.</a:t>
            </a:r>
            <a:r>
              <a:rPr lang="zh-CN" altLang="en-US" sz="2800" dirty="0">
                <a:solidFill>
                  <a:srgbClr val="FF0000"/>
                </a:solidFill>
                <a:sym typeface="+mn-ea"/>
              </a:rPr>
              <a:t>设计用户界面原型</a:t>
            </a:r>
            <a:endParaRPr lang="zh-CN" altLang="en-US" sz="2800" dirty="0">
              <a:solidFill>
                <a:srgbClr val="FF0000"/>
              </a:solidFill>
            </a:endParaRPr>
          </a:p>
          <a:p>
            <a:r>
              <a:rPr lang="en-US" altLang="zh-CN" sz="2800" dirty="0">
                <a:solidFill>
                  <a:srgbClr val="FF0000"/>
                </a:solidFill>
                <a:sym typeface="+mn-ea"/>
              </a:rPr>
              <a:t>2.</a:t>
            </a:r>
            <a:r>
              <a:rPr lang="zh-CN" altLang="en-US" sz="2800" dirty="0">
                <a:solidFill>
                  <a:srgbClr val="FF0000"/>
                </a:solidFill>
                <a:sym typeface="+mn-ea"/>
              </a:rPr>
              <a:t>实施用户界面原型</a:t>
            </a:r>
            <a:endParaRPr lang="zh-CN" altLang="en-US" sz="2800" dirty="0">
              <a:solidFill>
                <a:srgbClr val="FF0000"/>
              </a:solidFill>
            </a:endParaRPr>
          </a:p>
          <a:p>
            <a:r>
              <a:rPr lang="en-US" altLang="zh-CN" sz="2800" dirty="0">
                <a:solidFill>
                  <a:srgbClr val="FF0000"/>
                </a:solidFill>
                <a:sym typeface="+mn-ea"/>
              </a:rPr>
              <a:t>3.</a:t>
            </a:r>
            <a:r>
              <a:rPr lang="zh-CN" altLang="en-US" sz="2800" dirty="0">
                <a:solidFill>
                  <a:srgbClr val="FF0000"/>
                </a:solidFill>
                <a:sym typeface="+mn-ea"/>
              </a:rPr>
              <a:t>获得有关用户界面原型的反馈</a:t>
            </a:r>
            <a:endParaRPr lang="zh-CN" altLang="en-US" sz="2800" dirty="0">
              <a:solidFill>
                <a:srgbClr val="FF0000"/>
              </a:solidFill>
            </a:endParaRPr>
          </a:p>
        </p:txBody>
      </p:sp>
      <p:sp>
        <p:nvSpPr>
          <p:cNvPr id="8" name="文本框 7"/>
          <p:cNvSpPr txBox="1"/>
          <p:nvPr/>
        </p:nvSpPr>
        <p:spPr>
          <a:xfrm>
            <a:off x="1129552" y="1578067"/>
            <a:ext cx="9529482" cy="1384995"/>
          </a:xfrm>
          <a:prstGeom prst="rect">
            <a:avLst/>
          </a:prstGeom>
          <a:noFill/>
        </p:spPr>
        <p:txBody>
          <a:bodyPr wrap="square" rtlCol="0">
            <a:spAutoFit/>
          </a:bodyPr>
          <a:lstStyle/>
          <a:p>
            <a:r>
              <a:rPr lang="en-US" altLang="zh-CN" sz="2800" b="1" dirty="0"/>
              <a:t>RUP </a:t>
            </a:r>
            <a:r>
              <a:rPr lang="zh-CN" altLang="en-US" sz="2800" b="1" dirty="0"/>
              <a:t>方法中对设计用户界面原型的活动按照逻辑顺序描述为三个步骤？</a:t>
            </a:r>
          </a:p>
          <a:p>
            <a:endParaRPr lang="zh-CN" altLang="en-US" sz="2800" b="1" dirty="0"/>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1619354" cy="461665"/>
              </a:xfrm>
              <a:prstGeom prst="rect">
                <a:avLst/>
              </a:prstGeom>
              <a:noFill/>
            </p:spPr>
            <p:txBody>
              <a:bodyPr wrap="none" rtlCol="0">
                <a:spAutoFit/>
              </a:bodyPr>
              <a:lstStyle/>
              <a:p>
                <a:pPr algn="l"/>
                <a:r>
                  <a:rPr lang="en-US" altLang="zh-CN" sz="2400" b="1" dirty="0">
                    <a:solidFill>
                      <a:srgbClr val="7188A8"/>
                    </a:solidFill>
                    <a:latin typeface="等线" pitchFamily="2" charset="-122"/>
                    <a:ea typeface="等线" pitchFamily="2" charset="-122"/>
                    <a:cs typeface="+mn-ea"/>
                    <a:sym typeface="+mn-lt"/>
                  </a:rPr>
                  <a:t>Q</a:t>
                </a:r>
                <a:r>
                  <a:rPr lang="en-US" altLang="zh-CN" sz="2400" b="1" noProof="0" dirty="0">
                    <a:ln>
                      <a:noFill/>
                    </a:ln>
                    <a:solidFill>
                      <a:srgbClr val="7188A8"/>
                    </a:solidFill>
                    <a:effectLst/>
                    <a:uLnTx/>
                    <a:uFillTx/>
                    <a:latin typeface="等线" pitchFamily="2" charset="-122"/>
                    <a:ea typeface="等线" pitchFamily="2" charset="-122"/>
                    <a:cs typeface="+mn-ea"/>
                    <a:sym typeface="+mn-lt"/>
                  </a:rPr>
                  <a:t>uestion5</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userDrawn="1"/>
        </p:nvSpPr>
        <p:spPr>
          <a:xfrm>
            <a:off x="1810060" y="2459494"/>
            <a:ext cx="11164835" cy="5135388"/>
          </a:xfrm>
          <a:prstGeom prst="rect">
            <a:avLst/>
          </a:prstGeom>
        </p:spPr>
        <p:txBody>
          <a:bodyPr wrap="square" rtlCol="0">
            <a:noAutofit/>
          </a:bodyPr>
          <a:lstStyle/>
          <a:p>
            <a:r>
              <a:rPr lang="en-US" altLang="zh-CN" sz="2800" dirty="0">
                <a:solidFill>
                  <a:srgbClr val="FF0000"/>
                </a:solidFill>
              </a:rPr>
              <a:t>1.</a:t>
            </a:r>
            <a:r>
              <a:rPr lang="zh-CN" altLang="en-US" sz="2800" dirty="0">
                <a:solidFill>
                  <a:srgbClr val="FF0000"/>
                </a:solidFill>
              </a:rPr>
              <a:t>易用性原则  </a:t>
            </a:r>
            <a:r>
              <a:rPr lang="en-US" altLang="zh-CN" sz="2800" dirty="0">
                <a:solidFill>
                  <a:srgbClr val="FF0000"/>
                </a:solidFill>
              </a:rPr>
              <a:t>2.</a:t>
            </a:r>
            <a:r>
              <a:rPr lang="zh-CN" altLang="en-US" sz="2800" dirty="0">
                <a:solidFill>
                  <a:srgbClr val="FF0000"/>
                </a:solidFill>
              </a:rPr>
              <a:t>规范性原则  </a:t>
            </a:r>
            <a:r>
              <a:rPr lang="en-US" altLang="zh-CN" sz="2800" dirty="0">
                <a:solidFill>
                  <a:srgbClr val="FF0000"/>
                </a:solidFill>
              </a:rPr>
              <a:t>3.</a:t>
            </a:r>
            <a:r>
              <a:rPr lang="zh-CN" altLang="en-US" sz="2800" dirty="0">
                <a:solidFill>
                  <a:srgbClr val="FF0000"/>
                </a:solidFill>
                <a:latin typeface="等线" pitchFamily="2" charset="-122"/>
                <a:ea typeface="等线" pitchFamily="2" charset="-122"/>
                <a:sym typeface="+mn-ea"/>
              </a:rPr>
              <a:t>帮助设施原则</a:t>
            </a:r>
            <a:endParaRPr lang="en-US" altLang="zh-CN" sz="2800" dirty="0">
              <a:solidFill>
                <a:srgbClr val="FF0000"/>
              </a:solidFill>
            </a:endParaRPr>
          </a:p>
          <a:p>
            <a:r>
              <a:rPr lang="en-US" altLang="zh-CN" sz="2800" dirty="0">
                <a:solidFill>
                  <a:srgbClr val="FF0000"/>
                </a:solidFill>
              </a:rPr>
              <a:t>4.</a:t>
            </a:r>
            <a:r>
              <a:rPr lang="zh-CN" altLang="en-US" sz="2800" dirty="0">
                <a:solidFill>
                  <a:srgbClr val="FF0000"/>
                </a:solidFill>
              </a:rPr>
              <a:t>合理性原则  </a:t>
            </a:r>
            <a:r>
              <a:rPr lang="en-US" altLang="zh-CN" sz="2800" dirty="0">
                <a:solidFill>
                  <a:srgbClr val="FF0000"/>
                </a:solidFill>
              </a:rPr>
              <a:t>5.</a:t>
            </a:r>
            <a:r>
              <a:rPr lang="zh-CN" altLang="en-US" sz="2800" dirty="0">
                <a:solidFill>
                  <a:srgbClr val="FF0000"/>
                </a:solidFill>
                <a:latin typeface="等线" pitchFamily="2" charset="-122"/>
                <a:ea typeface="等线" pitchFamily="2" charset="-122"/>
                <a:sym typeface="+mn-ea"/>
              </a:rPr>
              <a:t>美观与协调性原则  </a:t>
            </a:r>
            <a:r>
              <a:rPr lang="en-US" altLang="zh-CN" sz="2800" dirty="0">
                <a:solidFill>
                  <a:srgbClr val="FF0000"/>
                </a:solidFill>
              </a:rPr>
              <a:t>6.</a:t>
            </a:r>
            <a:r>
              <a:rPr lang="zh-CN" altLang="en-US" sz="2800" dirty="0">
                <a:solidFill>
                  <a:srgbClr val="FF0000"/>
                </a:solidFill>
              </a:rPr>
              <a:t>菜单位置原则</a:t>
            </a:r>
            <a:endParaRPr lang="en-US" altLang="zh-CN" sz="2800" dirty="0">
              <a:solidFill>
                <a:srgbClr val="FF0000"/>
              </a:solidFill>
            </a:endParaRPr>
          </a:p>
          <a:p>
            <a:r>
              <a:rPr lang="en-US" altLang="zh-CN" sz="2800" dirty="0">
                <a:solidFill>
                  <a:srgbClr val="FF0000"/>
                </a:solidFill>
              </a:rPr>
              <a:t>7.</a:t>
            </a:r>
            <a:r>
              <a:rPr lang="zh-CN" altLang="en-US" sz="2800" dirty="0">
                <a:solidFill>
                  <a:srgbClr val="FF0000"/>
                </a:solidFill>
              </a:rPr>
              <a:t>独特性原则</a:t>
            </a:r>
            <a:r>
              <a:rPr lang="en-US" altLang="zh-CN" sz="2800" dirty="0">
                <a:solidFill>
                  <a:srgbClr val="FF0000"/>
                </a:solidFill>
              </a:rPr>
              <a:t>  8.</a:t>
            </a:r>
            <a:r>
              <a:rPr lang="zh-CN" altLang="en-US" sz="2800" dirty="0">
                <a:solidFill>
                  <a:srgbClr val="FF0000"/>
                </a:solidFill>
                <a:latin typeface="等线" pitchFamily="2" charset="-122"/>
                <a:ea typeface="等线" pitchFamily="2" charset="-122"/>
                <a:sym typeface="+mn-ea"/>
              </a:rPr>
              <a:t>快捷方式的组合原则  </a:t>
            </a:r>
            <a:r>
              <a:rPr lang="en-US" altLang="zh-CN" sz="2800" dirty="0">
                <a:solidFill>
                  <a:srgbClr val="FF0000"/>
                </a:solidFill>
              </a:rPr>
              <a:t>9.</a:t>
            </a:r>
            <a:r>
              <a:rPr lang="zh-CN" altLang="en-US" sz="2800" dirty="0">
                <a:solidFill>
                  <a:srgbClr val="FF0000"/>
                </a:solidFill>
                <a:latin typeface="等线" pitchFamily="2" charset="-122"/>
                <a:ea typeface="等线" pitchFamily="2" charset="-122"/>
                <a:sym typeface="+mn-ea"/>
              </a:rPr>
              <a:t>排错性考虑原则</a:t>
            </a:r>
            <a:endParaRPr lang="en-US" altLang="zh-CN" sz="2800" dirty="0">
              <a:solidFill>
                <a:srgbClr val="FF0000"/>
              </a:solidFill>
            </a:endParaRPr>
          </a:p>
          <a:p>
            <a:r>
              <a:rPr lang="en-US" altLang="zh-CN" sz="2800" dirty="0">
                <a:solidFill>
                  <a:srgbClr val="FF0000"/>
                </a:solidFill>
              </a:rPr>
              <a:t>10.</a:t>
            </a:r>
            <a:r>
              <a:rPr lang="zh-CN" sz="2800" dirty="0">
                <a:solidFill>
                  <a:srgbClr val="FF0000"/>
                </a:solidFill>
                <a:latin typeface="等线" pitchFamily="2" charset="-122"/>
                <a:ea typeface="等线" pitchFamily="2" charset="-122"/>
                <a:sym typeface="+mn-ea"/>
              </a:rPr>
              <a:t>多窗口的应用与系统资源原则</a:t>
            </a:r>
            <a:endParaRPr lang="zh-CN" altLang="en-US" sz="2800" dirty="0">
              <a:solidFill>
                <a:srgbClr val="FF0000"/>
              </a:solidFill>
            </a:endParaRPr>
          </a:p>
        </p:txBody>
      </p:sp>
      <p:sp>
        <p:nvSpPr>
          <p:cNvPr id="8" name="文本框 7"/>
          <p:cNvSpPr txBox="1"/>
          <p:nvPr/>
        </p:nvSpPr>
        <p:spPr>
          <a:xfrm>
            <a:off x="2165295" y="1435867"/>
            <a:ext cx="9364044" cy="954107"/>
          </a:xfrm>
          <a:prstGeom prst="rect">
            <a:avLst/>
          </a:prstGeom>
          <a:noFill/>
        </p:spPr>
        <p:txBody>
          <a:bodyPr wrap="square" rtlCol="0">
            <a:spAutoFit/>
          </a:bodyPr>
          <a:lstStyle/>
          <a:p>
            <a:r>
              <a:rPr lang="zh-CN" altLang="en-US" sz="2800" b="1" dirty="0">
                <a:solidFill>
                  <a:srgbClr val="000000"/>
                </a:solidFill>
              </a:rPr>
              <a:t>任意说出界面原型设计规范中的五个原则</a:t>
            </a:r>
            <a:endParaRPr lang="zh-CN" altLang="en-US" sz="2800" b="1" dirty="0">
              <a:solidFill>
                <a:srgbClr val="FF0000"/>
              </a:solidFill>
            </a:endParaRPr>
          </a:p>
          <a:p>
            <a:endParaRPr lang="zh-CN" altLang="en-US" sz="2800" b="1" dirty="0"/>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sp>
        <p:nvSpPr>
          <p:cNvPr id="8" name="椭圆 7"/>
          <p:cNvSpPr/>
          <p:nvPr/>
        </p:nvSpPr>
        <p:spPr>
          <a:xfrm>
            <a:off x="3789329" y="1122329"/>
            <a:ext cx="4613342" cy="4613342"/>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nvGrpSpPr>
          <p:cNvPr id="9" name="组合 8"/>
          <p:cNvGrpSpPr/>
          <p:nvPr/>
        </p:nvGrpSpPr>
        <p:grpSpPr>
          <a:xfrm>
            <a:off x="4287738" y="1907164"/>
            <a:ext cx="3422075" cy="2408620"/>
            <a:chOff x="4359646" y="2039833"/>
            <a:chExt cx="3602071" cy="2415362"/>
          </a:xfrm>
        </p:grpSpPr>
        <p:sp>
          <p:nvSpPr>
            <p:cNvPr id="10" name="矩形 9"/>
            <p:cNvSpPr/>
            <p:nvPr/>
          </p:nvSpPr>
          <p:spPr>
            <a:xfrm>
              <a:off x="4359646" y="3129424"/>
              <a:ext cx="3602071" cy="1325771"/>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3600" b="1" noProof="0" dirty="0">
                  <a:ln>
                    <a:noFill/>
                  </a:ln>
                  <a:solidFill>
                    <a:srgbClr val="FFFFFF"/>
                  </a:solidFill>
                  <a:effectLst/>
                  <a:uLnTx/>
                  <a:uFillTx/>
                  <a:latin typeface="等线" pitchFamily="2" charset="-122"/>
                  <a:ea typeface="等线" pitchFamily="2" charset="-122"/>
                  <a:cs typeface="+mn-ea"/>
                  <a:sym typeface="+mn-lt"/>
                </a:rPr>
                <a:t>界面原型的原理与概念</a:t>
              </a:r>
              <a:r>
                <a:rPr lang="zh-CN" altLang="en-US" sz="4400" b="1" noProof="0" dirty="0">
                  <a:ln>
                    <a:noFill/>
                  </a:ln>
                  <a:solidFill>
                    <a:srgbClr val="7188A8"/>
                  </a:solidFill>
                  <a:effectLst/>
                  <a:uLnTx/>
                  <a:uFillTx/>
                  <a:latin typeface="等线" pitchFamily="2" charset="-122"/>
                  <a:ea typeface="等线" pitchFamily="2" charset="-122"/>
                  <a:cs typeface="+mn-ea"/>
                  <a:sym typeface="+mn-lt"/>
                </a:rPr>
                <a:t>理理理</a:t>
              </a:r>
              <a:endParaRPr kumimoji="0" lang="zh-CN" altLang="en-US" sz="4400" b="0" i="0" u="none" strike="noStrike" kern="1200" cap="none" spc="0" normalizeH="0" baseline="0" noProof="0" dirty="0">
                <a:ln w="0"/>
                <a:solidFill>
                  <a:prstClr val="white"/>
                </a:solidFill>
                <a:effectLst/>
                <a:uLnTx/>
                <a:uFillTx/>
                <a:latin typeface="三极拙楷简体" charset="-122"/>
                <a:ea typeface="三极拙楷简体" charset="-122"/>
                <a:cs typeface="+mn-cs"/>
              </a:endParaRPr>
            </a:p>
          </p:txBody>
        </p:sp>
        <p:sp>
          <p:nvSpPr>
            <p:cNvPr id="11" name="矩形 10"/>
            <p:cNvSpPr/>
            <p:nvPr/>
          </p:nvSpPr>
          <p:spPr>
            <a:xfrm>
              <a:off x="5474881" y="2039833"/>
              <a:ext cx="1371600" cy="1202236"/>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w="0"/>
                  <a:solidFill>
                    <a:prstClr val="white"/>
                  </a:solidFill>
                  <a:effectLst/>
                  <a:uLnTx/>
                  <a:uFillTx/>
                  <a:latin typeface="三极拙楷简体" charset="-122"/>
                  <a:ea typeface="三极拙楷简体" charset="-122"/>
                  <a:cs typeface="+mn-cs"/>
                </a:rPr>
                <a:t>01</a:t>
              </a:r>
              <a:endParaRPr kumimoji="0" lang="zh-CN" altLang="en-US" sz="7200" b="0" i="0" u="none" strike="noStrike" kern="1200" cap="none" spc="0" normalizeH="0" baseline="0" noProof="0" dirty="0">
                <a:ln w="0"/>
                <a:solidFill>
                  <a:prstClr val="white"/>
                </a:solidFill>
                <a:effectLst/>
                <a:uLnTx/>
                <a:uFillTx/>
                <a:latin typeface="三极拙楷简体" charset="-122"/>
                <a:ea typeface="三极拙楷简体" charset="-122"/>
                <a:cs typeface="+mn-cs"/>
              </a:endParaRPr>
            </a:p>
          </p:txBody>
        </p:sp>
      </p:gr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additive="base">
                                        <p:cTn id="6" dur="1" fill="hold">
                                          <p:stCondLst>
                                            <p:cond delay="0"/>
                                          </p:stCondLst>
                                        </p:cTn>
                                        <p:tgtEl>
                                          <p:spTgt spid="9"/>
                                        </p:tgtEl>
                                        <p:attrNameLst>
                                          <p:attrName>style.visibility</p:attrName>
                                        </p:attrNameLst>
                                      </p:cBhvr>
                                      <p:to>
                                        <p:strVal val="visible"/>
                                      </p:to>
                                    </p:set>
                                    <p:animEffect transition="in" filter="fade">
                                      <p:cBhvr additive="base">
                                        <p:cTn id="7" dur="1000"/>
                                        <p:tgtEl>
                                          <p:spTgt spid="9"/>
                                        </p:tgtEl>
                                      </p:cBhvr>
                                    </p:animEffect>
                                    <p:anim calcmode="lin" valueType="num">
                                      <p:cBhvr additive="base">
                                        <p:cTn id="8" dur="1000" fill="hold"/>
                                        <p:tgtEl>
                                          <p:spTgt spid="9"/>
                                        </p:tgtEl>
                                        <p:attrNameLst>
                                          <p:attrName>ppt_x</p:attrName>
                                        </p:attrNameLst>
                                      </p:cBhvr>
                                      <p:tavLst>
                                        <p:tav tm="0">
                                          <p:val>
                                            <p:strVal val="#ppt_x"/>
                                          </p:val>
                                        </p:tav>
                                        <p:tav tm="100000">
                                          <p:val>
                                            <p:strVal val="#ppt_x"/>
                                          </p:val>
                                        </p:tav>
                                      </p:tavLst>
                                    </p:anim>
                                    <p:anim calcmode="lin" valueType="num">
                                      <p:cBhvr additive="base">
                                        <p:cTn id="9" dur="900" decel="100000" fill="hold"/>
                                        <p:tgtEl>
                                          <p:spTgt spid="9"/>
                                        </p:tgtEl>
                                        <p:attrNameLst>
                                          <p:attrName>ppt_y</p:attrName>
                                        </p:attrNameLst>
                                      </p:cBhvr>
                                      <p:tavLst>
                                        <p:tav tm="0">
                                          <p:val>
                                            <p:strVal val="#ppt_y+1"/>
                                          </p:val>
                                        </p:tav>
                                        <p:tav tm="100000">
                                          <p:val>
                                            <p:strVal val="#ppt_y-.03"/>
                                          </p:val>
                                        </p:tav>
                                      </p:tavLst>
                                    </p:anim>
                                    <p:anim calcmode="lin" valueType="num">
                                      <p:cBhvr additive="base">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sp>
        <p:nvSpPr>
          <p:cNvPr id="8" name="椭圆 7"/>
          <p:cNvSpPr/>
          <p:nvPr/>
        </p:nvSpPr>
        <p:spPr>
          <a:xfrm>
            <a:off x="3789329" y="1122329"/>
            <a:ext cx="4613342" cy="4613342"/>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nvGrpSpPr>
          <p:cNvPr id="9" name="组合 8"/>
          <p:cNvGrpSpPr/>
          <p:nvPr/>
        </p:nvGrpSpPr>
        <p:grpSpPr>
          <a:xfrm>
            <a:off x="4230282" y="1901757"/>
            <a:ext cx="3731437" cy="2389785"/>
            <a:chOff x="4294963" y="2039833"/>
            <a:chExt cx="3731437" cy="2389785"/>
          </a:xfrm>
        </p:grpSpPr>
        <p:sp>
          <p:nvSpPr>
            <p:cNvPr id="10" name="矩形 9"/>
            <p:cNvSpPr/>
            <p:nvPr/>
          </p:nvSpPr>
          <p:spPr>
            <a:xfrm>
              <a:off x="4359646" y="3107548"/>
              <a:ext cx="3602071" cy="1322070"/>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3600" b="1" noProof="0" dirty="0">
                  <a:ln>
                    <a:noFill/>
                  </a:ln>
                  <a:solidFill>
                    <a:srgbClr val="FFFFFF"/>
                  </a:solidFill>
                  <a:effectLst/>
                  <a:uLnTx/>
                  <a:uFillTx/>
                  <a:latin typeface="等线" pitchFamily="2" charset="-122"/>
                  <a:ea typeface="等线" pitchFamily="2" charset="-122"/>
                  <a:cs typeface="+mn-ea"/>
                  <a:sym typeface="+mn-lt"/>
                </a:rPr>
                <a:t>界面原型的工具</a:t>
              </a:r>
              <a:r>
                <a:rPr lang="zh-CN" altLang="en-US" sz="4400" b="1" noProof="0" dirty="0">
                  <a:ln>
                    <a:noFill/>
                  </a:ln>
                  <a:solidFill>
                    <a:srgbClr val="7188A8"/>
                  </a:solidFill>
                  <a:effectLst/>
                  <a:uLnTx/>
                  <a:uFillTx/>
                  <a:latin typeface="等线" pitchFamily="2" charset="-122"/>
                  <a:ea typeface="等线" pitchFamily="2" charset="-122"/>
                  <a:cs typeface="+mn-ea"/>
                  <a:sym typeface="+mn-lt"/>
                </a:rPr>
                <a:t>具</a:t>
              </a:r>
              <a:endParaRPr kumimoji="0" lang="zh-CN" altLang="en-US" sz="4400" b="0" i="0" u="none" strike="noStrike" kern="1200" cap="none" spc="0" normalizeH="0" baseline="0" noProof="0" dirty="0">
                <a:ln w="0"/>
                <a:solidFill>
                  <a:prstClr val="white"/>
                </a:solidFill>
                <a:effectLst/>
                <a:uLnTx/>
                <a:uFillTx/>
                <a:latin typeface="三极拙楷简体" charset="-122"/>
                <a:ea typeface="三极拙楷简体" charset="-122"/>
                <a:cs typeface="+mn-cs"/>
              </a:endParaRPr>
            </a:p>
          </p:txBody>
        </p:sp>
        <p:sp>
          <p:nvSpPr>
            <p:cNvPr id="11" name="矩形 10"/>
            <p:cNvSpPr/>
            <p:nvPr/>
          </p:nvSpPr>
          <p:spPr>
            <a:xfrm>
              <a:off x="5474881" y="2039833"/>
              <a:ext cx="1371600" cy="1200329"/>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w="0"/>
                  <a:solidFill>
                    <a:prstClr val="white"/>
                  </a:solidFill>
                  <a:effectLst/>
                  <a:uLnTx/>
                  <a:uFillTx/>
                  <a:latin typeface="三极拙楷简体" charset="-122"/>
                  <a:ea typeface="三极拙楷简体" charset="-122"/>
                  <a:cs typeface="+mn-cs"/>
                </a:rPr>
                <a:t>03</a:t>
              </a:r>
              <a:endParaRPr kumimoji="0" lang="zh-CN" altLang="en-US" sz="7200" b="0" i="0" u="none" strike="noStrike" kern="1200" cap="none" spc="0" normalizeH="0" baseline="0" noProof="0" dirty="0">
                <a:ln w="0"/>
                <a:solidFill>
                  <a:prstClr val="white"/>
                </a:solidFill>
                <a:effectLst/>
                <a:uLnTx/>
                <a:uFillTx/>
                <a:latin typeface="三极拙楷简体" charset="-122"/>
                <a:ea typeface="三极拙楷简体" charset="-122"/>
                <a:cs typeface="+mn-cs"/>
              </a:endParaRPr>
            </a:p>
          </p:txBody>
        </p:sp>
        <p:sp>
          <p:nvSpPr>
            <p:cNvPr id="12" name="文本框 11"/>
            <p:cNvSpPr txBox="1"/>
            <p:nvPr/>
          </p:nvSpPr>
          <p:spPr>
            <a:xfrm>
              <a:off x="4294963" y="3816276"/>
              <a:ext cx="3731437" cy="368300"/>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FFFFFF"/>
                  </a:solidFill>
                  <a:effectLst/>
                  <a:uLnTx/>
                  <a:uFillTx/>
                  <a:latin typeface="等线" pitchFamily="2" charset="-122"/>
                  <a:ea typeface="等线" pitchFamily="2" charset="-122"/>
                  <a:cs typeface="+mn-cs"/>
                </a:rPr>
                <a:t>T</a:t>
              </a:r>
              <a:r>
                <a:rPr lang="en-US" altLang="zh-CN" sz="1200" noProof="0" dirty="0">
                  <a:ln>
                    <a:noFill/>
                  </a:ln>
                  <a:solidFill>
                    <a:srgbClr val="FFFFFF"/>
                  </a:solidFill>
                  <a:effectLst/>
                  <a:uLnTx/>
                  <a:uFillTx/>
                  <a:latin typeface="等线" pitchFamily="2" charset="-122"/>
                  <a:ea typeface="等线" pitchFamily="2" charset="-122"/>
                  <a:sym typeface="+mn-ea"/>
                </a:rPr>
                <a:t>ools for interface prototypes</a:t>
              </a:r>
              <a:endParaRPr kumimoji="0" lang="en-US" altLang="zh-CN" sz="1200" b="0" i="0" u="none" strike="noStrike" kern="1200" cap="none" spc="0" normalizeH="0" baseline="0" noProof="0" dirty="0">
                <a:ln>
                  <a:noFill/>
                </a:ln>
                <a:solidFill>
                  <a:srgbClr val="FFFFFF"/>
                </a:solidFill>
                <a:effectLst/>
                <a:uLnTx/>
                <a:uFillTx/>
                <a:latin typeface="等线" pitchFamily="2" charset="-122"/>
                <a:ea typeface="等线" pitchFamily="2" charset="-122"/>
                <a:cs typeface="+mn-cs"/>
              </a:endParaRPr>
            </a:p>
          </p:txBody>
        </p:sp>
      </p:gr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界面原型的工具</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noProof="0" dirty="0">
                    <a:ln>
                      <a:noFill/>
                    </a:ln>
                    <a:solidFill>
                      <a:prstClr val="white">
                        <a:lumMod val="50000"/>
                      </a:prstClr>
                    </a:solidFill>
                    <a:effectLst/>
                    <a:uLnTx/>
                    <a:uFillTx/>
                    <a:latin typeface="等线" pitchFamily="2" charset="-122"/>
                    <a:ea typeface="等线" pitchFamily="2" charset="-122"/>
                    <a:sym typeface="+mn-ea"/>
                  </a:rPr>
                  <a:t>Tools for interface prototypes</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userDrawn="1"/>
        </p:nvSpPr>
        <p:spPr>
          <a:xfrm>
            <a:off x="614045" y="1215390"/>
            <a:ext cx="2266315" cy="520700"/>
          </a:xfrm>
          <a:prstGeom prst="rect">
            <a:avLst/>
          </a:prstGeom>
        </p:spPr>
        <p:txBody>
          <a:bodyPr wrap="square" rtlCol="0">
            <a:noAutofit/>
          </a:bodyPr>
          <a:lstStyle/>
          <a:p>
            <a:r>
              <a:rPr lang="en-US" altLang="zh-CN" sz="2800" b="1"/>
              <a:t>AxureRP</a:t>
            </a:r>
          </a:p>
        </p:txBody>
      </p:sp>
      <p:sp>
        <p:nvSpPr>
          <p:cNvPr id="9" name="文本框 8"/>
          <p:cNvSpPr txBox="1"/>
          <p:nvPr userDrawn="1"/>
        </p:nvSpPr>
        <p:spPr>
          <a:xfrm>
            <a:off x="614045" y="1894205"/>
            <a:ext cx="3446145" cy="3742690"/>
          </a:xfrm>
          <a:prstGeom prst="rect">
            <a:avLst/>
          </a:prstGeom>
        </p:spPr>
        <p:txBody>
          <a:bodyPr wrap="square" rtlCol="0" anchor="t">
            <a:noAutofit/>
          </a:bodyPr>
          <a:lstStyle/>
          <a:p>
            <a:r>
              <a:rPr lang="en-US" sz="2400" b="0" u="none">
                <a:solidFill>
                  <a:srgbClr val="000000"/>
                </a:solidFill>
                <a:latin typeface="等线" pitchFamily="2" charset="-122"/>
                <a:ea typeface="等线" pitchFamily="2" charset="-122"/>
              </a:rPr>
              <a:t>网址</a:t>
            </a:r>
            <a:r>
              <a:rPr lang="zh-CN" altLang="en-US" sz="2400" b="0" u="none">
                <a:solidFill>
                  <a:srgbClr val="000000"/>
                </a:solidFill>
                <a:latin typeface="等线" pitchFamily="2" charset="-122"/>
                <a:ea typeface="等线" pitchFamily="2" charset="-122"/>
              </a:rPr>
              <a:t>：</a:t>
            </a:r>
          </a:p>
          <a:p>
            <a:r>
              <a:rPr lang="en-US" sz="2400" b="0" u="none">
                <a:solidFill>
                  <a:srgbClr val="000000"/>
                </a:solidFill>
                <a:latin typeface="等线" pitchFamily="2" charset="-122"/>
                <a:ea typeface="等线" pitchFamily="2" charset="-122"/>
              </a:rPr>
              <a:t>https://www.macbl.com/app/business/axure-rp-pro</a:t>
            </a:r>
            <a:endParaRPr lang="zh-CN" sz="2400" b="0" u="none">
              <a:solidFill>
                <a:srgbClr val="000000"/>
              </a:solidFill>
              <a:latin typeface="等线" pitchFamily="2" charset="-122"/>
              <a:ea typeface="等线" pitchFamily="2" charset="-122"/>
            </a:endParaRPr>
          </a:p>
          <a:p>
            <a:r>
              <a:rPr lang="zh-CN" sz="2400" b="0" u="none">
                <a:solidFill>
                  <a:srgbClr val="000000"/>
                </a:solidFill>
                <a:latin typeface="等线" pitchFamily="2" charset="-122"/>
                <a:ea typeface="等线" pitchFamily="2" charset="-122"/>
              </a:rPr>
              <a:t>是一款专业的快速原型设计工具，让负责定义需求和规格、设计功能和界面的专家能够快速创建应用软件或Web网站的线框图、流程图、原型和规格说明文档。</a:t>
            </a:r>
            <a:endParaRPr lang="zh-CN" altLang="en-US" sz="2400">
              <a:solidFill>
                <a:srgbClr val="000000"/>
              </a:solidFill>
              <a:latin typeface="等线" pitchFamily="2" charset="-122"/>
              <a:ea typeface="等线" pitchFamily="2" charset="-122"/>
            </a:endParaRPr>
          </a:p>
        </p:txBody>
      </p:sp>
      <p:pic>
        <p:nvPicPr>
          <p:cNvPr id="10" name="图片 9" descr="upload_091194912"/>
          <p:cNvPicPr>
            <a:picLocks noChangeAspect="1"/>
          </p:cNvPicPr>
          <p:nvPr/>
        </p:nvPicPr>
        <p:blipFill>
          <a:blip r:embed="rId2"/>
          <a:stretch>
            <a:fillRect/>
          </a:stretch>
        </p:blipFill>
        <p:spPr>
          <a:xfrm>
            <a:off x="3950970" y="916305"/>
            <a:ext cx="7796530" cy="5045075"/>
          </a:xfrm>
          <a:prstGeom prst="rect">
            <a:avLst/>
          </a:prstGeom>
        </p:spPr>
      </p:pic>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387847"/>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188A8"/>
                    </a:solidFill>
                    <a:effectLst/>
                    <a:uLnTx/>
                    <a:uFillTx/>
                    <a:latin typeface="等线" pitchFamily="2" charset="-122"/>
                    <a:ea typeface="等线" pitchFamily="2" charset="-122"/>
                    <a:cs typeface="+mn-ea"/>
                    <a:sym typeface="+mn-lt"/>
                  </a:rPr>
                  <a:t>界面原型</a:t>
                </a:r>
                <a:r>
                  <a:rPr lang="zh-CN" altLang="en-US" sz="2400" b="1" dirty="0">
                    <a:solidFill>
                      <a:srgbClr val="7188A8"/>
                    </a:solidFill>
                    <a:latin typeface="等线" pitchFamily="2" charset="-122"/>
                    <a:ea typeface="等线" pitchFamily="2" charset="-122"/>
                    <a:cs typeface="+mn-ea"/>
                    <a:sym typeface="+mn-lt"/>
                  </a:rPr>
                  <a:t>的工具</a:t>
                </a:r>
                <a:endParaRPr kumimoji="0" lang="zh-CN" altLang="en-US" sz="2400" b="1" i="0" u="none" strike="noStrike" kern="1200" cap="none" spc="0" normalizeH="0" baseline="0" noProof="0" dirty="0">
                  <a:ln>
                    <a:noFill/>
                  </a:ln>
                  <a:solidFill>
                    <a:srgbClr val="7188A8"/>
                  </a:solidFill>
                  <a:effectLst/>
                  <a:uLnTx/>
                  <a:uFillTx/>
                  <a:latin typeface="等线"/>
                  <a:ea typeface="等线" panose="02010600030101010101" pitchFamily="2" charset="-122"/>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rPr>
                  <a:t>Interface prototyping specifications</a:t>
                </a:r>
                <a:endParaRPr kumimoji="0" lang="zh-CN" altLang="en-US" sz="1050" b="0" i="0" u="none" strike="noStrike" kern="1200" cap="none" spc="0" normalizeH="0" baseline="0" noProof="0" dirty="0">
                  <a:ln>
                    <a:noFill/>
                  </a:ln>
                  <a:solidFill>
                    <a:prstClr val="white">
                      <a:lumMod val="50000"/>
                    </a:prstClr>
                  </a:solidFill>
                  <a:effectLst/>
                  <a:uLnTx/>
                  <a:uFillTx/>
                  <a:latin typeface="等线"/>
                  <a:ea typeface="等线" panose="02010600030101010101" pitchFamily="2" charset="-122"/>
                  <a:cs typeface="+mn-cs"/>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p:nvSpPr>
        <p:spPr>
          <a:xfrm>
            <a:off x="635189" y="1167556"/>
            <a:ext cx="9835395" cy="4319346"/>
          </a:xfrm>
          <a:prstGeom prst="rect">
            <a:avLst/>
          </a:prstGeom>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prstClr val="black"/>
                </a:solidFill>
                <a:latin typeface="等线" pitchFamily="2" charset="-122"/>
                <a:ea typeface="等线" pitchFamily="2" charset="-122"/>
              </a:rPr>
              <a:t>操作界面</a:t>
            </a:r>
            <a:endParaRPr lang="en-US" altLang="zh-CN" sz="2800" b="1" dirty="0">
              <a:solidFill>
                <a:prstClr val="black"/>
              </a:solidFill>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等线" pitchFamily="2" charset="-122"/>
                <a:ea typeface="等线" pitchFamily="2" charset="-122"/>
              </a:rPr>
              <a:t>Axure RP </a:t>
            </a:r>
            <a:r>
              <a:rPr lang="zh-CN" altLang="en-US" sz="2800" b="1" dirty="0">
                <a:solidFill>
                  <a:prstClr val="black"/>
                </a:solidFill>
                <a:latin typeface="等线" pitchFamily="2" charset="-122"/>
                <a:ea typeface="等线" pitchFamily="2" charset="-122"/>
              </a:rPr>
              <a:t>的操作界面总体上可以划分以下六个区域：</a:t>
            </a:r>
            <a:endParaRPr lang="en-US" altLang="zh-CN" sz="2800" b="1" dirty="0">
              <a:solidFill>
                <a:prstClr val="black"/>
              </a:solidFill>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b="1" dirty="0">
              <a:solidFill>
                <a:prstClr val="black"/>
              </a:solidFill>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noProof="0" dirty="0">
                <a:solidFill>
                  <a:prstClr val="black"/>
                </a:solidFill>
                <a:latin typeface="等线" pitchFamily="2" charset="-122"/>
                <a:ea typeface="等线" pitchFamily="2" charset="-122"/>
              </a:rPr>
              <a:t>*</a:t>
            </a:r>
            <a:r>
              <a:rPr lang="zh-CN" altLang="en-US" sz="2800" noProof="0" dirty="0">
                <a:solidFill>
                  <a:prstClr val="black"/>
                </a:solidFill>
                <a:latin typeface="等线" pitchFamily="2" charset="-122"/>
                <a:ea typeface="等线" pitchFamily="2" charset="-122"/>
              </a:rPr>
              <a:t>菜单栏</a:t>
            </a:r>
            <a:endParaRPr lang="en-US" altLang="zh-CN" sz="2800" noProof="0" dirty="0">
              <a:solidFill>
                <a:prstClr val="black"/>
              </a:solidFill>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i="0" u="none" strike="noStrike" kern="1200" cap="none" spc="0" normalizeH="0" baseline="0" dirty="0">
                <a:ln>
                  <a:noFill/>
                </a:ln>
                <a:solidFill>
                  <a:prstClr val="black"/>
                </a:solidFill>
                <a:effectLst/>
                <a:uLnTx/>
                <a:uFillTx/>
                <a:latin typeface="等线" pitchFamily="2" charset="-122"/>
                <a:ea typeface="等线" pitchFamily="2" charset="-122"/>
              </a:rPr>
              <a:t>*</a:t>
            </a:r>
            <a:r>
              <a:rPr kumimoji="0" lang="zh-CN" altLang="en-US" sz="2800" i="0" u="none" strike="noStrike" kern="1200" cap="none" spc="0" normalizeH="0" baseline="0" dirty="0">
                <a:ln>
                  <a:noFill/>
                </a:ln>
                <a:solidFill>
                  <a:prstClr val="black"/>
                </a:solidFill>
                <a:effectLst/>
                <a:uLnTx/>
                <a:uFillTx/>
                <a:latin typeface="等线" pitchFamily="2" charset="-122"/>
                <a:ea typeface="等线" pitchFamily="2" charset="-122"/>
              </a:rPr>
              <a:t>工具栏</a:t>
            </a:r>
            <a:endParaRPr kumimoji="0" lang="en-US" altLang="zh-CN" sz="2800" i="0" u="none" strike="noStrike" kern="1200" cap="none" spc="0" normalizeH="0" baseline="0" dirty="0">
              <a:ln>
                <a:noFill/>
              </a:ln>
              <a:solidFill>
                <a:prstClr val="black"/>
              </a:solidFill>
              <a:effectLst/>
              <a:uLnTx/>
              <a:uFillTx/>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solidFill>
                  <a:prstClr val="black"/>
                </a:solidFill>
                <a:latin typeface="等线" pitchFamily="2" charset="-122"/>
                <a:ea typeface="等线" pitchFamily="2" charset="-122"/>
              </a:rPr>
              <a:t>*</a:t>
            </a:r>
            <a:r>
              <a:rPr lang="zh-CN" altLang="en-US" sz="2800" dirty="0">
                <a:solidFill>
                  <a:prstClr val="black"/>
                </a:solidFill>
                <a:latin typeface="等线" pitchFamily="2" charset="-122"/>
                <a:ea typeface="等线" pitchFamily="2" charset="-122"/>
              </a:rPr>
              <a:t>页面与大纲面板。</a:t>
            </a:r>
            <a:endParaRPr lang="en-US" altLang="zh-CN" sz="2800" dirty="0">
              <a:solidFill>
                <a:prstClr val="black"/>
              </a:solidFill>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i="0" u="none" strike="noStrike" kern="1200" cap="none" spc="0" normalizeH="0" baseline="0" noProof="0" dirty="0">
                <a:ln>
                  <a:noFill/>
                </a:ln>
                <a:solidFill>
                  <a:prstClr val="black"/>
                </a:solidFill>
                <a:effectLst/>
                <a:uLnTx/>
                <a:uFillTx/>
                <a:latin typeface="等线" pitchFamily="2" charset="-122"/>
                <a:ea typeface="等线" pitchFamily="2" charset="-122"/>
              </a:rPr>
              <a:t>*</a:t>
            </a:r>
            <a:r>
              <a:rPr kumimoji="0" lang="zh-CN" altLang="en-US" sz="2800" i="0" u="none" strike="noStrike" kern="1200" cap="none" spc="0" normalizeH="0" baseline="0" noProof="0" dirty="0">
                <a:ln>
                  <a:noFill/>
                </a:ln>
                <a:solidFill>
                  <a:prstClr val="black"/>
                </a:solidFill>
                <a:effectLst/>
                <a:uLnTx/>
                <a:uFillTx/>
                <a:latin typeface="等线" pitchFamily="2" charset="-122"/>
                <a:ea typeface="等线" pitchFamily="2" charset="-122"/>
              </a:rPr>
              <a:t>元件与母版面板。</a:t>
            </a:r>
            <a:endParaRPr kumimoji="0" lang="en-US" altLang="zh-CN" sz="2800" i="0" u="none" strike="noStrike" kern="1200" cap="none" spc="0" normalizeH="0" baseline="0" noProof="0" dirty="0">
              <a:ln>
                <a:noFill/>
              </a:ln>
              <a:solidFill>
                <a:prstClr val="black"/>
              </a:solidFill>
              <a:effectLst/>
              <a:uLnTx/>
              <a:uFillTx/>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solidFill>
                  <a:prstClr val="black"/>
                </a:solidFill>
                <a:latin typeface="等线" pitchFamily="2" charset="-122"/>
                <a:ea typeface="等线" pitchFamily="2" charset="-122"/>
              </a:rPr>
              <a:t>*</a:t>
            </a:r>
            <a:r>
              <a:rPr lang="zh-CN" altLang="en-US" sz="2800" dirty="0">
                <a:solidFill>
                  <a:prstClr val="black"/>
                </a:solidFill>
                <a:latin typeface="等线" pitchFamily="2" charset="-122"/>
                <a:ea typeface="等线" pitchFamily="2" charset="-122"/>
              </a:rPr>
              <a:t>画布。</a:t>
            </a:r>
            <a:endParaRPr lang="en-US" altLang="zh-CN" sz="2800" dirty="0">
              <a:solidFill>
                <a:prstClr val="black"/>
              </a:solidFill>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i="0" u="none" strike="noStrike" kern="1200" cap="none" spc="0" normalizeH="0" baseline="0" noProof="0" dirty="0">
                <a:ln>
                  <a:noFill/>
                </a:ln>
                <a:solidFill>
                  <a:prstClr val="black"/>
                </a:solidFill>
                <a:effectLst/>
                <a:uLnTx/>
                <a:uFillTx/>
                <a:latin typeface="等线" pitchFamily="2" charset="-122"/>
                <a:ea typeface="等线" pitchFamily="2" charset="-122"/>
              </a:rPr>
              <a:t>*</a:t>
            </a:r>
            <a:r>
              <a:rPr kumimoji="0" lang="zh-CN" altLang="en-US" sz="2800" i="0" u="none" strike="noStrike" kern="1200" cap="none" spc="0" normalizeH="0" baseline="0" noProof="0" dirty="0">
                <a:ln>
                  <a:noFill/>
                </a:ln>
                <a:solidFill>
                  <a:prstClr val="black"/>
                </a:solidFill>
                <a:effectLst/>
                <a:uLnTx/>
                <a:uFillTx/>
                <a:latin typeface="等线" pitchFamily="2" charset="-122"/>
                <a:ea typeface="等线" pitchFamily="2" charset="-122"/>
              </a:rPr>
              <a:t>样式，交互，注释面板。</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       </a:t>
            </a:r>
            <a:endParaRPr kumimoji="0" lang="zh-CN" altLang="en-US"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endParaRPr>
          </a:p>
        </p:txBody>
      </p:sp>
      <p:pic>
        <p:nvPicPr>
          <p:cNvPr id="9" name="图片 8">
            <a:extLst>
              <a:ext uri="{FF2B5EF4-FFF2-40B4-BE49-F238E27FC236}">
                <a16:creationId xmlns:a16="http://schemas.microsoft.com/office/drawing/2014/main" id="{6DB6E0B4-64F3-4949-A512-0A1D9F33FAD7}"/>
              </a:ext>
            </a:extLst>
          </p:cNvPr>
          <p:cNvPicPr>
            <a:picLocks noChangeAspect="1"/>
          </p:cNvPicPr>
          <p:nvPr/>
        </p:nvPicPr>
        <p:blipFill>
          <a:blip r:embed="rId2"/>
          <a:stretch>
            <a:fillRect/>
          </a:stretch>
        </p:blipFill>
        <p:spPr>
          <a:xfrm>
            <a:off x="4844374" y="2374051"/>
            <a:ext cx="6712437" cy="3581729"/>
          </a:xfrm>
          <a:prstGeom prst="rect">
            <a:avLst/>
          </a:prstGeom>
        </p:spPr>
      </p:pic>
    </p:spTree>
    <p:extLst>
      <p:ext uri="{BB962C8B-B14F-4D97-AF65-F5344CB8AC3E}">
        <p14:creationId xmlns:p14="http://schemas.microsoft.com/office/powerpoint/2010/main" val="2907272447"/>
      </p:ext>
    </p:extLst>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sp>
        <p:nvSpPr>
          <p:cNvPr id="8" name="椭圆 7"/>
          <p:cNvSpPr/>
          <p:nvPr/>
        </p:nvSpPr>
        <p:spPr>
          <a:xfrm>
            <a:off x="3789329" y="1122329"/>
            <a:ext cx="4613342" cy="4613342"/>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nvGrpSpPr>
          <p:cNvPr id="9" name="组合 8"/>
          <p:cNvGrpSpPr/>
          <p:nvPr/>
        </p:nvGrpSpPr>
        <p:grpSpPr>
          <a:xfrm>
            <a:off x="4230282" y="1901757"/>
            <a:ext cx="3731437" cy="2411661"/>
            <a:chOff x="4294963" y="2039833"/>
            <a:chExt cx="3731437" cy="2411661"/>
          </a:xfrm>
        </p:grpSpPr>
        <p:sp>
          <p:nvSpPr>
            <p:cNvPr id="10" name="矩形 9"/>
            <p:cNvSpPr/>
            <p:nvPr/>
          </p:nvSpPr>
          <p:spPr>
            <a:xfrm>
              <a:off x="4359646" y="3129424"/>
              <a:ext cx="3602071" cy="1322070"/>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3600" b="1" noProof="0" dirty="0">
                  <a:ln>
                    <a:noFill/>
                  </a:ln>
                  <a:solidFill>
                    <a:srgbClr val="FFFFFF"/>
                  </a:solidFill>
                  <a:effectLst/>
                  <a:uLnTx/>
                  <a:uFillTx/>
                  <a:latin typeface="等线" pitchFamily="2" charset="-122"/>
                  <a:ea typeface="等线" pitchFamily="2" charset="-122"/>
                  <a:cs typeface="+mn-ea"/>
                  <a:sym typeface="+mn-lt"/>
                </a:rPr>
                <a:t>界面原型的示例</a:t>
              </a:r>
              <a:r>
                <a:rPr lang="zh-CN" altLang="en-US" sz="4400" b="1" noProof="0" dirty="0">
                  <a:ln>
                    <a:noFill/>
                  </a:ln>
                  <a:solidFill>
                    <a:srgbClr val="7188A8"/>
                  </a:solidFill>
                  <a:effectLst/>
                  <a:uLnTx/>
                  <a:uFillTx/>
                  <a:latin typeface="等线" pitchFamily="2" charset="-122"/>
                  <a:ea typeface="等线" pitchFamily="2" charset="-122"/>
                  <a:cs typeface="+mn-ea"/>
                  <a:sym typeface="+mn-lt"/>
                </a:rPr>
                <a:t>例</a:t>
              </a:r>
              <a:endParaRPr kumimoji="0" lang="zh-CN" altLang="en-US" sz="4400" b="0" i="0" u="none" strike="noStrike" kern="1200" cap="none" spc="0" normalizeH="0" baseline="0" noProof="0" dirty="0">
                <a:ln w="0"/>
                <a:solidFill>
                  <a:prstClr val="white"/>
                </a:solidFill>
                <a:effectLst/>
                <a:uLnTx/>
                <a:uFillTx/>
                <a:latin typeface="三极拙楷简体" charset="-122"/>
                <a:ea typeface="三极拙楷简体" charset="-122"/>
                <a:cs typeface="+mn-cs"/>
              </a:endParaRPr>
            </a:p>
          </p:txBody>
        </p:sp>
        <p:sp>
          <p:nvSpPr>
            <p:cNvPr id="11" name="矩形 10"/>
            <p:cNvSpPr/>
            <p:nvPr/>
          </p:nvSpPr>
          <p:spPr>
            <a:xfrm>
              <a:off x="5474881" y="2039833"/>
              <a:ext cx="1371600" cy="1200329"/>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w="0"/>
                  <a:solidFill>
                    <a:prstClr val="white"/>
                  </a:solidFill>
                  <a:effectLst/>
                  <a:uLnTx/>
                  <a:uFillTx/>
                  <a:latin typeface="三极拙楷简体" charset="-122"/>
                  <a:ea typeface="三极拙楷简体" charset="-122"/>
                  <a:cs typeface="+mn-cs"/>
                </a:rPr>
                <a:t>04</a:t>
              </a:r>
              <a:endParaRPr kumimoji="0" lang="zh-CN" altLang="en-US" sz="7200" b="0" i="0" u="none" strike="noStrike" kern="1200" cap="none" spc="0" normalizeH="0" baseline="0" noProof="0" dirty="0">
                <a:ln w="0"/>
                <a:solidFill>
                  <a:prstClr val="white"/>
                </a:solidFill>
                <a:effectLst/>
                <a:uLnTx/>
                <a:uFillTx/>
                <a:latin typeface="三极拙楷简体" charset="-122"/>
                <a:ea typeface="三极拙楷简体" charset="-122"/>
                <a:cs typeface="+mn-cs"/>
              </a:endParaRPr>
            </a:p>
          </p:txBody>
        </p:sp>
        <p:sp>
          <p:nvSpPr>
            <p:cNvPr id="12" name="文本框 11"/>
            <p:cNvSpPr txBox="1"/>
            <p:nvPr/>
          </p:nvSpPr>
          <p:spPr>
            <a:xfrm>
              <a:off x="4294963" y="3816276"/>
              <a:ext cx="3731437" cy="368300"/>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noProof="0" dirty="0">
                  <a:ln>
                    <a:noFill/>
                  </a:ln>
                  <a:solidFill>
                    <a:srgbClr val="FFFFFF"/>
                  </a:solidFill>
                  <a:effectLst/>
                  <a:uLnTx/>
                  <a:uFillTx/>
                  <a:latin typeface="等线" pitchFamily="2" charset="-122"/>
                  <a:ea typeface="等线" pitchFamily="2" charset="-122"/>
                  <a:sym typeface="+mn-ea"/>
                </a:rPr>
                <a:t>Example of an interface prototype</a:t>
              </a:r>
              <a:endParaRPr kumimoji="0" lang="en-US" altLang="zh-CN" sz="1200" b="0" i="0" u="none" strike="noStrike" kern="1200" cap="none" spc="0" normalizeH="0" baseline="0" noProof="0" dirty="0">
                <a:ln>
                  <a:noFill/>
                </a:ln>
                <a:solidFill>
                  <a:srgbClr val="FFFFFF"/>
                </a:solidFill>
                <a:effectLst/>
                <a:uLnTx/>
                <a:uFillTx/>
                <a:latin typeface="等线" pitchFamily="2" charset="-122"/>
                <a:ea typeface="等线" pitchFamily="2" charset="-122"/>
                <a:cs typeface="+mn-cs"/>
              </a:endParaRPr>
            </a:p>
          </p:txBody>
        </p:sp>
      </p:gr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界面原型的示例</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dirty="0">
                    <a:solidFill>
                      <a:schemeClr val="bg1">
                        <a:lumMod val="50000"/>
                      </a:schemeClr>
                    </a:solidFill>
                  </a:rPr>
                  <a:t>T</a:t>
                </a:r>
                <a:r>
                  <a:rPr lang="en-US" altLang="zh-CN" sz="1050" noProof="0" dirty="0">
                    <a:ln>
                      <a:noFill/>
                    </a:ln>
                    <a:solidFill>
                      <a:prstClr val="white">
                        <a:lumMod val="50000"/>
                      </a:prstClr>
                    </a:solidFill>
                    <a:effectLst/>
                    <a:uLnTx/>
                    <a:uFillTx/>
                    <a:latin typeface="等线" charset="0"/>
                    <a:ea typeface="等线" charset="0"/>
                    <a:sym typeface="+mn-ea"/>
                  </a:rPr>
                  <a:t>E</a:t>
                </a:r>
                <a:r>
                  <a:rPr lang="en-US" altLang="zh-CN" sz="1050" noProof="0" dirty="0">
                    <a:ln>
                      <a:noFill/>
                    </a:ln>
                    <a:solidFill>
                      <a:prstClr val="white">
                        <a:lumMod val="50000"/>
                      </a:prstClr>
                    </a:solidFill>
                    <a:effectLst/>
                    <a:uLnTx/>
                    <a:uFillTx/>
                    <a:latin typeface="等线" pitchFamily="2" charset="-122"/>
                    <a:ea typeface="等线" pitchFamily="2" charset="-122"/>
                    <a:sym typeface="+mn-ea"/>
                  </a:rPr>
                  <a:t>xample of an interface prototype</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pic>
        <p:nvPicPr>
          <p:cNvPr id="8" name="图片 7"/>
          <p:cNvPicPr>
            <a:picLocks noChangeAspect="1"/>
          </p:cNvPicPr>
          <p:nvPr/>
        </p:nvPicPr>
        <p:blipFill>
          <a:blip r:embed="rId2"/>
          <a:stretch>
            <a:fillRect/>
          </a:stretch>
        </p:blipFill>
        <p:spPr>
          <a:xfrm>
            <a:off x="4920724" y="1323363"/>
            <a:ext cx="3530603" cy="4177602"/>
          </a:xfrm>
          <a:prstGeom prst="rect">
            <a:avLst/>
          </a:prstGeom>
        </p:spPr>
      </p:pic>
      <p:sp>
        <p:nvSpPr>
          <p:cNvPr id="9" name="文本框 8"/>
          <p:cNvSpPr txBox="1"/>
          <p:nvPr/>
        </p:nvSpPr>
        <p:spPr>
          <a:xfrm>
            <a:off x="964734" y="1357035"/>
            <a:ext cx="5729681" cy="461665"/>
          </a:xfrm>
          <a:prstGeom prst="rect">
            <a:avLst/>
          </a:prstGeom>
          <a:noFill/>
        </p:spPr>
        <p:txBody>
          <a:bodyPr wrap="square" rtlCol="0">
            <a:spAutoFit/>
          </a:bodyPr>
          <a:lstStyle/>
          <a:p>
            <a:r>
              <a:rPr lang="zh-CN" altLang="en-US" sz="2400" b="1" dirty="0"/>
              <a:t>登录界面</a:t>
            </a:r>
          </a:p>
        </p:txBody>
      </p:sp>
      <p:sp>
        <p:nvSpPr>
          <p:cNvPr id="10" name="文本框 9"/>
          <p:cNvSpPr txBox="1"/>
          <p:nvPr/>
        </p:nvSpPr>
        <p:spPr>
          <a:xfrm>
            <a:off x="613674" y="2340528"/>
            <a:ext cx="4307050" cy="2862322"/>
          </a:xfrm>
          <a:prstGeom prst="rect">
            <a:avLst/>
          </a:prstGeom>
          <a:noFill/>
        </p:spPr>
        <p:txBody>
          <a:bodyPr wrap="square" rtlCol="0">
            <a:spAutoFit/>
          </a:bodyPr>
          <a:lstStyle/>
          <a:p>
            <a:r>
              <a:rPr lang="zh-CN" altLang="en-US" b="1" dirty="0"/>
              <a:t>学号登录</a:t>
            </a:r>
            <a:endParaRPr lang="en-US" altLang="zh-CN" b="1" dirty="0"/>
          </a:p>
          <a:p>
            <a:r>
              <a:rPr lang="zh-CN" altLang="en-US" dirty="0"/>
              <a:t>通过输入学号与密码进行登录操作</a:t>
            </a:r>
            <a:endParaRPr lang="en-US" altLang="zh-CN" dirty="0"/>
          </a:p>
          <a:p>
            <a:r>
              <a:rPr lang="zh-CN" altLang="en-US" dirty="0"/>
              <a:t>约束条件：</a:t>
            </a:r>
            <a:endParaRPr lang="en-US" altLang="zh-CN" dirty="0"/>
          </a:p>
          <a:p>
            <a:r>
              <a:rPr lang="zh-CN" altLang="en-US" dirty="0"/>
              <a:t>学号与密码不能为空，只能是指定学号与密码</a:t>
            </a:r>
            <a:endParaRPr lang="en-US" altLang="zh-CN" dirty="0"/>
          </a:p>
          <a:p>
            <a:r>
              <a:rPr lang="zh-CN" altLang="en-US" b="1" dirty="0"/>
              <a:t>短信登录</a:t>
            </a:r>
            <a:endParaRPr lang="en-US" altLang="zh-CN" b="1" dirty="0"/>
          </a:p>
          <a:p>
            <a:r>
              <a:rPr lang="zh-CN" altLang="en-US" dirty="0"/>
              <a:t>通过学号绑定的手机号码，获取验证码登录</a:t>
            </a:r>
            <a:endParaRPr lang="en-US" altLang="zh-CN" dirty="0"/>
          </a:p>
          <a:p>
            <a:endParaRPr lang="en-US" altLang="zh-CN" dirty="0"/>
          </a:p>
          <a:p>
            <a:r>
              <a:rPr lang="zh-CN" altLang="en-US" dirty="0"/>
              <a:t>同时可以记录登录状态</a:t>
            </a:r>
          </a:p>
        </p:txBody>
      </p:sp>
      <p:pic>
        <p:nvPicPr>
          <p:cNvPr id="12" name="图片 11"/>
          <p:cNvPicPr>
            <a:picLocks noChangeAspect="1"/>
          </p:cNvPicPr>
          <p:nvPr/>
        </p:nvPicPr>
        <p:blipFill>
          <a:blip r:embed="rId3"/>
          <a:stretch>
            <a:fillRect/>
          </a:stretch>
        </p:blipFill>
        <p:spPr>
          <a:xfrm>
            <a:off x="8451327" y="1323363"/>
            <a:ext cx="3391841" cy="4042178"/>
          </a:xfrm>
          <a:prstGeom prst="rect">
            <a:avLst/>
          </a:prstGeom>
        </p:spPr>
      </p:pic>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界面原型的示例</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dirty="0">
                    <a:solidFill>
                      <a:schemeClr val="bg1">
                        <a:lumMod val="50000"/>
                      </a:schemeClr>
                    </a:solidFill>
                  </a:rPr>
                  <a:t>T</a:t>
                </a:r>
                <a:r>
                  <a:rPr lang="en-US" altLang="zh-CN" sz="1050" noProof="0" dirty="0">
                    <a:ln>
                      <a:noFill/>
                    </a:ln>
                    <a:solidFill>
                      <a:prstClr val="white">
                        <a:lumMod val="50000"/>
                      </a:prstClr>
                    </a:solidFill>
                    <a:effectLst/>
                    <a:uLnTx/>
                    <a:uFillTx/>
                    <a:latin typeface="等线" pitchFamily="2" charset="-122"/>
                    <a:ea typeface="等线" pitchFamily="2" charset="-122"/>
                    <a:sym typeface="+mn-ea"/>
                  </a:rPr>
                  <a:t>Example of an interface prototype</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p:nvSpPr>
        <p:spPr>
          <a:xfrm>
            <a:off x="1048870" y="3278509"/>
            <a:ext cx="3218329" cy="461665"/>
          </a:xfrm>
          <a:prstGeom prst="rect">
            <a:avLst/>
          </a:prstGeom>
          <a:noFill/>
        </p:spPr>
        <p:txBody>
          <a:bodyPr wrap="square" rtlCol="0">
            <a:spAutoFit/>
          </a:bodyPr>
          <a:lstStyle/>
          <a:p>
            <a:r>
              <a:rPr lang="zh-CN" altLang="en-US" sz="2400" b="1" dirty="0"/>
              <a:t>标题栏</a:t>
            </a:r>
          </a:p>
        </p:txBody>
      </p:sp>
      <p:pic>
        <p:nvPicPr>
          <p:cNvPr id="9" name="图片 8"/>
          <p:cNvPicPr>
            <a:picLocks noChangeAspect="1"/>
          </p:cNvPicPr>
          <p:nvPr/>
        </p:nvPicPr>
        <p:blipFill>
          <a:blip r:embed="rId2"/>
          <a:stretch>
            <a:fillRect/>
          </a:stretch>
        </p:blipFill>
        <p:spPr>
          <a:xfrm>
            <a:off x="740349" y="1694426"/>
            <a:ext cx="10711302" cy="946650"/>
          </a:xfrm>
          <a:prstGeom prst="rect">
            <a:avLst/>
          </a:prstGeom>
        </p:spPr>
      </p:pic>
      <p:sp>
        <p:nvSpPr>
          <p:cNvPr id="10" name="文本框 9"/>
          <p:cNvSpPr txBox="1"/>
          <p:nvPr/>
        </p:nvSpPr>
        <p:spPr>
          <a:xfrm>
            <a:off x="1048870" y="3845140"/>
            <a:ext cx="4688770" cy="1200329"/>
          </a:xfrm>
          <a:prstGeom prst="rect">
            <a:avLst/>
          </a:prstGeom>
          <a:noFill/>
        </p:spPr>
        <p:txBody>
          <a:bodyPr wrap="square" rtlCol="0">
            <a:spAutoFit/>
          </a:bodyPr>
          <a:lstStyle/>
          <a:p>
            <a:r>
              <a:rPr lang="zh-CN" altLang="en-US" dirty="0"/>
              <a:t>左侧是小组项目的</a:t>
            </a:r>
            <a:r>
              <a:rPr lang="en-US" altLang="zh-CN" dirty="0"/>
              <a:t>logo</a:t>
            </a:r>
          </a:p>
          <a:p>
            <a:r>
              <a:rPr lang="zh-CN" altLang="en-US" dirty="0"/>
              <a:t>主要分为首页、课程、更多功能</a:t>
            </a:r>
            <a:endParaRPr lang="en-US" altLang="zh-CN" dirty="0"/>
          </a:p>
          <a:p>
            <a:r>
              <a:rPr lang="zh-CN" altLang="en-US" dirty="0"/>
              <a:t>更多中分为相关链接和问题反馈</a:t>
            </a:r>
            <a:endParaRPr lang="en-US" altLang="zh-CN" dirty="0"/>
          </a:p>
          <a:p>
            <a:r>
              <a:rPr lang="zh-CN" altLang="en-US" dirty="0"/>
              <a:t>右侧是登录功能，可以跳转至登录界面</a:t>
            </a:r>
          </a:p>
        </p:txBody>
      </p:sp>
      <p:pic>
        <p:nvPicPr>
          <p:cNvPr id="12" name="图片 11"/>
          <p:cNvPicPr>
            <a:picLocks noChangeAspect="1"/>
          </p:cNvPicPr>
          <p:nvPr/>
        </p:nvPicPr>
        <p:blipFill>
          <a:blip r:embed="rId3"/>
          <a:stretch>
            <a:fillRect/>
          </a:stretch>
        </p:blipFill>
        <p:spPr>
          <a:xfrm>
            <a:off x="5977421" y="2872730"/>
            <a:ext cx="1133633" cy="1895740"/>
          </a:xfrm>
          <a:prstGeom prst="rect">
            <a:avLst/>
          </a:prstGeom>
        </p:spPr>
      </p:pic>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界面原型的示例</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dirty="0">
                    <a:solidFill>
                      <a:schemeClr val="bg1">
                        <a:lumMod val="50000"/>
                      </a:schemeClr>
                    </a:solidFill>
                  </a:rPr>
                  <a:t>T</a:t>
                </a:r>
                <a:r>
                  <a:rPr lang="en-US" altLang="zh-CN" sz="1050" noProof="0" dirty="0">
                    <a:ln>
                      <a:noFill/>
                    </a:ln>
                    <a:solidFill>
                      <a:prstClr val="white">
                        <a:lumMod val="50000"/>
                      </a:prstClr>
                    </a:solidFill>
                    <a:effectLst/>
                    <a:uLnTx/>
                    <a:uFillTx/>
                    <a:latin typeface="等线" charset="0"/>
                    <a:ea typeface="等线" charset="0"/>
                    <a:sym typeface="+mn-ea"/>
                  </a:rPr>
                  <a:t>E</a:t>
                </a:r>
                <a:r>
                  <a:rPr lang="en-US" altLang="zh-CN" sz="1050" noProof="0" dirty="0">
                    <a:ln>
                      <a:noFill/>
                    </a:ln>
                    <a:solidFill>
                      <a:prstClr val="white">
                        <a:lumMod val="50000"/>
                      </a:prstClr>
                    </a:solidFill>
                    <a:effectLst/>
                    <a:uLnTx/>
                    <a:uFillTx/>
                    <a:latin typeface="等线" pitchFamily="2" charset="-122"/>
                    <a:ea typeface="等线" pitchFamily="2" charset="-122"/>
                    <a:sym typeface="+mn-ea"/>
                  </a:rPr>
                  <a:t>xample of an interface prototype</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pic>
        <p:nvPicPr>
          <p:cNvPr id="8" name="图片 7"/>
          <p:cNvPicPr>
            <a:picLocks noChangeAspect="1"/>
          </p:cNvPicPr>
          <p:nvPr/>
        </p:nvPicPr>
        <p:blipFill>
          <a:blip r:embed="rId2"/>
          <a:stretch>
            <a:fillRect/>
          </a:stretch>
        </p:blipFill>
        <p:spPr>
          <a:xfrm>
            <a:off x="5196375" y="578158"/>
            <a:ext cx="6218853" cy="3592286"/>
          </a:xfrm>
          <a:prstGeom prst="rect">
            <a:avLst/>
          </a:prstGeom>
        </p:spPr>
      </p:pic>
      <p:sp>
        <p:nvSpPr>
          <p:cNvPr id="9" name="文本框 8"/>
          <p:cNvSpPr txBox="1"/>
          <p:nvPr/>
        </p:nvSpPr>
        <p:spPr>
          <a:xfrm>
            <a:off x="967154" y="2374301"/>
            <a:ext cx="4353402" cy="1477328"/>
          </a:xfrm>
          <a:prstGeom prst="rect">
            <a:avLst/>
          </a:prstGeom>
          <a:noFill/>
        </p:spPr>
        <p:txBody>
          <a:bodyPr wrap="square" rtlCol="0">
            <a:spAutoFit/>
          </a:bodyPr>
          <a:lstStyle/>
          <a:p>
            <a:r>
              <a:rPr lang="zh-CN" altLang="en-US" dirty="0"/>
              <a:t>相关链接的简单界面</a:t>
            </a:r>
            <a:endParaRPr lang="en-US" altLang="zh-CN" dirty="0"/>
          </a:p>
          <a:p>
            <a:r>
              <a:rPr lang="zh-CN" altLang="en-US" dirty="0"/>
              <a:t>在更多这个栏目中有相关链接这个功能</a:t>
            </a:r>
            <a:endParaRPr lang="en-US" altLang="zh-CN" dirty="0"/>
          </a:p>
          <a:p>
            <a:r>
              <a:rPr lang="zh-CN" altLang="en-US" dirty="0"/>
              <a:t>通过点击</a:t>
            </a:r>
            <a:r>
              <a:rPr lang="en-US" altLang="zh-CN" dirty="0"/>
              <a:t>URL</a:t>
            </a:r>
            <a:r>
              <a:rPr lang="zh-CN" altLang="en-US" dirty="0"/>
              <a:t>进行访问已存在的相关链接</a:t>
            </a:r>
            <a:endParaRPr lang="en-US" altLang="zh-CN" dirty="0"/>
          </a:p>
          <a:p>
            <a:endParaRPr lang="en-US" altLang="zh-CN" dirty="0"/>
          </a:p>
          <a:p>
            <a:r>
              <a:rPr lang="zh-CN" altLang="en-US"/>
              <a:t>比如：点击计算学院的官网</a:t>
            </a:r>
            <a:endParaRPr lang="zh-CN" altLang="en-US" dirty="0"/>
          </a:p>
        </p:txBody>
      </p:sp>
      <p:sp>
        <p:nvSpPr>
          <p:cNvPr id="7" name="文本框 6"/>
          <p:cNvSpPr txBox="1"/>
          <p:nvPr/>
        </p:nvSpPr>
        <p:spPr>
          <a:xfrm>
            <a:off x="967154" y="1530981"/>
            <a:ext cx="2857500" cy="461665"/>
          </a:xfrm>
          <a:prstGeom prst="rect">
            <a:avLst/>
          </a:prstGeom>
          <a:noFill/>
        </p:spPr>
        <p:txBody>
          <a:bodyPr wrap="square" rtlCol="0">
            <a:spAutoFit/>
          </a:bodyPr>
          <a:lstStyle/>
          <a:p>
            <a:r>
              <a:rPr lang="zh-CN" altLang="en-US" sz="2400" b="1" dirty="0"/>
              <a:t>相关链接</a:t>
            </a:r>
          </a:p>
        </p:txBody>
      </p:sp>
      <p:pic>
        <p:nvPicPr>
          <p:cNvPr id="11" name="图片 10"/>
          <p:cNvPicPr>
            <a:picLocks noChangeAspect="1"/>
          </p:cNvPicPr>
          <p:nvPr/>
        </p:nvPicPr>
        <p:blipFill>
          <a:blip r:embed="rId3"/>
          <a:stretch>
            <a:fillRect/>
          </a:stretch>
        </p:blipFill>
        <p:spPr>
          <a:xfrm>
            <a:off x="4544877" y="4316660"/>
            <a:ext cx="6897688" cy="1818696"/>
          </a:xfrm>
          <a:prstGeom prst="rect">
            <a:avLst/>
          </a:prstGeom>
        </p:spPr>
      </p:pic>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界面原型的示例</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dirty="0">
                    <a:solidFill>
                      <a:schemeClr val="bg1">
                        <a:lumMod val="50000"/>
                      </a:schemeClr>
                    </a:solidFill>
                  </a:rPr>
                  <a:t>T</a:t>
                </a:r>
                <a:r>
                  <a:rPr lang="en-US" altLang="zh-CN" sz="1050" noProof="0" dirty="0">
                    <a:ln>
                      <a:noFill/>
                    </a:ln>
                    <a:solidFill>
                      <a:prstClr val="white">
                        <a:lumMod val="50000"/>
                      </a:prstClr>
                    </a:solidFill>
                    <a:effectLst/>
                    <a:uLnTx/>
                    <a:uFillTx/>
                    <a:latin typeface="等线" charset="0"/>
                    <a:ea typeface="等线" charset="0"/>
                    <a:sym typeface="+mn-ea"/>
                  </a:rPr>
                  <a:t>E</a:t>
                </a:r>
                <a:r>
                  <a:rPr lang="en-US" altLang="zh-CN" sz="1050" noProof="0" dirty="0">
                    <a:ln>
                      <a:noFill/>
                    </a:ln>
                    <a:solidFill>
                      <a:prstClr val="white">
                        <a:lumMod val="50000"/>
                      </a:prstClr>
                    </a:solidFill>
                    <a:effectLst/>
                    <a:uLnTx/>
                    <a:uFillTx/>
                    <a:latin typeface="等线" pitchFamily="2" charset="-122"/>
                    <a:ea typeface="等线" pitchFamily="2" charset="-122"/>
                    <a:sym typeface="+mn-ea"/>
                  </a:rPr>
                  <a:t>xample of an interface prototype</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pic>
        <p:nvPicPr>
          <p:cNvPr id="8" name="图片 7"/>
          <p:cNvPicPr>
            <a:picLocks noChangeAspect="1"/>
          </p:cNvPicPr>
          <p:nvPr/>
        </p:nvPicPr>
        <p:blipFill>
          <a:blip r:embed="rId3"/>
          <a:stretch>
            <a:fillRect/>
          </a:stretch>
        </p:blipFill>
        <p:spPr>
          <a:xfrm>
            <a:off x="3699516" y="486219"/>
            <a:ext cx="7915751" cy="1950532"/>
          </a:xfrm>
          <a:prstGeom prst="rect">
            <a:avLst/>
          </a:prstGeom>
        </p:spPr>
      </p:pic>
      <p:sp>
        <p:nvSpPr>
          <p:cNvPr id="11" name="文本框 10"/>
          <p:cNvSpPr txBox="1"/>
          <p:nvPr/>
        </p:nvSpPr>
        <p:spPr>
          <a:xfrm>
            <a:off x="613674" y="1433146"/>
            <a:ext cx="2016998" cy="461665"/>
          </a:xfrm>
          <a:prstGeom prst="rect">
            <a:avLst/>
          </a:prstGeom>
          <a:noFill/>
        </p:spPr>
        <p:txBody>
          <a:bodyPr wrap="square" rtlCol="0">
            <a:spAutoFit/>
          </a:bodyPr>
          <a:lstStyle/>
          <a:p>
            <a:r>
              <a:rPr lang="zh-CN" altLang="en-US" sz="2400" b="1" dirty="0"/>
              <a:t>教师详细信息</a:t>
            </a:r>
          </a:p>
        </p:txBody>
      </p:sp>
      <p:sp>
        <p:nvSpPr>
          <p:cNvPr id="12" name="文本框 11"/>
          <p:cNvSpPr txBox="1"/>
          <p:nvPr/>
        </p:nvSpPr>
        <p:spPr>
          <a:xfrm>
            <a:off x="576733" y="2259623"/>
            <a:ext cx="2623667" cy="1754326"/>
          </a:xfrm>
          <a:prstGeom prst="rect">
            <a:avLst/>
          </a:prstGeom>
          <a:noFill/>
        </p:spPr>
        <p:txBody>
          <a:bodyPr wrap="square" rtlCol="0">
            <a:spAutoFit/>
          </a:bodyPr>
          <a:lstStyle/>
          <a:p>
            <a:r>
              <a:rPr lang="zh-CN" altLang="en-US" dirty="0"/>
              <a:t>右边是老师的具体信息</a:t>
            </a:r>
            <a:endParaRPr lang="en-US" altLang="zh-CN" dirty="0"/>
          </a:p>
          <a:p>
            <a:r>
              <a:rPr lang="zh-CN" altLang="en-US" dirty="0"/>
              <a:t>左下是教师的具体联系方式</a:t>
            </a:r>
            <a:endParaRPr lang="en-US" altLang="zh-CN" dirty="0"/>
          </a:p>
          <a:p>
            <a:endParaRPr lang="en-US" altLang="zh-CN" dirty="0"/>
          </a:p>
          <a:p>
            <a:r>
              <a:rPr lang="zh-CN" altLang="en-US" dirty="0"/>
              <a:t>上方有老师的头像，可以对老师进行关注</a:t>
            </a:r>
          </a:p>
        </p:txBody>
      </p:sp>
      <p:pic>
        <p:nvPicPr>
          <p:cNvPr id="16" name="图片 15"/>
          <p:cNvPicPr>
            <a:picLocks noChangeAspect="1"/>
          </p:cNvPicPr>
          <p:nvPr/>
        </p:nvPicPr>
        <p:blipFill>
          <a:blip r:embed="rId4"/>
          <a:stretch>
            <a:fillRect/>
          </a:stretch>
        </p:blipFill>
        <p:spPr>
          <a:xfrm>
            <a:off x="3699516" y="2402118"/>
            <a:ext cx="8081790" cy="4038263"/>
          </a:xfrm>
          <a:prstGeom prst="rect">
            <a:avLst/>
          </a:prstGeom>
        </p:spPr>
      </p:pic>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界面原型的示例</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dirty="0">
                    <a:solidFill>
                      <a:schemeClr val="bg1">
                        <a:lumMod val="50000"/>
                      </a:schemeClr>
                    </a:solidFill>
                  </a:rPr>
                  <a:t>T</a:t>
                </a:r>
                <a:r>
                  <a:rPr lang="en-US" altLang="zh-CN" sz="1050" noProof="0" dirty="0">
                    <a:ln>
                      <a:noFill/>
                    </a:ln>
                    <a:solidFill>
                      <a:prstClr val="white">
                        <a:lumMod val="50000"/>
                      </a:prstClr>
                    </a:solidFill>
                    <a:effectLst/>
                    <a:uLnTx/>
                    <a:uFillTx/>
                    <a:latin typeface="等线" charset="0"/>
                    <a:ea typeface="等线" charset="0"/>
                    <a:sym typeface="+mn-ea"/>
                  </a:rPr>
                  <a:t>E</a:t>
                </a:r>
                <a:r>
                  <a:rPr lang="en-US" altLang="zh-CN" sz="1050" noProof="0" dirty="0">
                    <a:ln>
                      <a:noFill/>
                    </a:ln>
                    <a:solidFill>
                      <a:prstClr val="white">
                        <a:lumMod val="50000"/>
                      </a:prstClr>
                    </a:solidFill>
                    <a:effectLst/>
                    <a:uLnTx/>
                    <a:uFillTx/>
                    <a:latin typeface="等线" pitchFamily="2" charset="-122"/>
                    <a:ea typeface="等线" pitchFamily="2" charset="-122"/>
                    <a:sym typeface="+mn-ea"/>
                  </a:rPr>
                  <a:t>xample of an interface prototype</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pic>
        <p:nvPicPr>
          <p:cNvPr id="8" name="图片 7"/>
          <p:cNvPicPr>
            <a:picLocks noChangeAspect="1"/>
          </p:cNvPicPr>
          <p:nvPr/>
        </p:nvPicPr>
        <p:blipFill>
          <a:blip r:embed="rId2"/>
          <a:stretch>
            <a:fillRect/>
          </a:stretch>
        </p:blipFill>
        <p:spPr>
          <a:xfrm>
            <a:off x="4341104" y="1405315"/>
            <a:ext cx="7255278" cy="3714515"/>
          </a:xfrm>
          <a:prstGeom prst="rect">
            <a:avLst/>
          </a:prstGeom>
        </p:spPr>
      </p:pic>
      <p:sp>
        <p:nvSpPr>
          <p:cNvPr id="9" name="文本框 8"/>
          <p:cNvSpPr txBox="1"/>
          <p:nvPr/>
        </p:nvSpPr>
        <p:spPr>
          <a:xfrm>
            <a:off x="865344" y="2172749"/>
            <a:ext cx="3001981" cy="1846659"/>
          </a:xfrm>
          <a:prstGeom prst="rect">
            <a:avLst/>
          </a:prstGeom>
          <a:noFill/>
        </p:spPr>
        <p:txBody>
          <a:bodyPr wrap="square" rtlCol="0">
            <a:spAutoFit/>
          </a:bodyPr>
          <a:lstStyle/>
          <a:p>
            <a:r>
              <a:rPr lang="zh-CN" altLang="en-US" sz="2400" b="1" dirty="0"/>
              <a:t>视频界面</a:t>
            </a:r>
            <a:endParaRPr lang="en-US" altLang="zh-CN" sz="2400" b="1" dirty="0"/>
          </a:p>
          <a:p>
            <a:endParaRPr lang="en-US" altLang="zh-CN" dirty="0"/>
          </a:p>
          <a:p>
            <a:r>
              <a:rPr lang="zh-CN" altLang="en-US" dirty="0"/>
              <a:t>可以查看老师的视频内容</a:t>
            </a:r>
            <a:endParaRPr lang="en-US" altLang="zh-CN" dirty="0"/>
          </a:p>
          <a:p>
            <a:r>
              <a:rPr lang="zh-CN" altLang="en-US" dirty="0"/>
              <a:t>右侧是发布视频的</a:t>
            </a:r>
            <a:r>
              <a:rPr lang="en-US" altLang="zh-CN" dirty="0"/>
              <a:t>up</a:t>
            </a:r>
            <a:r>
              <a:rPr lang="zh-CN" altLang="en-US" dirty="0"/>
              <a:t>主，点击头像可以查看</a:t>
            </a:r>
            <a:r>
              <a:rPr lang="en-US" altLang="zh-CN" dirty="0"/>
              <a:t>up</a:t>
            </a:r>
            <a:r>
              <a:rPr lang="zh-CN" altLang="en-US" dirty="0"/>
              <a:t>主（即老师或者学生）的具体信息</a:t>
            </a: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界面原型的示例</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dirty="0">
                    <a:solidFill>
                      <a:schemeClr val="bg1">
                        <a:lumMod val="50000"/>
                      </a:schemeClr>
                    </a:solidFill>
                  </a:rPr>
                  <a:t>T</a:t>
                </a:r>
                <a:r>
                  <a:rPr lang="en-US" altLang="zh-CN" sz="1050" noProof="0" dirty="0">
                    <a:ln>
                      <a:noFill/>
                    </a:ln>
                    <a:solidFill>
                      <a:prstClr val="white">
                        <a:lumMod val="50000"/>
                      </a:prstClr>
                    </a:solidFill>
                    <a:effectLst/>
                    <a:uLnTx/>
                    <a:uFillTx/>
                    <a:latin typeface="等线" pitchFamily="2" charset="-122"/>
                    <a:ea typeface="等线" pitchFamily="2" charset="-122"/>
                    <a:sym typeface="+mn-ea"/>
                  </a:rPr>
                  <a:t>Example of an interface prototype</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pic>
        <p:nvPicPr>
          <p:cNvPr id="8" name="图片 7"/>
          <p:cNvPicPr>
            <a:picLocks noChangeAspect="1"/>
          </p:cNvPicPr>
          <p:nvPr/>
        </p:nvPicPr>
        <p:blipFill>
          <a:blip r:embed="rId2"/>
          <a:stretch>
            <a:fillRect/>
          </a:stretch>
        </p:blipFill>
        <p:spPr>
          <a:xfrm>
            <a:off x="4985987" y="1643720"/>
            <a:ext cx="6142959" cy="3570559"/>
          </a:xfrm>
          <a:prstGeom prst="rect">
            <a:avLst/>
          </a:prstGeom>
        </p:spPr>
      </p:pic>
      <p:sp>
        <p:nvSpPr>
          <p:cNvPr id="10" name="文本框 9"/>
          <p:cNvSpPr txBox="1"/>
          <p:nvPr/>
        </p:nvSpPr>
        <p:spPr>
          <a:xfrm>
            <a:off x="690282" y="1891553"/>
            <a:ext cx="3558989" cy="1846659"/>
          </a:xfrm>
          <a:prstGeom prst="rect">
            <a:avLst/>
          </a:prstGeom>
          <a:noFill/>
        </p:spPr>
        <p:txBody>
          <a:bodyPr wrap="square" rtlCol="0">
            <a:spAutoFit/>
          </a:bodyPr>
          <a:lstStyle/>
          <a:p>
            <a:r>
              <a:rPr lang="zh-CN" altLang="en-US" sz="2400" b="1" dirty="0"/>
              <a:t>课程信息界面</a:t>
            </a:r>
            <a:endParaRPr lang="en-US" altLang="zh-CN" sz="2400" b="1" dirty="0"/>
          </a:p>
          <a:p>
            <a:endParaRPr lang="en-US" altLang="zh-CN" dirty="0"/>
          </a:p>
          <a:p>
            <a:r>
              <a:rPr lang="zh-CN" altLang="en-US" dirty="0"/>
              <a:t>可以选择课程进行进入</a:t>
            </a:r>
            <a:endParaRPr lang="en-US" altLang="zh-CN" dirty="0"/>
          </a:p>
          <a:p>
            <a:r>
              <a:rPr lang="zh-CN" altLang="en-US" dirty="0"/>
              <a:t>课程的简介信息会显示在课程名下，下面是授课老师的姓名与头像</a:t>
            </a: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itchFamily="2" charset="-122"/>
                    <a:ea typeface="等线" pitchFamily="2" charset="-122"/>
                    <a:cs typeface="+mn-ea"/>
                    <a:sym typeface="+mn-lt"/>
                  </a:rPr>
                  <a:t>界面原型的原理</a:t>
                </a:r>
              </a:p>
            </p:txBody>
          </p:sp>
          <p:sp>
            <p:nvSpPr>
              <p:cNvPr id="6" name="矩形 5"/>
              <p:cNvSpPr/>
              <p:nvPr/>
            </p:nvSpPr>
            <p:spPr>
              <a:xfrm>
                <a:off x="576733" y="80426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sym typeface="+mn-ea"/>
                  </a:rPr>
                  <a:t>The concept of interface prototypes</a:t>
                </a:r>
                <a:endParaRPr kumimoji="0" lang="zh-CN" altLang="en-US"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p:nvSpPr>
        <p:spPr>
          <a:xfrm>
            <a:off x="613673" y="1624614"/>
            <a:ext cx="11018694" cy="31085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noProof="0" dirty="0">
                <a:ln>
                  <a:noFill/>
                </a:ln>
                <a:effectLst/>
                <a:uLnTx/>
                <a:uFillTx/>
                <a:latin typeface="等线" charset="0"/>
                <a:ea typeface="等线" charset="0"/>
                <a:cs typeface="+mn-cs"/>
              </a:rPr>
              <a:t>用户界面原型的设计原理：</a:t>
            </a:r>
            <a:endParaRPr lang="en-US" altLang="zh-CN" sz="2800" b="1" noProof="0" dirty="0">
              <a:ln>
                <a:noFill/>
              </a:ln>
              <a:effectLst/>
              <a:uLnTx/>
              <a:uFillTx/>
              <a:latin typeface="等线" charset="0"/>
              <a:ea typeface="等线" charset="0"/>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latin typeface="等线" pitchFamily="2" charset="-122"/>
                <a:ea typeface="等线" pitchFamily="2" charset="-122"/>
              </a:rPr>
              <a:t>    </a:t>
            </a:r>
            <a:r>
              <a:rPr lang="zh-CN" altLang="en-US" sz="2800" dirty="0">
                <a:latin typeface="等线" pitchFamily="2" charset="-122"/>
                <a:ea typeface="等线" pitchFamily="2" charset="-122"/>
              </a:rPr>
              <a:t>用户界面原型设计主要包括</a:t>
            </a:r>
            <a:r>
              <a:rPr lang="zh-CN" altLang="en-US" sz="2800" dirty="0">
                <a:solidFill>
                  <a:srgbClr val="FF0000"/>
                </a:solidFill>
                <a:latin typeface="等线" pitchFamily="2" charset="-122"/>
                <a:ea typeface="等线" pitchFamily="2" charset="-122"/>
              </a:rPr>
              <a:t>两大因素</a:t>
            </a:r>
            <a:r>
              <a:rPr lang="zh-CN" altLang="en-US" sz="2800" dirty="0">
                <a:latin typeface="等线" pitchFamily="2" charset="-122"/>
                <a:ea typeface="等线" pitchFamily="2" charset="-122"/>
              </a:rPr>
              <a:t>。</a:t>
            </a:r>
            <a:endParaRPr lang="en-US" altLang="zh-CN" sz="2800" dirty="0">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2800" dirty="0">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0" normalizeH="0" baseline="0" dirty="0">
                <a:latin typeface="等线" pitchFamily="2" charset="-122"/>
                <a:ea typeface="等线" pitchFamily="2" charset="-122"/>
              </a:rPr>
              <a:t>    </a:t>
            </a:r>
            <a:r>
              <a:rPr kumimoji="0" lang="zh-CN" altLang="en-US" sz="2800" i="0" u="none" strike="noStrike" kern="1200" cap="none" spc="0" normalizeH="0" baseline="0" dirty="0">
                <a:latin typeface="等线" pitchFamily="2" charset="-122"/>
                <a:ea typeface="等线" pitchFamily="2" charset="-122"/>
              </a:rPr>
              <a:t>一是如何将用户所提供的需求信息利用</a:t>
            </a:r>
            <a:r>
              <a:rPr kumimoji="0" lang="zh-CN" altLang="en-US" sz="2800" i="0" u="none" strike="noStrike" kern="1200" cap="none" spc="0" normalizeH="0" baseline="0" dirty="0">
                <a:solidFill>
                  <a:srgbClr val="FF0000"/>
                </a:solidFill>
                <a:latin typeface="等线" pitchFamily="2" charset="-122"/>
                <a:ea typeface="等线" pitchFamily="2" charset="-122"/>
              </a:rPr>
              <a:t>用户界面原型</a:t>
            </a:r>
            <a:r>
              <a:rPr kumimoji="0" lang="zh-CN" altLang="en-US" sz="2800" i="0" u="none" strike="noStrike" kern="1200" cap="none" spc="0" normalizeH="0" baseline="0" dirty="0">
                <a:latin typeface="等线" pitchFamily="2" charset="-122"/>
                <a:ea typeface="等线" pitchFamily="2" charset="-122"/>
              </a:rPr>
              <a:t>呈现给使用者。</a:t>
            </a:r>
            <a:endParaRPr kumimoji="0" lang="en-US" altLang="zh-CN" sz="2800" i="0" u="none" strike="noStrike" kern="1200" cap="none" spc="0" normalizeH="0" baseline="0" dirty="0">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i="0" u="none" strike="noStrike" kern="1200" cap="none" spc="0" normalizeH="0" baseline="0" dirty="0">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latin typeface="等线" pitchFamily="2" charset="-122"/>
                <a:ea typeface="等线" pitchFamily="2" charset="-122"/>
              </a:rPr>
              <a:t>    </a:t>
            </a:r>
            <a:r>
              <a:rPr lang="zh-CN" altLang="en-US" sz="2800" dirty="0">
                <a:latin typeface="等线" pitchFamily="2" charset="-122"/>
                <a:ea typeface="等线" pitchFamily="2" charset="-122"/>
              </a:rPr>
              <a:t>二是用户透过界面原型设计的暗示或隐喻，而能整合</a:t>
            </a:r>
            <a:r>
              <a:rPr lang="zh-CN" altLang="en-US" sz="2800" dirty="0">
                <a:solidFill>
                  <a:srgbClr val="FF0000"/>
                </a:solidFill>
                <a:latin typeface="等线" pitchFamily="2" charset="-122"/>
                <a:ea typeface="等线" pitchFamily="2" charset="-122"/>
              </a:rPr>
              <a:t>用户需求信息</a:t>
            </a:r>
            <a:r>
              <a:rPr lang="zh-CN" altLang="en-US" sz="2800" dirty="0">
                <a:latin typeface="等线" pitchFamily="2" charset="-122"/>
                <a:ea typeface="等线" pitchFamily="2" charset="-122"/>
              </a:rPr>
              <a:t>的表现，进而达到交互，以及实现反馈。</a:t>
            </a:r>
            <a:r>
              <a:rPr lang="en-US" altLang="zh-CN" sz="2800" baseline="30000" dirty="0">
                <a:latin typeface="等线" pitchFamily="2" charset="-122"/>
                <a:ea typeface="等线" pitchFamily="2" charset="-122"/>
              </a:rPr>
              <a:t>[1]</a:t>
            </a:r>
            <a:endParaRPr kumimoji="0" lang="en-US" altLang="zh-CN" sz="2800" i="0" u="none" strike="noStrike" kern="1200" cap="none" spc="0" normalizeH="0" baseline="30000" dirty="0">
              <a:latin typeface="等线" charset="0"/>
              <a:ea typeface="等线" charset="0"/>
            </a:endParaRP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界面原型的示例</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dirty="0">
                    <a:solidFill>
                      <a:schemeClr val="bg1">
                        <a:lumMod val="50000"/>
                      </a:schemeClr>
                    </a:solidFill>
                  </a:rPr>
                  <a:t>T</a:t>
                </a:r>
                <a:r>
                  <a:rPr lang="en-US" altLang="zh-CN" sz="1050" noProof="0" dirty="0">
                    <a:ln>
                      <a:noFill/>
                    </a:ln>
                    <a:solidFill>
                      <a:prstClr val="white">
                        <a:lumMod val="50000"/>
                      </a:prstClr>
                    </a:solidFill>
                    <a:effectLst/>
                    <a:uLnTx/>
                    <a:uFillTx/>
                    <a:latin typeface="等线" charset="0"/>
                    <a:ea typeface="等线" charset="0"/>
                    <a:sym typeface="+mn-ea"/>
                  </a:rPr>
                  <a:t>E</a:t>
                </a:r>
                <a:r>
                  <a:rPr lang="en-US" altLang="zh-CN" sz="1050" noProof="0" dirty="0">
                    <a:ln>
                      <a:noFill/>
                    </a:ln>
                    <a:solidFill>
                      <a:prstClr val="white">
                        <a:lumMod val="50000"/>
                      </a:prstClr>
                    </a:solidFill>
                    <a:effectLst/>
                    <a:uLnTx/>
                    <a:uFillTx/>
                    <a:latin typeface="等线" pitchFamily="2" charset="-122"/>
                    <a:ea typeface="等线" pitchFamily="2" charset="-122"/>
                    <a:sym typeface="+mn-ea"/>
                  </a:rPr>
                  <a:t>xample of an interface prototype</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pic>
        <p:nvPicPr>
          <p:cNvPr id="8" name="图片 7"/>
          <p:cNvPicPr>
            <a:picLocks noChangeAspect="1"/>
          </p:cNvPicPr>
          <p:nvPr/>
        </p:nvPicPr>
        <p:blipFill>
          <a:blip r:embed="rId2"/>
          <a:stretch>
            <a:fillRect/>
          </a:stretch>
        </p:blipFill>
        <p:spPr>
          <a:xfrm>
            <a:off x="5828045" y="1938287"/>
            <a:ext cx="5763237" cy="2608859"/>
          </a:xfrm>
          <a:prstGeom prst="rect">
            <a:avLst/>
          </a:prstGeom>
        </p:spPr>
      </p:pic>
      <p:sp>
        <p:nvSpPr>
          <p:cNvPr id="9" name="文本框 8"/>
          <p:cNvSpPr txBox="1"/>
          <p:nvPr/>
        </p:nvSpPr>
        <p:spPr>
          <a:xfrm>
            <a:off x="1047965" y="2504053"/>
            <a:ext cx="4353886" cy="1846659"/>
          </a:xfrm>
          <a:prstGeom prst="rect">
            <a:avLst/>
          </a:prstGeom>
          <a:noFill/>
        </p:spPr>
        <p:txBody>
          <a:bodyPr wrap="square" rtlCol="0">
            <a:spAutoFit/>
          </a:bodyPr>
          <a:lstStyle/>
          <a:p>
            <a:r>
              <a:rPr lang="zh-CN" altLang="en-US" sz="2400" b="1" dirty="0"/>
              <a:t>课程详细信息界面</a:t>
            </a:r>
            <a:endParaRPr lang="en-US" altLang="zh-CN" sz="2400" b="1" dirty="0"/>
          </a:p>
          <a:p>
            <a:endParaRPr lang="en-US" altLang="zh-CN" dirty="0"/>
          </a:p>
          <a:p>
            <a:r>
              <a:rPr lang="zh-CN" altLang="en-US" dirty="0"/>
              <a:t>上方是课程的具体信息</a:t>
            </a:r>
            <a:endParaRPr lang="en-US" altLang="zh-CN" dirty="0"/>
          </a:p>
          <a:p>
            <a:r>
              <a:rPr lang="zh-CN" altLang="en-US" dirty="0"/>
              <a:t>课程信息下是授课教师，可以通过点击老师头像来查看教师的具体信息</a:t>
            </a:r>
            <a:endParaRPr lang="en-US" altLang="zh-CN" dirty="0"/>
          </a:p>
          <a:p>
            <a:r>
              <a:rPr lang="zh-CN" altLang="en-US" dirty="0"/>
              <a:t>下方是课程资料、课程作业等功能</a:t>
            </a: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sp>
        <p:nvSpPr>
          <p:cNvPr id="8" name="椭圆 7"/>
          <p:cNvSpPr/>
          <p:nvPr/>
        </p:nvSpPr>
        <p:spPr>
          <a:xfrm>
            <a:off x="3789329" y="1122329"/>
            <a:ext cx="4613342" cy="4613342"/>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nvGrpSpPr>
          <p:cNvPr id="9" name="组合 8"/>
          <p:cNvGrpSpPr/>
          <p:nvPr/>
        </p:nvGrpSpPr>
        <p:grpSpPr>
          <a:xfrm>
            <a:off x="4230426" y="1890854"/>
            <a:ext cx="3731437" cy="2144743"/>
            <a:chOff x="4294963" y="2039833"/>
            <a:chExt cx="3731437" cy="2144743"/>
          </a:xfrm>
        </p:grpSpPr>
        <p:sp>
          <p:nvSpPr>
            <p:cNvPr id="10" name="矩形 9"/>
            <p:cNvSpPr/>
            <p:nvPr/>
          </p:nvSpPr>
          <p:spPr>
            <a:xfrm>
              <a:off x="4359646" y="3129424"/>
              <a:ext cx="3602071" cy="645160"/>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3600" b="1" noProof="0" dirty="0">
                  <a:ln>
                    <a:noFill/>
                  </a:ln>
                  <a:solidFill>
                    <a:srgbClr val="FFFFFF"/>
                  </a:solidFill>
                  <a:effectLst/>
                  <a:uLnTx/>
                  <a:uFillTx/>
                  <a:latin typeface="等线" pitchFamily="2" charset="-122"/>
                  <a:ea typeface="等线" pitchFamily="2" charset="-122"/>
                  <a:cs typeface="+mn-ea"/>
                  <a:sym typeface="+mn-lt"/>
                </a:rPr>
                <a:t>小组绩效</a:t>
              </a:r>
              <a:endParaRPr kumimoji="0" lang="zh-CN" altLang="en-US" sz="4400" b="0" i="0" u="none" strike="noStrike" kern="1200" cap="none" spc="0" normalizeH="0" baseline="0" noProof="0" dirty="0">
                <a:ln w="0"/>
                <a:solidFill>
                  <a:srgbClr val="FFFFFF"/>
                </a:solidFill>
                <a:effectLst/>
                <a:uLnTx/>
                <a:uFillTx/>
                <a:latin typeface="三极拙楷简体" charset="-122"/>
                <a:ea typeface="三极拙楷简体" charset="-122"/>
                <a:cs typeface="+mn-cs"/>
              </a:endParaRPr>
            </a:p>
          </p:txBody>
        </p:sp>
        <p:sp>
          <p:nvSpPr>
            <p:cNvPr id="11" name="矩形 10"/>
            <p:cNvSpPr/>
            <p:nvPr/>
          </p:nvSpPr>
          <p:spPr>
            <a:xfrm>
              <a:off x="5474881" y="2039833"/>
              <a:ext cx="1371600" cy="1198880"/>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w="0"/>
                  <a:solidFill>
                    <a:prstClr val="white"/>
                  </a:solidFill>
                  <a:effectLst/>
                  <a:uLnTx/>
                  <a:uFillTx/>
                  <a:latin typeface="三极拙楷简体" charset="-122"/>
                  <a:ea typeface="三极拙楷简体" charset="-122"/>
                  <a:cs typeface="+mn-cs"/>
                </a:rPr>
                <a:t>0</a:t>
              </a:r>
              <a:r>
                <a:rPr lang="en-US" altLang="zh-CN" sz="7200" noProof="0" dirty="0">
                  <a:ln w="0"/>
                  <a:solidFill>
                    <a:prstClr val="white"/>
                  </a:solidFill>
                  <a:effectLst/>
                  <a:uLnTx/>
                  <a:uFillTx/>
                  <a:latin typeface="三极拙楷简体" charset="-122"/>
                  <a:ea typeface="三极拙楷简体" charset="-122"/>
                  <a:cs typeface="+mn-cs"/>
                </a:rPr>
                <a:t>5</a:t>
              </a:r>
              <a:endParaRPr kumimoji="0" lang="zh-CN" altLang="en-US" sz="7200" b="0" i="0" u="none" strike="noStrike" kern="1200" cap="none" spc="0" normalizeH="0" baseline="0" noProof="0" dirty="0">
                <a:ln w="0"/>
                <a:solidFill>
                  <a:prstClr val="white"/>
                </a:solidFill>
                <a:effectLst/>
                <a:uLnTx/>
                <a:uFillTx/>
                <a:latin typeface="三极拙楷简体" charset="-122"/>
                <a:ea typeface="三极拙楷简体" charset="-122"/>
                <a:cs typeface="+mn-cs"/>
              </a:endParaRPr>
            </a:p>
          </p:txBody>
        </p:sp>
        <p:sp>
          <p:nvSpPr>
            <p:cNvPr id="12" name="文本框 11"/>
            <p:cNvSpPr txBox="1"/>
            <p:nvPr/>
          </p:nvSpPr>
          <p:spPr>
            <a:xfrm>
              <a:off x="4294963" y="3816276"/>
              <a:ext cx="3731437" cy="368300"/>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noProof="0" dirty="0">
                  <a:ln>
                    <a:noFill/>
                  </a:ln>
                  <a:solidFill>
                    <a:srgbClr val="FFFFFF"/>
                  </a:solidFill>
                  <a:effectLst/>
                  <a:uLnTx/>
                  <a:uFillTx/>
                  <a:latin typeface="等线" pitchFamily="2" charset="-122"/>
                  <a:ea typeface="等线" pitchFamily="2" charset="-122"/>
                  <a:sym typeface="+mn-ea"/>
                </a:rPr>
                <a:t>Group performance</a:t>
              </a:r>
              <a:endParaRPr kumimoji="0" lang="en-US" altLang="zh-CN" sz="1200" b="0" i="0" u="none" strike="noStrike" kern="1200" cap="none" spc="0" normalizeH="0" baseline="0" noProof="0" dirty="0">
                <a:ln>
                  <a:noFill/>
                </a:ln>
                <a:solidFill>
                  <a:srgbClr val="FFFFFF"/>
                </a:solidFill>
                <a:effectLst/>
                <a:uLnTx/>
                <a:uFillTx/>
                <a:latin typeface="等线" pitchFamily="2" charset="-122"/>
                <a:ea typeface="等线" pitchFamily="2" charset="-122"/>
                <a:cs typeface="+mn-cs"/>
              </a:endParaRPr>
            </a:p>
          </p:txBody>
        </p:sp>
      </p:gr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1404620"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小组绩效</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noProof="0" dirty="0">
                    <a:ln>
                      <a:noFill/>
                    </a:ln>
                    <a:solidFill>
                      <a:prstClr val="white">
                        <a:lumMod val="50000"/>
                      </a:prstClr>
                    </a:solidFill>
                    <a:effectLst/>
                    <a:uLnTx/>
                    <a:uFillTx/>
                    <a:latin typeface="等线" pitchFamily="2" charset="-122"/>
                    <a:ea typeface="等线" pitchFamily="2" charset="-122"/>
                    <a:sym typeface="+mn-ea"/>
                  </a:rPr>
                  <a:t>Group performance</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graphicFrame>
        <p:nvGraphicFramePr>
          <p:cNvPr id="7" name="表格 2"/>
          <p:cNvGraphicFramePr>
            <a:graphicFrameLocks noGrp="1"/>
          </p:cNvGraphicFramePr>
          <p:nvPr/>
        </p:nvGraphicFramePr>
        <p:xfrm>
          <a:off x="1127464" y="1056993"/>
          <a:ext cx="9605639" cy="4891310"/>
        </p:xfrm>
        <a:graphic>
          <a:graphicData uri="http://schemas.openxmlformats.org/drawingml/2006/table">
            <a:tbl>
              <a:tblPr firstRow="1" bandRow="1">
                <a:tableStyleId>{5C22544A-7EE6-4342-B048-85BDC9FD1C3A}</a:tableStyleId>
              </a:tblPr>
              <a:tblGrid>
                <a:gridCol w="850667">
                  <a:extLst>
                    <a:ext uri="{9D8B030D-6E8A-4147-A177-3AD203B41FA5}">
                      <a16:colId xmlns:a16="http://schemas.microsoft.com/office/drawing/2014/main" val="20000"/>
                    </a:ext>
                  </a:extLst>
                </a:gridCol>
                <a:gridCol w="1070461">
                  <a:extLst>
                    <a:ext uri="{9D8B030D-6E8A-4147-A177-3AD203B41FA5}">
                      <a16:colId xmlns:a16="http://schemas.microsoft.com/office/drawing/2014/main" val="20001"/>
                    </a:ext>
                  </a:extLst>
                </a:gridCol>
                <a:gridCol w="1692083">
                  <a:extLst>
                    <a:ext uri="{9D8B030D-6E8A-4147-A177-3AD203B41FA5}">
                      <a16:colId xmlns:a16="http://schemas.microsoft.com/office/drawing/2014/main" val="20002"/>
                    </a:ext>
                  </a:extLst>
                </a:gridCol>
                <a:gridCol w="630315">
                  <a:extLst>
                    <a:ext uri="{9D8B030D-6E8A-4147-A177-3AD203B41FA5}">
                      <a16:colId xmlns:a16="http://schemas.microsoft.com/office/drawing/2014/main" val="20003"/>
                    </a:ext>
                  </a:extLst>
                </a:gridCol>
                <a:gridCol w="754602">
                  <a:extLst>
                    <a:ext uri="{9D8B030D-6E8A-4147-A177-3AD203B41FA5}">
                      <a16:colId xmlns:a16="http://schemas.microsoft.com/office/drawing/2014/main" val="20004"/>
                    </a:ext>
                  </a:extLst>
                </a:gridCol>
                <a:gridCol w="765255">
                  <a:extLst>
                    <a:ext uri="{9D8B030D-6E8A-4147-A177-3AD203B41FA5}">
                      <a16:colId xmlns:a16="http://schemas.microsoft.com/office/drawing/2014/main" val="20005"/>
                    </a:ext>
                  </a:extLst>
                </a:gridCol>
                <a:gridCol w="960564">
                  <a:extLst>
                    <a:ext uri="{9D8B030D-6E8A-4147-A177-3AD203B41FA5}">
                      <a16:colId xmlns:a16="http://schemas.microsoft.com/office/drawing/2014/main" val="20006"/>
                    </a:ext>
                  </a:extLst>
                </a:gridCol>
                <a:gridCol w="960564">
                  <a:extLst>
                    <a:ext uri="{9D8B030D-6E8A-4147-A177-3AD203B41FA5}">
                      <a16:colId xmlns:a16="http://schemas.microsoft.com/office/drawing/2014/main" val="20007"/>
                    </a:ext>
                  </a:extLst>
                </a:gridCol>
                <a:gridCol w="960564">
                  <a:extLst>
                    <a:ext uri="{9D8B030D-6E8A-4147-A177-3AD203B41FA5}">
                      <a16:colId xmlns:a16="http://schemas.microsoft.com/office/drawing/2014/main" val="20008"/>
                    </a:ext>
                  </a:extLst>
                </a:gridCol>
                <a:gridCol w="960564">
                  <a:extLst>
                    <a:ext uri="{9D8B030D-6E8A-4147-A177-3AD203B41FA5}">
                      <a16:colId xmlns:a16="http://schemas.microsoft.com/office/drawing/2014/main" val="20009"/>
                    </a:ext>
                  </a:extLst>
                </a:gridCol>
              </a:tblGrid>
              <a:tr h="344213">
                <a:tc>
                  <a:txBody>
                    <a:bodyPr/>
                    <a:lstStyle/>
                    <a:p>
                      <a:pPr algn="l">
                        <a:buNone/>
                      </a:pPr>
                      <a:r>
                        <a:rPr lang="en-US" sz="1600" b="1" dirty="0" err="1">
                          <a:solidFill>
                            <a:srgbClr val="FFFFFF"/>
                          </a:solidFill>
                          <a:latin typeface="微软雅黑" panose="020B0503020204020204" charset="-122"/>
                          <a:cs typeface="微软雅黑" panose="020B0503020204020204" charset="-122"/>
                        </a:rPr>
                        <a:t>职位</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a:solidFill>
                            <a:srgbClr val="FFFFFF"/>
                          </a:solidFill>
                          <a:latin typeface="微软雅黑" panose="020B0503020204020204" charset="-122"/>
                          <a:cs typeface="微软雅黑" panose="020B0503020204020204" charset="-122"/>
                        </a:rPr>
                        <a:t>姓名</a:t>
                      </a:r>
                      <a:endParaRPr lang="en-US" altLang="en-US" sz="1600" b="1">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latin typeface="微软雅黑" panose="020B0503020204020204" charset="-122"/>
                          <a:cs typeface="微软雅黑" panose="020B0503020204020204" charset="-122"/>
                        </a:rPr>
                        <a:t>该阶段完成任务</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latin typeface="微软雅黑" panose="020B0503020204020204" charset="-122"/>
                          <a:cs typeface="微软雅黑" panose="020B0503020204020204" charset="-122"/>
                        </a:rPr>
                        <a:t>自评</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latin typeface="微软雅黑" panose="020B0503020204020204" charset="-122"/>
                          <a:cs typeface="微软雅黑" panose="020B0503020204020204" charset="-122"/>
                        </a:rPr>
                        <a:t>张丁元</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latin typeface="微软雅黑" panose="020B0503020204020204" charset="-122"/>
                          <a:cs typeface="微软雅黑" panose="020B0503020204020204" charset="-122"/>
                        </a:rPr>
                        <a:t>童奕伟</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latin typeface="微软雅黑" panose="020B0503020204020204" charset="-122"/>
                          <a:cs typeface="微软雅黑" panose="020B0503020204020204" charset="-122"/>
                        </a:rPr>
                        <a:t>郑森瑞</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latin typeface="微软雅黑" panose="020B0503020204020204" charset="-122"/>
                          <a:cs typeface="微软雅黑" panose="020B0503020204020204" charset="-122"/>
                        </a:rPr>
                        <a:t>王泰吉</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latin typeface="微软雅黑" panose="020B0503020204020204" charset="-122"/>
                          <a:cs typeface="微软雅黑" panose="020B0503020204020204" charset="-122"/>
                        </a:rPr>
                        <a:t>张淇</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b="1" dirty="0" err="1">
                          <a:solidFill>
                            <a:srgbClr val="FFFFFF"/>
                          </a:solidFill>
                          <a:latin typeface="微软雅黑" panose="020B0503020204020204" charset="-122"/>
                          <a:cs typeface="微软雅黑" panose="020B0503020204020204" charset="-122"/>
                        </a:rPr>
                        <a:t>最终评分</a:t>
                      </a:r>
                      <a:endParaRPr lang="en-US" altLang="en-US" sz="1600" b="1" dirty="0">
                        <a:solidFill>
                          <a:srgbClr val="FFFFFF"/>
                        </a:solidFill>
                        <a:latin typeface="微软雅黑" panose="020B0503020204020204" charset="-122"/>
                        <a:ea typeface="微软雅黑" panose="020B0503020204020204" charset="-122"/>
                        <a:cs typeface="微软雅黑" panose="020B0503020204020204" charset="-122"/>
                      </a:endParaRPr>
                    </a:p>
                  </a:txBody>
                  <a:tcPr/>
                </a:tc>
                <a:extLst>
                  <a:ext uri="{0D108BD9-81ED-4DB2-BD59-A6C34878D82A}">
                    <a16:rowId xmlns:a16="http://schemas.microsoft.com/office/drawing/2014/main" val="10000"/>
                  </a:ext>
                </a:extLst>
              </a:tr>
              <a:tr h="1020350">
                <a:tc>
                  <a:txBody>
                    <a:bodyPr/>
                    <a:lstStyle/>
                    <a:p>
                      <a:pPr algn="l">
                        <a:buNone/>
                      </a:pPr>
                      <a:r>
                        <a:rPr lang="en-US" sz="1600">
                          <a:solidFill>
                            <a:srgbClr val="000000"/>
                          </a:solidFill>
                          <a:latin typeface="微软雅黑" panose="020B0503020204020204" charset="-122"/>
                          <a:cs typeface="微软雅黑" panose="020B0503020204020204" charset="-122"/>
                        </a:rPr>
                        <a:t>项目经理</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err="1">
                          <a:solidFill>
                            <a:srgbClr val="000000"/>
                          </a:solidFill>
                          <a:latin typeface="微软雅黑" panose="020B0503020204020204" charset="-122"/>
                          <a:cs typeface="微软雅黑" panose="020B0503020204020204" charset="-122"/>
                        </a:rPr>
                        <a:t>张丁元</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zh-CN" altLang="en-US" sz="1600" dirty="0">
                          <a:solidFill>
                            <a:srgbClr val="000000"/>
                          </a:solidFill>
                          <a:latin typeface="微软雅黑" panose="020B0503020204020204" charset="-122"/>
                          <a:cs typeface="微软雅黑" panose="020B0503020204020204" charset="-122"/>
                        </a:rPr>
                        <a:t>完成部分</a:t>
                      </a:r>
                      <a:r>
                        <a:rPr lang="en-US" altLang="zh-CN" sz="1600" dirty="0">
                          <a:solidFill>
                            <a:srgbClr val="000000"/>
                          </a:solidFill>
                          <a:latin typeface="微软雅黑" panose="020B0503020204020204" charset="-122"/>
                          <a:cs typeface="微软雅黑" panose="020B0503020204020204" charset="-122"/>
                        </a:rPr>
                        <a:t>UI</a:t>
                      </a:r>
                      <a:r>
                        <a:rPr lang="zh-CN" altLang="en-US" sz="1600" dirty="0">
                          <a:solidFill>
                            <a:srgbClr val="000000"/>
                          </a:solidFill>
                          <a:latin typeface="微软雅黑" panose="020B0503020204020204" charset="-122"/>
                          <a:cs typeface="微软雅黑" panose="020B0503020204020204" charset="-122"/>
                        </a:rPr>
                        <a:t>的设计</a:t>
                      </a:r>
                      <a:endParaRPr lang="en-US" altLang="zh-CN" sz="1600" dirty="0">
                        <a:solidFill>
                          <a:srgbClr val="000000"/>
                        </a:solidFill>
                        <a:latin typeface="微软雅黑" panose="020B0503020204020204" charset="-122"/>
                        <a:cs typeface="微软雅黑" panose="020B0503020204020204" charset="-122"/>
                      </a:endParaRPr>
                    </a:p>
                    <a:p>
                      <a:pPr algn="l">
                        <a:buNone/>
                      </a:pPr>
                      <a:r>
                        <a:rPr lang="en-US" sz="1600" dirty="0" err="1">
                          <a:solidFill>
                            <a:srgbClr val="000000"/>
                          </a:solidFill>
                          <a:latin typeface="微软雅黑" panose="020B0503020204020204" charset="-122"/>
                          <a:cs typeface="微软雅黑" panose="020B0503020204020204" charset="-122"/>
                        </a:rPr>
                        <a:t>完成度</a:t>
                      </a:r>
                      <a:r>
                        <a:rPr lang="en-US" sz="1600" dirty="0">
                          <a:solidFill>
                            <a:srgbClr val="000000"/>
                          </a:solidFill>
                          <a:latin typeface="微软雅黑" panose="020B0503020204020204" charset="-122"/>
                          <a:cs typeface="微软雅黑" panose="020B0503020204020204" charset="-122"/>
                        </a:rPr>
                        <a:t> </a:t>
                      </a:r>
                      <a:r>
                        <a:rPr lang="en-US" sz="1600" dirty="0">
                          <a:solidFill>
                            <a:srgbClr val="000000"/>
                          </a:solidFill>
                          <a:latin typeface="Arial" panose="020B0604020202020204" pitchFamily="34" charset="0"/>
                          <a:cs typeface="Arial" panose="020B0604020202020204" pitchFamily="34" charset="0"/>
                        </a:rPr>
                        <a:t>100</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96</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94</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93</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94</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rPr>
                        <a:t>96.8</a:t>
                      </a:r>
                    </a:p>
                  </a:txBody>
                  <a:tcPr/>
                </a:tc>
                <a:extLst>
                  <a:ext uri="{0D108BD9-81ED-4DB2-BD59-A6C34878D82A}">
                    <a16:rowId xmlns:a16="http://schemas.microsoft.com/office/drawing/2014/main" val="10001"/>
                  </a:ext>
                </a:extLst>
              </a:tr>
              <a:tr h="749895">
                <a:tc>
                  <a:txBody>
                    <a:bodyPr/>
                    <a:lstStyle/>
                    <a:p>
                      <a:pPr algn="l">
                        <a:buNone/>
                      </a:pPr>
                      <a:r>
                        <a:rPr lang="en-US" sz="1600">
                          <a:solidFill>
                            <a:srgbClr val="000000"/>
                          </a:solidFill>
                          <a:latin typeface="微软雅黑" panose="020B0503020204020204" charset="-122"/>
                          <a:cs typeface="微软雅黑" panose="020B0503020204020204" charset="-122"/>
                        </a:rPr>
                        <a:t>组员</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err="1">
                          <a:solidFill>
                            <a:srgbClr val="000000"/>
                          </a:solidFill>
                          <a:latin typeface="微软雅黑" panose="020B0503020204020204" charset="-122"/>
                          <a:cs typeface="微软雅黑" panose="020B0503020204020204" charset="-122"/>
                        </a:rPr>
                        <a:t>童奕伟</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zh-CN" altLang="en-US" sz="1600" dirty="0">
                          <a:solidFill>
                            <a:srgbClr val="000000"/>
                          </a:solidFill>
                          <a:latin typeface="微软雅黑" panose="020B0503020204020204" charset="-122"/>
                          <a:cs typeface="微软雅黑" panose="020B0503020204020204" charset="-122"/>
                        </a:rPr>
                        <a:t>查找资料</a:t>
                      </a:r>
                      <a:r>
                        <a:rPr lang="en-US" altLang="zh-CN" sz="1600" dirty="0">
                          <a:solidFill>
                            <a:srgbClr val="000000"/>
                          </a:solidFill>
                          <a:latin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cs typeface="微软雅黑" panose="020B0503020204020204" charset="-122"/>
                        </a:rPr>
                        <a:t>审查</a:t>
                      </a:r>
                      <a:r>
                        <a:rPr lang="en-US" altLang="zh-CN" sz="1600" dirty="0">
                          <a:solidFill>
                            <a:srgbClr val="000000"/>
                          </a:solidFill>
                          <a:latin typeface="微软雅黑" panose="020B0503020204020204" charset="-122"/>
                          <a:cs typeface="微软雅黑" panose="020B0503020204020204" charset="-122"/>
                        </a:rPr>
                        <a:t>ppt</a:t>
                      </a:r>
                      <a:r>
                        <a:rPr lang="zh-CN" altLang="en-US" sz="1600" dirty="0">
                          <a:solidFill>
                            <a:srgbClr val="000000"/>
                          </a:solidFill>
                          <a:latin typeface="微软雅黑" panose="020B0503020204020204" charset="-122"/>
                          <a:cs typeface="微软雅黑" panose="020B0503020204020204" charset="-122"/>
                        </a:rPr>
                        <a:t>，设计问题</a:t>
                      </a:r>
                      <a:endParaRPr lang="en-US" sz="1600" dirty="0">
                        <a:solidFill>
                          <a:srgbClr val="000000"/>
                        </a:solidFill>
                        <a:latin typeface="微软雅黑" panose="020B0503020204020204" charset="-122"/>
                        <a:cs typeface="微软雅黑" panose="020B0503020204020204" charset="-122"/>
                      </a:endParaRPr>
                    </a:p>
                    <a:p>
                      <a:pPr algn="l">
                        <a:buNone/>
                      </a:pPr>
                      <a:r>
                        <a:rPr lang="en-US" sz="1600" dirty="0" err="1">
                          <a:solidFill>
                            <a:srgbClr val="000000"/>
                          </a:solidFill>
                          <a:latin typeface="微软雅黑" panose="020B0503020204020204" charset="-122"/>
                          <a:cs typeface="微软雅黑" panose="020B0503020204020204" charset="-122"/>
                        </a:rPr>
                        <a:t>完成度</a:t>
                      </a:r>
                      <a:r>
                        <a:rPr lang="en-US" sz="1600" dirty="0">
                          <a:solidFill>
                            <a:srgbClr val="000000"/>
                          </a:solidFill>
                          <a:latin typeface="微软雅黑" panose="020B0503020204020204" charset="-122"/>
                          <a:cs typeface="微软雅黑" panose="020B0503020204020204" charset="-122"/>
                        </a:rPr>
                        <a:t> </a:t>
                      </a:r>
                      <a:r>
                        <a:rPr lang="en-US" sz="1600" dirty="0">
                          <a:solidFill>
                            <a:srgbClr val="000000"/>
                          </a:solidFill>
                          <a:latin typeface="Arial" panose="020B0604020202020204" pitchFamily="34" charset="0"/>
                          <a:cs typeface="Arial" panose="020B0604020202020204" pitchFamily="34" charset="0"/>
                        </a:rPr>
                        <a:t>100</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96</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95</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93</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93</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96.1</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680201">
                <a:tc>
                  <a:txBody>
                    <a:bodyPr/>
                    <a:lstStyle/>
                    <a:p>
                      <a:pPr algn="l">
                        <a:buNone/>
                      </a:pPr>
                      <a:r>
                        <a:rPr lang="en-US" sz="1600">
                          <a:solidFill>
                            <a:srgbClr val="000000"/>
                          </a:solidFill>
                          <a:latin typeface="微软雅黑" panose="020B0503020204020204" charset="-122"/>
                          <a:cs typeface="微软雅黑" panose="020B0503020204020204" charset="-122"/>
                        </a:rPr>
                        <a:t>组员</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a:solidFill>
                            <a:srgbClr val="000000"/>
                          </a:solidFill>
                          <a:latin typeface="微软雅黑" panose="020B0503020204020204" charset="-122"/>
                          <a:cs typeface="微软雅黑" panose="020B0503020204020204" charset="-122"/>
                        </a:rPr>
                        <a:t>郑森瑞</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zh-CN" altLang="en-US" sz="1600" dirty="0">
                          <a:solidFill>
                            <a:srgbClr val="000000"/>
                          </a:solidFill>
                          <a:latin typeface="Arial" panose="020B0604020202020204" pitchFamily="34" charset="0"/>
                          <a:cs typeface="Arial" panose="020B0604020202020204" pitchFamily="34" charset="0"/>
                        </a:rPr>
                        <a:t>完成部分</a:t>
                      </a:r>
                      <a:r>
                        <a:rPr lang="en-US" altLang="zh-CN" sz="1600" dirty="0">
                          <a:solidFill>
                            <a:srgbClr val="000000"/>
                          </a:solidFill>
                          <a:latin typeface="Arial" panose="020B0604020202020204" pitchFamily="34" charset="0"/>
                          <a:cs typeface="Arial" panose="020B0604020202020204" pitchFamily="34" charset="0"/>
                        </a:rPr>
                        <a:t>UI</a:t>
                      </a:r>
                      <a:r>
                        <a:rPr lang="zh-CN" altLang="en-US" sz="1600" dirty="0">
                          <a:solidFill>
                            <a:srgbClr val="000000"/>
                          </a:solidFill>
                          <a:latin typeface="Arial" panose="020B0604020202020204" pitchFamily="34" charset="0"/>
                          <a:cs typeface="Arial" panose="020B0604020202020204" pitchFamily="34" charset="0"/>
                        </a:rPr>
                        <a:t>的设计</a:t>
                      </a:r>
                      <a:endParaRPr lang="en-US" altLang="zh-CN" sz="1600" dirty="0">
                        <a:solidFill>
                          <a:srgbClr val="000000"/>
                        </a:solidFill>
                        <a:latin typeface="Arial" panose="020B0604020202020204" pitchFamily="34" charset="0"/>
                        <a:cs typeface="Arial" panose="020B0604020202020204" pitchFamily="34" charset="0"/>
                      </a:endParaRPr>
                    </a:p>
                    <a:p>
                      <a:pPr algn="l">
                        <a:buNone/>
                      </a:pPr>
                      <a:r>
                        <a:rPr lang="zh-CN" altLang="en-US" sz="1600" dirty="0">
                          <a:solidFill>
                            <a:srgbClr val="000000"/>
                          </a:solidFill>
                          <a:latin typeface="Arial" panose="020B0604020202020204" pitchFamily="34" charset="0"/>
                          <a:cs typeface="Arial" panose="020B0604020202020204" pitchFamily="34" charset="0"/>
                        </a:rPr>
                        <a:t>完成度 </a:t>
                      </a:r>
                      <a:r>
                        <a:rPr lang="en-US" altLang="zh-CN" sz="1600" dirty="0">
                          <a:solidFill>
                            <a:srgbClr val="000000"/>
                          </a:solidFill>
                          <a:latin typeface="Arial" panose="020B0604020202020204" pitchFamily="34" charset="0"/>
                          <a:cs typeface="Arial" panose="020B0604020202020204" pitchFamily="34" charset="0"/>
                        </a:rPr>
                        <a:t>100</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94</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92</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93</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94</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96.3</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749895">
                <a:tc>
                  <a:txBody>
                    <a:bodyPr/>
                    <a:lstStyle/>
                    <a:p>
                      <a:pPr algn="l">
                        <a:buNone/>
                      </a:pPr>
                      <a:r>
                        <a:rPr lang="en-US" sz="1600">
                          <a:solidFill>
                            <a:srgbClr val="000000"/>
                          </a:solidFill>
                          <a:latin typeface="微软雅黑" panose="020B0503020204020204" charset="-122"/>
                          <a:cs typeface="微软雅黑" panose="020B0503020204020204" charset="-122"/>
                        </a:rPr>
                        <a:t>组员</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a:solidFill>
                            <a:srgbClr val="000000"/>
                          </a:solidFill>
                          <a:latin typeface="微软雅黑" panose="020B0503020204020204" charset="-122"/>
                          <a:cs typeface="微软雅黑" panose="020B0503020204020204" charset="-122"/>
                        </a:rPr>
                        <a:t>王泰吉</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zh-CN" altLang="en-US" sz="1600" dirty="0">
                          <a:solidFill>
                            <a:srgbClr val="000000"/>
                          </a:solidFill>
                          <a:latin typeface="微软雅黑" panose="020B0503020204020204" charset="-122"/>
                          <a:cs typeface="微软雅黑" panose="020B0503020204020204" charset="-122"/>
                        </a:rPr>
                        <a:t>完成界面原型的原理、概念部分</a:t>
                      </a:r>
                      <a:endParaRPr lang="en-US" altLang="zh-CN" sz="1600" dirty="0">
                        <a:solidFill>
                          <a:srgbClr val="000000"/>
                        </a:solidFill>
                        <a:latin typeface="微软雅黑" panose="020B0503020204020204" charset="-122"/>
                        <a:cs typeface="微软雅黑" panose="020B0503020204020204" charset="-122"/>
                      </a:endParaRPr>
                    </a:p>
                    <a:p>
                      <a:pPr algn="l">
                        <a:buNone/>
                      </a:pPr>
                      <a:r>
                        <a:rPr lang="en-US" sz="1600" dirty="0" err="1">
                          <a:solidFill>
                            <a:srgbClr val="000000"/>
                          </a:solidFill>
                          <a:latin typeface="微软雅黑" panose="020B0503020204020204" charset="-122"/>
                          <a:cs typeface="微软雅黑" panose="020B0503020204020204" charset="-122"/>
                        </a:rPr>
                        <a:t>完成度</a:t>
                      </a:r>
                      <a:r>
                        <a:rPr lang="en-US" sz="1600" dirty="0">
                          <a:solidFill>
                            <a:srgbClr val="000000"/>
                          </a:solidFill>
                          <a:latin typeface="微软雅黑" panose="020B0503020204020204" charset="-122"/>
                          <a:cs typeface="微软雅黑" panose="020B0503020204020204" charset="-122"/>
                        </a:rPr>
                        <a:t> </a:t>
                      </a:r>
                      <a:r>
                        <a:rPr lang="en-US" sz="1600" dirty="0">
                          <a:solidFill>
                            <a:srgbClr val="000000"/>
                          </a:solidFill>
                          <a:latin typeface="Arial" panose="020B0604020202020204" pitchFamily="34" charset="0"/>
                          <a:cs typeface="Arial" panose="020B0604020202020204" pitchFamily="34" charset="0"/>
                        </a:rPr>
                        <a:t>100</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94</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96</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a:solidFill>
                            <a:srgbClr val="000000"/>
                          </a:solidFill>
                          <a:latin typeface="Arial" panose="020B0604020202020204" pitchFamily="34" charset="0"/>
                          <a:cs typeface="Arial" panose="020B0604020202020204" pitchFamily="34" charset="0"/>
                        </a:rPr>
                        <a:t>95</a:t>
                      </a:r>
                      <a:endParaRPr lang="en-US" altLang="en-US" sz="160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96.9</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731684">
                <a:tc>
                  <a:txBody>
                    <a:bodyPr/>
                    <a:lstStyle/>
                    <a:p>
                      <a:pPr algn="l">
                        <a:buNone/>
                      </a:pPr>
                      <a:r>
                        <a:rPr lang="en-US" sz="1600">
                          <a:solidFill>
                            <a:srgbClr val="000000"/>
                          </a:solidFill>
                          <a:latin typeface="微软雅黑" panose="020B0503020204020204" charset="-122"/>
                          <a:cs typeface="微软雅黑" panose="020B0503020204020204" charset="-122"/>
                        </a:rPr>
                        <a:t>组员</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a:solidFill>
                            <a:srgbClr val="000000"/>
                          </a:solidFill>
                          <a:latin typeface="微软雅黑" panose="020B0503020204020204" charset="-122"/>
                          <a:cs typeface="微软雅黑" panose="020B0503020204020204" charset="-122"/>
                        </a:rPr>
                        <a:t>张淇</a:t>
                      </a:r>
                      <a:endParaRPr lang="en-US" altLang="en-US" sz="160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zh-CN" altLang="en-US" sz="1600" dirty="0">
                          <a:solidFill>
                            <a:srgbClr val="000000"/>
                          </a:solidFill>
                          <a:latin typeface="微软雅黑" panose="020B0503020204020204" charset="-122"/>
                          <a:cs typeface="微软雅黑" panose="020B0503020204020204" charset="-122"/>
                        </a:rPr>
                        <a:t>完成界面原型的原理、概念部分</a:t>
                      </a:r>
                      <a:r>
                        <a:rPr lang="zh-CN" altLang="en-US" sz="1600" dirty="0">
                          <a:solidFill>
                            <a:srgbClr val="000000"/>
                          </a:solidFill>
                          <a:latin typeface="Arial" panose="020B0604020202020204" pitchFamily="34" charset="0"/>
                          <a:cs typeface="Arial" panose="020B0604020202020204" pitchFamily="34" charset="0"/>
                        </a:rPr>
                        <a:t>完成度 </a:t>
                      </a:r>
                      <a:r>
                        <a:rPr lang="en-US" altLang="zh-CN" sz="1600" dirty="0">
                          <a:solidFill>
                            <a:srgbClr val="000000"/>
                          </a:solidFill>
                          <a:latin typeface="Arial" panose="020B0604020202020204" pitchFamily="34" charset="0"/>
                          <a:cs typeface="Arial" panose="020B0604020202020204" pitchFamily="34" charset="0"/>
                        </a:rPr>
                        <a:t>100</a:t>
                      </a:r>
                      <a:endParaRPr lang="en-US" altLang="en-US" sz="1600" dirty="0">
                        <a:solidFill>
                          <a:srgbClr val="000000"/>
                        </a:solidFill>
                        <a:latin typeface="微软雅黑" panose="020B0503020204020204" charset="-122"/>
                        <a:ea typeface="微软雅黑" panose="020B0503020204020204" charset="-122"/>
                        <a:cs typeface="微软雅黑" panose="020B0503020204020204" charset="-122"/>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93</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95</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93</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94</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94</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tc>
                  <a:txBody>
                    <a:bodyPr/>
                    <a:lstStyle/>
                    <a:p>
                      <a:pPr algn="l">
                        <a:buNone/>
                      </a:pPr>
                      <a:r>
                        <a:rPr lang="en-US" sz="1600" dirty="0">
                          <a:solidFill>
                            <a:srgbClr val="000000"/>
                          </a:solidFill>
                          <a:latin typeface="Arial" panose="020B0604020202020204" pitchFamily="34" charset="0"/>
                          <a:cs typeface="Arial" panose="020B0604020202020204" pitchFamily="34" charset="0"/>
                        </a:rPr>
                        <a:t>96.2</a:t>
                      </a:r>
                      <a:endParaRPr lang="en-US" altLang="en-US" sz="1600"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bl>
          </a:graphicData>
        </a:graphic>
      </p:graphicFrame>
      <p:sp>
        <p:nvSpPr>
          <p:cNvPr id="8" name="文本框 7"/>
          <p:cNvSpPr txBox="1"/>
          <p:nvPr/>
        </p:nvSpPr>
        <p:spPr>
          <a:xfrm>
            <a:off x="3285085" y="6053737"/>
            <a:ext cx="6303146" cy="40010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a:noFill/>
                </a:ln>
                <a:solidFill>
                  <a:schemeClr val="tx1"/>
                </a:solidFill>
                <a:effectLst/>
                <a:uFillTx/>
                <a:latin typeface="+mn-ea"/>
                <a:cs typeface="Calibri" panose="020F0502020204030204"/>
                <a:sym typeface="Calibri" panose="020F0502020204030204"/>
              </a:rPr>
              <a:t>计算方式</a:t>
            </a:r>
            <a:r>
              <a:rPr kumimoji="0" lang="en-US" altLang="zh-CN" sz="2000" b="0" i="0" u="none" strike="noStrike" cap="none" spc="0" normalizeH="0" baseline="0" dirty="0">
                <a:ln>
                  <a:noFill/>
                </a:ln>
                <a:solidFill>
                  <a:schemeClr val="tx1"/>
                </a:solidFill>
                <a:effectLst/>
                <a:uFillTx/>
                <a:latin typeface="+mn-ea"/>
                <a:cs typeface="Calibri" panose="020F0502020204030204"/>
                <a:sym typeface="Calibri" panose="020F0502020204030204"/>
              </a:rPr>
              <a:t>=</a:t>
            </a:r>
            <a:r>
              <a:rPr kumimoji="0" lang="zh-CN" altLang="en-US" sz="2000" b="0" i="0" u="none" strike="noStrike" cap="none" spc="0" normalizeH="0" baseline="0" dirty="0">
                <a:ln>
                  <a:noFill/>
                </a:ln>
                <a:solidFill>
                  <a:schemeClr val="tx1"/>
                </a:solidFill>
                <a:effectLst/>
                <a:uFillTx/>
                <a:latin typeface="+mn-ea"/>
                <a:cs typeface="Calibri" panose="020F0502020204030204"/>
                <a:sym typeface="Calibri" panose="020F0502020204030204"/>
              </a:rPr>
              <a:t>自评</a:t>
            </a:r>
            <a:r>
              <a:rPr kumimoji="0" lang="en-US" altLang="zh-CN" sz="2000" b="0" i="0" u="none" strike="noStrike" cap="none" spc="0" normalizeH="0" baseline="0" dirty="0">
                <a:ln>
                  <a:noFill/>
                </a:ln>
                <a:solidFill>
                  <a:schemeClr val="tx1"/>
                </a:solidFill>
                <a:effectLst/>
                <a:uFillTx/>
                <a:latin typeface="+mn-ea"/>
                <a:cs typeface="Calibri" panose="020F0502020204030204"/>
                <a:sym typeface="Calibri" panose="020F0502020204030204"/>
              </a:rPr>
              <a:t>*0.2</a:t>
            </a:r>
            <a:r>
              <a:rPr lang="en-US" altLang="zh-CN" sz="2000" dirty="0">
                <a:solidFill>
                  <a:schemeClr val="tx1"/>
                </a:solidFill>
                <a:latin typeface="+mn-ea"/>
              </a:rPr>
              <a:t>+(</a:t>
            </a:r>
            <a:r>
              <a:rPr lang="zh-CN" altLang="en-US" sz="2000" dirty="0">
                <a:solidFill>
                  <a:schemeClr val="tx1"/>
                </a:solidFill>
                <a:latin typeface="+mn-ea"/>
              </a:rPr>
              <a:t>互评</a:t>
            </a:r>
            <a:r>
              <a:rPr lang="en-US" altLang="zh-CN" sz="2000" dirty="0">
                <a:solidFill>
                  <a:schemeClr val="tx1"/>
                </a:solidFill>
                <a:latin typeface="+mn-ea"/>
              </a:rPr>
              <a:t>*0.4)+</a:t>
            </a:r>
            <a:r>
              <a:rPr lang="zh-CN" altLang="en-US" sz="2000" dirty="0">
                <a:solidFill>
                  <a:schemeClr val="tx1"/>
                </a:solidFill>
                <a:latin typeface="+mn-ea"/>
              </a:rPr>
              <a:t>完成度</a:t>
            </a:r>
            <a:r>
              <a:rPr lang="en-US" altLang="zh-CN" sz="2000" dirty="0">
                <a:solidFill>
                  <a:schemeClr val="tx1"/>
                </a:solidFill>
                <a:latin typeface="+mn-ea"/>
              </a:rPr>
              <a:t>*0.4</a:t>
            </a:r>
            <a:endParaRPr kumimoji="0" lang="zh-CN" altLang="en-US" sz="2000" b="0" i="0" u="none" strike="noStrike" cap="none" spc="0" normalizeH="0" baseline="0" dirty="0">
              <a:ln>
                <a:noFill/>
              </a:ln>
              <a:solidFill>
                <a:schemeClr val="tx1"/>
              </a:solidFill>
              <a:effectLst/>
              <a:uFillTx/>
              <a:latin typeface="+mn-ea"/>
              <a:cs typeface="Calibri" panose="020F0502020204030204"/>
              <a:sym typeface="Calibri" panose="020F0502020204030204"/>
            </a:endParaRPr>
          </a:p>
        </p:txBody>
      </p:sp>
    </p:spTree>
  </p:cSld>
  <p:clrMapOvr>
    <a:masterClrMapping/>
  </p:clrMapOvr>
  <p:transition advTm="2000">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sp>
        <p:nvSpPr>
          <p:cNvPr id="8" name="椭圆 7"/>
          <p:cNvSpPr/>
          <p:nvPr/>
        </p:nvSpPr>
        <p:spPr>
          <a:xfrm>
            <a:off x="3789329" y="1122329"/>
            <a:ext cx="4613342" cy="4613342"/>
          </a:xfrm>
          <a:prstGeom prst="ellipse">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nvGrpSpPr>
          <p:cNvPr id="9" name="组合 8"/>
          <p:cNvGrpSpPr/>
          <p:nvPr/>
        </p:nvGrpSpPr>
        <p:grpSpPr>
          <a:xfrm>
            <a:off x="4230426" y="1890854"/>
            <a:ext cx="3731437" cy="2144743"/>
            <a:chOff x="4294963" y="2039833"/>
            <a:chExt cx="3731437" cy="2144743"/>
          </a:xfrm>
        </p:grpSpPr>
        <p:sp>
          <p:nvSpPr>
            <p:cNvPr id="10" name="矩形 9"/>
            <p:cNvSpPr/>
            <p:nvPr/>
          </p:nvSpPr>
          <p:spPr>
            <a:xfrm>
              <a:off x="4359646" y="3129424"/>
              <a:ext cx="3602071" cy="645160"/>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w="0"/>
                  <a:solidFill>
                    <a:srgbClr val="FFFFFF"/>
                  </a:solidFill>
                  <a:effectLst/>
                  <a:uLnTx/>
                  <a:uFillTx/>
                  <a:latin typeface="等线" pitchFamily="2" charset="-122"/>
                  <a:ea typeface="等线" pitchFamily="2" charset="-122"/>
                  <a:cs typeface="+mn-cs"/>
                </a:rPr>
                <a:t>参考资料</a:t>
              </a:r>
              <a:endParaRPr kumimoji="0" lang="zh-CN" altLang="en-US" sz="4400" b="0" i="0" u="none" strike="noStrike" kern="1200" cap="none" spc="0" normalizeH="0" baseline="0" noProof="0" dirty="0">
                <a:ln w="0"/>
                <a:solidFill>
                  <a:srgbClr val="FFFFFF"/>
                </a:solidFill>
                <a:effectLst/>
                <a:uLnTx/>
                <a:uFillTx/>
                <a:latin typeface="三极拙楷简体" charset="-122"/>
                <a:ea typeface="三极拙楷简体" charset="-122"/>
                <a:cs typeface="+mn-cs"/>
              </a:endParaRPr>
            </a:p>
          </p:txBody>
        </p:sp>
        <p:sp>
          <p:nvSpPr>
            <p:cNvPr id="11" name="矩形 10"/>
            <p:cNvSpPr/>
            <p:nvPr/>
          </p:nvSpPr>
          <p:spPr>
            <a:xfrm>
              <a:off x="5474881" y="2039833"/>
              <a:ext cx="1371600" cy="1198880"/>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w="0"/>
                  <a:solidFill>
                    <a:prstClr val="white"/>
                  </a:solidFill>
                  <a:effectLst/>
                  <a:uLnTx/>
                  <a:uFillTx/>
                  <a:latin typeface="三极拙楷简体" charset="-122"/>
                  <a:ea typeface="三极拙楷简体" charset="-122"/>
                  <a:cs typeface="+mn-cs"/>
                </a:rPr>
                <a:t>06</a:t>
              </a:r>
              <a:endParaRPr kumimoji="0" lang="zh-CN" altLang="en-US" sz="7200" b="0" i="0" u="none" strike="noStrike" kern="1200" cap="none" spc="0" normalizeH="0" baseline="0" noProof="0" dirty="0">
                <a:ln w="0"/>
                <a:solidFill>
                  <a:prstClr val="white"/>
                </a:solidFill>
                <a:effectLst/>
                <a:uLnTx/>
                <a:uFillTx/>
                <a:latin typeface="三极拙楷简体" charset="-122"/>
                <a:ea typeface="三极拙楷简体" charset="-122"/>
                <a:cs typeface="+mn-cs"/>
              </a:endParaRPr>
            </a:p>
          </p:txBody>
        </p:sp>
        <p:sp>
          <p:nvSpPr>
            <p:cNvPr id="12" name="文本框 11"/>
            <p:cNvSpPr txBox="1"/>
            <p:nvPr/>
          </p:nvSpPr>
          <p:spPr>
            <a:xfrm>
              <a:off x="4294963" y="3816276"/>
              <a:ext cx="3731437" cy="368300"/>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FFFFFF"/>
                  </a:solidFill>
                  <a:effectLst/>
                  <a:uLnTx/>
                  <a:uFillTx/>
                  <a:latin typeface="等线" pitchFamily="2" charset="-122"/>
                  <a:ea typeface="等线" pitchFamily="2" charset="-122"/>
                  <a:cs typeface="+mn-cs"/>
                </a:rPr>
                <a:t>Resource</a:t>
              </a:r>
            </a:p>
          </p:txBody>
        </p:sp>
      </p:gr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1404620" cy="460375"/>
              </a:xfrm>
              <a:prstGeom prst="rect">
                <a:avLst/>
              </a:prstGeom>
              <a:noFill/>
            </p:spPr>
            <p:txBody>
              <a:bodyPr wrap="none" rtlCol="0">
                <a:spAutoFit/>
              </a:bodyPr>
              <a:lstStyle/>
              <a:p>
                <a:pPr algn="l"/>
                <a:r>
                  <a:rPr lang="zh-CN" altLang="en-US" sz="2400" b="1" noProof="0" dirty="0">
                    <a:ln>
                      <a:noFill/>
                    </a:ln>
                    <a:solidFill>
                      <a:srgbClr val="7188A8"/>
                    </a:solidFill>
                    <a:effectLst/>
                    <a:uLnTx/>
                    <a:uFillTx/>
                    <a:latin typeface="等线" pitchFamily="2" charset="-122"/>
                    <a:ea typeface="等线" pitchFamily="2" charset="-122"/>
                    <a:cs typeface="+mn-ea"/>
                    <a:sym typeface="+mn-lt"/>
                  </a:rPr>
                  <a:t>参考资料</a:t>
                </a:r>
                <a:endParaRPr lang="zh-CN" altLang="en-US" sz="2400" b="1" dirty="0">
                  <a:solidFill>
                    <a:srgbClr val="7188A8"/>
                  </a:solidFill>
                  <a:cs typeface="+mn-ea"/>
                  <a:sym typeface="+mn-lt"/>
                </a:endParaRPr>
              </a:p>
            </p:txBody>
          </p:sp>
          <p:sp>
            <p:nvSpPr>
              <p:cNvPr id="6" name="矩形 5"/>
              <p:cNvSpPr/>
              <p:nvPr/>
            </p:nvSpPr>
            <p:spPr>
              <a:xfrm>
                <a:off x="576733" y="804263"/>
                <a:ext cx="3968144" cy="252730"/>
              </a:xfrm>
              <a:prstGeom prst="rect">
                <a:avLst/>
              </a:prstGeom>
            </p:spPr>
            <p:txBody>
              <a:bodyPr wrap="square">
                <a:spAutoFit/>
              </a:bodyPr>
              <a:lstStyle/>
              <a:p>
                <a:r>
                  <a:rPr lang="en-US" altLang="zh-CN" sz="1050" noProof="0" dirty="0">
                    <a:ln>
                      <a:noFill/>
                    </a:ln>
                    <a:solidFill>
                      <a:prstClr val="white">
                        <a:lumMod val="50000"/>
                      </a:prstClr>
                    </a:solidFill>
                    <a:effectLst/>
                    <a:uLnTx/>
                    <a:uFillTx/>
                    <a:latin typeface="等线" pitchFamily="2" charset="-122"/>
                    <a:ea typeface="等线" pitchFamily="2" charset="-122"/>
                    <a:sym typeface="+mn-ea"/>
                  </a:rPr>
                  <a:t>Resources</a:t>
                </a:r>
                <a:endParaRPr lang="zh-CN" altLang="en-US" sz="1050" dirty="0">
                  <a:solidFill>
                    <a:schemeClr val="bg1">
                      <a:lumMod val="50000"/>
                    </a:schemeClr>
                  </a:solidFill>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userDrawn="1"/>
        </p:nvSpPr>
        <p:spPr>
          <a:xfrm>
            <a:off x="1090295" y="1384935"/>
            <a:ext cx="10518999" cy="4289724"/>
          </a:xfrm>
          <a:prstGeom prst="rect">
            <a:avLst/>
          </a:prstGeom>
        </p:spPr>
        <p:txBody>
          <a:bodyPr wrap="square" rtlCol="0">
            <a:noAutofit/>
          </a:bodyPr>
          <a:lstStyle/>
          <a:p>
            <a:r>
              <a:rPr lang="en-US" dirty="0">
                <a:uFill>
                  <a:solidFill>
                    <a:srgbClr val="000000"/>
                  </a:solidFill>
                </a:uFill>
              </a:rPr>
              <a:t>[1]</a:t>
            </a:r>
            <a:r>
              <a:rPr dirty="0">
                <a:uFill>
                  <a:solidFill>
                    <a:srgbClr val="000000"/>
                  </a:solidFill>
                </a:uFill>
              </a:rPr>
              <a:t>用户界面设计原理1</a:t>
            </a:r>
            <a:r>
              <a:rPr lang="en-US" dirty="0">
                <a:uFill>
                  <a:solidFill>
                    <a:srgbClr val="000000"/>
                  </a:solidFill>
                </a:uFill>
              </a:rPr>
              <a:t> https://max.book118.com/html/2020/1220/7021134023003033.shtm 2020-12-23</a:t>
            </a:r>
            <a:endParaRPr b="0" u="none" dirty="0">
              <a:uFill>
                <a:solidFill>
                  <a:srgbClr val="000000"/>
                </a:solidFill>
              </a:uFill>
              <a:hlinkClick r:id="rId3"/>
            </a:endParaRPr>
          </a:p>
          <a:p>
            <a:r>
              <a:rPr lang="en-US" dirty="0">
                <a:uFill>
                  <a:solidFill>
                    <a:srgbClr val="000000"/>
                  </a:solidFill>
                </a:uFill>
              </a:rPr>
              <a:t>[2]</a:t>
            </a:r>
            <a:r>
              <a:rPr dirty="0" err="1">
                <a:uFill>
                  <a:solidFill>
                    <a:srgbClr val="000000"/>
                  </a:solidFill>
                </a:uFill>
              </a:rPr>
              <a:t>所谓原型，是个什么东西</a:t>
            </a:r>
            <a:r>
              <a:rPr dirty="0">
                <a:uFill>
                  <a:solidFill>
                    <a:srgbClr val="000000"/>
                  </a:solidFill>
                </a:uFill>
              </a:rPr>
              <a:t>？ </a:t>
            </a:r>
            <a:r>
              <a:rPr lang="en-US" dirty="0">
                <a:uFill>
                  <a:solidFill>
                    <a:srgbClr val="000000"/>
                  </a:solidFill>
                </a:uFill>
                <a:hlinkClick r:id="rId4"/>
              </a:rPr>
              <a:t>http://www.woshipm.com/pd/144880.html</a:t>
            </a:r>
            <a:r>
              <a:rPr lang="en-US" dirty="0">
                <a:uFill>
                  <a:solidFill>
                    <a:srgbClr val="000000"/>
                  </a:solidFill>
                </a:uFill>
              </a:rPr>
              <a:t> 2015-03-26</a:t>
            </a:r>
          </a:p>
          <a:p>
            <a:r>
              <a:rPr lang="en-US" dirty="0">
                <a:uFill>
                  <a:solidFill>
                    <a:srgbClr val="000000"/>
                  </a:solidFill>
                </a:uFill>
              </a:rPr>
              <a:t>[3]</a:t>
            </a:r>
            <a:r>
              <a:rPr dirty="0" err="1">
                <a:uFill>
                  <a:solidFill>
                    <a:srgbClr val="000000"/>
                  </a:solidFill>
                </a:uFill>
              </a:rPr>
              <a:t>开发中的界面原型</a:t>
            </a:r>
            <a:r>
              <a:rPr lang="en-US" dirty="0">
                <a:uFill>
                  <a:solidFill>
                    <a:srgbClr val="000000"/>
                  </a:solidFill>
                </a:uFill>
              </a:rPr>
              <a:t> </a:t>
            </a:r>
            <a:r>
              <a:rPr lang="en-US" b="0" u="none" dirty="0">
                <a:uFill>
                  <a:solidFill>
                    <a:srgbClr val="000000"/>
                  </a:solidFill>
                </a:uFill>
                <a:hlinkClick r:id="rId5"/>
              </a:rPr>
              <a:t>https://blog.csdn.net/lidatgb/article/details/8250717</a:t>
            </a:r>
            <a:r>
              <a:rPr lang="en-US" b="0" u="none" dirty="0">
                <a:uFill>
                  <a:solidFill>
                    <a:srgbClr val="000000"/>
                  </a:solidFill>
                </a:uFill>
              </a:rPr>
              <a:t> 2013-03-17</a:t>
            </a:r>
          </a:p>
          <a:p>
            <a:r>
              <a:rPr lang="en-US" dirty="0">
                <a:uFill>
                  <a:solidFill>
                    <a:srgbClr val="000000"/>
                  </a:solidFill>
                </a:uFill>
              </a:rPr>
              <a:t>[4]</a:t>
            </a:r>
            <a:r>
              <a:rPr dirty="0" err="1">
                <a:uFill>
                  <a:solidFill>
                    <a:srgbClr val="000000"/>
                  </a:solidFill>
                </a:uFill>
              </a:rPr>
              <a:t>用户界面设计</a:t>
            </a:r>
            <a:r>
              <a:rPr lang="en-US" dirty="0">
                <a:uFill>
                  <a:solidFill>
                    <a:srgbClr val="000000"/>
                  </a:solidFill>
                </a:uFill>
              </a:rPr>
              <a:t> </a:t>
            </a:r>
            <a:r>
              <a:rPr lang="en-US" dirty="0">
                <a:uFill>
                  <a:solidFill>
                    <a:srgbClr val="000000"/>
                  </a:solidFill>
                </a:uFill>
                <a:hlinkClick r:id="rId6"/>
              </a:rPr>
              <a:t>https://baike.baidu.com/item/%E7%94%A8%E6%88%B7%E7%95%8C%E9%9D%A2%E8%AE%BE%E8%AE%A1/8031166#1</a:t>
            </a:r>
            <a:r>
              <a:rPr lang="en-US" dirty="0">
                <a:uFill>
                  <a:solidFill>
                    <a:srgbClr val="000000"/>
                  </a:solidFill>
                </a:uFill>
              </a:rPr>
              <a:t> </a:t>
            </a:r>
            <a:r>
              <a:rPr lang="en-US" altLang="zh-CN" dirty="0">
                <a:uFill>
                  <a:solidFill>
                    <a:srgbClr val="000000"/>
                  </a:solidFill>
                </a:uFill>
              </a:rPr>
              <a:t>2010</a:t>
            </a:r>
            <a:r>
              <a:rPr lang="zh-CN" altLang="en-US" dirty="0">
                <a:uFill>
                  <a:solidFill>
                    <a:srgbClr val="000000"/>
                  </a:solidFill>
                </a:uFill>
              </a:rPr>
              <a:t>年</a:t>
            </a:r>
            <a:r>
              <a:rPr lang="en-US" altLang="zh-CN" dirty="0">
                <a:uFill>
                  <a:solidFill>
                    <a:srgbClr val="000000"/>
                  </a:solidFill>
                </a:uFill>
              </a:rPr>
              <a:t>11</a:t>
            </a:r>
            <a:r>
              <a:rPr lang="zh-CN" altLang="en-US" dirty="0">
                <a:uFill>
                  <a:solidFill>
                    <a:srgbClr val="000000"/>
                  </a:solidFill>
                </a:uFill>
              </a:rPr>
              <a:t>月</a:t>
            </a:r>
            <a:r>
              <a:rPr lang="en-US" altLang="zh-CN" dirty="0">
                <a:uFill>
                  <a:solidFill>
                    <a:srgbClr val="000000"/>
                  </a:solidFill>
                </a:uFill>
              </a:rPr>
              <a:t>1</a:t>
            </a:r>
            <a:r>
              <a:rPr lang="zh-CN" altLang="en-US" dirty="0">
                <a:uFill>
                  <a:solidFill>
                    <a:srgbClr val="000000"/>
                  </a:solidFill>
                </a:uFill>
              </a:rPr>
              <a:t>日</a:t>
            </a:r>
            <a:endParaRPr lang="en-US" dirty="0">
              <a:uFill>
                <a:solidFill>
                  <a:srgbClr val="000000"/>
                </a:solidFill>
              </a:uFill>
            </a:endParaRPr>
          </a:p>
          <a:p>
            <a:r>
              <a:rPr lang="en-US" dirty="0">
                <a:uFill>
                  <a:solidFill>
                    <a:srgbClr val="000000"/>
                  </a:solidFill>
                </a:uFill>
              </a:rPr>
              <a:t>[5]</a:t>
            </a:r>
            <a:r>
              <a:rPr dirty="0" err="1">
                <a:uFill>
                  <a:solidFill>
                    <a:srgbClr val="000000"/>
                  </a:solidFill>
                </a:uFill>
              </a:rPr>
              <a:t>UI设计中的原型图用什么工具？怎么做？给谁看</a:t>
            </a:r>
            <a:r>
              <a:rPr lang="en-US" dirty="0">
                <a:uFill>
                  <a:solidFill>
                    <a:srgbClr val="000000"/>
                  </a:solidFill>
                </a:uFill>
              </a:rPr>
              <a:t>? https://blog.csdn.net/wunininini/article/details/88313241?utm_medium=distribute.pc_aggpage_search_result.none-task-blog-2~aggregatepage~first_rank_ecpm_v1~rank_v31_ecpm-3-88313241.pc_agg_new_rank&amp;utm_term=%E7%95%8C%E9%9D%A2%E8%AE%BE%E8%AE%A1%E7%9A%84%E5%8E%9F%E5%9E%8B%E5%9B%BE%E6%98%AF%E4%BB%80%E4%B9%88&amp;spm=1000.2123.3001.4430 2019-03-07</a:t>
            </a:r>
            <a:endParaRPr lang="zh-CN" altLang="en-US" dirty="0"/>
          </a:p>
        </p:txBody>
      </p:sp>
    </p:spTree>
  </p:cSld>
  <p:clrMapOvr>
    <a:masterClrMapping/>
  </p:clrMapOvr>
  <p:transition advTm="2000">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a:off x="-194553" y="0"/>
            <a:ext cx="3307404" cy="685800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72854"/>
          <a:stretch>
            <a:fillRect/>
          </a:stretch>
        </p:blipFill>
        <p:spPr>
          <a:xfrm rot="10800000">
            <a:off x="8934653" y="0"/>
            <a:ext cx="3307404" cy="6858001"/>
          </a:xfrm>
          <a:prstGeom prst="rect">
            <a:avLst/>
          </a:prstGeom>
        </p:spPr>
      </p:pic>
      <p:grpSp>
        <p:nvGrpSpPr>
          <p:cNvPr id="17" name="组合 16"/>
          <p:cNvGrpSpPr/>
          <p:nvPr/>
        </p:nvGrpSpPr>
        <p:grpSpPr>
          <a:xfrm>
            <a:off x="3074276" y="2181175"/>
            <a:ext cx="6043448" cy="2208044"/>
            <a:chOff x="3074276" y="1991709"/>
            <a:chExt cx="6043448" cy="2208044"/>
          </a:xfrm>
        </p:grpSpPr>
        <p:cxnSp>
          <p:nvCxnSpPr>
            <p:cNvPr id="18" name="直接连接符 17"/>
            <p:cNvCxnSpPr/>
            <p:nvPr/>
          </p:nvCxnSpPr>
          <p:spPr>
            <a:xfrm flipV="1">
              <a:off x="3074276" y="3469037"/>
              <a:ext cx="6043448" cy="1"/>
            </a:xfrm>
            <a:prstGeom prst="line">
              <a:avLst/>
            </a:prstGeom>
            <a:ln w="38100">
              <a:solidFill>
                <a:srgbClr val="788EAC"/>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484180" y="3646668"/>
              <a:ext cx="5223641" cy="553085"/>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3000" noProof="0" dirty="0">
                  <a:ln w="0"/>
                  <a:solidFill>
                    <a:srgbClr val="9FC5EB"/>
                  </a:solidFill>
                  <a:effectLst>
                    <a:outerShdw blurRad="38100" dist="19050" dir="2700000" algn="tl" rotWithShape="0">
                      <a:prstClr val="black">
                        <a:alpha val="40000"/>
                      </a:prstClr>
                    </a:outerShdw>
                  </a:effectLst>
                  <a:uLnTx/>
                  <a:uFillTx/>
                  <a:latin typeface="三极拙楷简体" charset="-122"/>
                  <a:ea typeface="三极拙楷简体" charset="-122"/>
                  <a:cs typeface="+mn-cs"/>
                </a:rPr>
                <a:t>THANKS</a:t>
              </a:r>
              <a:endParaRPr kumimoji="0" lang="zh-CN" altLang="en-US" sz="3000" b="0" i="0" u="none" strike="noStrike" kern="1200" cap="none" spc="0" normalizeH="0" baseline="0" noProof="0" dirty="0">
                <a:ln w="0"/>
                <a:solidFill>
                  <a:srgbClr val="9FC5EB"/>
                </a:solidFill>
                <a:effectLst>
                  <a:outerShdw blurRad="38100" dist="19050" dir="2700000" algn="tl" rotWithShape="0">
                    <a:prstClr val="black">
                      <a:alpha val="40000"/>
                    </a:prstClr>
                  </a:outerShdw>
                </a:effectLst>
                <a:uLnTx/>
                <a:uFillTx/>
                <a:latin typeface="三极拙楷简体" charset="-122"/>
                <a:ea typeface="三极拙楷简体" charset="-122"/>
                <a:cs typeface="+mn-cs"/>
              </a:endParaRPr>
            </a:p>
          </p:txBody>
        </p:sp>
        <p:sp>
          <p:nvSpPr>
            <p:cNvPr id="20" name="矩形 19"/>
            <p:cNvSpPr/>
            <p:nvPr/>
          </p:nvSpPr>
          <p:spPr>
            <a:xfrm>
              <a:off x="3484179" y="1991709"/>
              <a:ext cx="5223642" cy="1477328"/>
            </a:xfrm>
            <a:prstGeom prst="rect">
              <a:avLst/>
            </a:prstGeom>
            <a:noFill/>
          </p:spPr>
          <p:txBody>
            <a:bodyPr wrap="square" lIns="91440" tIns="45720" rIns="91440" bIns="4572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9000" dirty="0">
                  <a:ln w="0"/>
                  <a:solidFill>
                    <a:srgbClr val="788EAC"/>
                  </a:solidFill>
                  <a:effectLst>
                    <a:outerShdw blurRad="38100" dist="19050" dir="2700000" algn="tl" rotWithShape="0">
                      <a:prstClr val="black">
                        <a:alpha val="40000"/>
                      </a:prstClr>
                    </a:outerShdw>
                  </a:effectLst>
                  <a:latin typeface="三极拙楷简体" charset="-122"/>
                  <a:ea typeface="三极拙楷简体" charset="-122"/>
                </a:rPr>
                <a:t>谢谢观看</a:t>
              </a:r>
              <a:endParaRPr kumimoji="0" lang="zh-CN" altLang="en-US" sz="9000" b="0" i="0" u="none" strike="noStrike" kern="1200" cap="none" spc="0" normalizeH="0" baseline="0" noProof="0" dirty="0">
                <a:ln w="0"/>
                <a:solidFill>
                  <a:srgbClr val="788EAC"/>
                </a:solidFill>
                <a:effectLst>
                  <a:outerShdw blurRad="38100" dist="19050" dir="2700000" algn="tl" rotWithShape="0">
                    <a:prstClr val="black">
                      <a:alpha val="40000"/>
                    </a:prstClr>
                  </a:outerShdw>
                </a:effectLst>
                <a:uLnTx/>
                <a:uFillTx/>
                <a:latin typeface="三极拙楷简体" charset="-122"/>
                <a:ea typeface="三极拙楷简体" charset="-122"/>
                <a:cs typeface="+mn-cs"/>
              </a:endParaRPr>
            </a:p>
          </p:txBody>
        </p:sp>
      </p:gr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to="" calcmode="lin" valueType="num">
                                      <p:cBhvr>
                                        <p:cTn id="7" dur="1" fill="hold"/>
                                        <p:tgtEl>
                                          <p:spTgt spid="1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itchFamily="2" charset="-122"/>
                    <a:ea typeface="等线" pitchFamily="2" charset="-122"/>
                    <a:cs typeface="+mn-ea"/>
                    <a:sym typeface="+mn-lt"/>
                  </a:rPr>
                  <a:t>界面原型的原理</a:t>
                </a:r>
              </a:p>
            </p:txBody>
          </p:sp>
          <p:sp>
            <p:nvSpPr>
              <p:cNvPr id="6" name="矩形 5"/>
              <p:cNvSpPr/>
              <p:nvPr/>
            </p:nvSpPr>
            <p:spPr>
              <a:xfrm>
                <a:off x="576733" y="80426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sym typeface="+mn-ea"/>
                  </a:rPr>
                  <a:t>The concept of interface prototypes</a:t>
                </a:r>
                <a:endParaRPr kumimoji="0" lang="zh-CN" altLang="en-US"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p:nvSpPr>
        <p:spPr>
          <a:xfrm>
            <a:off x="586653" y="1228397"/>
            <a:ext cx="11018694" cy="43999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dirty="0">
                <a:latin typeface="等线" charset="0"/>
                <a:ea typeface="等线" charset="0"/>
              </a:rPr>
              <a:t>1.</a:t>
            </a:r>
            <a:r>
              <a:rPr lang="zh-CN" altLang="en-US" sz="2800" b="1" dirty="0">
                <a:latin typeface="等线" charset="0"/>
                <a:ea typeface="等线" charset="0"/>
              </a:rPr>
              <a:t>信息呈现</a:t>
            </a:r>
            <a:r>
              <a:rPr kumimoji="0" lang="zh-CN" altLang="en-US" sz="2800" b="1" i="0" u="none" strike="noStrike" kern="1200" cap="none" spc="0" normalizeH="0" baseline="0" noProof="0" dirty="0">
                <a:ln>
                  <a:noFill/>
                </a:ln>
                <a:effectLst/>
                <a:uLnTx/>
                <a:uFillTx/>
                <a:latin typeface="等线" charset="0"/>
                <a:ea typeface="等线" charset="0"/>
                <a:cs typeface="+mn-cs"/>
              </a:rPr>
              <a:t>原理：</a:t>
            </a:r>
            <a:endParaRPr kumimoji="0" lang="en-US" altLang="zh-CN" sz="2800" b="1" i="0" u="none" strike="noStrike" kern="1200" cap="none" spc="0" normalizeH="0" baseline="0" noProof="0" dirty="0">
              <a:ln>
                <a:noFill/>
              </a:ln>
              <a:effectLst/>
              <a:uLnTx/>
              <a:uFillTx/>
              <a:latin typeface="等线" charset="0"/>
              <a:ea typeface="等线" charset="0"/>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effectLst/>
                <a:uLnTx/>
                <a:uFillTx/>
                <a:latin typeface="等线" pitchFamily="2" charset="-122"/>
                <a:ea typeface="等线" pitchFamily="2" charset="-122"/>
                <a:cs typeface="+mn-cs"/>
              </a:rPr>
              <a:t>    </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用户界面原型必须提供信息表现的方式给使用者。其主要功能是</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表现信息，使他们能够了解信息与信息项目之间的联系</a:t>
            </a:r>
            <a:r>
              <a:rPr kumimoji="0" lang="zh-CN" altLang="en-US" sz="2800" b="0" i="0" u="none" strike="noStrike" kern="1200" cap="none" spc="0" normalizeH="0" baseline="0" noProof="0" dirty="0">
                <a:ln>
                  <a:noFill/>
                </a:ln>
                <a:solidFill>
                  <a:srgbClr val="4F4F4F"/>
                </a:solidFill>
                <a:effectLst/>
                <a:uLnTx/>
                <a:uFillTx/>
                <a:latin typeface="等线" pitchFamily="2" charset="-122"/>
                <a:ea typeface="等线" pitchFamily="2" charset="-122"/>
                <a:cs typeface="+mn-cs"/>
              </a:rPr>
              <a:t>。</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信息呈现主要强调反馈性，主要包括</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视觉反馈</a:t>
            </a:r>
            <a:r>
              <a:rPr kumimoji="0" lang="zh-CN" altLang="en-US" sz="2800" b="0" i="0" u="none" strike="noStrike" kern="1200" cap="none" spc="0" normalizeH="0" baseline="0" noProof="0" dirty="0">
                <a:ln>
                  <a:noFill/>
                </a:ln>
                <a:solidFill>
                  <a:srgbClr val="4F4F4F"/>
                </a:solidFill>
                <a:effectLst/>
                <a:uLnTx/>
                <a:uFillTx/>
                <a:latin typeface="等线" pitchFamily="2" charset="-122"/>
                <a:ea typeface="等线" pitchFamily="2" charset="-122"/>
                <a:cs typeface="+mn-cs"/>
              </a:rPr>
              <a:t>，</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触觉反馈</a:t>
            </a:r>
            <a:r>
              <a:rPr kumimoji="0" lang="zh-CN" altLang="en-US" sz="2800" b="0" i="0" u="none" strike="noStrike" kern="1200" cap="none" spc="0" normalizeH="0" baseline="0" noProof="0" dirty="0">
                <a:ln>
                  <a:noFill/>
                </a:ln>
                <a:solidFill>
                  <a:srgbClr val="4F4F4F"/>
                </a:solidFill>
                <a:effectLst/>
                <a:uLnTx/>
                <a:uFillTx/>
                <a:latin typeface="等线" pitchFamily="2" charset="-122"/>
                <a:ea typeface="等线" pitchFamily="2" charset="-122"/>
                <a:cs typeface="+mn-cs"/>
              </a:rPr>
              <a:t>，</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声音反馈</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等方面</a:t>
            </a:r>
            <a:r>
              <a:rPr kumimoji="0" lang="zh-CN" altLang="en-US" sz="2800" b="0" i="0" u="none" strike="noStrike" kern="1200" cap="none" spc="0" normalizeH="0" baseline="0" noProof="0" dirty="0">
                <a:ln>
                  <a:noFill/>
                </a:ln>
                <a:solidFill>
                  <a:srgbClr val="4F4F4F"/>
                </a:solidFill>
                <a:effectLst/>
                <a:uLnTx/>
                <a:uFillTx/>
                <a:latin typeface="等线" pitchFamily="2" charset="-122"/>
                <a:ea typeface="等线" pitchFamily="2" charset="-122"/>
                <a:cs typeface="+mn-cs"/>
              </a:rPr>
              <a:t>。</a:t>
            </a:r>
            <a:endParaRPr kumimoji="0" lang="en-US" altLang="zh-CN" sz="2800" b="0" i="0" u="none" strike="noStrike" kern="1200" cap="none" spc="0" normalizeH="0" baseline="0" noProof="0" dirty="0">
              <a:ln>
                <a:noFill/>
              </a:ln>
              <a:solidFill>
                <a:srgbClr val="4F4F4F"/>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latin typeface="等线" pitchFamily="2" charset="-122"/>
                <a:ea typeface="等线" pitchFamily="2" charset="-122"/>
              </a:rPr>
              <a:t>反馈实现方法：</a:t>
            </a:r>
            <a:endParaRPr kumimoji="0" lang="en-US" altLang="zh-CN" sz="2800" b="0" i="0" u="none" strike="noStrike" kern="1200" cap="none" spc="0" normalizeH="0" baseline="0" noProof="0" dirty="0">
              <a:ln>
                <a:noFill/>
              </a:ln>
              <a:effectLst/>
              <a:uLnTx/>
              <a:uFillTx/>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latin typeface="等线" pitchFamily="2" charset="-122"/>
                <a:ea typeface="等线" pitchFamily="2" charset="-122"/>
              </a:rPr>
              <a:t>   </a:t>
            </a:r>
            <a:r>
              <a:rPr lang="zh-CN" altLang="en-US" sz="2800" dirty="0">
                <a:latin typeface="等线" pitchFamily="2" charset="-122"/>
                <a:ea typeface="等线" pitchFamily="2" charset="-122"/>
              </a:rPr>
              <a:t>视觉反馈：使色彩瞬间产生变化，通过</a:t>
            </a:r>
            <a:r>
              <a:rPr lang="zh-CN" altLang="en-US" sz="2800" dirty="0">
                <a:solidFill>
                  <a:srgbClr val="FF0000"/>
                </a:solidFill>
                <a:latin typeface="等线" pitchFamily="2" charset="-122"/>
                <a:ea typeface="等线" pitchFamily="2" charset="-122"/>
              </a:rPr>
              <a:t>视觉落差</a:t>
            </a:r>
            <a:r>
              <a:rPr lang="zh-CN" altLang="en-US" sz="2800" dirty="0">
                <a:latin typeface="等线" pitchFamily="2" charset="-122"/>
                <a:ea typeface="等线" pitchFamily="2" charset="-122"/>
              </a:rPr>
              <a:t>达到反馈目的。</a:t>
            </a:r>
            <a:endParaRPr lang="en-US" altLang="zh-CN" sz="2800" dirty="0">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latin typeface="等线" pitchFamily="2" charset="-122"/>
                <a:ea typeface="等线" pitchFamily="2" charset="-122"/>
              </a:rPr>
              <a:t>   </a:t>
            </a:r>
            <a:r>
              <a:rPr lang="zh-CN" altLang="en-US" sz="2800" dirty="0">
                <a:latin typeface="等线" pitchFamily="2" charset="-122"/>
                <a:ea typeface="等线" pitchFamily="2" charset="-122"/>
              </a:rPr>
              <a:t>触觉反馈：多为点击按钮后，界面</a:t>
            </a:r>
            <a:r>
              <a:rPr lang="zh-CN" altLang="en-US" sz="2800" dirty="0">
                <a:solidFill>
                  <a:srgbClr val="FF0000"/>
                </a:solidFill>
                <a:latin typeface="等线" pitchFamily="2" charset="-122"/>
                <a:ea typeface="等线" pitchFamily="2" charset="-122"/>
              </a:rPr>
              <a:t>增加物件</a:t>
            </a:r>
            <a:r>
              <a:rPr lang="zh-CN" altLang="en-US" sz="2800" dirty="0">
                <a:latin typeface="等线" pitchFamily="2" charset="-122"/>
                <a:ea typeface="等线" pitchFamily="2" charset="-122"/>
              </a:rPr>
              <a:t>或</a:t>
            </a:r>
            <a:r>
              <a:rPr lang="zh-CN" altLang="en-US" sz="2800" dirty="0">
                <a:solidFill>
                  <a:srgbClr val="FF0000"/>
                </a:solidFill>
                <a:latin typeface="等线" pitchFamily="2" charset="-122"/>
                <a:ea typeface="等线" pitchFamily="2" charset="-122"/>
              </a:rPr>
              <a:t>形状变化</a:t>
            </a:r>
            <a:r>
              <a:rPr lang="zh-CN" altLang="en-US" sz="2800" dirty="0">
                <a:latin typeface="等线" pitchFamily="2" charset="-122"/>
                <a:ea typeface="等线" pitchFamily="2" charset="-122"/>
              </a:rPr>
              <a:t>达到目的。</a:t>
            </a:r>
            <a:endParaRPr lang="en-US" altLang="zh-CN" sz="2800" dirty="0">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latin typeface="等线" pitchFamily="2" charset="-122"/>
                <a:ea typeface="等线" pitchFamily="2" charset="-122"/>
              </a:rPr>
              <a:t>   </a:t>
            </a:r>
            <a:r>
              <a:rPr lang="zh-CN" altLang="en-US" sz="2800" dirty="0">
                <a:latin typeface="等线" pitchFamily="2" charset="-122"/>
                <a:ea typeface="等线" pitchFamily="2" charset="-122"/>
              </a:rPr>
              <a:t>声音反馈：主要运用在</a:t>
            </a:r>
            <a:r>
              <a:rPr lang="zh-CN" altLang="en-US" sz="2800" dirty="0">
                <a:solidFill>
                  <a:srgbClr val="FF0000"/>
                </a:solidFill>
                <a:latin typeface="等线" pitchFamily="2" charset="-122"/>
                <a:ea typeface="等线" pitchFamily="2" charset="-122"/>
              </a:rPr>
              <a:t>警告</a:t>
            </a:r>
            <a:r>
              <a:rPr lang="zh-CN" altLang="en-US" sz="2800" dirty="0">
                <a:solidFill>
                  <a:srgbClr val="4F4F4F"/>
                </a:solidFill>
                <a:latin typeface="等线" pitchFamily="2" charset="-122"/>
                <a:ea typeface="等线" pitchFamily="2" charset="-122"/>
              </a:rPr>
              <a:t>，</a:t>
            </a:r>
            <a:r>
              <a:rPr lang="zh-CN" altLang="en-US" sz="2800" dirty="0">
                <a:solidFill>
                  <a:srgbClr val="FF0000"/>
                </a:solidFill>
                <a:latin typeface="等线" pitchFamily="2" charset="-122"/>
                <a:ea typeface="等线" pitchFamily="2" charset="-122"/>
              </a:rPr>
              <a:t>提示目前操作</a:t>
            </a:r>
            <a:r>
              <a:rPr lang="zh-CN" altLang="en-US" sz="2800" dirty="0">
                <a:latin typeface="等线" pitchFamily="2" charset="-122"/>
                <a:ea typeface="等线" pitchFamily="2" charset="-122"/>
              </a:rPr>
              <a:t>的情况。</a:t>
            </a:r>
            <a:r>
              <a:rPr lang="en-US" altLang="zh-CN" sz="2800" baseline="30000" dirty="0">
                <a:latin typeface="等线" pitchFamily="2" charset="-122"/>
                <a:ea typeface="等线" pitchFamily="2" charset="-122"/>
              </a:rPr>
              <a:t>[1]</a:t>
            </a:r>
            <a:endParaRPr kumimoji="0" lang="en-US" altLang="zh-CN" sz="2800" b="0" i="0" u="none" strike="noStrike" kern="1200" cap="none" spc="0" normalizeH="0" baseline="30000" noProof="0" dirty="0">
              <a:ln>
                <a:noFill/>
              </a:ln>
              <a:effectLst/>
              <a:uLnTx/>
              <a:uFillTx/>
              <a:latin typeface="等线" pitchFamily="2" charset="-122"/>
              <a:ea typeface="等线" pitchFamily="2" charset="-122"/>
            </a:endParaRP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itchFamily="2" charset="-122"/>
                    <a:ea typeface="等线" pitchFamily="2" charset="-122"/>
                    <a:cs typeface="+mn-ea"/>
                    <a:sym typeface="+mn-lt"/>
                  </a:rPr>
                  <a:t>界面原型的原理</a:t>
                </a:r>
              </a:p>
            </p:txBody>
          </p:sp>
          <p:sp>
            <p:nvSpPr>
              <p:cNvPr id="6" name="矩形 5"/>
              <p:cNvSpPr/>
              <p:nvPr/>
            </p:nvSpPr>
            <p:spPr>
              <a:xfrm>
                <a:off x="576733" y="80426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sym typeface="+mn-ea"/>
                  </a:rPr>
                  <a:t>The concept of interface prototypes</a:t>
                </a:r>
                <a:endParaRPr kumimoji="0" lang="zh-CN" altLang="en-US"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p:nvSpPr>
        <p:spPr>
          <a:xfrm>
            <a:off x="613674" y="1234360"/>
            <a:ext cx="11018694" cy="48310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dirty="0">
                <a:latin typeface="等线" charset="0"/>
                <a:ea typeface="等线" charset="0"/>
              </a:rPr>
              <a:t>2.</a:t>
            </a:r>
            <a:r>
              <a:rPr lang="zh-CN" altLang="en-US" sz="2800" b="1" dirty="0">
                <a:latin typeface="等线" charset="0"/>
                <a:ea typeface="等线" charset="0"/>
              </a:rPr>
              <a:t>设计隐喻原理：</a:t>
            </a:r>
            <a:endParaRPr kumimoji="0" lang="en-US" altLang="zh-CN" sz="2800" b="1" i="0" u="none" strike="noStrike" kern="1200" cap="none" spc="0" normalizeH="0" baseline="0" noProof="0" dirty="0">
              <a:ln>
                <a:noFill/>
              </a:ln>
              <a:effectLst/>
              <a:uLnTx/>
              <a:uFillTx/>
              <a:latin typeface="等线" charset="0"/>
              <a:ea typeface="等线"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effectLst/>
                <a:uLnTx/>
                <a:uFillTx/>
                <a:latin typeface="等线" pitchFamily="2" charset="-122"/>
                <a:ea typeface="等线" pitchFamily="2" charset="-122"/>
                <a:cs typeface="+mn-cs"/>
              </a:rPr>
              <a:t>    </a:t>
            </a:r>
            <a:r>
              <a:rPr lang="zh-CN" altLang="en-US" sz="2800" dirty="0">
                <a:latin typeface="等线" pitchFamily="2" charset="-122"/>
                <a:ea typeface="等线" pitchFamily="2" charset="-122"/>
              </a:rPr>
              <a:t>隐喻是</a:t>
            </a:r>
            <a:r>
              <a:rPr lang="zh-CN" altLang="en-US" sz="2800" dirty="0">
                <a:solidFill>
                  <a:srgbClr val="FF0000"/>
                </a:solidFill>
                <a:latin typeface="等线" pitchFamily="2" charset="-122"/>
                <a:ea typeface="等线" pitchFamily="2" charset="-122"/>
              </a:rPr>
              <a:t>特殊的影像图集</a:t>
            </a:r>
            <a:r>
              <a:rPr lang="zh-CN" altLang="en-US" sz="2800" dirty="0">
                <a:solidFill>
                  <a:srgbClr val="4F4F4F"/>
                </a:solidFill>
                <a:latin typeface="等线" pitchFamily="2" charset="-122"/>
                <a:ea typeface="等线" pitchFamily="2" charset="-122"/>
              </a:rPr>
              <a:t>，</a:t>
            </a:r>
            <a:r>
              <a:rPr lang="zh-CN" altLang="en-US" sz="2800" dirty="0">
                <a:latin typeface="等线" pitchFamily="2" charset="-122"/>
                <a:ea typeface="等线" pitchFamily="2" charset="-122"/>
              </a:rPr>
              <a:t>只有在观众对之熟悉，并且文本之间有一套很好的关联关系时，才能</a:t>
            </a:r>
            <a:r>
              <a:rPr lang="zh-CN" altLang="en-US" sz="2800" dirty="0">
                <a:solidFill>
                  <a:srgbClr val="FF0000"/>
                </a:solidFill>
                <a:latin typeface="等线" pitchFamily="2" charset="-122"/>
                <a:ea typeface="等线" pitchFamily="2" charset="-122"/>
              </a:rPr>
              <a:t>发挥功效</a:t>
            </a:r>
            <a:r>
              <a:rPr lang="zh-CN" altLang="en-US" sz="2800" dirty="0">
                <a:solidFill>
                  <a:srgbClr val="4F4F4F"/>
                </a:solidFill>
                <a:latin typeface="等线" pitchFamily="2" charset="-122"/>
                <a:ea typeface="等线" pitchFamily="2" charset="-122"/>
              </a:rPr>
              <a:t>。</a:t>
            </a:r>
            <a:endParaRPr kumimoji="0" lang="en-US" altLang="zh-CN" sz="2800" b="0" i="0" u="none" strike="noStrike" kern="1200" cap="none" spc="0" normalizeH="0" baseline="0" noProof="0" dirty="0">
              <a:ln>
                <a:noFill/>
              </a:ln>
              <a:solidFill>
                <a:srgbClr val="4F4F4F"/>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effectLst/>
                <a:uLnTx/>
                <a:uFillTx/>
                <a:latin typeface="等线" pitchFamily="2" charset="-122"/>
                <a:ea typeface="等线" pitchFamily="2" charset="-122"/>
                <a:cs typeface="+mn-cs"/>
              </a:rPr>
              <a:t>    </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一个好的用户界面原型设计，设计时必须让用户避免过多的学习，以快速达到得到用户反馈信息的目的。这就需要我们设计时</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采用隐喻的设计原理</a:t>
            </a:r>
            <a:r>
              <a:rPr kumimoji="0" lang="zh-CN" altLang="en-US" sz="2800" b="0" i="0" u="none" strike="noStrike" kern="1200" cap="none" spc="0" normalizeH="0" baseline="0" noProof="0" dirty="0">
                <a:ln>
                  <a:noFill/>
                </a:ln>
                <a:solidFill>
                  <a:srgbClr val="4F4F4F"/>
                </a:solidFill>
                <a:effectLst/>
                <a:uLnTx/>
                <a:uFillTx/>
                <a:latin typeface="等线" pitchFamily="2" charset="-122"/>
                <a:ea typeface="等线" pitchFamily="2" charset="-122"/>
                <a:cs typeface="+mn-cs"/>
              </a:rPr>
              <a:t>。</a:t>
            </a:r>
            <a:endParaRPr kumimoji="0" lang="en-US" altLang="zh-CN" sz="2800" b="0" i="0" u="none" strike="noStrike" kern="1200" cap="none" spc="0" normalizeH="0" baseline="0" noProof="0" dirty="0">
              <a:ln>
                <a:noFill/>
              </a:ln>
              <a:solidFill>
                <a:srgbClr val="4F4F4F"/>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solidFill>
                  <a:srgbClr val="4F4F4F"/>
                </a:solidFill>
                <a:latin typeface="等线" pitchFamily="2" charset="-122"/>
                <a:ea typeface="等线" pitchFamily="2" charset="-122"/>
              </a:rPr>
              <a:t>  </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latin typeface="等线" pitchFamily="2" charset="-122"/>
                <a:ea typeface="等线" pitchFamily="2" charset="-122"/>
              </a:rPr>
              <a:t>设计隐喻方法包括：</a:t>
            </a:r>
            <a:endParaRPr lang="en-US" altLang="zh-CN" sz="2800" b="1" dirty="0">
              <a:latin typeface="等线" pitchFamily="2" charset="-122"/>
              <a:ea typeface="等线"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solidFill>
                  <a:srgbClr val="4F4F4F"/>
                </a:solidFill>
                <a:latin typeface="等线" pitchFamily="2" charset="-122"/>
                <a:ea typeface="等线" pitchFamily="2" charset="-122"/>
              </a:rPr>
              <a:t>    </a:t>
            </a:r>
            <a:r>
              <a:rPr lang="zh-CN" altLang="en-US" sz="2800" dirty="0">
                <a:solidFill>
                  <a:srgbClr val="FF0000"/>
                </a:solidFill>
                <a:latin typeface="等线" pitchFamily="2" charset="-122"/>
                <a:ea typeface="等线" pitchFamily="2" charset="-122"/>
              </a:rPr>
              <a:t>按键的图像化及适当文字说明</a:t>
            </a:r>
            <a:r>
              <a:rPr lang="zh-CN" altLang="en-US" sz="2800" dirty="0">
                <a:solidFill>
                  <a:srgbClr val="4F4F4F"/>
                </a:solidFill>
                <a:latin typeface="等线" pitchFamily="2" charset="-122"/>
                <a:ea typeface="等线" pitchFamily="2" charset="-122"/>
              </a:rPr>
              <a:t>，</a:t>
            </a:r>
            <a:r>
              <a:rPr lang="zh-CN" altLang="en-US" sz="2800" dirty="0">
                <a:solidFill>
                  <a:srgbClr val="FF0000"/>
                </a:solidFill>
                <a:latin typeface="等线" pitchFamily="2" charset="-122"/>
                <a:ea typeface="等线" pitchFamily="2" charset="-122"/>
              </a:rPr>
              <a:t>色彩的隐喻配色</a:t>
            </a:r>
            <a:r>
              <a:rPr lang="zh-CN" altLang="en-US" sz="2800" dirty="0">
                <a:solidFill>
                  <a:srgbClr val="4F4F4F"/>
                </a:solidFill>
                <a:latin typeface="等线" pitchFamily="2" charset="-122"/>
                <a:ea typeface="等线" pitchFamily="2" charset="-122"/>
              </a:rPr>
              <a:t>，</a:t>
            </a:r>
            <a:r>
              <a:rPr lang="zh-CN" altLang="en-US" sz="2800" dirty="0">
                <a:solidFill>
                  <a:srgbClr val="FF0000"/>
                </a:solidFill>
                <a:latin typeface="等线" pitchFamily="2" charset="-122"/>
                <a:ea typeface="等线" pitchFamily="2" charset="-122"/>
              </a:rPr>
              <a:t>操作流程的可能性推衍</a:t>
            </a:r>
            <a:r>
              <a:rPr lang="zh-CN" altLang="en-US" sz="2800" dirty="0">
                <a:solidFill>
                  <a:srgbClr val="4F4F4F"/>
                </a:solidFill>
                <a:latin typeface="等线" pitchFamily="2" charset="-122"/>
                <a:ea typeface="等线" pitchFamily="2" charset="-122"/>
              </a:rPr>
              <a:t>，</a:t>
            </a:r>
            <a:r>
              <a:rPr lang="zh-CN" altLang="en-US" sz="2800" dirty="0">
                <a:solidFill>
                  <a:srgbClr val="FF0000"/>
                </a:solidFill>
                <a:latin typeface="等线" pitchFamily="2" charset="-122"/>
                <a:ea typeface="等线" pitchFamily="2" charset="-122"/>
              </a:rPr>
              <a:t>界面编排的适当性</a:t>
            </a:r>
            <a:r>
              <a:rPr lang="zh-CN" altLang="en-US" sz="2800" dirty="0">
                <a:solidFill>
                  <a:srgbClr val="4F4F4F"/>
                </a:solidFill>
                <a:latin typeface="等线" pitchFamily="2" charset="-122"/>
                <a:ea typeface="等线" pitchFamily="2" charset="-122"/>
              </a:rPr>
              <a:t>，</a:t>
            </a:r>
            <a:r>
              <a:rPr lang="zh-CN" altLang="en-US" sz="2800" dirty="0">
                <a:solidFill>
                  <a:srgbClr val="FF0000"/>
                </a:solidFill>
                <a:latin typeface="等线" pitchFamily="2" charset="-122"/>
                <a:ea typeface="等线" pitchFamily="2" charset="-122"/>
              </a:rPr>
              <a:t>操作的隐喻反馈</a:t>
            </a:r>
            <a:r>
              <a:rPr lang="zh-CN" altLang="en-US" sz="2800" dirty="0">
                <a:solidFill>
                  <a:srgbClr val="4F4F4F"/>
                </a:solidFill>
                <a:latin typeface="等线" pitchFamily="2" charset="-122"/>
                <a:ea typeface="等线" pitchFamily="2" charset="-122"/>
              </a:rPr>
              <a:t>。</a:t>
            </a:r>
            <a:r>
              <a:rPr lang="en-US" altLang="zh-CN" sz="2800" baseline="30000" dirty="0">
                <a:latin typeface="等线" pitchFamily="2" charset="-122"/>
                <a:ea typeface="等线" pitchFamily="2" charset="-122"/>
              </a:rPr>
              <a:t>[1]</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solidFill>
                  <a:srgbClr val="4F4F4F"/>
                </a:solidFill>
                <a:latin typeface="等线" pitchFamily="2" charset="-122"/>
                <a:ea typeface="等线" pitchFamily="2" charset="-122"/>
              </a:rPr>
              <a:t>    </a:t>
            </a: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itchFamily="2" charset="-122"/>
                    <a:ea typeface="等线" pitchFamily="2" charset="-122"/>
                    <a:cs typeface="+mn-ea"/>
                    <a:sym typeface="+mn-lt"/>
                  </a:rPr>
                  <a:t>界面原型的概念</a:t>
                </a:r>
              </a:p>
            </p:txBody>
          </p:sp>
          <p:sp>
            <p:nvSpPr>
              <p:cNvPr id="6" name="矩形 5"/>
              <p:cNvSpPr/>
              <p:nvPr/>
            </p:nvSpPr>
            <p:spPr>
              <a:xfrm>
                <a:off x="576733" y="80426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sym typeface="+mn-ea"/>
                  </a:rPr>
                  <a:t>The concept of interface prototypes</a:t>
                </a:r>
                <a:endParaRPr kumimoji="0" lang="zh-CN" altLang="en-US"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p:nvSpPr>
        <p:spPr>
          <a:xfrm>
            <a:off x="613674" y="1264638"/>
            <a:ext cx="11018694"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effectLst/>
                <a:uLnTx/>
                <a:uFillTx/>
                <a:latin typeface="等线" pitchFamily="2" charset="-122"/>
                <a:ea typeface="等线" pitchFamily="2" charset="-122"/>
                <a:cs typeface="+mn-cs"/>
              </a:rPr>
              <a:t>界面</a:t>
            </a:r>
            <a:r>
              <a:rPr kumimoji="0" lang="en-US" altLang="zh-CN" sz="2800" b="1" i="0" u="none" strike="noStrike" kern="1200" cap="none" spc="0" normalizeH="0" baseline="0" noProof="0" dirty="0">
                <a:ln>
                  <a:noFill/>
                </a:ln>
                <a:effectLst/>
                <a:uLnTx/>
                <a:uFillTx/>
                <a:latin typeface="等线" pitchFamily="2" charset="-122"/>
                <a:ea typeface="等线" pitchFamily="2" charset="-122"/>
                <a:cs typeface="+mn-cs"/>
              </a:rPr>
              <a:t>(</a:t>
            </a:r>
            <a:r>
              <a:rPr kumimoji="0" lang="en-US" altLang="zh-CN" sz="2800" b="1" i="0" u="none" strike="noStrike" kern="1200" cap="none" spc="0" normalizeH="0" baseline="0" noProof="0" dirty="0" err="1">
                <a:ln>
                  <a:noFill/>
                </a:ln>
                <a:effectLst/>
                <a:uLnTx/>
                <a:uFillTx/>
                <a:latin typeface="等线" pitchFamily="2" charset="-122"/>
                <a:ea typeface="等线" pitchFamily="2" charset="-122"/>
                <a:cs typeface="+mn-cs"/>
              </a:rPr>
              <a:t>interdace</a:t>
            </a:r>
            <a:r>
              <a:rPr kumimoji="0" lang="en-US" altLang="zh-CN" sz="2800" b="1" i="0" u="none" strike="noStrike" kern="1200" cap="none" spc="0" normalizeH="0" baseline="0" noProof="0" dirty="0">
                <a:ln>
                  <a:noFill/>
                </a:ln>
                <a:effectLst/>
                <a:uLnTx/>
                <a:uFillTx/>
                <a:latin typeface="等线" pitchFamily="2" charset="-122"/>
                <a:ea typeface="等线"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effectLst/>
                <a:uLnTx/>
                <a:uFillTx/>
                <a:latin typeface="等线" pitchFamily="2" charset="-122"/>
                <a:ea typeface="等线" pitchFamily="2" charset="-122"/>
                <a:cs typeface="+mn-cs"/>
              </a:rPr>
              <a:t>    </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在</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人和机器的交互过程</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中</a:t>
            </a:r>
            <a:r>
              <a:rPr kumimoji="0" lang="en-US" altLang="zh-CN" sz="2800" b="0" i="0" u="none" strike="noStrike" kern="1200" cap="none" spc="0" normalizeH="0" baseline="0" noProof="0" dirty="0">
                <a:ln>
                  <a:noFill/>
                </a:ln>
                <a:effectLst/>
                <a:uLnTx/>
                <a:uFillTx/>
                <a:latin typeface="等线" pitchFamily="2" charset="-122"/>
                <a:ea typeface="等线" pitchFamily="2" charset="-122"/>
                <a:cs typeface="+mn-cs"/>
              </a:rPr>
              <a:t>(Human Machine Interaction)</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中的一个层面。从心理学角度来说，界面可以分为</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感觉</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和</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情感</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两个层次。</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9169" y="3033748"/>
            <a:ext cx="4577043" cy="2396291"/>
          </a:xfrm>
          <a:prstGeom prst="rect">
            <a:avLst/>
          </a:prstGeom>
        </p:spPr>
      </p:pic>
      <p:sp>
        <p:nvSpPr>
          <p:cNvPr id="10" name="文本框 9"/>
          <p:cNvSpPr txBox="1"/>
          <p:nvPr/>
        </p:nvSpPr>
        <p:spPr>
          <a:xfrm>
            <a:off x="613674" y="3195917"/>
            <a:ext cx="6185495"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用户界面设计：</a:t>
            </a:r>
            <a:endParaRPr kumimoji="0" lang="en-US" altLang="zh-CN" sz="2800" b="1" i="0" u="none" strike="noStrike" kern="1200" cap="none" spc="0" normalizeH="0" baseline="0" noProof="0" dirty="0">
              <a:ln>
                <a:noFill/>
              </a:ln>
              <a:solidFill>
                <a:prstClr val="black"/>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    </a:t>
            </a:r>
            <a:r>
              <a:rPr kumimoji="0" lang="zh-CN" altLang="en-US"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用户界面设计是屏幕产品的</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重要组成部分</a:t>
            </a:r>
            <a:r>
              <a:rPr kumimoji="0" lang="zh-CN" altLang="en-US"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，是一个复杂的有不同学科参与的</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工程</a:t>
            </a:r>
            <a:r>
              <a:rPr kumimoji="0" lang="zh-CN" altLang="en-US"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，认知心理学，设计学，语言学等都在此扮演这重要的角色。</a:t>
            </a:r>
            <a:r>
              <a:rPr kumimoji="0" lang="en-US" altLang="zh-CN" sz="2800" b="0" i="0" u="none" strike="noStrike" kern="1200" cap="none" spc="0" normalizeH="0" baseline="30000" noProof="0" dirty="0">
                <a:ln>
                  <a:noFill/>
                </a:ln>
                <a:solidFill>
                  <a:prstClr val="black"/>
                </a:solidFill>
                <a:effectLst/>
                <a:uLnTx/>
                <a:uFillTx/>
                <a:latin typeface="等线" pitchFamily="2" charset="-122"/>
                <a:ea typeface="等线" pitchFamily="2" charset="-122"/>
                <a:cs typeface="+mn-cs"/>
              </a:rPr>
              <a:t>[3]</a:t>
            </a:r>
            <a:endParaRPr kumimoji="0" lang="en-US" altLang="zh-CN" sz="2800" b="0" i="0" u="none" strike="noStrike" kern="1200" cap="none" spc="0" normalizeH="0" baseline="30000" noProof="0" dirty="0">
              <a:ln>
                <a:noFill/>
              </a:ln>
              <a:solidFill>
                <a:srgbClr val="4F4F4F"/>
              </a:solidFill>
              <a:effectLst/>
              <a:uLnTx/>
              <a:uFillTx/>
              <a:latin typeface="等线" pitchFamily="2" charset="-122"/>
              <a:ea typeface="等线" pitchFamily="2" charset="-122"/>
              <a:cs typeface="+mn-cs"/>
            </a:endParaRPr>
          </a:p>
          <a:p>
            <a:endParaRPr lang="zh-CN" altLang="en-US" sz="2800" dirty="0"/>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itchFamily="2" charset="-122"/>
                    <a:ea typeface="等线" pitchFamily="2" charset="-122"/>
                    <a:cs typeface="+mn-ea"/>
                    <a:sym typeface="+mn-lt"/>
                  </a:rPr>
                  <a:t>界面原型的概念</a:t>
                </a:r>
              </a:p>
            </p:txBody>
          </p:sp>
          <p:sp>
            <p:nvSpPr>
              <p:cNvPr id="6" name="矩形 5"/>
              <p:cNvSpPr/>
              <p:nvPr/>
            </p:nvSpPr>
            <p:spPr>
              <a:xfrm>
                <a:off x="576733" y="80426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sym typeface="+mn-ea"/>
                  </a:rPr>
                  <a:t>The concept of interface prototypes</a:t>
                </a:r>
                <a:endParaRPr kumimoji="0" lang="zh-CN" altLang="en-US"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p:nvSpPr>
        <p:spPr>
          <a:xfrm>
            <a:off x="803910" y="1757045"/>
            <a:ext cx="10583979" cy="39693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prstClr val="black"/>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1.</a:t>
            </a:r>
            <a:r>
              <a:rPr kumimoji="0" lang="zh-CN" altLang="en-US" sz="2800" b="1"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结构设计</a:t>
            </a:r>
            <a:r>
              <a:rPr kumimoji="0" lang="en-US" altLang="zh-CN" sz="2800" b="1"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(Structure Design)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rgbClr val="333333"/>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   </a:t>
            </a:r>
            <a:r>
              <a:rPr kumimoji="0" lang="zh-CN" altLang="en-US"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结构设计是界面设计的</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骨架</a:t>
            </a:r>
            <a:r>
              <a:rPr kumimoji="0" lang="zh-CN" altLang="en-US"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。通过对用户研究和任务分析，制定出产品的</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整体架构</a:t>
            </a:r>
            <a:r>
              <a:rPr kumimoji="0" lang="zh-CN" altLang="en-US"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a:t>
            </a:r>
            <a:endParaRPr kumimoji="0" lang="en-US" altLang="zh-CN"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   </a:t>
            </a:r>
            <a:r>
              <a:rPr kumimoji="0" lang="zh-CN" altLang="en-US"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在结构设计中，目录体系的逻辑分类和词语定义是用户易于理解和操作的</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重要前提</a:t>
            </a:r>
            <a:r>
              <a:rPr kumimoji="0" lang="zh-CN" altLang="en-US"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如：西门子手机的设置闹钟词条是</a:t>
            </a:r>
            <a:r>
              <a:rPr lang="en-US" altLang="zh-CN" sz="2800" noProof="0" dirty="0">
                <a:ln>
                  <a:noFill/>
                </a:ln>
                <a:effectLst/>
                <a:uLnTx/>
                <a:uFillTx/>
                <a:latin typeface="等线" charset="0"/>
                <a:ea typeface="等线" charset="0"/>
                <a:cs typeface="+mn-cs"/>
              </a:rPr>
              <a:t>"</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重要记事</a:t>
            </a:r>
            <a:r>
              <a:rPr kumimoji="0" lang="en-US" altLang="zh-CN" sz="2800" b="0" i="0" u="none" strike="noStrike" kern="1200" cap="none" spc="0" normalizeH="0" baseline="0" noProof="0" dirty="0">
                <a:ln>
                  <a:noFill/>
                </a:ln>
                <a:effectLst/>
                <a:uLnTx/>
                <a:uFillTx/>
                <a:latin typeface="等线" pitchFamily="2" charset="-122"/>
                <a:ea typeface="等线" pitchFamily="2" charset="-122"/>
                <a:cs typeface="+mn-cs"/>
              </a:rPr>
              <a:t>"</a:t>
            </a: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a:t>
            </a:r>
            <a:endParaRPr kumimoji="0" lang="en-US" altLang="zh-CN" sz="2800" b="0" i="0" u="none" strike="noStrike" kern="1200" cap="none" spc="0" normalizeH="0" baseline="0" noProof="0" dirty="0">
              <a:ln>
                <a:noFill/>
              </a:ln>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effectLst/>
                <a:uLnTx/>
                <a:uFillTx/>
                <a:latin typeface="等线" pitchFamily="2" charset="-122"/>
                <a:ea typeface="等线" pitchFamily="2" charset="-122"/>
                <a:cs typeface="+mn-cs"/>
              </a:rPr>
              <a:t>这让用户很难找到。</a:t>
            </a:r>
            <a:r>
              <a:rPr kumimoji="0" lang="en-US" altLang="zh-CN" sz="2800" b="0" i="0" u="none" strike="noStrike" kern="1200" cap="none" spc="0" normalizeH="0" baseline="30000" noProof="0" dirty="0">
                <a:ln>
                  <a:noFill/>
                </a:ln>
                <a:effectLst/>
                <a:uLnTx/>
                <a:uFillTx/>
                <a:latin typeface="等线" pitchFamily="2" charset="-122"/>
                <a:ea typeface="等线" pitchFamily="2" charset="-122"/>
                <a:cs typeface="+mn-cs"/>
              </a:rPr>
              <a:t>[3]</a:t>
            </a:r>
          </a:p>
        </p:txBody>
      </p:sp>
      <p:sp>
        <p:nvSpPr>
          <p:cNvPr id="8" name="文本框 7"/>
          <p:cNvSpPr txBox="1"/>
          <p:nvPr/>
        </p:nvSpPr>
        <p:spPr>
          <a:xfrm>
            <a:off x="803910" y="1284605"/>
            <a:ext cx="10584180" cy="944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界面设计从流程上分为结构设计，交互设计，视觉设计三部分</a:t>
            </a:r>
            <a:endParaRPr kumimoji="0" lang="en-US" altLang="zh-CN" sz="2800" b="1" i="0" u="none" strike="noStrike" kern="1200" cap="none" spc="0" normalizeH="0" baseline="0" noProof="0" dirty="0">
              <a:ln>
                <a:noFill/>
              </a:ln>
              <a:solidFill>
                <a:prstClr val="black"/>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endParaRP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4963" y="455941"/>
            <a:ext cx="4209914" cy="601052"/>
            <a:chOff x="334963" y="455941"/>
            <a:chExt cx="4209914" cy="601052"/>
          </a:xfrm>
        </p:grpSpPr>
        <p:grpSp>
          <p:nvGrpSpPr>
            <p:cNvPr id="3" name="组合 2"/>
            <p:cNvGrpSpPr/>
            <p:nvPr/>
          </p:nvGrpSpPr>
          <p:grpSpPr>
            <a:xfrm>
              <a:off x="545941" y="455941"/>
              <a:ext cx="3998936" cy="601052"/>
              <a:chOff x="545941" y="455941"/>
              <a:chExt cx="3998936" cy="601052"/>
            </a:xfrm>
          </p:grpSpPr>
          <p:sp>
            <p:nvSpPr>
              <p:cNvPr id="5" name="文本框 4"/>
              <p:cNvSpPr txBox="1"/>
              <p:nvPr/>
            </p:nvSpPr>
            <p:spPr>
              <a:xfrm>
                <a:off x="545941" y="455941"/>
                <a:ext cx="23209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7188A8"/>
                    </a:solidFill>
                    <a:effectLst/>
                    <a:uLnTx/>
                    <a:uFillTx/>
                    <a:latin typeface="等线" pitchFamily="2" charset="-122"/>
                    <a:ea typeface="等线" pitchFamily="2" charset="-122"/>
                    <a:cs typeface="+mn-ea"/>
                    <a:sym typeface="+mn-lt"/>
                  </a:rPr>
                  <a:t>界面原型的概念</a:t>
                </a:r>
              </a:p>
            </p:txBody>
          </p:sp>
          <p:sp>
            <p:nvSpPr>
              <p:cNvPr id="6" name="矩形 5"/>
              <p:cNvSpPr/>
              <p:nvPr/>
            </p:nvSpPr>
            <p:spPr>
              <a:xfrm>
                <a:off x="576733" y="804263"/>
                <a:ext cx="3968144" cy="2527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sym typeface="+mn-ea"/>
                  </a:rPr>
                  <a:t>The concept of interface prototypes</a:t>
                </a:r>
                <a:endParaRPr kumimoji="0" lang="zh-CN" altLang="en-US" sz="1050" b="0" i="0" u="none" strike="noStrike" kern="1200" cap="none" spc="0" normalizeH="0" baseline="0" noProof="0" dirty="0">
                  <a:ln>
                    <a:noFill/>
                  </a:ln>
                  <a:solidFill>
                    <a:prstClr val="white">
                      <a:lumMod val="50000"/>
                    </a:prstClr>
                  </a:solidFill>
                  <a:effectLst/>
                  <a:uLnTx/>
                  <a:uFillTx/>
                  <a:latin typeface="等线" pitchFamily="2" charset="-122"/>
                  <a:ea typeface="等线" pitchFamily="2" charset="-122"/>
                  <a:cs typeface="+mn-cs"/>
                </a:endParaRPr>
              </a:p>
            </p:txBody>
          </p:sp>
        </p:grpSp>
        <p:sp>
          <p:nvSpPr>
            <p:cNvPr id="4" name="矩形 3"/>
            <p:cNvSpPr/>
            <p:nvPr/>
          </p:nvSpPr>
          <p:spPr>
            <a:xfrm>
              <a:off x="334963" y="486219"/>
              <a:ext cx="278711" cy="541682"/>
            </a:xfrm>
            <a:prstGeom prst="rect">
              <a:avLst/>
            </a:prstGeom>
            <a:solidFill>
              <a:srgbClr val="718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itchFamily="2" charset="-122"/>
                <a:ea typeface="等线" pitchFamily="2" charset="-122"/>
                <a:cs typeface="+mn-cs"/>
              </a:endParaRPr>
            </a:p>
          </p:txBody>
        </p:sp>
      </p:grpSp>
      <p:sp>
        <p:nvSpPr>
          <p:cNvPr id="7" name="文本框 6"/>
          <p:cNvSpPr txBox="1"/>
          <p:nvPr/>
        </p:nvSpPr>
        <p:spPr>
          <a:xfrm>
            <a:off x="804173" y="1265839"/>
            <a:ext cx="10583979" cy="44012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2.</a:t>
            </a:r>
            <a:r>
              <a:rPr kumimoji="0" lang="zh-CN" altLang="en-US" sz="2800" b="1"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交互设计</a:t>
            </a:r>
            <a:r>
              <a:rPr kumimoji="0" lang="en-US" altLang="zh-CN" sz="2800" b="1"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(Interactive Design)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rgbClr val="333333"/>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    交互设计的目的是</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使产品让用户能简单使用</a:t>
            </a:r>
            <a:r>
              <a:rPr kumimoji="0" lang="zh-CN" altLang="en-US"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。任何产品功能的实现都是通过人和机器的交互来完成的。</a:t>
            </a:r>
            <a:endParaRPr kumimoji="0" lang="en-US" altLang="zh-CN"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    </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人的因素</a:t>
            </a:r>
            <a:r>
              <a:rPr kumimoji="0" lang="zh-CN" altLang="en-US"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应作为设计的核心被体现出来。</a:t>
            </a:r>
            <a:endParaRPr kumimoji="0" lang="en-US" altLang="zh-CN"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3.</a:t>
            </a:r>
            <a:r>
              <a:rPr kumimoji="0" lang="zh-CN" altLang="en-US" sz="2800" b="1"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视觉设计</a:t>
            </a:r>
            <a:r>
              <a:rPr kumimoji="0" lang="en-US" altLang="zh-CN" sz="2800" b="1" i="0" u="none" strike="noStrike" kern="1200" cap="none" spc="0" normalizeH="0" baseline="0" noProof="0" dirty="0">
                <a:ln>
                  <a:noFill/>
                </a:ln>
                <a:solidFill>
                  <a:srgbClr val="333333"/>
                </a:solidFill>
                <a:effectLst/>
                <a:uLnTx/>
                <a:uFillTx/>
                <a:latin typeface="等线" pitchFamily="2" charset="-122"/>
                <a:ea typeface="等线" pitchFamily="2" charset="-122"/>
                <a:cs typeface="+mn-cs"/>
              </a:rPr>
              <a:t>(Visual Design)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rgbClr val="333333"/>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    在结构设计的基础上，参照目标群体的</a:t>
            </a:r>
            <a:r>
              <a:rPr kumimoji="0" lang="zh-CN" altLang="en-US" sz="2800" b="0" i="0" u="none" strike="noStrike" kern="1200" cap="none" spc="0" normalizeH="0" baseline="0" noProof="0" dirty="0">
                <a:ln>
                  <a:noFill/>
                </a:ln>
                <a:solidFill>
                  <a:srgbClr val="FF0000"/>
                </a:solidFill>
                <a:effectLst/>
                <a:uLnTx/>
                <a:uFillTx/>
                <a:latin typeface="等线" pitchFamily="2" charset="-122"/>
                <a:ea typeface="等线" pitchFamily="2" charset="-122"/>
                <a:cs typeface="+mn-cs"/>
              </a:rPr>
              <a:t>心理模型和任务达成</a:t>
            </a:r>
            <a:r>
              <a:rPr kumimoji="0" lang="zh-CN" altLang="en-US"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进行视觉设计，包括色彩，字体，页面等。</a:t>
            </a:r>
            <a:endParaRPr kumimoji="0" lang="en-US" altLang="zh-CN"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    </a:t>
            </a:r>
            <a:r>
              <a:rPr kumimoji="0" lang="zh-CN" altLang="en-US" sz="2800" b="0" i="0" u="none" strike="noStrike" kern="1200" cap="none" spc="0" normalizeH="0" baseline="0" noProof="0" dirty="0">
                <a:ln>
                  <a:noFill/>
                </a:ln>
                <a:solidFill>
                  <a:prstClr val="black"/>
                </a:solidFill>
                <a:effectLst/>
                <a:uLnTx/>
                <a:uFillTx/>
                <a:latin typeface="等线" pitchFamily="2" charset="-122"/>
                <a:ea typeface="等线" pitchFamily="2" charset="-122"/>
                <a:cs typeface="+mn-cs"/>
              </a:rPr>
              <a:t>视觉设计要达到用户愉悦使用的目的。</a:t>
            </a:r>
            <a:r>
              <a:rPr kumimoji="0" lang="en-US" altLang="zh-CN" sz="2800" b="0" i="0" u="none" strike="noStrike" kern="1200" cap="none" spc="0" normalizeH="0" baseline="30000" noProof="0" dirty="0">
                <a:ln>
                  <a:noFill/>
                </a:ln>
                <a:solidFill>
                  <a:prstClr val="black"/>
                </a:solidFill>
                <a:effectLst/>
                <a:uLnTx/>
                <a:uFillTx/>
                <a:latin typeface="等线" pitchFamily="2" charset="-122"/>
                <a:ea typeface="等线" pitchFamily="2" charset="-122"/>
                <a:cs typeface="+mn-cs"/>
              </a:rPr>
              <a:t>[3]</a:t>
            </a:r>
          </a:p>
        </p:txBody>
      </p:sp>
    </p:spTree>
  </p:cSld>
  <p:clrMapOvr>
    <a:masterClrMapping/>
  </p:clrMapOvr>
  <p:transition advTm="2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88C9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88C9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3181</Words>
  <Application>Microsoft Office PowerPoint</Application>
  <PresentationFormat>宽屏</PresentationFormat>
  <Paragraphs>384</Paragraphs>
  <Slides>45</Slides>
  <Notes>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45</vt:i4>
      </vt:variant>
    </vt:vector>
  </HeadingPairs>
  <TitlesOfParts>
    <vt:vector size="55" baseType="lpstr">
      <vt:lpstr>Helvetica Neue</vt:lpstr>
      <vt:lpstr>等线</vt:lpstr>
      <vt:lpstr>等线 Light</vt:lpstr>
      <vt:lpstr>三极拙楷简体</vt:lpstr>
      <vt:lpstr>微软雅黑</vt:lpstr>
      <vt:lpstr>Aharoni</vt:lpstr>
      <vt:lpstr>Arial</vt:lpstr>
      <vt:lpstr>Calibri</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Epo ch</dc:creator>
  <cp:lastModifiedBy>张淇</cp:lastModifiedBy>
  <cp:revision>1</cp:revision>
  <dcterms:created xsi:type="dcterms:W3CDTF">2022-04-02T05:24:12Z</dcterms:created>
  <dcterms:modified xsi:type="dcterms:W3CDTF">2022-04-05T14:23:25Z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5FE6C7E02B724E868CC11C69CEE31774</vt:lpwstr>
  </property>
  <property fmtid="{D5CDD505-2E9C-101B-9397-08002B2CF9AE}" pid="3" name="KSOProductBuildVer">
    <vt:lpwstr>2052-0.0.0.0</vt:lpwstr>
  </property>
</Properties>
</file>