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C104F2-3ABB-43E3-8344-E7313E67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da-DK" dirty="0"/>
              <a:t>Matematik Eksamen</a:t>
            </a:r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DF26E3-DD85-4264-BE74-BEF559D8E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>
              <a:lnSpc>
                <a:spcPct val="110000"/>
              </a:lnSpc>
            </a:pPr>
            <a:r>
              <a:rPr lang="da-DK" sz="1300" dirty="0"/>
              <a:t>Mathias Brøndvig</a:t>
            </a:r>
          </a:p>
          <a:p>
            <a:pPr algn="l">
              <a:lnSpc>
                <a:spcPct val="110000"/>
              </a:lnSpc>
            </a:pPr>
            <a:r>
              <a:rPr lang="da-DK" sz="1300" dirty="0"/>
              <a:t>Syddansk Erhvervsskole</a:t>
            </a:r>
          </a:p>
          <a:p>
            <a:pPr algn="l">
              <a:lnSpc>
                <a:spcPct val="110000"/>
              </a:lnSpc>
            </a:pPr>
            <a:r>
              <a:rPr lang="da-DK" sz="1300" dirty="0"/>
              <a:t>07-12-2020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34DD1-7475-40D7-9055-3B600B212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5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3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F496E-4EA1-4B4A-B12B-28A06B1C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Additionsreglen</a:t>
            </a:r>
            <a:r>
              <a:rPr lang="da-DK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kan bruges til at lægge et givent tal til på begge sider af lighedstegnet.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B96177-C3EC-49A8-A3EF-A92941FF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5753" y="2066179"/>
            <a:ext cx="2827789" cy="4047297"/>
          </a:xfrm>
        </p:spPr>
        <p:txBody>
          <a:bodyPr/>
          <a:lstStyle/>
          <a:p>
            <a:pPr algn="ctr"/>
            <a:r>
              <a:rPr lang="da-DK" dirty="0"/>
              <a:t>4x-10=10</a:t>
            </a:r>
          </a:p>
          <a:p>
            <a:pPr algn="ctr"/>
            <a:r>
              <a:rPr lang="da-DK" dirty="0"/>
              <a:t>4x-10+10=18+10</a:t>
            </a:r>
            <a:br>
              <a:rPr lang="da-DK" dirty="0"/>
            </a:br>
            <a:endParaRPr lang="da-DK" dirty="0"/>
          </a:p>
          <a:p>
            <a:pPr algn="ctr"/>
            <a:r>
              <a:rPr lang="da-DK" dirty="0"/>
              <a:t>4x-10+10=18+10</a:t>
            </a:r>
            <a:br>
              <a:rPr lang="da-DK" dirty="0"/>
            </a:br>
            <a:endParaRPr lang="da-DK" dirty="0"/>
          </a:p>
          <a:p>
            <a:pPr algn="ctr"/>
            <a:r>
              <a:rPr lang="da-DK" dirty="0"/>
              <a:t>4x=28</a:t>
            </a:r>
            <a:br>
              <a:rPr lang="da-DK" dirty="0"/>
            </a:br>
            <a:endParaRPr lang="da-DK" dirty="0"/>
          </a:p>
          <a:p>
            <a:pPr algn="ctr"/>
            <a:r>
              <a:rPr lang="da-DK" dirty="0"/>
              <a:t>x=7</a:t>
            </a:r>
          </a:p>
          <a:p>
            <a:pPr algn="ctr"/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F5253E5-FC5E-4C0B-97E1-6BE538BA8785}"/>
              </a:ext>
            </a:extLst>
          </p:cNvPr>
          <p:cNvSpPr txBox="1"/>
          <p:nvPr/>
        </p:nvSpPr>
        <p:spPr>
          <a:xfrm>
            <a:off x="2552352" y="2066179"/>
            <a:ext cx="201126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a-DK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EE39AA6F-0A12-497A-9CF3-8A96F1ECF828}"/>
              </a:ext>
            </a:extLst>
          </p:cNvPr>
          <p:cNvSpPr txBox="1"/>
          <p:nvPr/>
        </p:nvSpPr>
        <p:spPr>
          <a:xfrm>
            <a:off x="6096000" y="2080122"/>
            <a:ext cx="25062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Eksempel: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10 lægges til begge side: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r>
              <a:rPr lang="da-DK" dirty="0"/>
              <a:t>Udregn begge sider: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r>
              <a:rPr lang="da-DK" dirty="0"/>
              <a:t>Find x:</a:t>
            </a:r>
            <a:br>
              <a:rPr lang="da-DK" dirty="0"/>
            </a:b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886977A2-DFD5-4051-A6B0-B28DACDE7A0A}"/>
              </a:ext>
            </a:extLst>
          </p:cNvPr>
          <p:cNvSpPr txBox="1"/>
          <p:nvPr/>
        </p:nvSpPr>
        <p:spPr>
          <a:xfrm>
            <a:off x="1075887" y="1915556"/>
            <a:ext cx="32192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Additionsreglen, Hvis to udfald (begivenheder, resultater, hændelser) </a:t>
            </a:r>
            <a:r>
              <a:rPr lang="da-DK" b="1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a</a:t>
            </a:r>
            <a:r>
              <a:rPr lang="da-DK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 og </a:t>
            </a:r>
            <a:r>
              <a:rPr lang="da-DK" b="1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b</a:t>
            </a:r>
            <a:r>
              <a:rPr lang="da-DK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 kan indtræffe, men </a:t>
            </a:r>
            <a:r>
              <a:rPr lang="da-DK" b="0" i="1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aldrig samtidigt</a:t>
            </a:r>
            <a:r>
              <a:rPr lang="da-DK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, dvs. de gensidigt udelukker hinanden, er sandsynligheden for at ét af dem indtræffer lig med summen af deres sandsynligheder.</a:t>
            </a:r>
            <a:br>
              <a:rPr lang="da-DK" b="0" i="0" dirty="0">
                <a:solidFill>
                  <a:srgbClr val="203E51"/>
                </a:solidFill>
                <a:effectLst/>
                <a:latin typeface="Publico text"/>
              </a:rPr>
            </a:br>
            <a:br>
              <a:rPr lang="da-DK" b="0" i="0" dirty="0">
                <a:solidFill>
                  <a:srgbClr val="203E51"/>
                </a:solidFill>
                <a:effectLst/>
                <a:latin typeface="Publico text"/>
              </a:rPr>
            </a:br>
            <a:br>
              <a:rPr lang="da-DK" b="0" i="0" dirty="0">
                <a:solidFill>
                  <a:srgbClr val="203E51"/>
                </a:solidFill>
                <a:effectLst/>
                <a:latin typeface="Publico text"/>
              </a:rPr>
            </a:br>
            <a:br>
              <a:rPr lang="da-DK" b="0" i="0" dirty="0">
                <a:solidFill>
                  <a:srgbClr val="203E51"/>
                </a:solidFill>
                <a:effectLst/>
                <a:latin typeface="Publico text"/>
              </a:rPr>
            </a:br>
            <a:br>
              <a:rPr lang="da-DK" b="0" i="0" dirty="0">
                <a:solidFill>
                  <a:srgbClr val="203E51"/>
                </a:solidFill>
                <a:effectLst/>
                <a:latin typeface="Publico text"/>
              </a:rPr>
            </a:b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4C60A1ED-DD8D-4C3B-A214-C3CB428E2DB3}"/>
              </a:ext>
            </a:extLst>
          </p:cNvPr>
          <p:cNvSpPr txBox="1"/>
          <p:nvPr/>
        </p:nvSpPr>
        <p:spPr>
          <a:xfrm>
            <a:off x="1138458" y="4200826"/>
            <a:ext cx="36614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800" dirty="0"/>
              <a:t>Information: Denstoredanske.lex.dk</a:t>
            </a:r>
          </a:p>
        </p:txBody>
      </p:sp>
    </p:spTree>
    <p:extLst>
      <p:ext uri="{BB962C8B-B14F-4D97-AF65-F5344CB8AC3E}">
        <p14:creationId xmlns:p14="http://schemas.microsoft.com/office/powerpoint/2010/main" val="38967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735C4-047B-4FAC-B18E-6454F1A6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Subtraktionsreglen</a:t>
            </a:r>
            <a:r>
              <a:rPr lang="da-DK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 nøjagtig det modsatte af additionsreglen. Her trækker vi et givent tal fra, på begge sider af lighedstegnet.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24F98A-6C6A-417A-B864-32036AB5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06962"/>
            <a:ext cx="2836178" cy="4029009"/>
          </a:xfrm>
        </p:spPr>
        <p:txBody>
          <a:bodyPr>
            <a:normAutofit/>
          </a:bodyPr>
          <a:lstStyle/>
          <a:p>
            <a:r>
              <a:rPr lang="da-DK" sz="18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Subtraktionsreglen (for division med potenser) giver, at når </a:t>
            </a:r>
            <a:r>
              <a:rPr lang="da-DK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eksponenten er negativ</a:t>
            </a:r>
            <a:r>
              <a:rPr lang="da-DK" sz="18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, skrives tallet som en stambrøk med potensen - hvor eksponenten er positiv - som nævner.</a:t>
            </a:r>
            <a:endParaRPr lang="da-DK" sz="1800" dirty="0">
              <a:solidFill>
                <a:schemeClr val="bg2">
                  <a:lumMod val="50000"/>
                </a:schemeClr>
              </a:solidFill>
              <a:latin typeface="Publico text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9663A8C-3A89-438F-AD0C-5B3D59574BE4}"/>
              </a:ext>
            </a:extLst>
          </p:cNvPr>
          <p:cNvSpPr txBox="1"/>
          <p:nvPr/>
        </p:nvSpPr>
        <p:spPr>
          <a:xfrm>
            <a:off x="6632895" y="1979454"/>
            <a:ext cx="2536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Eksempel: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Samler og skifter fortegn: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r>
              <a:rPr lang="da-DK" dirty="0"/>
              <a:t>Værdi for 4x: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716930B7-3D74-4432-A8EA-A4F9F3C42342}"/>
              </a:ext>
            </a:extLst>
          </p:cNvPr>
          <p:cNvSpPr txBox="1">
            <a:spLocks/>
          </p:cNvSpPr>
          <p:nvPr/>
        </p:nvSpPr>
        <p:spPr>
          <a:xfrm>
            <a:off x="8212822" y="1915557"/>
            <a:ext cx="2827789" cy="4047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/>
              <a:t>4x+16=20</a:t>
            </a:r>
          </a:p>
          <a:p>
            <a:pPr algn="ctr"/>
            <a:r>
              <a:rPr lang="da-DK" dirty="0"/>
              <a:t>4x=20-16</a:t>
            </a:r>
            <a:br>
              <a:rPr lang="da-DK" dirty="0"/>
            </a:br>
            <a:endParaRPr lang="da-DK" dirty="0"/>
          </a:p>
          <a:p>
            <a:pPr algn="ctr"/>
            <a:r>
              <a:rPr lang="da-DK" dirty="0"/>
              <a:t>4x=4</a:t>
            </a:r>
            <a:br>
              <a:rPr lang="da-DK" dirty="0"/>
            </a:br>
            <a:endParaRPr lang="da-DK" dirty="0"/>
          </a:p>
          <a:p>
            <a:pPr algn="ctr"/>
            <a:r>
              <a:rPr lang="da-DK" dirty="0"/>
              <a:t>x=1</a:t>
            </a:r>
          </a:p>
          <a:p>
            <a:pPr algn="ctr"/>
            <a:endParaRPr lang="da-DK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37AA7DBC-8E7B-4351-9CCB-AE0312153284}"/>
              </a:ext>
            </a:extLst>
          </p:cNvPr>
          <p:cNvSpPr txBox="1"/>
          <p:nvPr/>
        </p:nvSpPr>
        <p:spPr>
          <a:xfrm>
            <a:off x="1364961" y="3939205"/>
            <a:ext cx="36614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800" dirty="0"/>
              <a:t>Information: GeoGebra.org</a:t>
            </a:r>
          </a:p>
        </p:txBody>
      </p:sp>
    </p:spTree>
    <p:extLst>
      <p:ext uri="{BB962C8B-B14F-4D97-AF65-F5344CB8AC3E}">
        <p14:creationId xmlns:p14="http://schemas.microsoft.com/office/powerpoint/2010/main" val="23811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735C4-047B-4FAC-B18E-6454F1A6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Multiplikationsreglen</a:t>
            </a:r>
            <a:r>
              <a:rPr lang="da-DK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 at gange på begge sider af lighedstegnet.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24F98A-6C6A-417A-B864-32036AB5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06962"/>
            <a:ext cx="2836178" cy="4029009"/>
          </a:xfrm>
        </p:spPr>
        <p:txBody>
          <a:bodyPr>
            <a:noAutofit/>
          </a:bodyPr>
          <a:lstStyle/>
          <a:p>
            <a:r>
              <a:rPr lang="da-DK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Multiplikationsreglen, Forudsat at en række udfald (hændelser, resultater, begivenheder) er uafhængige af hinanden, er sandsynligheden for at få </a:t>
            </a:r>
            <a:r>
              <a:rPr lang="da-DK" sz="1500" b="0" i="1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både</a:t>
            </a:r>
            <a:r>
              <a:rPr lang="da-DK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 udfaldet </a:t>
            </a:r>
            <a:r>
              <a:rPr lang="da-DK" sz="1500" b="1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a</a:t>
            </a:r>
            <a:r>
              <a:rPr lang="da-DK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 </a:t>
            </a:r>
            <a:r>
              <a:rPr lang="da-DK" sz="1500" b="0" i="1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og</a:t>
            </a:r>
            <a:r>
              <a:rPr lang="da-DK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 udfaldet </a:t>
            </a:r>
            <a:r>
              <a:rPr lang="da-DK" sz="1500" b="1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b</a:t>
            </a:r>
            <a:r>
              <a:rPr lang="da-DK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 i samme forsøg lig med sandsynligheden for at få udfaldet </a:t>
            </a:r>
            <a:r>
              <a:rPr lang="da-DK" sz="1500" b="1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a</a:t>
            </a:r>
            <a:r>
              <a:rPr lang="da-DK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 i de forsøg, hvor </a:t>
            </a:r>
            <a:r>
              <a:rPr lang="da-DK" sz="1500" b="1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b</a:t>
            </a:r>
            <a:r>
              <a:rPr lang="da-DK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 indtræffer, multipliceret med sandsynligheden for at få udfaldet </a:t>
            </a:r>
            <a:r>
              <a:rPr lang="da-DK" sz="1500" b="1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b</a:t>
            </a:r>
            <a:r>
              <a:rPr lang="da-DK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 i de forsøg, hvor </a:t>
            </a:r>
            <a:r>
              <a:rPr lang="da-DK" sz="1500" b="1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a</a:t>
            </a:r>
            <a:r>
              <a:rPr lang="da-DK" sz="1500" b="0" i="0" dirty="0">
                <a:solidFill>
                  <a:schemeClr val="bg2">
                    <a:lumMod val="50000"/>
                  </a:schemeClr>
                </a:solidFill>
                <a:effectLst/>
                <a:latin typeface="Publico text"/>
              </a:rPr>
              <a:t> indtræffer.</a:t>
            </a:r>
            <a:endParaRPr lang="da-DK" sz="1500" dirty="0">
              <a:solidFill>
                <a:schemeClr val="bg2">
                  <a:lumMod val="50000"/>
                </a:schemeClr>
              </a:solidFill>
              <a:latin typeface="Publico text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9663A8C-3A89-438F-AD0C-5B3D59574BE4}"/>
              </a:ext>
            </a:extLst>
          </p:cNvPr>
          <p:cNvSpPr txBox="1"/>
          <p:nvPr/>
        </p:nvSpPr>
        <p:spPr>
          <a:xfrm>
            <a:off x="6501469" y="2021748"/>
            <a:ext cx="3045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Eksempel: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Gange med 7 på begge sider: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ladsholder til indhold 2">
                <a:extLst>
                  <a:ext uri="{FF2B5EF4-FFF2-40B4-BE49-F238E27FC236}">
                    <a16:creationId xmlns:a16="http://schemas.microsoft.com/office/drawing/2014/main" id="{716930B7-3D74-4432-A8EA-A4F9F3C423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2822" y="1915557"/>
                <a:ext cx="2827789" cy="4047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da-DK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a:rPr lang="da-DK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a-DK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da-DK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da-DK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a:rPr lang="da-DK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∗7</m:t>
                    </m:r>
                    <m:r>
                      <a:rPr lang="da-DK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a-DK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=10∗7</m:t>
                    </m:r>
                  </m:oMath>
                </a14:m>
                <a:br>
                  <a:rPr lang="da-DK" dirty="0"/>
                </a:br>
                <a:endParaRPr lang="da-DK" dirty="0"/>
              </a:p>
              <a:p>
                <a:pPr algn="ctr"/>
                <a:r>
                  <a:rPr lang="da-DK" dirty="0"/>
                  <a:t>x=70</a:t>
                </a:r>
              </a:p>
              <a:p>
                <a:pPr algn="ctr"/>
                <a:endParaRPr lang="da-DK" dirty="0"/>
              </a:p>
            </p:txBody>
          </p:sp>
        </mc:Choice>
        <mc:Fallback>
          <p:sp>
            <p:nvSpPr>
              <p:cNvPr id="5" name="Pladsholder til indhold 2">
                <a:extLst>
                  <a:ext uri="{FF2B5EF4-FFF2-40B4-BE49-F238E27FC236}">
                    <a16:creationId xmlns:a16="http://schemas.microsoft.com/office/drawing/2014/main" id="{716930B7-3D74-4432-A8EA-A4F9F3C42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2" y="1915557"/>
                <a:ext cx="2827789" cy="4047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felt 5">
            <a:extLst>
              <a:ext uri="{FF2B5EF4-FFF2-40B4-BE49-F238E27FC236}">
                <a16:creationId xmlns:a16="http://schemas.microsoft.com/office/drawing/2014/main" id="{37AA7DBC-8E7B-4351-9CCB-AE0312153284}"/>
              </a:ext>
            </a:extLst>
          </p:cNvPr>
          <p:cNvSpPr txBox="1"/>
          <p:nvPr/>
        </p:nvSpPr>
        <p:spPr>
          <a:xfrm>
            <a:off x="1390128" y="4727000"/>
            <a:ext cx="36614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800" dirty="0"/>
              <a:t>Information: Denstoredanske.lex.dk</a:t>
            </a:r>
          </a:p>
        </p:txBody>
      </p:sp>
    </p:spTree>
    <p:extLst>
      <p:ext uri="{BB962C8B-B14F-4D97-AF65-F5344CB8AC3E}">
        <p14:creationId xmlns:p14="http://schemas.microsoft.com/office/powerpoint/2010/main" val="49034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735C4-047B-4FAC-B18E-6454F1A6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Divisionsreglen</a:t>
            </a:r>
            <a:r>
              <a:rPr lang="da-DK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 at dividere på begge sider af lighedstegnet.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24F98A-6C6A-417A-B864-32036AB5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06962"/>
            <a:ext cx="2836178" cy="4029009"/>
          </a:xfrm>
        </p:spPr>
        <p:txBody>
          <a:bodyPr>
            <a:noAutofit/>
          </a:bodyPr>
          <a:lstStyle/>
          <a:p>
            <a:endParaRPr lang="da-DK" sz="1500" dirty="0">
              <a:solidFill>
                <a:schemeClr val="bg2">
                  <a:lumMod val="50000"/>
                </a:schemeClr>
              </a:solidFill>
              <a:latin typeface="Publico text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9663A8C-3A89-438F-AD0C-5B3D59574BE4}"/>
              </a:ext>
            </a:extLst>
          </p:cNvPr>
          <p:cNvSpPr txBox="1"/>
          <p:nvPr/>
        </p:nvSpPr>
        <p:spPr>
          <a:xfrm>
            <a:off x="5835942" y="1915557"/>
            <a:ext cx="2608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Eksempel: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r>
              <a:rPr lang="da-DK" dirty="0"/>
              <a:t>Divider begge sider med 10: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ladsholder til indhold 2">
                <a:extLst>
                  <a:ext uri="{FF2B5EF4-FFF2-40B4-BE49-F238E27FC236}">
                    <a16:creationId xmlns:a16="http://schemas.microsoft.com/office/drawing/2014/main" id="{716930B7-3D74-4432-A8EA-A4F9F3C423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2823" y="1915557"/>
                <a:ext cx="2390862" cy="4047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da-DK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a-DK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∗10=200</m:t>
                    </m:r>
                  </m:oMath>
                </a14:m>
                <a:br>
                  <a:rPr lang="da-DK" sz="1800" b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sz="18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1800" i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200</m:t>
                        </m:r>
                      </m:num>
                      <m:den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br>
                  <a:rPr lang="da-DK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=20</m:t>
                    </m:r>
                  </m:oMath>
                </a14:m>
                <a:endParaRPr lang="da-DK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da-DK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da-DK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da-DK" dirty="0"/>
              </a:p>
            </p:txBody>
          </p:sp>
        </mc:Choice>
        <mc:Fallback>
          <p:sp>
            <p:nvSpPr>
              <p:cNvPr id="5" name="Pladsholder til indhold 2">
                <a:extLst>
                  <a:ext uri="{FF2B5EF4-FFF2-40B4-BE49-F238E27FC236}">
                    <a16:creationId xmlns:a16="http://schemas.microsoft.com/office/drawing/2014/main" id="{716930B7-3D74-4432-A8EA-A4F9F3C42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3" y="1915557"/>
                <a:ext cx="2390862" cy="4047297"/>
              </a:xfrm>
              <a:prstGeom prst="rect">
                <a:avLst/>
              </a:prstGeom>
              <a:blipFill>
                <a:blip r:embed="rId2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24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735C4-047B-4FAC-B18E-6454F1A6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  <a:spcAft>
                <a:spcPts val="200"/>
              </a:spcAft>
            </a:pPr>
            <a:r>
              <a:rPr lang="da-DK" sz="1800" b="1" kern="0" cap="all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Ligninger med EN ubekendt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ladsholder til indhold 2">
                <a:extLst>
                  <a:ext uri="{FF2B5EF4-FFF2-40B4-BE49-F238E27FC236}">
                    <a16:creationId xmlns:a16="http://schemas.microsoft.com/office/drawing/2014/main" id="{716930B7-3D74-4432-A8EA-A4F9F3C423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728524"/>
                <a:ext cx="6825317" cy="51294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14:m>
                  <m:oMath xmlns:m="http://schemas.openxmlformats.org/officeDocument/2006/math">
                    <m:r>
                      <a:rPr lang="da-DK" i="1" smtClean="0"/>
                      <m:t>10−</m:t>
                    </m:r>
                    <m:d>
                      <m:dPr>
                        <m:ctrlPr>
                          <a:rPr lang="da-DK" i="1"/>
                        </m:ctrlPr>
                      </m:dPr>
                      <m:e>
                        <m:r>
                          <a:rPr lang="da-DK" i="1"/>
                          <m:t>7</m:t>
                        </m:r>
                        <m:r>
                          <a:rPr lang="da-DK" i="1"/>
                          <m:t>𝑥</m:t>
                        </m:r>
                        <m:r>
                          <a:rPr lang="da-DK" i="1"/>
                          <m:t>−10</m:t>
                        </m:r>
                      </m:e>
                    </m:d>
                    <m:r>
                      <a:rPr lang="da-DK" i="1"/>
                      <m:t>+9</m:t>
                    </m:r>
                    <m:r>
                      <a:rPr lang="da-DK" i="1"/>
                      <m:t>𝑥</m:t>
                    </m:r>
                    <m:r>
                      <a:rPr lang="da-DK" i="1"/>
                      <m:t>=4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/>
                          <m:t>𝑥</m:t>
                        </m:r>
                        <m:r>
                          <a:rPr lang="da-DK" i="1"/>
                          <m:t>−12</m:t>
                        </m:r>
                      </m:e>
                    </m:d>
                  </m:oMath>
                </a14:m>
                <a:br>
                  <a:rPr lang="da-DK" dirty="0"/>
                </a:br>
                <a:endParaRPr lang="da-DK" dirty="0"/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da-DK" i="1"/>
                      <m:t>10−7</m:t>
                    </m:r>
                    <m:r>
                      <a:rPr lang="da-DK" i="1"/>
                      <m:t>𝑥</m:t>
                    </m:r>
                    <m:r>
                      <a:rPr lang="da-DK" i="1"/>
                      <m:t>+10+9</m:t>
                    </m:r>
                    <m:r>
                      <a:rPr lang="da-DK" i="1"/>
                      <m:t>𝑥</m:t>
                    </m:r>
                    <m:r>
                      <a:rPr lang="da-DK" i="1"/>
                      <m:t>=4</m:t>
                    </m:r>
                    <m:r>
                      <a:rPr lang="da-DK" i="1"/>
                      <m:t>𝑥</m:t>
                    </m:r>
                    <m:r>
                      <a:rPr lang="da-DK" i="1"/>
                      <m:t>−48</m:t>
                    </m:r>
                  </m:oMath>
                </a14:m>
                <a:br>
                  <a:rPr lang="da-DK" dirty="0"/>
                </a:br>
                <a:endParaRPr lang="da-DK" dirty="0"/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10+10+48=4</m:t>
                    </m:r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+7</m:t>
                    </m:r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−9</m:t>
                    </m:r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br>
                  <a:rPr lang="da-DK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68=2</m:t>
                    </m:r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br>
                  <a:rPr lang="da-DK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da-DK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68</m:t>
                        </m:r>
                      </m:num>
                      <m:den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da-D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da-D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da-DK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a-DK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=34</m:t>
                    </m:r>
                  </m:oMath>
                </a14:m>
                <a:endParaRPr lang="da-DK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br>
                  <a:rPr lang="da-DK" dirty="0"/>
                </a:br>
                <a:endParaRPr lang="da-DK" dirty="0"/>
              </a:p>
              <a:p>
                <a:pPr marL="0" indent="0" algn="ctr">
                  <a:buNone/>
                </a:pPr>
                <a:endParaRPr lang="da-DK" dirty="0"/>
              </a:p>
            </p:txBody>
          </p:sp>
        </mc:Choice>
        <mc:Fallback>
          <p:sp>
            <p:nvSpPr>
              <p:cNvPr id="5" name="Pladsholder til indhold 2">
                <a:extLst>
                  <a:ext uri="{FF2B5EF4-FFF2-40B4-BE49-F238E27FC236}">
                    <a16:creationId xmlns:a16="http://schemas.microsoft.com/office/drawing/2014/main" id="{716930B7-3D74-4432-A8EA-A4F9F3C42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28524"/>
                <a:ext cx="6825317" cy="5129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714A2980-6F01-43A3-A29D-FA15EC891A57}"/>
              </a:ext>
            </a:extLst>
          </p:cNvPr>
          <p:cNvSpPr txBox="1">
            <a:spLocks/>
          </p:cNvSpPr>
          <p:nvPr/>
        </p:nvSpPr>
        <p:spPr>
          <a:xfrm>
            <a:off x="1263855" y="1728524"/>
            <a:ext cx="7787866" cy="580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2000" dirty="0"/>
              <a:t>Ligning</a:t>
            </a:r>
            <a:br>
              <a:rPr lang="da-DK" sz="2000" dirty="0"/>
            </a:br>
            <a:br>
              <a:rPr lang="da-DK" sz="2000" dirty="0"/>
            </a:br>
            <a:r>
              <a:rPr lang="da-DK" sz="2000" dirty="0"/>
              <a:t>Udregn parenteserne for sig selv:</a:t>
            </a:r>
            <a:br>
              <a:rPr lang="da-DK" sz="2000" dirty="0"/>
            </a:br>
            <a:endParaRPr lang="da-DK" sz="2000" dirty="0"/>
          </a:p>
          <a:p>
            <a:pPr marL="0" indent="0" algn="ctr">
              <a:buNone/>
            </a:pPr>
            <a:r>
              <a:rPr lang="da-DK" sz="2000" dirty="0"/>
              <a:t>Saml x og tal på hver side:</a:t>
            </a:r>
            <a:br>
              <a:rPr lang="da-DK" sz="2000" dirty="0"/>
            </a:br>
            <a:endParaRPr lang="da-DK" sz="2000" dirty="0"/>
          </a:p>
          <a:p>
            <a:pPr marL="0" indent="0" algn="ctr">
              <a:buNone/>
            </a:pPr>
            <a:r>
              <a:rPr lang="da-DK" sz="2000" dirty="0"/>
              <a:t>Udregn begge sider:</a:t>
            </a:r>
          </a:p>
          <a:p>
            <a:pPr marL="0" indent="0" algn="ctr">
              <a:buNone/>
            </a:pPr>
            <a:endParaRPr lang="da-DK" sz="2000" dirty="0"/>
          </a:p>
          <a:p>
            <a:pPr marL="0" indent="0" algn="ctr">
              <a:buNone/>
            </a:pPr>
            <a:r>
              <a:rPr lang="da-DK" sz="2000" dirty="0"/>
              <a:t>Divider med 2 på begge sider:</a:t>
            </a:r>
          </a:p>
          <a:p>
            <a:pPr marL="0" indent="0" algn="ctr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9495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735C4-047B-4FAC-B18E-6454F1A6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  <a:spcAft>
                <a:spcPts val="200"/>
              </a:spcAft>
            </a:pPr>
            <a:r>
              <a:rPr lang="da-DK" sz="1800" b="1" kern="0" cap="all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Ligninger med EN ubekendt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ladsholder til indhold 2">
                <a:extLst>
                  <a:ext uri="{FF2B5EF4-FFF2-40B4-BE49-F238E27FC236}">
                    <a16:creationId xmlns:a16="http://schemas.microsoft.com/office/drawing/2014/main" id="{716930B7-3D74-4432-A8EA-A4F9F3C423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3960" y="1613748"/>
                <a:ext cx="2376881" cy="7546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sz="1600" i="1"/>
                        </m:ctrlPr>
                      </m:dPr>
                      <m:e>
                        <m:r>
                          <a:rPr lang="da-DK" sz="1600" i="1"/>
                          <m:t>𝐼</m:t>
                        </m:r>
                      </m:e>
                    </m:d>
                    <m:r>
                      <a:rPr lang="da-DK" sz="1600" i="1"/>
                      <m:t>:</m:t>
                    </m:r>
                    <m:r>
                      <a:rPr lang="da-DK" sz="1600" i="1"/>
                      <m:t>𝑦</m:t>
                    </m:r>
                    <m:r>
                      <a:rPr lang="da-DK" sz="1600" i="1"/>
                      <m:t>−</m:t>
                    </m:r>
                    <m:r>
                      <a:rPr lang="da-DK" sz="1600" i="1"/>
                      <m:t>𝑥</m:t>
                    </m:r>
                    <m:r>
                      <a:rPr lang="da-DK" sz="1600" i="1"/>
                      <m:t>=−10</m:t>
                    </m:r>
                  </m:oMath>
                </a14:m>
                <a:endParaRPr lang="da-DK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sz="1600" i="1"/>
                        </m:ctrlPr>
                      </m:dPr>
                      <m:e>
                        <m:r>
                          <a:rPr lang="da-DK" sz="1600" i="1"/>
                          <m:t>𝐼𝐼</m:t>
                        </m:r>
                      </m:e>
                    </m:d>
                    <m:r>
                      <a:rPr lang="da-DK" sz="1600" i="1"/>
                      <m:t>:5</m:t>
                    </m:r>
                    <m:r>
                      <a:rPr lang="da-DK" sz="1600" i="1"/>
                      <m:t>𝑦</m:t>
                    </m:r>
                    <m:r>
                      <a:rPr lang="da-DK" sz="1600" i="1"/>
                      <m:t>+3</m:t>
                    </m:r>
                    <m:r>
                      <a:rPr lang="da-DK" sz="1600" i="1"/>
                      <m:t>𝑥</m:t>
                    </m:r>
                    <m:r>
                      <a:rPr lang="da-DK" sz="1600" i="1"/>
                      <m:t>=18</m:t>
                    </m:r>
                  </m:oMath>
                </a14:m>
                <a:endParaRPr lang="da-DK" sz="1600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</p:txBody>
          </p:sp>
        </mc:Choice>
        <mc:Fallback>
          <p:sp>
            <p:nvSpPr>
              <p:cNvPr id="5" name="Pladsholder til indhold 2">
                <a:extLst>
                  <a:ext uri="{FF2B5EF4-FFF2-40B4-BE49-F238E27FC236}">
                    <a16:creationId xmlns:a16="http://schemas.microsoft.com/office/drawing/2014/main" id="{716930B7-3D74-4432-A8EA-A4F9F3C42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60" y="1613748"/>
                <a:ext cx="2376881" cy="754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412AEB44-A6FF-4B80-B321-8F8E7EC171E9}"/>
              </a:ext>
            </a:extLst>
          </p:cNvPr>
          <p:cNvSpPr txBox="1">
            <a:spLocks/>
          </p:cNvSpPr>
          <p:nvPr/>
        </p:nvSpPr>
        <p:spPr>
          <a:xfrm>
            <a:off x="973122" y="1613748"/>
            <a:ext cx="2376881" cy="7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Eksempel: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ladsholder til indhold 2">
                <a:extLst>
                  <a:ext uri="{FF2B5EF4-FFF2-40B4-BE49-F238E27FC236}">
                    <a16:creationId xmlns:a16="http://schemas.microsoft.com/office/drawing/2014/main" id="{5987E81A-BC04-4894-937C-C6CA9DB97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1435" y="2896155"/>
                <a:ext cx="1881930" cy="418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a-DK" sz="1600" i="1"/>
                      <m:t>𝑦</m:t>
                    </m:r>
                    <m:r>
                      <a:rPr lang="da-DK" sz="1600" i="1"/>
                      <m:t>=−10+</m:t>
                    </m:r>
                    <m:r>
                      <a:rPr lang="da-DK" sz="1600" i="1"/>
                      <m:t>𝑥</m:t>
                    </m:r>
                  </m:oMath>
                </a14:m>
                <a:endParaRPr lang="da-DK" sz="1600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</p:txBody>
          </p:sp>
        </mc:Choice>
        <mc:Fallback>
          <p:sp>
            <p:nvSpPr>
              <p:cNvPr id="7" name="Pladsholder til indhold 2">
                <a:extLst>
                  <a:ext uri="{FF2B5EF4-FFF2-40B4-BE49-F238E27FC236}">
                    <a16:creationId xmlns:a16="http://schemas.microsoft.com/office/drawing/2014/main" id="{5987E81A-BC04-4894-937C-C6CA9DB97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435" y="2896155"/>
                <a:ext cx="1881930" cy="418219"/>
              </a:xfrm>
              <a:prstGeom prst="rect">
                <a:avLst/>
              </a:prstGeom>
              <a:blipFill>
                <a:blip r:embed="rId3"/>
                <a:stretch>
                  <a:fillRect l="-32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D97CD320-2652-4EEC-B84F-7C6188EE3209}"/>
              </a:ext>
            </a:extLst>
          </p:cNvPr>
          <p:cNvSpPr txBox="1"/>
          <p:nvPr/>
        </p:nvSpPr>
        <p:spPr>
          <a:xfrm>
            <a:off x="647000" y="2583388"/>
            <a:ext cx="1801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da-DK" dirty="0"/>
              <a:t>Vælg den nemmeste ligning: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71C3FEAE-88ED-444C-B6EC-A2D2D8D17300}"/>
                  </a:ext>
                </a:extLst>
              </p:cNvPr>
              <p:cNvSpPr txBox="1"/>
              <p:nvPr/>
            </p:nvSpPr>
            <p:spPr>
              <a:xfrm>
                <a:off x="3021435" y="3475940"/>
                <a:ext cx="25607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1600" i="1"/>
                      <m:t>5</m:t>
                    </m:r>
                    <m:d>
                      <m:dPr>
                        <m:ctrlPr>
                          <a:rPr lang="da-DK" sz="1600" i="1"/>
                        </m:ctrlPr>
                      </m:dPr>
                      <m:e>
                        <m:r>
                          <a:rPr lang="da-DK" sz="1600" i="1"/>
                          <m:t>−10+</m:t>
                        </m:r>
                        <m:r>
                          <a:rPr lang="da-DK" sz="1600" i="1"/>
                          <m:t>𝑥</m:t>
                        </m:r>
                      </m:e>
                    </m:d>
                    <m:r>
                      <a:rPr lang="da-DK" sz="1600" i="1"/>
                      <m:t>+3</m:t>
                    </m:r>
                    <m:r>
                      <a:rPr lang="da-DK" sz="1600" i="1"/>
                      <m:t>𝑥</m:t>
                    </m:r>
                    <m:r>
                      <a:rPr lang="da-DK" sz="1600" i="1"/>
                      <m:t>=18</m:t>
                    </m:r>
                  </m:oMath>
                </a14:m>
                <a:endParaRPr lang="da-DK" sz="1600" dirty="0"/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71C3FEAE-88ED-444C-B6EC-A2D2D8D17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435" y="3475940"/>
                <a:ext cx="2560739" cy="338554"/>
              </a:xfrm>
              <a:prstGeom prst="rect">
                <a:avLst/>
              </a:prstGeom>
              <a:blipFill>
                <a:blip r:embed="rId4"/>
                <a:stretch>
                  <a:fillRect l="-952" b="-17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65CF3B26-2D2E-4DA5-AFCC-13C956B426CA}"/>
                  </a:ext>
                </a:extLst>
              </p:cNvPr>
              <p:cNvSpPr txBox="1"/>
              <p:nvPr/>
            </p:nvSpPr>
            <p:spPr>
              <a:xfrm>
                <a:off x="647000" y="3229719"/>
                <a:ext cx="302912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600" b="0" i="0" smtClean="0"/>
                        <m:t>Ind</m:t>
                      </m:r>
                      <m:r>
                        <a:rPr lang="da-DK" sz="1600" b="0" i="0" smtClean="0"/>
                        <m:t>æ</m:t>
                      </m:r>
                      <m:r>
                        <m:rPr>
                          <m:sty m:val="p"/>
                        </m:rPr>
                        <a:rPr lang="da-DK" sz="1600" b="0" i="0" smtClean="0"/>
                        <m:t>t</m:t>
                      </m:r>
                      <m:r>
                        <a:rPr lang="da-DK" sz="1600" b="0" i="0" smtClean="0"/>
                        <m:t> </m:t>
                      </m:r>
                      <m:d>
                        <m:dPr>
                          <m:ctrlPr>
                            <a:rPr lang="da-DK" sz="1600" smtClean="0"/>
                          </m:ctrlPr>
                        </m:dPr>
                        <m:e>
                          <m:r>
                            <a:rPr lang="da-DK" sz="1600" b="0" i="0" smtClean="0"/>
                            <m:t>−10+</m:t>
                          </m:r>
                          <m:r>
                            <m:rPr>
                              <m:sty m:val="p"/>
                            </m:rPr>
                            <a:rPr lang="da-DK" sz="1600" b="0" i="0" smtClean="0"/>
                            <m:t>x</m:t>
                          </m:r>
                        </m:e>
                      </m:d>
                      <m:r>
                        <a:rPr lang="da-DK" sz="1600" b="0" i="0" smtClean="0"/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600" b="0" i="0" smtClean="0"/>
                        <m:t>istedet</m:t>
                      </m:r>
                      <m:r>
                        <a:rPr lang="da-DK" sz="1600" b="0" i="0" smtClean="0"/>
                        <m:t> </m:t>
                      </m:r>
                      <m:r>
                        <m:rPr>
                          <m:sty m:val="p"/>
                        </m:rPr>
                        <a:rPr lang="da-DK" sz="1600" b="0" i="0" smtClean="0"/>
                        <m:t>for</m:t>
                      </m:r>
                      <m:r>
                        <a:rPr lang="da-DK" sz="1600" b="0" i="0" smtClean="0"/>
                        <m:t> </m:t>
                      </m:r>
                      <m:r>
                        <m:rPr>
                          <m:sty m:val="p"/>
                        </m:rPr>
                        <a:rPr lang="da-DK" sz="1600" b="0" i="0" smtClean="0"/>
                        <m:t>Y</m:t>
                      </m:r>
                      <m:r>
                        <a:rPr lang="da-DK" sz="1600" b="0" i="0" smtClean="0"/>
                        <m:t> </m:t>
                      </m:r>
                      <m:r>
                        <m:rPr>
                          <m:sty m:val="p"/>
                        </m:rPr>
                        <a:rPr lang="da-DK" sz="1600" b="0" i="0" smtClean="0"/>
                        <m:t>i</m:t>
                      </m:r>
                      <m:r>
                        <a:rPr lang="da-DK" sz="1600" b="0" i="0" smtClean="0"/>
                        <m:t> </m:t>
                      </m:r>
                      <m:r>
                        <m:rPr>
                          <m:sty m:val="p"/>
                        </m:rPr>
                        <a:rPr lang="da-DK" sz="1600" b="0" i="0" smtClean="0"/>
                        <m:t>ligning</m:t>
                      </m:r>
                      <m:r>
                        <a:rPr lang="da-DK" sz="1600" b="0" i="0" smtClean="0"/>
                        <m:t> </m:t>
                      </m:r>
                      <m:d>
                        <m:dPr>
                          <m:ctrlPr>
                            <a:rPr lang="da-DK" sz="1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1600" b="0" i="0" smtClean="0"/>
                            <m:t>II</m:t>
                          </m:r>
                        </m:e>
                      </m:d>
                      <m:r>
                        <a:rPr lang="da-DK" sz="16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a-DK" sz="1600" dirty="0"/>
              </a:p>
            </p:txBody>
          </p:sp>
        </mc:Choice>
        <mc:Fallback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65CF3B26-2D2E-4DA5-AFCC-13C956B4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0" y="3229719"/>
                <a:ext cx="3029124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596E859C-83B3-4B66-A45F-B2169C4A05B7}"/>
                  </a:ext>
                </a:extLst>
              </p:cNvPr>
              <p:cNvSpPr txBox="1"/>
              <p:nvPr/>
            </p:nvSpPr>
            <p:spPr>
              <a:xfrm>
                <a:off x="3021434" y="4091073"/>
                <a:ext cx="256073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600" i="1" smtClean="0"/>
                      <m:t>8</m:t>
                    </m:r>
                    <m:r>
                      <a:rPr lang="da-DK" sz="1600" i="1" smtClean="0"/>
                      <m:t>𝑥</m:t>
                    </m:r>
                    <m:r>
                      <a:rPr lang="da-DK" sz="1600" i="1" smtClean="0"/>
                      <m:t>=18+50</m:t>
                    </m:r>
                  </m:oMath>
                </a14:m>
                <a:br>
                  <a:rPr lang="da-DK" sz="1600" i="1" dirty="0"/>
                </a:br>
                <a14:m>
                  <m:oMath xmlns:m="http://schemas.openxmlformats.org/officeDocument/2006/math">
                    <m:r>
                      <a:rPr lang="da-DK" sz="1600" i="1"/>
                      <m:t>8</m:t>
                    </m:r>
                    <m:r>
                      <a:rPr lang="da-DK" sz="1600" i="1"/>
                      <m:t>𝑥</m:t>
                    </m:r>
                    <m:r>
                      <a:rPr lang="da-DK" sz="1600" i="1"/>
                      <m:t>=68</m:t>
                    </m:r>
                  </m:oMath>
                </a14:m>
                <a:endParaRPr lang="da-DK" sz="1600" dirty="0"/>
              </a:p>
            </p:txBody>
          </p:sp>
        </mc:Choice>
        <mc:Fallback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596E859C-83B3-4B66-A45F-B2169C4A0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434" y="4091073"/>
                <a:ext cx="2560739" cy="584775"/>
              </a:xfrm>
              <a:prstGeom prst="rect">
                <a:avLst/>
              </a:prstGeom>
              <a:blipFill>
                <a:blip r:embed="rId6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ACDAACE1-D20A-43CD-A892-84955547D499}"/>
                  </a:ext>
                </a:extLst>
              </p:cNvPr>
              <p:cNvSpPr txBox="1"/>
              <p:nvPr/>
            </p:nvSpPr>
            <p:spPr>
              <a:xfrm>
                <a:off x="460696" y="3927635"/>
                <a:ext cx="2560738" cy="721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Samler</m:t>
                      </m:r>
                      <m: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og</m:t>
                      </m:r>
                      <m: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tal</m:t>
                      </m:r>
                      <m: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å 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hver</m:t>
                      </m:r>
                    </m:oMath>
                    <m:oMath xmlns:m="http://schemas.openxmlformats.org/officeDocument/2006/math">
                      <m: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side</m:t>
                      </m:r>
                      <m: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fortegn</m:t>
                      </m:r>
                      <m: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skiftes</m:t>
                      </m:r>
                      <m:r>
                        <a:rPr lang="da-DK" sz="16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da-DK" sz="1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ACDAACE1-D20A-43CD-A892-84955547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6" y="3927635"/>
                <a:ext cx="2560738" cy="7218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05B15482-F7CC-4BBA-B5DA-4AB499BBEA6B}"/>
                  </a:ext>
                </a:extLst>
              </p:cNvPr>
              <p:cNvSpPr txBox="1"/>
              <p:nvPr/>
            </p:nvSpPr>
            <p:spPr>
              <a:xfrm>
                <a:off x="1816215" y="5527476"/>
                <a:ext cx="12646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i="0"/>
                      <m:t>x</m:t>
                    </m:r>
                    <m:r>
                      <a:rPr lang="da-DK" i="0"/>
                      <m:t>=8,5</m:t>
                    </m:r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05B15482-F7CC-4BBA-B5DA-4AB499BBE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215" y="5527476"/>
                <a:ext cx="1264641" cy="369332"/>
              </a:xfrm>
              <a:prstGeom prst="rect">
                <a:avLst/>
              </a:prstGeom>
              <a:blipFill>
                <a:blip r:embed="rId8"/>
                <a:stretch>
                  <a:fillRect l="-3382" t="-3333" b="-21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ladsholder til indhold 2">
                <a:extLst>
                  <a:ext uri="{FF2B5EF4-FFF2-40B4-BE49-F238E27FC236}">
                    <a16:creationId xmlns:a16="http://schemas.microsoft.com/office/drawing/2014/main" id="{8691965C-104F-4C4C-B0B1-FFCF772FEA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7249" y="4675848"/>
                <a:ext cx="2396454" cy="869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da-DK" sz="220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a-DK" sz="22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a:rPr lang="da-DK" sz="22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da-DK" sz="22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da-DK" sz="220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2200" b="0" i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68</m:t>
                        </m:r>
                      </m:num>
                      <m:den>
                        <m:r>
                          <a:rPr lang="da-DK" sz="2200" b="0" i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da-DK" sz="2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Pladsholder til indhold 2">
                <a:extLst>
                  <a:ext uri="{FF2B5EF4-FFF2-40B4-BE49-F238E27FC236}">
                    <a16:creationId xmlns:a16="http://schemas.microsoft.com/office/drawing/2014/main" id="{8691965C-104F-4C4C-B0B1-FFCF772F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675848"/>
                <a:ext cx="2396454" cy="8692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kstfelt 17">
            <a:extLst>
              <a:ext uri="{FF2B5EF4-FFF2-40B4-BE49-F238E27FC236}">
                <a16:creationId xmlns:a16="http://schemas.microsoft.com/office/drawing/2014/main" id="{F25B8E9D-35E5-4FA6-AA93-8BED07D6DADE}"/>
              </a:ext>
            </a:extLst>
          </p:cNvPr>
          <p:cNvSpPr txBox="1"/>
          <p:nvPr/>
        </p:nvSpPr>
        <p:spPr>
          <a:xfrm>
            <a:off x="647000" y="4589056"/>
            <a:ext cx="1801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da-DK" dirty="0"/>
              <a:t>Divider med 8 på begge sider:</a:t>
            </a:r>
          </a:p>
        </p:txBody>
      </p:sp>
      <p:sp>
        <p:nvSpPr>
          <p:cNvPr id="19" name="Pladsholder til indhold 2">
            <a:extLst>
              <a:ext uri="{FF2B5EF4-FFF2-40B4-BE49-F238E27FC236}">
                <a16:creationId xmlns:a16="http://schemas.microsoft.com/office/drawing/2014/main" id="{30ED2523-FC55-4FD7-8307-A953862634FB}"/>
              </a:ext>
            </a:extLst>
          </p:cNvPr>
          <p:cNvSpPr txBox="1">
            <a:spLocks/>
          </p:cNvSpPr>
          <p:nvPr/>
        </p:nvSpPr>
        <p:spPr>
          <a:xfrm>
            <a:off x="6063496" y="1582097"/>
            <a:ext cx="2376881" cy="100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800" dirty="0"/>
              <a:t>Indsæt X’s værdi i den isolerede ligning for at finde 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ladsholder til indhold 2">
                <a:extLst>
                  <a:ext uri="{FF2B5EF4-FFF2-40B4-BE49-F238E27FC236}">
                    <a16:creationId xmlns:a16="http://schemas.microsoft.com/office/drawing/2014/main" id="{C96A474C-40AE-40CE-BAB7-A40270C684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0377" y="1936252"/>
                <a:ext cx="2376881" cy="1001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da-DK" sz="160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da-DK" sz="160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=−10+8,5</m:t>
                    </m:r>
                  </m:oMath>
                </a14:m>
                <a:endParaRPr lang="da-DK" sz="1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da-DK" sz="2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da-DK" sz="2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=−1,5</m:t>
                    </m:r>
                  </m:oMath>
                </a14:m>
                <a:endParaRPr lang="da-DK" sz="2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Pladsholder til indhold 2">
                <a:extLst>
                  <a:ext uri="{FF2B5EF4-FFF2-40B4-BE49-F238E27FC236}">
                    <a16:creationId xmlns:a16="http://schemas.microsoft.com/office/drawing/2014/main" id="{C96A474C-40AE-40CE-BAB7-A40270C6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77" y="1936252"/>
                <a:ext cx="2376881" cy="1001291"/>
              </a:xfrm>
              <a:prstGeom prst="rect">
                <a:avLst/>
              </a:prstGeom>
              <a:blipFill>
                <a:blip r:embed="rId10"/>
                <a:stretch>
                  <a:fillRect l="-154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1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898F0-0E8F-46A3-BFD6-460891BF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ULIGHEDER: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0CFDB7-5683-4B15-9765-2A92D06D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62" y="1632049"/>
            <a:ext cx="2531378" cy="246177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 Større end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 Mindre end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≥ Større end eller lig med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≤ Mindre end eller lig med</a:t>
            </a:r>
          </a:p>
          <a:p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dsholder til indhold 2">
                <a:extLst>
                  <a:ext uri="{FF2B5EF4-FFF2-40B4-BE49-F238E27FC236}">
                    <a16:creationId xmlns:a16="http://schemas.microsoft.com/office/drawing/2014/main" id="{C8F53193-EFCA-4FD2-A341-FD5B4DE439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3860" y="1744832"/>
                <a:ext cx="3367478" cy="24617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a-DK" sz="160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−10</m:t>
                    </m:r>
                    <m:r>
                      <a:rPr lang="da-DK" sz="160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a-DK" sz="160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+40 &lt;20+10</m:t>
                    </m:r>
                    <m:r>
                      <a:rPr lang="da-DK" sz="160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da-DK" sz="1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a-DK" sz="1600" dirty="0"/>
              </a:p>
            </p:txBody>
          </p:sp>
        </mc:Choice>
        <mc:Fallback>
          <p:sp>
            <p:nvSpPr>
              <p:cNvPr id="4" name="Pladsholder til indhold 2">
                <a:extLst>
                  <a:ext uri="{FF2B5EF4-FFF2-40B4-BE49-F238E27FC236}">
                    <a16:creationId xmlns:a16="http://schemas.microsoft.com/office/drawing/2014/main" id="{C8F53193-EFCA-4FD2-A341-FD5B4DE43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860" y="1744832"/>
                <a:ext cx="3367478" cy="2461778"/>
              </a:xfrm>
              <a:prstGeom prst="rect">
                <a:avLst/>
              </a:prstGeom>
              <a:blipFill>
                <a:blip r:embed="rId2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felt 5">
            <a:extLst>
              <a:ext uri="{FF2B5EF4-FFF2-40B4-BE49-F238E27FC236}">
                <a16:creationId xmlns:a16="http://schemas.microsoft.com/office/drawing/2014/main" id="{E2BF7A71-AF15-4339-BC45-83292B3E981A}"/>
              </a:ext>
            </a:extLst>
          </p:cNvPr>
          <p:cNvSpPr txBox="1"/>
          <p:nvPr/>
        </p:nvSpPr>
        <p:spPr>
          <a:xfrm>
            <a:off x="5149268" y="1632049"/>
            <a:ext cx="1144396" cy="373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da-DK" dirty="0"/>
              <a:t>Eksempel: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E6310244-DFE0-4965-B1BA-FB09299256EF}"/>
                  </a:ext>
                </a:extLst>
              </p:cNvPr>
              <p:cNvSpPr txBox="1"/>
              <p:nvPr/>
            </p:nvSpPr>
            <p:spPr>
              <a:xfrm>
                <a:off x="8033860" y="2788434"/>
                <a:ext cx="2531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1600" i="1"/>
                      <m:t>40−20&lt;10</m:t>
                    </m:r>
                    <m:r>
                      <a:rPr lang="da-DK" sz="1600" i="1"/>
                      <m:t>𝑥</m:t>
                    </m:r>
                    <m:r>
                      <a:rPr lang="da-DK" sz="1600" i="1"/>
                      <m:t>+10</m:t>
                    </m:r>
                    <m:r>
                      <a:rPr lang="da-DK" sz="1600" i="1"/>
                      <m:t>𝑥</m:t>
                    </m:r>
                  </m:oMath>
                </a14:m>
                <a:endParaRPr lang="da-DK" sz="1600" dirty="0"/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E6310244-DFE0-4965-B1BA-FB092992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860" y="2788434"/>
                <a:ext cx="2531378" cy="338554"/>
              </a:xfrm>
              <a:prstGeom prst="rect">
                <a:avLst/>
              </a:prstGeom>
              <a:blipFill>
                <a:blip r:embed="rId3"/>
                <a:stretch>
                  <a:fillRect l="-964" b="-17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felt 8">
            <a:extLst>
              <a:ext uri="{FF2B5EF4-FFF2-40B4-BE49-F238E27FC236}">
                <a16:creationId xmlns:a16="http://schemas.microsoft.com/office/drawing/2014/main" id="{75947DF3-8A31-4411-88C1-65379CD06D8C}"/>
              </a:ext>
            </a:extLst>
          </p:cNvPr>
          <p:cNvSpPr txBox="1"/>
          <p:nvPr/>
        </p:nvSpPr>
        <p:spPr>
          <a:xfrm>
            <a:off x="5149268" y="2137753"/>
            <a:ext cx="2928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da-DK" dirty="0"/>
              <a:t>Samle X og Tal på hver side af ulighedstegnet, og skifter fortegn: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5DE2EF6A-6AE9-42E6-ABDA-759E31040654}"/>
                  </a:ext>
                </a:extLst>
              </p:cNvPr>
              <p:cNvSpPr txBox="1"/>
              <p:nvPr/>
            </p:nvSpPr>
            <p:spPr>
              <a:xfrm>
                <a:off x="8077376" y="3542487"/>
                <a:ext cx="2531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1600" i="1"/>
                      <m:t>20&lt;20</m:t>
                    </m:r>
                    <m:r>
                      <a:rPr lang="da-DK" sz="1600" i="1"/>
                      <m:t>𝑥</m:t>
                    </m:r>
                  </m:oMath>
                </a14:m>
                <a:endParaRPr lang="da-DK" sz="1600" dirty="0"/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5DE2EF6A-6AE9-42E6-ABDA-759E31040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376" y="3542487"/>
                <a:ext cx="2531378" cy="338554"/>
              </a:xfrm>
              <a:prstGeom prst="rect">
                <a:avLst/>
              </a:prstGeom>
              <a:blipFill>
                <a:blip r:embed="rId4"/>
                <a:stretch>
                  <a:fillRect l="-964" b="-17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felt 10">
            <a:extLst>
              <a:ext uri="{FF2B5EF4-FFF2-40B4-BE49-F238E27FC236}">
                <a16:creationId xmlns:a16="http://schemas.microsoft.com/office/drawing/2014/main" id="{497BCD23-89DF-4392-8581-E1EDB589ACCC}"/>
              </a:ext>
            </a:extLst>
          </p:cNvPr>
          <p:cNvSpPr txBox="1"/>
          <p:nvPr/>
        </p:nvSpPr>
        <p:spPr>
          <a:xfrm>
            <a:off x="5149268" y="3449180"/>
            <a:ext cx="20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da-DK" dirty="0"/>
              <a:t>Udregn begge sider: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7951D5F8-08D7-4AFC-817A-41A251785CE3}"/>
                  </a:ext>
                </a:extLst>
              </p:cNvPr>
              <p:cNvSpPr txBox="1"/>
              <p:nvPr/>
            </p:nvSpPr>
            <p:spPr>
              <a:xfrm>
                <a:off x="8077376" y="4235333"/>
                <a:ext cx="2531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1600" i="0"/>
                      <m:t>1&lt;</m:t>
                    </m:r>
                    <m:r>
                      <m:rPr>
                        <m:sty m:val="p"/>
                      </m:rPr>
                      <a:rPr lang="da-DK" sz="1600" i="0"/>
                      <m:t>x</m:t>
                    </m:r>
                  </m:oMath>
                </a14:m>
                <a:endParaRPr lang="da-DK" sz="1600" dirty="0"/>
              </a:p>
            </p:txBody>
          </p:sp>
        </mc:Choice>
        <mc:Fallback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7951D5F8-08D7-4AFC-817A-41A25178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376" y="4235333"/>
                <a:ext cx="2531378" cy="338554"/>
              </a:xfrm>
              <a:prstGeom prst="rect">
                <a:avLst/>
              </a:prstGeom>
              <a:blipFill>
                <a:blip r:embed="rId5"/>
                <a:stretch>
                  <a:fillRect l="-964" b="-1818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felt 12">
            <a:extLst>
              <a:ext uri="{FF2B5EF4-FFF2-40B4-BE49-F238E27FC236}">
                <a16:creationId xmlns:a16="http://schemas.microsoft.com/office/drawing/2014/main" id="{E8F8F8FF-A88B-4A9E-8FDE-A842DD8F83AE}"/>
              </a:ext>
            </a:extLst>
          </p:cNvPr>
          <p:cNvSpPr txBox="1"/>
          <p:nvPr/>
        </p:nvSpPr>
        <p:spPr>
          <a:xfrm>
            <a:off x="5149268" y="4197816"/>
            <a:ext cx="2840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da-DK" dirty="0"/>
              <a:t>Konklusion 1 er mindre end X:</a:t>
            </a:r>
          </a:p>
        </p:txBody>
      </p:sp>
    </p:spTree>
    <p:extLst>
      <p:ext uri="{BB962C8B-B14F-4D97-AF65-F5344CB8AC3E}">
        <p14:creationId xmlns:p14="http://schemas.microsoft.com/office/powerpoint/2010/main" val="300664923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44C52"/>
      </a:accent1>
      <a:accent2>
        <a:srgbClr val="B23A72"/>
      </a:accent2>
      <a:accent3>
        <a:srgbClr val="C44CB6"/>
      </a:accent3>
      <a:accent4>
        <a:srgbClr val="8E3AB2"/>
      </a:accent4>
      <a:accent5>
        <a:srgbClr val="6E4CC4"/>
      </a:accent5>
      <a:accent6>
        <a:srgbClr val="3A4BB2"/>
      </a:accent6>
      <a:hlink>
        <a:srgbClr val="8652C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606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Publico text</vt:lpstr>
      <vt:lpstr>Univers Condensed Light</vt:lpstr>
      <vt:lpstr>Walbaum Display Light</vt:lpstr>
      <vt:lpstr>AngleLinesVTI</vt:lpstr>
      <vt:lpstr>Matematik Eksamen</vt:lpstr>
      <vt:lpstr>Additionsreglen kan bruges til at lægge et givent tal til på begge sider af lighedstegnet.</vt:lpstr>
      <vt:lpstr>Subtraktionsreglen er nøjagtig det modsatte af additionsreglen. Her trækker vi et givent tal fra, på begge sider af lighedstegnet.</vt:lpstr>
      <vt:lpstr>Multiplikationsreglen er at gange på begge sider af lighedstegnet.</vt:lpstr>
      <vt:lpstr>Divisionsreglen er at dividere på begge sider af lighedstegnet.</vt:lpstr>
      <vt:lpstr>Ligninger med EN ubekendt</vt:lpstr>
      <vt:lpstr>Ligninger med EN ubekendt</vt:lpstr>
      <vt:lpstr>ULIGHEDER: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 Eksamen</dc:title>
  <dc:creator>Mathias Brøndvig</dc:creator>
  <cp:lastModifiedBy>Mathias Brøndvig</cp:lastModifiedBy>
  <cp:revision>9</cp:revision>
  <dcterms:created xsi:type="dcterms:W3CDTF">2020-12-06T12:44:45Z</dcterms:created>
  <dcterms:modified xsi:type="dcterms:W3CDTF">2020-12-06T14:46:32Z</dcterms:modified>
</cp:coreProperties>
</file>