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1" r:id="rId6"/>
    <p:sldId id="279" r:id="rId7"/>
    <p:sldId id="283" r:id="rId8"/>
    <p:sldId id="280" r:id="rId9"/>
    <p:sldId id="299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0"/>
            <p14:sldId id="299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E48D2-BEC0-417C-A810-2EACCAB0A2F9}" v="81" dt="2020-01-08T20:27:4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80" y="316039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hr-BA" sz="4800" dirty="0">
                <a:solidFill>
                  <a:schemeClr val="bg1"/>
                </a:solidFill>
              </a:rPr>
              <a:t>Informacijski sistem dostave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s-Latn-BA" sz="1800" dirty="0">
                <a:solidFill>
                  <a:srgbClr val="F5F5F5"/>
                </a:solidFill>
              </a:rPr>
              <a:t>Razvoj informacijskih sistema</a:t>
            </a:r>
          </a:p>
          <a:p>
            <a:pPr>
              <a:lnSpc>
                <a:spcPct val="120000"/>
              </a:lnSpc>
            </a:pPr>
            <a:r>
              <a:rPr lang="bs-Latn-BA" sz="1800" dirty="0">
                <a:solidFill>
                  <a:srgbClr val="F5F5F5"/>
                </a:solidFill>
              </a:rPr>
              <a:t>Akademska godina: 2019/2020</a:t>
            </a:r>
            <a:endParaRPr lang="en-US" sz="1800" dirty="0">
              <a:solidFill>
                <a:srgbClr val="F5F5F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4C1CA-AD84-423A-9312-A5DDD078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80150" y="2358124"/>
            <a:ext cx="6491070" cy="4329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69880-4BAA-4DB5-A5DC-A1554FA80AE7}"/>
              </a:ext>
            </a:extLst>
          </p:cNvPr>
          <p:cNvSpPr txBox="1"/>
          <p:nvPr/>
        </p:nvSpPr>
        <p:spPr>
          <a:xfrm>
            <a:off x="0" y="6200730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rgbClr val="F5F5F5"/>
                </a:solidFill>
              </a:rPr>
              <a:t>Predmetni profesor: prof. dr Emina Junuz</a:t>
            </a:r>
            <a:endParaRPr lang="en-US" dirty="0">
              <a:solidFill>
                <a:srgbClr val="F5F5F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9574C-B0E3-45E2-A103-1BBD78A4B4F5}"/>
              </a:ext>
            </a:extLst>
          </p:cNvPr>
          <p:cNvSpPr txBox="1"/>
          <p:nvPr/>
        </p:nvSpPr>
        <p:spPr>
          <a:xfrm>
            <a:off x="4147625" y="6200729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rgbClr val="F5F5F5"/>
                </a:solidFill>
              </a:rPr>
              <a:t>Kandidat:</a:t>
            </a:r>
            <a:br>
              <a:rPr lang="bs-Latn-BA" dirty="0">
                <a:solidFill>
                  <a:srgbClr val="F5F5F5"/>
                </a:solidFill>
              </a:rPr>
            </a:br>
            <a:r>
              <a:rPr lang="bs-Latn-BA" dirty="0">
                <a:solidFill>
                  <a:srgbClr val="F5F5F5"/>
                </a:solidFill>
              </a:rPr>
              <a:t>Ajdin Tabak</a:t>
            </a:r>
            <a:endParaRPr lang="en-US" dirty="0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Konceptualni model podataka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683C0-7F0A-44C1-8CB4-828559E39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7311" y="1348348"/>
            <a:ext cx="7157378" cy="5319445"/>
          </a:xfrm>
          <a:prstGeom prst="rect">
            <a:avLst/>
          </a:prstGeom>
          <a:ln>
            <a:noFill/>
          </a:ln>
          <a:effectLst>
            <a:outerShdw blurRad="1206500" dist="139700" dir="2700000" algn="tl" rotWithShape="0">
              <a:srgbClr val="333333">
                <a:alpha val="2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65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Fizički model podataka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F83A5-09DB-4FDD-8B64-8FC2048021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75" y="1329455"/>
            <a:ext cx="4883250" cy="5275326"/>
          </a:xfrm>
          <a:prstGeom prst="rect">
            <a:avLst/>
          </a:prstGeom>
          <a:ln>
            <a:noFill/>
          </a:ln>
          <a:effectLst>
            <a:outerShdw blurRad="1054100" dist="139700" dir="2700000" algn="tl" rotWithShape="0">
              <a:srgbClr val="333333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89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Šema baze podaka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D95D5-12D2-4064-B25B-4FB5695B2F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7379" y="1353868"/>
            <a:ext cx="7697242" cy="5159473"/>
          </a:xfrm>
          <a:prstGeom prst="rect">
            <a:avLst/>
          </a:prstGeom>
          <a:ln>
            <a:noFill/>
          </a:ln>
          <a:effectLst>
            <a:outerShdw blurRad="927100" dist="139700" dir="2700000" algn="tl" rotWithShape="0">
              <a:srgbClr val="333333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28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Model arhitekture sistema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0496-ED0B-4DFF-9A39-E46CE45BCF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3342" y="1458790"/>
            <a:ext cx="3505316" cy="5162169"/>
          </a:xfrm>
          <a:prstGeom prst="rect">
            <a:avLst/>
          </a:prstGeom>
          <a:ln>
            <a:noFill/>
          </a:ln>
          <a:effectLst>
            <a:outerShdw blurRad="927100" dist="139700" dir="2700000" algn="tl" rotWithShape="0">
              <a:srgbClr val="333333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2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Model arhitekture mreže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18265-E75C-47D3-A679-038750899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1169" y="1529788"/>
            <a:ext cx="8349662" cy="4983554"/>
          </a:xfrm>
          <a:prstGeom prst="rect">
            <a:avLst/>
          </a:prstGeom>
          <a:ln>
            <a:noFill/>
          </a:ln>
          <a:effectLst>
            <a:outerShdw blurRad="977900" dist="139700" dir="2700000" algn="tl" rotWithShape="0">
              <a:srgbClr val="333333">
                <a:alpha val="2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16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0BD942C-B1A1-44C0-94C5-1B0E85B0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4" y="1403252"/>
            <a:ext cx="9322191" cy="5243732"/>
          </a:xfrm>
          <a:prstGeom prst="rect">
            <a:avLst/>
          </a:prstGeom>
          <a:ln>
            <a:noFill/>
          </a:ln>
          <a:effectLst>
            <a:outerShdw blurRad="1041400" dist="139700" dir="2700000" algn="tl" rotWithShape="0">
              <a:srgbClr val="333333">
                <a:alpha val="1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80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93D631A-93A0-407C-9E0A-B7948B582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2" y="1472037"/>
            <a:ext cx="8777876" cy="4937907"/>
          </a:xfrm>
          <a:prstGeom prst="rect">
            <a:avLst/>
          </a:prstGeom>
          <a:ln>
            <a:noFill/>
          </a:ln>
          <a:effectLst>
            <a:outerShdw blurRad="939800" dist="139700" dir="2700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DB6C-E9A5-4A54-9262-92467050C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7" y="1472037"/>
            <a:ext cx="8777874" cy="49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93D631A-93A0-407C-9E0A-B7948B582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2" y="1472037"/>
            <a:ext cx="8777876" cy="4937907"/>
          </a:xfrm>
          <a:prstGeom prst="rect">
            <a:avLst/>
          </a:prstGeom>
          <a:ln>
            <a:noFill/>
          </a:ln>
          <a:effectLst>
            <a:outerShdw blurRad="939800" dist="139700" dir="2700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DB6C-E9A5-4A54-9262-92467050C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7" y="1472037"/>
            <a:ext cx="8777874" cy="49379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3674D-6C4E-46BB-8C66-3C4CFB4FAD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29" y="1547298"/>
            <a:ext cx="8902689" cy="50081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04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93D631A-93A0-407C-9E0A-B7948B582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2" y="1472037"/>
            <a:ext cx="8777876" cy="4937907"/>
          </a:xfrm>
          <a:prstGeom prst="rect">
            <a:avLst/>
          </a:prstGeom>
          <a:ln>
            <a:noFill/>
          </a:ln>
          <a:effectLst>
            <a:outerShdw blurRad="939800" dist="139700" dir="2700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DB6C-E9A5-4A54-9262-92467050C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7" y="1472037"/>
            <a:ext cx="8777874" cy="4937906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B72120A-6E17-4B06-A3F2-A77A5219B9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1" y="1472035"/>
            <a:ext cx="8902689" cy="50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93D631A-93A0-407C-9E0A-B7948B582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2" y="1472037"/>
            <a:ext cx="8777876" cy="4937907"/>
          </a:xfrm>
          <a:prstGeom prst="rect">
            <a:avLst/>
          </a:prstGeom>
          <a:ln>
            <a:noFill/>
          </a:ln>
          <a:effectLst>
            <a:outerShdw blurRad="939800" dist="139700" dir="2700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DB6C-E9A5-4A54-9262-92467050C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7" y="1472037"/>
            <a:ext cx="8777874" cy="4937906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B72120A-6E17-4B06-A3F2-A77A5219B9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1" y="1472035"/>
            <a:ext cx="8902689" cy="500811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1735D-3E8F-4E9E-8FC3-13CEBE8244C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0" y="1472033"/>
            <a:ext cx="8902688" cy="50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BA" dirty="0">
                <a:latin typeface="Segoe UI Light" panose="020B0502040204020203" pitchFamily="34" charset="0"/>
                <a:cs typeface="Segoe UI Light" panose="020B0502040204020203" pitchFamily="34" charset="0"/>
              </a:rPr>
              <a:t>Uvod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hr-BA" sz="1800" dirty="0">
                <a:latin typeface="Segoe UI" panose="020B0502040204020203" pitchFamily="34" charset="0"/>
                <a:cs typeface="Segoe UI" panose="020B0502040204020203" pitchFamily="34" charset="0"/>
              </a:rPr>
              <a:t>Jednostavnost narudžbe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hr-BA" sz="1800" dirty="0">
                <a:latin typeface="Segoe UI" panose="020B0502040204020203" pitchFamily="34" charset="0"/>
                <a:cs typeface="Segoe UI" panose="020B0502040204020203" pitchFamily="34" charset="0"/>
              </a:rPr>
              <a:t>Manje gužve</a:t>
            </a:r>
          </a:p>
          <a:p>
            <a:pPr>
              <a:spcAft>
                <a:spcPts val="600"/>
              </a:spcAft>
              <a:defRPr/>
            </a:pPr>
            <a:r>
              <a:rPr lang="hr-BA" sz="1800" dirty="0">
                <a:latin typeface="Segoe UI" panose="020B0502040204020203" pitchFamily="34" charset="0"/>
                <a:cs typeface="Segoe UI" panose="020B0502040204020203" pitchFamily="34" charset="0"/>
              </a:rPr>
              <a:t>Korisno za sve zainteresovane strane</a:t>
            </a:r>
          </a:p>
          <a:p>
            <a:pPr>
              <a:spcAft>
                <a:spcPts val="600"/>
              </a:spcAft>
              <a:defRPr/>
            </a:pPr>
            <a:endParaRPr lang="hr-BA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icture containing box&#10;&#10;Description automatically generated">
            <a:extLst>
              <a:ext uri="{FF2B5EF4-FFF2-40B4-BE49-F238E27FC236}">
                <a16:creationId xmlns:a16="http://schemas.microsoft.com/office/drawing/2014/main" id="{07504E36-F67C-4E47-995A-CBAA0DCE1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8"/>
          <a:stretch/>
        </p:blipFill>
        <p:spPr>
          <a:xfrm>
            <a:off x="4863314" y="1355422"/>
            <a:ext cx="6858000" cy="6424012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Prototip korisničkog interfejsa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93D631A-93A0-407C-9E0A-B7948B582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2" y="1472037"/>
            <a:ext cx="8777876" cy="4937907"/>
          </a:xfrm>
          <a:prstGeom prst="rect">
            <a:avLst/>
          </a:prstGeom>
          <a:ln>
            <a:noFill/>
          </a:ln>
          <a:effectLst>
            <a:outerShdw blurRad="939800" dist="139700" dir="2700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DB6C-E9A5-4A54-9262-92467050C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7" y="1472037"/>
            <a:ext cx="8777874" cy="4937906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B72120A-6E17-4B06-A3F2-A77A5219B9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1" y="1472035"/>
            <a:ext cx="8902689" cy="500811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1735D-3E8F-4E9E-8FC3-13CEBE8244C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0" y="1472033"/>
            <a:ext cx="8902688" cy="5008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6C503-66BF-408C-9BA0-32795664966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57" y="1472030"/>
            <a:ext cx="8902688" cy="50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>
                <a:latin typeface="Segoe UI Light" panose="020B0502040204020203" pitchFamily="34" charset="0"/>
                <a:cs typeface="Segoe UI Light" panose="020B0502040204020203" pitchFamily="34" charset="0"/>
              </a:rPr>
              <a:t>Zaključak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B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Lakša kupovina proizvoda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B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Statistički podaci svakog mjeseca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B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Više radnih mjesta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Analiza problema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Nedostatak vremena zbog sve veće zauzetosti modernog života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Prodaja samo poznatih artikala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4500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0352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Velike gužve na kasama trgovina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38095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421151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Slaba zaposlenost u državi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picture containing game, stool&#10;&#10;Description automatically generated">
            <a:extLst>
              <a:ext uri="{FF2B5EF4-FFF2-40B4-BE49-F238E27FC236}">
                <a16:creationId xmlns:a16="http://schemas.microsoft.com/office/drawing/2014/main" id="{CF8BDB3D-2335-44B9-ADC1-9237B0C1D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6"/>
          <a:stretch/>
        </p:blipFill>
        <p:spPr>
          <a:xfrm>
            <a:off x="5492805" y="1316502"/>
            <a:ext cx="6096000" cy="5541498"/>
          </a:xfrm>
          <a:prstGeom prst="rect">
            <a:avLst/>
          </a:prstGeom>
          <a:effectLst>
            <a:softEdge rad="558800"/>
          </a:effec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Analiza cilja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Kreiranje historije narudžbi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Evidencija članova sistema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4500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0352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Generisanje izvještaja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983FDAC-44CA-4C15-9C20-E61E09D4E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7" b="8786"/>
          <a:stretch/>
        </p:blipFill>
        <p:spPr>
          <a:xfrm>
            <a:off x="5353930" y="1758218"/>
            <a:ext cx="5099538" cy="4451755"/>
          </a:xfrm>
          <a:prstGeom prst="rect">
            <a:avLst/>
          </a:prstGeom>
          <a:effectLst>
            <a:softEdge rad="4191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5962A8-E206-4B8E-91EF-FD4FBD0922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32" y="2203010"/>
            <a:ext cx="6257988" cy="3655233"/>
          </a:xfrm>
          <a:prstGeom prst="rect">
            <a:avLst/>
          </a:prstGeom>
        </p:spPr>
      </p:pic>
      <p:grpSp>
        <p:nvGrpSpPr>
          <p:cNvPr id="17" name="Group 16" descr="Small circle with number 3 inside  indicating step 3">
            <a:extLst>
              <a:ext uri="{FF2B5EF4-FFF2-40B4-BE49-F238E27FC236}">
                <a16:creationId xmlns:a16="http://schemas.microsoft.com/office/drawing/2014/main" id="{2EEC007B-3E15-4152-AFEC-15EEA2DB47E4}"/>
              </a:ext>
            </a:extLst>
          </p:cNvPr>
          <p:cNvGrpSpPr/>
          <p:nvPr/>
        </p:nvGrpSpPr>
        <p:grpSpPr bwMode="blackWhite">
          <a:xfrm>
            <a:off x="551518" y="4385834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>
              <a:extLst>
                <a:ext uri="{FF2B5EF4-FFF2-40B4-BE49-F238E27FC236}">
                  <a16:creationId xmlns:a16="http://schemas.microsoft.com/office/drawing/2014/main" id="{C009E00C-EE00-450F-88A8-3F07C7B4D76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 descr="Number 3">
              <a:extLst>
                <a:ext uri="{FF2B5EF4-FFF2-40B4-BE49-F238E27FC236}">
                  <a16:creationId xmlns:a16="http://schemas.microsoft.com/office/drawing/2014/main" id="{CF5E4794-9B73-4824-A901-DE9B6040BD8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BA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2A96D64-CD15-4C44-B3FB-CAA73E3C4738}"/>
              </a:ext>
            </a:extLst>
          </p:cNvPr>
          <p:cNvSpPr txBox="1">
            <a:spLocks/>
          </p:cNvSpPr>
          <p:nvPr/>
        </p:nvSpPr>
        <p:spPr>
          <a:xfrm>
            <a:off x="1076479" y="434435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BA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Smanjiti gužve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695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Organizacijski dijagram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ED96CD-602F-4483-9A00-E4E3DBE46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9824" y="1900554"/>
            <a:ext cx="6012351" cy="4086663"/>
          </a:xfrm>
          <a:prstGeom prst="rect">
            <a:avLst/>
          </a:prstGeom>
          <a:ln>
            <a:noFill/>
          </a:ln>
          <a:effectLst>
            <a:outerShdw blurRad="685800" dist="139700" dir="2700000" algn="tl" rotWithShape="0">
              <a:srgbClr val="333333">
                <a:alpha val="21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69710F-8873-44F5-AA90-631E8410ACC3}"/>
              </a:ext>
            </a:extLst>
          </p:cNvPr>
          <p:cNvSpPr/>
          <p:nvPr/>
        </p:nvSpPr>
        <p:spPr>
          <a:xfrm>
            <a:off x="3089824" y="3429000"/>
            <a:ext cx="1402663" cy="95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Hijerarhijski dijagram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E9C77-7DD9-4CCA-A3F8-E17C5B10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11" y="1659418"/>
            <a:ext cx="5245793" cy="4750526"/>
          </a:xfrm>
          <a:prstGeom prst="rect">
            <a:avLst/>
          </a:prstGeom>
          <a:ln>
            <a:noFill/>
          </a:ln>
          <a:effectLst>
            <a:outerShdw blurRad="584200" dist="114300" dir="4740000" algn="tl" rotWithShape="0">
              <a:srgbClr val="333333">
                <a:alpha val="2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C67706-8136-4DA3-B183-C5E06B3A94BD}"/>
              </a:ext>
            </a:extLst>
          </p:cNvPr>
          <p:cNvSpPr/>
          <p:nvPr/>
        </p:nvSpPr>
        <p:spPr>
          <a:xfrm>
            <a:off x="3154017" y="2001078"/>
            <a:ext cx="1934818" cy="3445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21150-9CF7-480E-B9A2-157B9D9D37CF}"/>
              </a:ext>
            </a:extLst>
          </p:cNvPr>
          <p:cNvSpPr/>
          <p:nvPr/>
        </p:nvSpPr>
        <p:spPr>
          <a:xfrm>
            <a:off x="6255026" y="2001078"/>
            <a:ext cx="1934818" cy="3445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Kontekstualni dijagram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AF7AA-3C5D-4B89-8CC4-9E97984B0D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6663" y="1652734"/>
            <a:ext cx="7388781" cy="453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19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A662D5-E5ED-4F67-A953-268564E7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8" y="1652734"/>
            <a:ext cx="7229756" cy="45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Logički model procesa 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89874-876B-47E8-BB1B-3D4D01DBA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7970" y="1414823"/>
            <a:ext cx="5228446" cy="4995121"/>
          </a:xfrm>
          <a:prstGeom prst="rect">
            <a:avLst/>
          </a:prstGeom>
          <a:ln>
            <a:noFill/>
          </a:ln>
          <a:effectLst>
            <a:outerShdw blurRad="787400" dist="139700" dir="2700000" algn="tl" rotWithShape="0">
              <a:srgbClr val="333333">
                <a:alpha val="8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0FF87D-6563-460C-B2FA-BFF12376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69" y="1489750"/>
            <a:ext cx="5228446" cy="49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Fizički model procesa 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FBA4-CDA6-41EE-93C6-086C49110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1031" y="1373016"/>
            <a:ext cx="5689938" cy="5205740"/>
          </a:xfrm>
          <a:prstGeom prst="rect">
            <a:avLst/>
          </a:prstGeom>
          <a:ln>
            <a:noFill/>
          </a:ln>
          <a:effectLst>
            <a:outerShdw blurRad="838200" dist="139700" dir="2700000" algn="tl" rotWithShape="0">
              <a:srgbClr val="333333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7813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84C313F22F74D8DAF0E288242792B" ma:contentTypeVersion="10" ma:contentTypeDescription="Create a new document." ma:contentTypeScope="" ma:versionID="65aa67fc7be49e7a3fcc4ba81ef1ff07">
  <xsd:schema xmlns:xsd="http://www.w3.org/2001/XMLSchema" xmlns:xs="http://www.w3.org/2001/XMLSchema" xmlns:p="http://schemas.microsoft.com/office/2006/metadata/properties" xmlns:ns3="dc2b9757-34d8-4c56-a5a3-5bd324034b94" xmlns:ns4="0cc404c2-74ea-4ffa-a79c-ddd2f9017e23" targetNamespace="http://schemas.microsoft.com/office/2006/metadata/properties" ma:root="true" ma:fieldsID="c5fff6cbee06b2acdb6477811d5e5e8a" ns3:_="" ns4:_="">
    <xsd:import namespace="dc2b9757-34d8-4c56-a5a3-5bd324034b94"/>
    <xsd:import namespace="0cc404c2-74ea-4ffa-a79c-ddd2f9017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b9757-34d8-4c56-a5a3-5bd324034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404c2-74ea-4ffa-a79c-ddd2f9017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www.w3.org/XML/1998/namespace"/>
    <ds:schemaRef ds:uri="http://purl.org/dc/dcmitype/"/>
    <ds:schemaRef ds:uri="0cc404c2-74ea-4ffa-a79c-ddd2f9017e23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c2b9757-34d8-4c56-a5a3-5bd324034b94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2A83F-EA19-4921-A043-BC4F3146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b9757-34d8-4c56-a5a3-5bd324034b94"/>
    <ds:schemaRef ds:uri="0cc404c2-74ea-4ffa-a79c-ddd2f9017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143</Words>
  <Application>Microsoft Office PowerPoint</Application>
  <PresentationFormat>Widescreen</PresentationFormat>
  <Paragraphs>51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Segoe UI Semibold</vt:lpstr>
      <vt:lpstr>WelcomeDoc</vt:lpstr>
      <vt:lpstr>Informacijski sistem dostave</vt:lpstr>
      <vt:lpstr>Uvod</vt:lpstr>
      <vt:lpstr>Analiza problema</vt:lpstr>
      <vt:lpstr>Analiza cilja</vt:lpstr>
      <vt:lpstr>Organizacijski dijagram</vt:lpstr>
      <vt:lpstr>Hijerarhijski dijagram</vt:lpstr>
      <vt:lpstr>Kontekstualni dijagram</vt:lpstr>
      <vt:lpstr>Logički model procesa  </vt:lpstr>
      <vt:lpstr>Fizički model procesa  </vt:lpstr>
      <vt:lpstr>Konceptualni model podataka </vt:lpstr>
      <vt:lpstr>Fizički model podataka </vt:lpstr>
      <vt:lpstr>Šema baze podaka </vt:lpstr>
      <vt:lpstr>Model arhitekture sistema</vt:lpstr>
      <vt:lpstr>Model arhitekture mreže</vt:lpstr>
      <vt:lpstr>Prototip korisničkog interfejsa</vt:lpstr>
      <vt:lpstr>Prototip korisničkog interfejsa</vt:lpstr>
      <vt:lpstr>Prototip korisničkog interfejsa</vt:lpstr>
      <vt:lpstr>Prototip korisničkog interfejsa</vt:lpstr>
      <vt:lpstr>Prototip korisničkog interfejsa</vt:lpstr>
      <vt:lpstr>Prototip korisničkog interfejsa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2019-12-27T00:45:52Z</dcterms:created>
  <dcterms:modified xsi:type="dcterms:W3CDTF">2020-01-08T20:27:51Z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0x01010054784C313F22F74D8DAF0E288242792B</vt:lpwstr>
  </property>
</Properties>
</file>