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69" y="2453651"/>
            <a:ext cx="4769185" cy="2107073"/>
          </a:xfrm>
        </p:spPr>
        <p:txBody>
          <a:bodyPr>
            <a:normAutofit/>
          </a:bodyPr>
          <a:lstStyle/>
          <a:p>
            <a:r>
              <a:rPr lang="hr-H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Informacijski sistem za 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podr</a:t>
            </a:r>
            <a:r>
              <a:rPr lang="bs-Latn-B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šku rada pedijatrijskog medicinskog odjela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553264D9-638A-4F70-BC9E-9192D3EE6F2E}"/>
              </a:ext>
            </a:extLst>
          </p:cNvPr>
          <p:cNvSpPr txBox="1"/>
          <p:nvPr/>
        </p:nvSpPr>
        <p:spPr>
          <a:xfrm>
            <a:off x="185782" y="171965"/>
            <a:ext cx="445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sz="1600" dirty="0">
                <a:latin typeface="Arial" panose="020B0604020202020204" pitchFamily="34" charset="0"/>
                <a:cs typeface="Arial" panose="020B0604020202020204" pitchFamily="34" charset="0"/>
              </a:rPr>
              <a:t>Razvoj informacijskih sistema</a:t>
            </a:r>
          </a:p>
          <a:p>
            <a:r>
              <a:rPr lang="bs-Latn-BA" sz="1600" dirty="0">
                <a:latin typeface="Arial" panose="020B0604020202020204" pitchFamily="34" charset="0"/>
                <a:cs typeface="Arial" panose="020B0604020202020204" pitchFamily="34" charset="0"/>
              </a:rPr>
              <a:t>Akademska godina: 2019/2020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33C20BE-9B40-455B-A7FE-5BBB46D79D80}"/>
              </a:ext>
            </a:extLst>
          </p:cNvPr>
          <p:cNvSpPr txBox="1"/>
          <p:nvPr/>
        </p:nvSpPr>
        <p:spPr>
          <a:xfrm>
            <a:off x="6370111" y="171965"/>
            <a:ext cx="563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UNIVERZITET „DŽEMAL BIJEDIĆ“ U MOSTARU</a:t>
            </a:r>
          </a:p>
          <a:p>
            <a:r>
              <a:rPr lang="bs-Latn-BA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FAKULTET INFORMACIJSKIH TEHNOLOGIJA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789A0-595C-4927-A478-BD0B5B6E9048}"/>
              </a:ext>
            </a:extLst>
          </p:cNvPr>
          <p:cNvSpPr txBox="1"/>
          <p:nvPr/>
        </p:nvSpPr>
        <p:spPr>
          <a:xfrm>
            <a:off x="185782" y="5610167"/>
            <a:ext cx="251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>
                <a:latin typeface="Arial" panose="020B0604020202020204" pitchFamily="34" charset="0"/>
                <a:cs typeface="Arial" panose="020B0604020202020204" pitchFamily="34" charset="0"/>
              </a:rPr>
              <a:t>Predmetni profesor: prof. dr Emina Junuz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2F566-7E59-4C3B-9D89-C714BFDAE8AB}"/>
              </a:ext>
            </a:extLst>
          </p:cNvPr>
          <p:cNvSpPr txBox="1"/>
          <p:nvPr/>
        </p:nvSpPr>
        <p:spPr>
          <a:xfrm>
            <a:off x="3184284" y="4560724"/>
            <a:ext cx="22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dirty="0">
                <a:latin typeface="Arial" panose="020B0604020202020204" pitchFamily="34" charset="0"/>
                <a:cs typeface="Arial" panose="020B0604020202020204" pitchFamily="34" charset="0"/>
              </a:rPr>
              <a:t>Student:</a:t>
            </a:r>
          </a:p>
          <a:p>
            <a:r>
              <a:rPr lang="bs-Latn-BA" dirty="0">
                <a:latin typeface="Arial" panose="020B0604020202020204" pitchFamily="34" charset="0"/>
                <a:cs typeface="Arial" panose="020B0604020202020204" pitchFamily="34" charset="0"/>
              </a:rPr>
              <a:t>Nudžejma Kezo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A284-924D-42BF-BE0E-C0CFF68E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92" y="2609719"/>
            <a:ext cx="3517567" cy="1700915"/>
          </a:xfrm>
        </p:spPr>
        <p:txBody>
          <a:bodyPr/>
          <a:lstStyle/>
          <a:p>
            <a:r>
              <a:rPr lang="bs-Latn-BA" dirty="0"/>
              <a:t>FIZIČKI MODEL PROCESA</a:t>
            </a:r>
            <a:endParaRPr lang="en-US" dirty="0"/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DCE955F4-F2B6-49B4-9D9F-4F6880A68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60" y="0"/>
            <a:ext cx="8176740" cy="6858000"/>
          </a:xfrm>
        </p:spPr>
      </p:pic>
    </p:spTree>
    <p:extLst>
      <p:ext uri="{BB962C8B-B14F-4D97-AF65-F5344CB8AC3E}">
        <p14:creationId xmlns:p14="http://schemas.microsoft.com/office/powerpoint/2010/main" val="315877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F0AD-A2A8-4CAB-A71C-E921E4ED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bs-Latn-BA" dirty="0"/>
              <a:t>PODPROCES UPRAVLJANJE KORISNICIMA</a:t>
            </a:r>
            <a:endParaRPr lang="en-US" dirty="0"/>
          </a:p>
        </p:txBody>
      </p:sp>
      <p:pic>
        <p:nvPicPr>
          <p:cNvPr id="12" name="Content Placeholder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4409E36F-70E9-4F8C-8DE6-4254E3D076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" y="2266122"/>
            <a:ext cx="6604878" cy="4005850"/>
          </a:xfrm>
          <a:prstGeom prst="rect">
            <a:avLst/>
          </a:prstGeom>
          <a:noFill/>
        </p:spPr>
      </p:pic>
      <p:pic>
        <p:nvPicPr>
          <p:cNvPr id="14" name="Content Placeholder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55673883-40CE-473C-B89E-9EB9AD3DA5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0" y="2266122"/>
            <a:ext cx="5539409" cy="379381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486E11-AE07-4E17-8C2B-F699DC45DEEA}"/>
              </a:ext>
            </a:extLst>
          </p:cNvPr>
          <p:cNvSpPr txBox="1"/>
          <p:nvPr/>
        </p:nvSpPr>
        <p:spPr>
          <a:xfrm>
            <a:off x="1113182" y="189679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>
                <a:latin typeface="+mj-lt"/>
              </a:rPr>
              <a:t>Logički model procesa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11B92A-54A4-4299-A77D-FA35F961D798}"/>
              </a:ext>
            </a:extLst>
          </p:cNvPr>
          <p:cNvSpPr txBox="1"/>
          <p:nvPr/>
        </p:nvSpPr>
        <p:spPr>
          <a:xfrm>
            <a:off x="7467599" y="1896790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>
                <a:latin typeface="+mj-lt"/>
              </a:rPr>
              <a:t>Fizički model procesa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1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63C4-8FC9-4684-8740-2190DE5B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89" y="2709315"/>
            <a:ext cx="3517567" cy="150172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bs-Latn-BA" sz="3300" dirty="0"/>
              <a:t>KONCEPTUALNI MODEL PODATAKA</a:t>
            </a:r>
            <a:endParaRPr lang="en-US" sz="3300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4490FD7-ABB5-48F2-A617-4160ADD8D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65" y="0"/>
            <a:ext cx="7832035" cy="6857999"/>
          </a:xfrm>
        </p:spPr>
      </p:pic>
    </p:spTree>
    <p:extLst>
      <p:ext uri="{BB962C8B-B14F-4D97-AF65-F5344CB8AC3E}">
        <p14:creationId xmlns:p14="http://schemas.microsoft.com/office/powerpoint/2010/main" val="268854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8B86-6390-4A6D-8E1F-73D057A8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96" y="2653418"/>
            <a:ext cx="3517567" cy="1613517"/>
          </a:xfrm>
        </p:spPr>
        <p:txBody>
          <a:bodyPr/>
          <a:lstStyle/>
          <a:p>
            <a:r>
              <a:rPr lang="bs-Latn-BA" dirty="0"/>
              <a:t>FIZIČKI MODEL PODATAKA</a:t>
            </a:r>
            <a:endParaRPr lang="en-US" dirty="0"/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4A65765-E9F4-4D17-B29D-26EECF2D2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61" y="6261"/>
            <a:ext cx="7858539" cy="6852308"/>
          </a:xfrm>
        </p:spPr>
      </p:pic>
    </p:spTree>
    <p:extLst>
      <p:ext uri="{BB962C8B-B14F-4D97-AF65-F5344CB8AC3E}">
        <p14:creationId xmlns:p14="http://schemas.microsoft.com/office/powerpoint/2010/main" val="35778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54F6-22DA-4518-B3A9-5130A1D4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83" y="2901267"/>
            <a:ext cx="3517567" cy="1117819"/>
          </a:xfrm>
        </p:spPr>
        <p:txBody>
          <a:bodyPr/>
          <a:lstStyle/>
          <a:p>
            <a:r>
              <a:rPr lang="bs-Latn-BA" dirty="0"/>
              <a:t>ŠEMA BAZE PODATAKA</a:t>
            </a:r>
            <a:endParaRPr lang="en-US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B34DB8B5-EC27-4E9D-AAF6-1B775493F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48" y="1"/>
            <a:ext cx="7938052" cy="6858000"/>
          </a:xfrm>
        </p:spPr>
      </p:pic>
    </p:spTree>
    <p:extLst>
      <p:ext uri="{BB962C8B-B14F-4D97-AF65-F5344CB8AC3E}">
        <p14:creationId xmlns:p14="http://schemas.microsoft.com/office/powerpoint/2010/main" val="357351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8B27-6468-49B0-AD1F-B9AC6D43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23" y="2622972"/>
            <a:ext cx="3517567" cy="167441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bs-Latn-BA" dirty="0"/>
              <a:t>MODEL ARHITEKTURE APLIKACIJE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FCC4B6-D4BE-4BC9-A017-8E30D57D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19" y="812799"/>
            <a:ext cx="2945074" cy="5294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971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5B95-DDC3-482C-ABB1-71D89515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bs-Latn-BA" dirty="0"/>
              <a:t>MODEL ARHITEKTURE MREŽE</a:t>
            </a:r>
            <a:endParaRPr lang="en-US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1A17D2-242D-4F37-8E57-0EEC8AA3C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26" y="2108201"/>
            <a:ext cx="9024731" cy="3868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199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5F62-A0CA-4D19-8DCC-67E7BE3C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27" y="3128014"/>
            <a:ext cx="3517567" cy="1157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bs-Latn-BA" dirty="0"/>
              <a:t>KORISNIČKI INTERFEJS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4C88E-0F28-4EB4-AC36-38BAE8C02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80" y="1524000"/>
            <a:ext cx="7215876" cy="4365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90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21342B-3F79-4E63-BCD4-0C2BC20D0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3" y="582559"/>
            <a:ext cx="6581367" cy="5692882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5DE3FA5-C8ED-496F-9E5A-FEE6B02D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27" y="3128014"/>
            <a:ext cx="3517567" cy="1157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bs-Latn-BA" dirty="0"/>
              <a:t>KORISNIČKI INTERFEJS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2947EB-8059-407E-92A0-8BD37E03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bs-Latn-BA" dirty="0"/>
              <a:t>KORISNIČKI INTERFEJS</a:t>
            </a:r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B50DEA-A52B-43B9-A223-0AC0AAD4D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1753"/>
            <a:ext cx="10058400" cy="29737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444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833ED8E-4362-4F1E-B6C2-E0DFE634D22C}"/>
              </a:ext>
            </a:extLst>
          </p:cNvPr>
          <p:cNvSpPr>
            <a:spLocks noGrp="1"/>
          </p:cNvSpPr>
          <p:nvPr/>
        </p:nvSpPr>
        <p:spPr>
          <a:xfrm>
            <a:off x="659913" y="761817"/>
            <a:ext cx="3689497" cy="1239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s-Latn-BA" sz="4400" dirty="0">
                <a:latin typeface="+mj-lt"/>
              </a:rPr>
              <a:t>SADRŽAJ</a:t>
            </a:r>
            <a:endParaRPr lang="en-US" sz="2000" dirty="0">
              <a:latin typeface="+mj-lt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C03349F8-24ED-4D0B-A32C-3463E0C2DAB4}"/>
              </a:ext>
            </a:extLst>
          </p:cNvPr>
          <p:cNvSpPr txBox="1"/>
          <p:nvPr/>
        </p:nvSpPr>
        <p:spPr>
          <a:xfrm>
            <a:off x="1094937" y="2252695"/>
            <a:ext cx="3689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bs-Latn-BA" sz="24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pPr marL="342900" indent="-342900">
              <a:buAutoNum type="arabicPeriod"/>
            </a:pPr>
            <a:endParaRPr lang="bs-Latn-B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bs-Latn-BA" sz="2400" dirty="0">
                <a:latin typeface="Arial" panose="020B0604020202020204" pitchFamily="34" charset="0"/>
                <a:cs typeface="Arial" panose="020B0604020202020204" pitchFamily="34" charset="0"/>
              </a:rPr>
              <a:t>Analiza problema</a:t>
            </a:r>
          </a:p>
          <a:p>
            <a:pPr marL="342900" indent="-342900">
              <a:buAutoNum type="arabicPeriod"/>
            </a:pPr>
            <a:endParaRPr lang="bs-Latn-B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bs-Latn-BA" sz="2400" dirty="0">
                <a:latin typeface="Arial" panose="020B0604020202020204" pitchFamily="34" charset="0"/>
                <a:cs typeface="Arial" panose="020B0604020202020204" pitchFamily="34" charset="0"/>
              </a:rPr>
              <a:t>Analiza cilja</a:t>
            </a:r>
          </a:p>
          <a:p>
            <a:pPr marL="342900" indent="-342900">
              <a:buAutoNum type="arabicPeriod"/>
            </a:pPr>
            <a:endParaRPr lang="bs-Latn-B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3B1EF-D552-452A-9D6F-6C2DA5CB8785}"/>
              </a:ext>
            </a:extLst>
          </p:cNvPr>
          <p:cNvSpPr txBox="1"/>
          <p:nvPr/>
        </p:nvSpPr>
        <p:spPr>
          <a:xfrm>
            <a:off x="4232842" y="2252695"/>
            <a:ext cx="4259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400" dirty="0">
                <a:latin typeface="Arial" panose="020B0604020202020204" pitchFamily="34" charset="0"/>
                <a:cs typeface="Arial" panose="020B0604020202020204" pitchFamily="34" charset="0"/>
              </a:rPr>
              <a:t>4. Dijagrami</a:t>
            </a:r>
          </a:p>
          <a:p>
            <a:pPr marL="342900" indent="-342900">
              <a:buAutoNum type="arabicPeriod"/>
            </a:pPr>
            <a:endParaRPr lang="bs-Latn-B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s-Latn-BA" sz="2400" dirty="0">
                <a:latin typeface="Arial" panose="020B0604020202020204" pitchFamily="34" charset="0"/>
                <a:cs typeface="Arial" panose="020B0604020202020204" pitchFamily="34" charset="0"/>
              </a:rPr>
              <a:t>5. Prototip korisničkog sučelja</a:t>
            </a:r>
          </a:p>
          <a:p>
            <a:pPr marL="342900" indent="-342900">
              <a:buAutoNum type="arabicPeriod"/>
            </a:pPr>
            <a:endParaRPr lang="bs-Latn-B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s-Latn-BA" sz="2400" dirty="0">
                <a:latin typeface="Arial" panose="020B0604020202020204" pitchFamily="34" charset="0"/>
                <a:cs typeface="Arial" panose="020B0604020202020204" pitchFamily="34" charset="0"/>
              </a:rPr>
              <a:t>6. Zaključak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EE78C-734D-4F30-85B4-21E3CD094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4" y="2385392"/>
            <a:ext cx="3750811" cy="37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4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9509D8-EDFE-4ADB-B13B-1857BC98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83" y="2914519"/>
            <a:ext cx="3517567" cy="109131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bs-Latn-BA" dirty="0"/>
              <a:t>KORISNIČKI INTERFEJS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C5B3BA-8871-48F0-829F-55A5DE80C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45" y="519807"/>
            <a:ext cx="5522014" cy="6152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79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C55C0B-D3AA-4A6C-B394-F19661E3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93" y="2894641"/>
            <a:ext cx="3517567" cy="113107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bs-Latn-BA" dirty="0"/>
              <a:t>KORISNIČKI INTERFEJS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DCE7CA-4BC4-4C31-A82D-0F660A98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6538"/>
            <a:ext cx="4574751" cy="56478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524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1F3E-53A4-4878-9D48-E3F77031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C212-2FE1-4842-87DB-0240F6B2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6739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s-Latn-BA" sz="2000" dirty="0"/>
              <a:t>Evidencija sigurnija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bs-Latn-BA" sz="2000" dirty="0"/>
              <a:t>Brže pristupačni podaci te brže obavljanje rada uposlenika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bs-Latn-BA" sz="2000" dirty="0"/>
              <a:t>Lakše održavanje dokumentacije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200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8F7F6E6-4D0D-4663-9DF4-44630A23D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297" y="1169275"/>
            <a:ext cx="4508890" cy="45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8944-626E-4676-AAD9-2A3CD5A7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1099931"/>
            <a:ext cx="2862470" cy="793805"/>
          </a:xfrm>
        </p:spPr>
        <p:txBody>
          <a:bodyPr>
            <a:normAutofit/>
          </a:bodyPr>
          <a:lstStyle/>
          <a:p>
            <a:r>
              <a:rPr lang="bs-Latn-BA" sz="4000" dirty="0"/>
              <a:t>PITANJA?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4B8A-D40B-4369-B5D9-1DB6C662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800" y="2856086"/>
            <a:ext cx="4389120" cy="1450756"/>
          </a:xfrm>
        </p:spPr>
        <p:txBody>
          <a:bodyPr>
            <a:normAutofit/>
          </a:bodyPr>
          <a:lstStyle/>
          <a:p>
            <a:r>
              <a:rPr lang="bs-Latn-BA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Hvala na pažnji!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476BFC53-983C-4E22-AFFB-BEBBDCC71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64"/>
            <a:ext cx="2765600" cy="27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2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B874-5F42-44AA-BEBF-1B43FEEA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bs-Latn-BA" dirty="0"/>
              <a:t>UVOD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F36EC-AD8E-4C3D-B4A5-57E582D107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38254" y="2267227"/>
            <a:ext cx="10058400" cy="38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bs-Latn-BA" sz="2000" dirty="0">
                <a:latin typeface="Arial" panose="020B0604020202020204" pitchFamily="34" charset="0"/>
                <a:cs typeface="Arial" panose="020B0604020202020204" pitchFamily="34" charset="0"/>
              </a:rPr>
              <a:t>Zdravlje kao osnova grana života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endParaRPr lang="bs-Latn-B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bs-Latn-BA" sz="2000" dirty="0">
                <a:latin typeface="Arial" panose="020B0604020202020204" pitchFamily="34" charset="0"/>
                <a:cs typeface="Arial" panose="020B0604020202020204" pitchFamily="34" charset="0"/>
              </a:rPr>
              <a:t>Djeca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endParaRPr lang="bs-Latn-B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bs-Latn-BA" sz="2000" dirty="0">
                <a:latin typeface="Arial" panose="020B0604020202020204" pitchFamily="34" charset="0"/>
                <a:cs typeface="Arial" panose="020B0604020202020204" pitchFamily="34" charset="0"/>
              </a:rPr>
              <a:t>Digitalizacija sve zastupljenija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endParaRPr lang="bs-Latn-B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bs-Latn-BA" sz="2000" dirty="0">
                <a:latin typeface="Arial" panose="020B0604020202020204" pitchFamily="34" charset="0"/>
                <a:cs typeface="Arial" panose="020B0604020202020204" pitchFamily="34" charset="0"/>
              </a:rPr>
              <a:t>Projekat nastoji izgraditi platformu koja će unaprijediti informacioni sistem odjela za pedijatriju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199D6-257D-4359-9B14-1948365B4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03" y="453670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1F95-BCE0-4BEA-A9C7-181CA832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ANALIZA PROBLEMA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227695-7298-4A93-9803-1EF73A46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01" y="2107035"/>
            <a:ext cx="10058400" cy="4464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bs-Latn-BA" sz="2000" dirty="0">
                <a:latin typeface="Arial" panose="020B0604020202020204" pitchFamily="34" charset="0"/>
                <a:cs typeface="Arial" panose="020B0604020202020204" pitchFamily="34" charset="0"/>
              </a:rPr>
              <a:t>Zastarjeli način unosa podataka</a:t>
            </a:r>
          </a:p>
          <a:p>
            <a:pPr marL="0" indent="0">
              <a:buNone/>
            </a:pPr>
            <a:endParaRPr lang="bs-Latn-B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bs-Latn-BA" sz="2000" dirty="0">
                <a:latin typeface="Arial" panose="020B0604020202020204" pitchFamily="34" charset="0"/>
                <a:cs typeface="Arial" panose="020B0604020202020204" pitchFamily="34" charset="0"/>
              </a:rPr>
              <a:t>Spora evidencija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bs-Latn-BA" sz="2000" dirty="0">
                <a:latin typeface="Arial" panose="020B0604020202020204" pitchFamily="34" charset="0"/>
                <a:cs typeface="Arial" panose="020B0604020202020204" pitchFamily="34" charset="0"/>
              </a:rPr>
              <a:t>Previše papirologije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bs-Latn-BA" sz="2000" dirty="0">
                <a:latin typeface="Arial" panose="020B0604020202020204" pitchFamily="34" charset="0"/>
                <a:cs typeface="Arial" panose="020B0604020202020204" pitchFamily="34" charset="0"/>
              </a:rPr>
              <a:t>Spor proces modifikacije korisnika</a:t>
            </a:r>
          </a:p>
          <a:p>
            <a:pPr>
              <a:buFont typeface="Arial" panose="020B0604020202020204" pitchFamily="34" charset="0"/>
              <a:buChar char="•"/>
            </a:pPr>
            <a:endParaRPr lang="bs-Latn-B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bs-Latn-BA" sz="2000" dirty="0">
                <a:latin typeface="Arial" panose="020B0604020202020204" pitchFamily="34" charset="0"/>
                <a:cs typeface="Arial" panose="020B0604020202020204" pitchFamily="34" charset="0"/>
              </a:rPr>
              <a:t>Loša komunikacija ustanove/osoblja/korisnika</a:t>
            </a:r>
          </a:p>
          <a:p>
            <a:pPr marL="0" indent="0">
              <a:buNone/>
            </a:pPr>
            <a:endParaRPr lang="bs-Latn-B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C10C84-261C-46C7-871B-49813546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829">
            <a:off x="5967607" y="2135259"/>
            <a:ext cx="5971031" cy="37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3D12-52ED-46E4-A0AF-EBA4A8B4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ANALIZA CILJA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523B-7584-4CEE-9EDB-5FE011C6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Tx/>
              <a:buFont typeface="Arial" panose="020B0604020202020204" pitchFamily="34" charset="0"/>
              <a:buChar char="•"/>
            </a:pPr>
            <a:r>
              <a:rPr lang="bs-Latn-B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Jednostavniji način modifikacije</a:t>
            </a:r>
          </a:p>
          <a:p>
            <a:pPr marL="0" lvl="0" indent="0">
              <a:buClr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Tx/>
              <a:buFont typeface="Arial" panose="020B0604020202020204" pitchFamily="34" charset="0"/>
              <a:buChar char="•"/>
            </a:pPr>
            <a:r>
              <a:rPr lang="bs-Latn-B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Efikasnije generisanje izvještaja</a:t>
            </a:r>
          </a:p>
          <a:p>
            <a:pPr lvl="0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Tx/>
              <a:buFont typeface="Arial" panose="020B0604020202020204" pitchFamily="34" charset="0"/>
              <a:buChar char="•"/>
            </a:pPr>
            <a:r>
              <a:rPr lang="bs-Latn-B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Olakšana komunikacija između ustanove/uposlenika/korisnika</a:t>
            </a:r>
          </a:p>
          <a:p>
            <a:pPr lvl="0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Tx/>
              <a:buFont typeface="Arial" panose="020B0604020202020204" pitchFamily="34" charset="0"/>
              <a:buChar char="•"/>
            </a:pPr>
            <a:r>
              <a:rPr lang="bs-Latn-B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Brža bilješka pregleda, tretmana, lijekova i osobina korisnika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99FDD201-802C-4D88-8979-933AF0821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856" y="405016"/>
            <a:ext cx="3406370" cy="34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761A-2D12-4EE7-A8C3-24AD09EF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bs-Latn-BA" dirty="0"/>
              <a:t>ORAGNIZACIJSKI DIJRAGRAM</a:t>
            </a:r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1EEC44-9057-4897-BD6D-42F96D17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90708"/>
            <a:ext cx="10058400" cy="35958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997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A48A-B953-4E19-A806-9246369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945422"/>
            <a:ext cx="3517567" cy="950909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ctr"/>
            <a:r>
              <a:rPr lang="bs-Latn-BA" sz="3300" dirty="0"/>
              <a:t>HIJERARHIJSKI DIJRAGRAM</a:t>
            </a:r>
            <a:endParaRPr lang="en-US" sz="33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096584-A00C-4D96-8F79-4D2D01543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70" y="622851"/>
            <a:ext cx="7011341" cy="5830957"/>
          </a:xfrm>
        </p:spPr>
      </p:pic>
    </p:spTree>
    <p:extLst>
      <p:ext uri="{BB962C8B-B14F-4D97-AF65-F5344CB8AC3E}">
        <p14:creationId xmlns:p14="http://schemas.microsoft.com/office/powerpoint/2010/main" val="319317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A3F7-9459-4D10-AE82-8A786C69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00" y="3110141"/>
            <a:ext cx="3517567" cy="89253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bs-Latn-BA" sz="2800" dirty="0"/>
              <a:t>KONTEKSTUALNI DIJAGRAM</a:t>
            </a:r>
            <a:endParaRPr lang="en-US" sz="28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03307E-1804-46B4-B272-5DF78B6A8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25" y="808382"/>
            <a:ext cx="7131756" cy="5287617"/>
          </a:xfrm>
        </p:spPr>
      </p:pic>
    </p:spTree>
    <p:extLst>
      <p:ext uri="{BB962C8B-B14F-4D97-AF65-F5344CB8AC3E}">
        <p14:creationId xmlns:p14="http://schemas.microsoft.com/office/powerpoint/2010/main" val="131210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C454-AAC5-437C-810B-4F32F326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40" y="2624925"/>
            <a:ext cx="3517567" cy="1608150"/>
          </a:xfrm>
        </p:spPr>
        <p:txBody>
          <a:bodyPr/>
          <a:lstStyle/>
          <a:p>
            <a:r>
              <a:rPr lang="bs-Latn-BA" dirty="0"/>
              <a:t>LOGIČKI MODEL PROCESA</a:t>
            </a:r>
            <a:endParaRPr lang="en-US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5C63B4E4-068F-4393-BE1A-A6A021FD7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07" y="0"/>
            <a:ext cx="8183654" cy="6858000"/>
          </a:xfrm>
        </p:spPr>
      </p:pic>
    </p:spTree>
    <p:extLst>
      <p:ext uri="{BB962C8B-B14F-4D97-AF65-F5344CB8AC3E}">
        <p14:creationId xmlns:p14="http://schemas.microsoft.com/office/powerpoint/2010/main" val="28975185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1_RetrospectVTI</vt:lpstr>
      <vt:lpstr>Informacijski sistem za  podršku rada pedijatrijskog medicinskog odjela</vt:lpstr>
      <vt:lpstr>PowerPoint Presentation</vt:lpstr>
      <vt:lpstr>UVOD</vt:lpstr>
      <vt:lpstr>ANALIZA PROBLEMA</vt:lpstr>
      <vt:lpstr>ANALIZA CILJA</vt:lpstr>
      <vt:lpstr>ORAGNIZACIJSKI DIJRAGRAM</vt:lpstr>
      <vt:lpstr>HIJERARHIJSKI DIJRAGRAM</vt:lpstr>
      <vt:lpstr>KONTEKSTUALNI DIJAGRAM</vt:lpstr>
      <vt:lpstr>LOGIČKI MODEL PROCESA</vt:lpstr>
      <vt:lpstr>FIZIČKI MODEL PROCESA</vt:lpstr>
      <vt:lpstr>PODPROCES UPRAVLJANJE KORISNICIMA</vt:lpstr>
      <vt:lpstr>KONCEPTUALNI MODEL PODATAKA</vt:lpstr>
      <vt:lpstr>FIZIČKI MODEL PODATAKA</vt:lpstr>
      <vt:lpstr>ŠEMA BAZE PODATAKA</vt:lpstr>
      <vt:lpstr>MODEL ARHITEKTURE APLIKACIJE</vt:lpstr>
      <vt:lpstr>MODEL ARHITEKTURE MREŽE</vt:lpstr>
      <vt:lpstr>KORISNIČKI INTERFEJS</vt:lpstr>
      <vt:lpstr>KORISNIČKI INTERFEJS</vt:lpstr>
      <vt:lpstr>KORISNIČKI INTERFEJS</vt:lpstr>
      <vt:lpstr>KORISNIČKI INTERFEJS</vt:lpstr>
      <vt:lpstr>KORISNIČKI INTERFEJS</vt:lpstr>
      <vt:lpstr>ZAKLJUČAK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2020-01-03T01:14:46Z</dcterms:created>
  <dcterms:modified xsi:type="dcterms:W3CDTF">2020-01-03T10:44:55Z</dcterms:modified>
</cp:coreProperties>
</file>