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62" r:id="rId6"/>
    <p:sldId id="260" r:id="rId7"/>
    <p:sldId id="261" r:id="rId8"/>
    <p:sldId id="276" r:id="rId9"/>
    <p:sldId id="273" r:id="rId10"/>
    <p:sldId id="274" r:id="rId11"/>
    <p:sldId id="267" r:id="rId12"/>
    <p:sldId id="268" r:id="rId13"/>
    <p:sldId id="272" r:id="rId14"/>
    <p:sldId id="275" r:id="rId15"/>
    <p:sldId id="264"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B9738-C1F6-47E3-B78D-FFF3894C172B}" v="2" dt="2021-07-11T11:09:02.51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0" d="100"/>
          <a:sy n="110"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lacal" userId="1b2568eb-c4f6-446f-9e04-761d0370910f" providerId="ADAL" clId="{52AB9738-C1F6-47E3-B78D-FFF3894C172B}"/>
    <pc:docChg chg="modSld">
      <pc:chgData name="manuel lacal" userId="1b2568eb-c4f6-446f-9e04-761d0370910f" providerId="ADAL" clId="{52AB9738-C1F6-47E3-B78D-FFF3894C172B}" dt="2021-07-11T11:09:02.511" v="1" actId="1076"/>
      <pc:docMkLst>
        <pc:docMk/>
      </pc:docMkLst>
      <pc:sldChg chg="modSp">
        <pc:chgData name="manuel lacal" userId="1b2568eb-c4f6-446f-9e04-761d0370910f" providerId="ADAL" clId="{52AB9738-C1F6-47E3-B78D-FFF3894C172B}" dt="2021-07-11T11:09:02.511" v="1" actId="1076"/>
        <pc:sldMkLst>
          <pc:docMk/>
          <pc:sldMk cId="1072419060" sldId="264"/>
        </pc:sldMkLst>
        <pc:picChg chg="mod">
          <ac:chgData name="manuel lacal" userId="1b2568eb-c4f6-446f-9e04-761d0370910f" providerId="ADAL" clId="{52AB9738-C1F6-47E3-B78D-FFF3894C172B}" dt="2021-07-11T11:09:02.511" v="1" actId="1076"/>
          <ac:picMkLst>
            <pc:docMk/>
            <pc:sldMk cId="1072419060" sldId="264"/>
            <ac:picMk id="1026" creationId="{46AF918B-5316-4591-82DD-DF1D2840A4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DD86B-280E-492B-9722-1DF380A32E87}" type="datetimeFigureOut">
              <a:rPr lang="it-IT" smtClean="0"/>
              <a:t>11/07/2021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78A01-BFE7-45A0-BFDC-DA2039AC478E}" type="slidenum">
              <a:rPr lang="it-IT" smtClean="0"/>
              <a:t>‹N›</a:t>
            </a:fld>
            <a:endParaRPr lang="it-IT"/>
          </a:p>
        </p:txBody>
      </p:sp>
    </p:spTree>
    <p:extLst>
      <p:ext uri="{BB962C8B-B14F-4D97-AF65-F5344CB8AC3E}">
        <p14:creationId xmlns:p14="http://schemas.microsoft.com/office/powerpoint/2010/main" val="7986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E66616-188E-4043-A760-446ACA15832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A984C83-68D3-42F8-9232-4E4F4B44A2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E7ABC46-C8A8-4786-8EF0-876FD9E3E7A6}"/>
              </a:ext>
            </a:extLst>
          </p:cNvPr>
          <p:cNvSpPr>
            <a:spLocks noGrp="1"/>
          </p:cNvSpPr>
          <p:nvPr>
            <p:ph type="dt" sz="half" idx="10"/>
          </p:nvPr>
        </p:nvSpPr>
        <p:spPr/>
        <p:txBody>
          <a:bodyPr/>
          <a:lstStyle/>
          <a:p>
            <a:fld id="{3B676595-BBE0-4589-A9EA-C2761D5383AB}" type="datetime1">
              <a:rPr lang="it-IT" smtClean="0"/>
              <a:t>11/07/2021</a:t>
            </a:fld>
            <a:endParaRPr lang="it-IT"/>
          </a:p>
        </p:txBody>
      </p:sp>
      <p:sp>
        <p:nvSpPr>
          <p:cNvPr id="5" name="Segnaposto piè di pagina 4">
            <a:extLst>
              <a:ext uri="{FF2B5EF4-FFF2-40B4-BE49-F238E27FC236}">
                <a16:creationId xmlns:a16="http://schemas.microsoft.com/office/drawing/2014/main" id="{8C78C1C5-E50D-4199-A0BA-469AD8DB2BD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D888F20-B408-4449-ADA4-8300B8CD0A29}"/>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256185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8864AF-16C4-4988-826E-3165F7DB978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E2D196F-E7E3-4222-AE14-8A8078030D6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B6D3CB-B608-4D5E-86DA-526E2D886BD2}"/>
              </a:ext>
            </a:extLst>
          </p:cNvPr>
          <p:cNvSpPr>
            <a:spLocks noGrp="1"/>
          </p:cNvSpPr>
          <p:nvPr>
            <p:ph type="dt" sz="half" idx="10"/>
          </p:nvPr>
        </p:nvSpPr>
        <p:spPr/>
        <p:txBody>
          <a:bodyPr/>
          <a:lstStyle/>
          <a:p>
            <a:fld id="{1DD0ACE2-9285-491E-8C8F-CDE59C787584}" type="datetime1">
              <a:rPr lang="it-IT" smtClean="0"/>
              <a:t>11/07/2021</a:t>
            </a:fld>
            <a:endParaRPr lang="it-IT"/>
          </a:p>
        </p:txBody>
      </p:sp>
      <p:sp>
        <p:nvSpPr>
          <p:cNvPr id="5" name="Segnaposto piè di pagina 4">
            <a:extLst>
              <a:ext uri="{FF2B5EF4-FFF2-40B4-BE49-F238E27FC236}">
                <a16:creationId xmlns:a16="http://schemas.microsoft.com/office/drawing/2014/main" id="{ED491473-B76C-4830-9E5F-15924998E0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773125-3D85-4A9A-9108-803360F3FCB5}"/>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17922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DE981ED-BDAE-46D5-8183-0C88D0E61D6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B423EEF-5E50-4C69-96CF-B6D91C8E385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C4F8855-1999-4960-BA3E-AD1345388A1E}"/>
              </a:ext>
            </a:extLst>
          </p:cNvPr>
          <p:cNvSpPr>
            <a:spLocks noGrp="1"/>
          </p:cNvSpPr>
          <p:nvPr>
            <p:ph type="dt" sz="half" idx="10"/>
          </p:nvPr>
        </p:nvSpPr>
        <p:spPr/>
        <p:txBody>
          <a:bodyPr/>
          <a:lstStyle/>
          <a:p>
            <a:fld id="{F928EA33-2033-4815-B9FD-DA841E894F12}" type="datetime1">
              <a:rPr lang="it-IT" smtClean="0"/>
              <a:t>11/07/2021</a:t>
            </a:fld>
            <a:endParaRPr lang="it-IT"/>
          </a:p>
        </p:txBody>
      </p:sp>
      <p:sp>
        <p:nvSpPr>
          <p:cNvPr id="5" name="Segnaposto piè di pagina 4">
            <a:extLst>
              <a:ext uri="{FF2B5EF4-FFF2-40B4-BE49-F238E27FC236}">
                <a16:creationId xmlns:a16="http://schemas.microsoft.com/office/drawing/2014/main" id="{FB3DDB90-A5AA-41EF-8C3A-6496E089795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0C2FA89-123D-4429-BDD3-BA884B5D141D}"/>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215592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A222F-238F-48B5-AA81-299FDC1F9CD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8F79F8-2B45-4DD0-BAE4-F990B3F7367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4D9894-7A8C-4B67-9341-7057AED48E14}"/>
              </a:ext>
            </a:extLst>
          </p:cNvPr>
          <p:cNvSpPr>
            <a:spLocks noGrp="1"/>
          </p:cNvSpPr>
          <p:nvPr>
            <p:ph type="dt" sz="half" idx="10"/>
          </p:nvPr>
        </p:nvSpPr>
        <p:spPr/>
        <p:txBody>
          <a:bodyPr/>
          <a:lstStyle/>
          <a:p>
            <a:fld id="{B5C55A31-E74A-4430-B51B-B9E8EAF50D75}" type="datetime1">
              <a:rPr lang="it-IT" smtClean="0"/>
              <a:t>11/07/2021</a:t>
            </a:fld>
            <a:endParaRPr lang="it-IT"/>
          </a:p>
        </p:txBody>
      </p:sp>
      <p:sp>
        <p:nvSpPr>
          <p:cNvPr id="5" name="Segnaposto piè di pagina 4">
            <a:extLst>
              <a:ext uri="{FF2B5EF4-FFF2-40B4-BE49-F238E27FC236}">
                <a16:creationId xmlns:a16="http://schemas.microsoft.com/office/drawing/2014/main" id="{1C3DD9A7-15AD-4DC0-8CBA-BAD3F96DBDD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3BD3FE-3074-450D-AAF2-18759D39D812}"/>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387052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696D07-0104-43EC-9FB4-804253EF289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05EE532-7A79-46CA-83D0-7611ED50C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8B8698B-45EB-447E-931A-AEE89C150E81}"/>
              </a:ext>
            </a:extLst>
          </p:cNvPr>
          <p:cNvSpPr>
            <a:spLocks noGrp="1"/>
          </p:cNvSpPr>
          <p:nvPr>
            <p:ph type="dt" sz="half" idx="10"/>
          </p:nvPr>
        </p:nvSpPr>
        <p:spPr/>
        <p:txBody>
          <a:bodyPr/>
          <a:lstStyle/>
          <a:p>
            <a:fld id="{565A8F3C-65C2-42FA-A309-039D6ED50642}" type="datetime1">
              <a:rPr lang="it-IT" smtClean="0"/>
              <a:t>11/07/2021</a:t>
            </a:fld>
            <a:endParaRPr lang="it-IT"/>
          </a:p>
        </p:txBody>
      </p:sp>
      <p:sp>
        <p:nvSpPr>
          <p:cNvPr id="5" name="Segnaposto piè di pagina 4">
            <a:extLst>
              <a:ext uri="{FF2B5EF4-FFF2-40B4-BE49-F238E27FC236}">
                <a16:creationId xmlns:a16="http://schemas.microsoft.com/office/drawing/2014/main" id="{84E3F2F2-18CF-4532-A1C8-1747417BED1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183239-DF2D-4AAD-B9A2-5967C44BE20F}"/>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335602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EA4E77-102D-43E0-8A78-151CB264F81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7F45B3E-C2FA-4851-8DB2-2A19FCE6D24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AB4B1E0-C718-465C-B7BF-600530361A8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84F1881-CDA5-46D9-9F23-51E6C6144547}"/>
              </a:ext>
            </a:extLst>
          </p:cNvPr>
          <p:cNvSpPr>
            <a:spLocks noGrp="1"/>
          </p:cNvSpPr>
          <p:nvPr>
            <p:ph type="dt" sz="half" idx="10"/>
          </p:nvPr>
        </p:nvSpPr>
        <p:spPr/>
        <p:txBody>
          <a:bodyPr/>
          <a:lstStyle/>
          <a:p>
            <a:fld id="{ED330C2E-FE49-4AD6-8A2C-FB416E5FD02C}" type="datetime1">
              <a:rPr lang="it-IT" smtClean="0"/>
              <a:t>11/07/2021</a:t>
            </a:fld>
            <a:endParaRPr lang="it-IT"/>
          </a:p>
        </p:txBody>
      </p:sp>
      <p:sp>
        <p:nvSpPr>
          <p:cNvPr id="6" name="Segnaposto piè di pagina 5">
            <a:extLst>
              <a:ext uri="{FF2B5EF4-FFF2-40B4-BE49-F238E27FC236}">
                <a16:creationId xmlns:a16="http://schemas.microsoft.com/office/drawing/2014/main" id="{E3BEDEE5-A7DA-4692-A3C2-68FC6FD97F9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78F8B5A-21D6-4156-B96F-4D0F5BF43B4E}"/>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286433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45FFA0-3161-4CEE-8B65-DA7C08F4DAC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D668B2F-12C7-4CE4-854C-6A1D377E8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F3E5D1A-EC7C-4306-8723-E47926565B4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7A2BA6E-8B5A-4B7C-8202-E6DBF0BA9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6BF8F33-F121-45E5-AB27-C0EE50CC974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CC1F013-2A20-4D0E-BA7D-D9258E146227}"/>
              </a:ext>
            </a:extLst>
          </p:cNvPr>
          <p:cNvSpPr>
            <a:spLocks noGrp="1"/>
          </p:cNvSpPr>
          <p:nvPr>
            <p:ph type="dt" sz="half" idx="10"/>
          </p:nvPr>
        </p:nvSpPr>
        <p:spPr/>
        <p:txBody>
          <a:bodyPr/>
          <a:lstStyle/>
          <a:p>
            <a:fld id="{586EF280-FE21-4B48-AC1B-55D693DDD99E}" type="datetime1">
              <a:rPr lang="it-IT" smtClean="0"/>
              <a:t>11/07/2021</a:t>
            </a:fld>
            <a:endParaRPr lang="it-IT"/>
          </a:p>
        </p:txBody>
      </p:sp>
      <p:sp>
        <p:nvSpPr>
          <p:cNvPr id="8" name="Segnaposto piè di pagina 7">
            <a:extLst>
              <a:ext uri="{FF2B5EF4-FFF2-40B4-BE49-F238E27FC236}">
                <a16:creationId xmlns:a16="http://schemas.microsoft.com/office/drawing/2014/main" id="{9B0D96A2-0FDD-4DE8-A358-204BA8E713C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F33E429-12BD-4A79-A9D7-06D219F0192D}"/>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180770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9B17B-AF1B-45C1-87BA-D83F2310BA9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67CA3A-AE85-4391-9876-16E38911270C}"/>
              </a:ext>
            </a:extLst>
          </p:cNvPr>
          <p:cNvSpPr>
            <a:spLocks noGrp="1"/>
          </p:cNvSpPr>
          <p:nvPr>
            <p:ph type="dt" sz="half" idx="10"/>
          </p:nvPr>
        </p:nvSpPr>
        <p:spPr/>
        <p:txBody>
          <a:bodyPr/>
          <a:lstStyle/>
          <a:p>
            <a:fld id="{AB737C1D-8AD7-418D-A58A-C13A4FD5E7FD}" type="datetime1">
              <a:rPr lang="it-IT" smtClean="0"/>
              <a:t>11/07/2021</a:t>
            </a:fld>
            <a:endParaRPr lang="it-IT"/>
          </a:p>
        </p:txBody>
      </p:sp>
      <p:sp>
        <p:nvSpPr>
          <p:cNvPr id="4" name="Segnaposto piè di pagina 3">
            <a:extLst>
              <a:ext uri="{FF2B5EF4-FFF2-40B4-BE49-F238E27FC236}">
                <a16:creationId xmlns:a16="http://schemas.microsoft.com/office/drawing/2014/main" id="{38639F76-01AB-4FD3-AACA-4B1B8CBBE94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0BE57BA-7BC2-4906-94D7-78B13B5F2094}"/>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74231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023815E-AABD-4AFE-92FB-363ADD0D53AE}"/>
              </a:ext>
            </a:extLst>
          </p:cNvPr>
          <p:cNvSpPr>
            <a:spLocks noGrp="1"/>
          </p:cNvSpPr>
          <p:nvPr>
            <p:ph type="dt" sz="half" idx="10"/>
          </p:nvPr>
        </p:nvSpPr>
        <p:spPr/>
        <p:txBody>
          <a:bodyPr/>
          <a:lstStyle/>
          <a:p>
            <a:fld id="{6E9E57E1-69E6-4600-B06A-65890D4CAB9E}" type="datetime1">
              <a:rPr lang="it-IT" smtClean="0"/>
              <a:t>11/07/2021</a:t>
            </a:fld>
            <a:endParaRPr lang="it-IT"/>
          </a:p>
        </p:txBody>
      </p:sp>
      <p:sp>
        <p:nvSpPr>
          <p:cNvPr id="3" name="Segnaposto piè di pagina 2">
            <a:extLst>
              <a:ext uri="{FF2B5EF4-FFF2-40B4-BE49-F238E27FC236}">
                <a16:creationId xmlns:a16="http://schemas.microsoft.com/office/drawing/2014/main" id="{931F1682-1757-4CB0-92CE-284C3BBE99E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DEAF517-DE18-44A8-8798-881603079472}"/>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340800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C7C03-9860-48D7-BFF2-15F1252C25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4398FB8-64B5-4224-8E72-17982CD8A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0E49BE9-870B-43A8-997B-3E4626771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D06004F-29E3-407B-BF84-4422B990E89D}"/>
              </a:ext>
            </a:extLst>
          </p:cNvPr>
          <p:cNvSpPr>
            <a:spLocks noGrp="1"/>
          </p:cNvSpPr>
          <p:nvPr>
            <p:ph type="dt" sz="half" idx="10"/>
          </p:nvPr>
        </p:nvSpPr>
        <p:spPr/>
        <p:txBody>
          <a:bodyPr/>
          <a:lstStyle/>
          <a:p>
            <a:fld id="{DC0312B0-8B9E-438D-9F76-948857386D9E}" type="datetime1">
              <a:rPr lang="it-IT" smtClean="0"/>
              <a:t>11/07/2021</a:t>
            </a:fld>
            <a:endParaRPr lang="it-IT"/>
          </a:p>
        </p:txBody>
      </p:sp>
      <p:sp>
        <p:nvSpPr>
          <p:cNvPr id="6" name="Segnaposto piè di pagina 5">
            <a:extLst>
              <a:ext uri="{FF2B5EF4-FFF2-40B4-BE49-F238E27FC236}">
                <a16:creationId xmlns:a16="http://schemas.microsoft.com/office/drawing/2014/main" id="{57CD56C6-D00F-4871-B00C-70215AE28EB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03E466C-B173-4241-98DB-E0B57F19738F}"/>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339190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BDC793-3A9F-406C-9932-8F3E4501013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1E49C86-8EE3-4468-ABF6-82FB46112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3CADEA0-82AE-468F-BCA1-A720B7BC8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3F7383A-69AE-4C71-B4C4-A5ABEE88D731}"/>
              </a:ext>
            </a:extLst>
          </p:cNvPr>
          <p:cNvSpPr>
            <a:spLocks noGrp="1"/>
          </p:cNvSpPr>
          <p:nvPr>
            <p:ph type="dt" sz="half" idx="10"/>
          </p:nvPr>
        </p:nvSpPr>
        <p:spPr/>
        <p:txBody>
          <a:bodyPr/>
          <a:lstStyle/>
          <a:p>
            <a:fld id="{47D17DD8-37CB-4283-B345-1524A3679EB3}" type="datetime1">
              <a:rPr lang="it-IT" smtClean="0"/>
              <a:t>11/07/2021</a:t>
            </a:fld>
            <a:endParaRPr lang="it-IT"/>
          </a:p>
        </p:txBody>
      </p:sp>
      <p:sp>
        <p:nvSpPr>
          <p:cNvPr id="6" name="Segnaposto piè di pagina 5">
            <a:extLst>
              <a:ext uri="{FF2B5EF4-FFF2-40B4-BE49-F238E27FC236}">
                <a16:creationId xmlns:a16="http://schemas.microsoft.com/office/drawing/2014/main" id="{3746A5F9-DB6A-4C06-9134-D122E4B3D9C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6E4BE1-3827-4F85-9BF0-7B378ECB9F8B}"/>
              </a:ext>
            </a:extLst>
          </p:cNvPr>
          <p:cNvSpPr>
            <a:spLocks noGrp="1"/>
          </p:cNvSpPr>
          <p:nvPr>
            <p:ph type="sldNum" sz="quarter" idx="12"/>
          </p:nvPr>
        </p:nvSpPr>
        <p:spPr/>
        <p:txBody>
          <a:bodyPr/>
          <a:lstStyle/>
          <a:p>
            <a:fld id="{2850D8E8-CC17-4C1D-B91E-CA9787725759}" type="slidenum">
              <a:rPr lang="it-IT" smtClean="0"/>
              <a:t>‹N›</a:t>
            </a:fld>
            <a:endParaRPr lang="it-IT"/>
          </a:p>
        </p:txBody>
      </p:sp>
    </p:spTree>
    <p:extLst>
      <p:ext uri="{BB962C8B-B14F-4D97-AF65-F5344CB8AC3E}">
        <p14:creationId xmlns:p14="http://schemas.microsoft.com/office/powerpoint/2010/main" val="54996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9CD691D-5803-4919-B72A-5EA37B071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BBD3563-CBD5-4907-AD9E-BB78BDDD39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098221-CB70-4989-BC9B-F495FAFA6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62F31-A1D9-4D4D-92B4-D1E9854CFEF2}" type="datetime1">
              <a:rPr lang="it-IT" smtClean="0"/>
              <a:t>11/07/2021</a:t>
            </a:fld>
            <a:endParaRPr lang="it-IT"/>
          </a:p>
        </p:txBody>
      </p:sp>
      <p:sp>
        <p:nvSpPr>
          <p:cNvPr id="5" name="Segnaposto piè di pagina 4">
            <a:extLst>
              <a:ext uri="{FF2B5EF4-FFF2-40B4-BE49-F238E27FC236}">
                <a16:creationId xmlns:a16="http://schemas.microsoft.com/office/drawing/2014/main" id="{07D72FAB-8D04-427B-94FA-402C0325A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CFE1DFB-86A6-49B8-8C00-B21F86823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0D8E8-CC17-4C1D-B91E-CA9787725759}" type="slidenum">
              <a:rPr lang="it-IT" smtClean="0"/>
              <a:t>‹N›</a:t>
            </a:fld>
            <a:endParaRPr lang="it-IT"/>
          </a:p>
        </p:txBody>
      </p:sp>
    </p:spTree>
    <p:extLst>
      <p:ext uri="{BB962C8B-B14F-4D97-AF65-F5344CB8AC3E}">
        <p14:creationId xmlns:p14="http://schemas.microsoft.com/office/powerpoint/2010/main" val="2731874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raw.githubusercontent.com/pcm-dpc/COVID-19/master/dati-andamento-nazionale/dpc-covid19-ita-andamento-nazionale.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7564B0-F31A-411E-B1D7-99834A82C356}"/>
              </a:ext>
            </a:extLst>
          </p:cNvPr>
          <p:cNvSpPr>
            <a:spLocks noGrp="1"/>
          </p:cNvSpPr>
          <p:nvPr>
            <p:ph type="ctrTitle"/>
          </p:nvPr>
        </p:nvSpPr>
        <p:spPr>
          <a:xfrm>
            <a:off x="1987420" y="1957137"/>
            <a:ext cx="9144000" cy="1471863"/>
          </a:xfrm>
        </p:spPr>
        <p:txBody>
          <a:bodyPr>
            <a:noAutofit/>
          </a:bodyPr>
          <a:lstStyle/>
          <a:p>
            <a:r>
              <a:rPr lang="en-US" sz="3200" b="1" i="0" u="none" strike="noStrike" baseline="0" dirty="0">
                <a:latin typeface="Times New Roman" panose="02020603050405020304" pitchFamily="18" charset="0"/>
                <a:cs typeface="Times New Roman" panose="02020603050405020304" pitchFamily="18" charset="0"/>
              </a:rPr>
              <a:t>Predictability: Can the trend of an</a:t>
            </a:r>
            <a:br>
              <a:rPr lang="en-US" sz="3200" b="1" i="0" u="none" strike="noStrike" baseline="0" dirty="0">
                <a:latin typeface="Times New Roman" panose="02020603050405020304" pitchFamily="18" charset="0"/>
                <a:cs typeface="Times New Roman" panose="02020603050405020304" pitchFamily="18" charset="0"/>
              </a:rPr>
            </a:br>
            <a:r>
              <a:rPr lang="en-US" sz="3200" b="1" i="0" u="none" strike="noStrike" baseline="0" dirty="0">
                <a:latin typeface="Times New Roman" panose="02020603050405020304" pitchFamily="18" charset="0"/>
                <a:cs typeface="Times New Roman" panose="02020603050405020304" pitchFamily="18" charset="0"/>
              </a:rPr>
              <a:t>expanding epidemic be precisely forecast while the</a:t>
            </a:r>
            <a:br>
              <a:rPr lang="en-US" sz="3200" b="1" i="0" u="none" strike="noStrike" baseline="0" dirty="0">
                <a:latin typeface="Times New Roman" panose="02020603050405020304" pitchFamily="18" charset="0"/>
                <a:cs typeface="Times New Roman" panose="02020603050405020304" pitchFamily="18" charset="0"/>
              </a:rPr>
            </a:br>
            <a:r>
              <a:rPr lang="it-IT" sz="3200" b="1" i="0" u="none" strike="noStrike" baseline="0" dirty="0" err="1">
                <a:latin typeface="Times New Roman" panose="02020603050405020304" pitchFamily="18" charset="0"/>
                <a:cs typeface="Times New Roman" panose="02020603050405020304" pitchFamily="18" charset="0"/>
              </a:rPr>
              <a:t>epidemic</a:t>
            </a:r>
            <a:r>
              <a:rPr lang="it-IT" sz="3200" b="1" i="0" u="none" strike="noStrike" baseline="0" dirty="0">
                <a:latin typeface="Times New Roman" panose="02020603050405020304" pitchFamily="18" charset="0"/>
                <a:cs typeface="Times New Roman" panose="02020603050405020304" pitchFamily="18" charset="0"/>
              </a:rPr>
              <a:t> </a:t>
            </a:r>
            <a:r>
              <a:rPr lang="it-IT" sz="3200" b="1" i="0" u="none" strike="noStrike" baseline="0" dirty="0" err="1">
                <a:latin typeface="Times New Roman" panose="02020603050405020304" pitchFamily="18" charset="0"/>
                <a:cs typeface="Times New Roman" panose="02020603050405020304" pitchFamily="18" charset="0"/>
              </a:rPr>
              <a:t>is</a:t>
            </a:r>
            <a:r>
              <a:rPr lang="it-IT" sz="3200" b="1" i="0" u="none" strike="noStrike" baseline="0" dirty="0">
                <a:latin typeface="Times New Roman" panose="02020603050405020304" pitchFamily="18" charset="0"/>
                <a:cs typeface="Times New Roman" panose="02020603050405020304" pitchFamily="18" charset="0"/>
              </a:rPr>
              <a:t> </a:t>
            </a:r>
            <a:r>
              <a:rPr lang="it-IT" sz="3200" b="1" i="0" u="none" strike="noStrike" baseline="0" dirty="0" err="1">
                <a:latin typeface="Times New Roman" panose="02020603050405020304" pitchFamily="18" charset="0"/>
                <a:cs typeface="Times New Roman" panose="02020603050405020304" pitchFamily="18" charset="0"/>
              </a:rPr>
              <a:t>still</a:t>
            </a:r>
            <a:r>
              <a:rPr lang="it-IT" sz="3200" b="1" i="0" u="none" strike="noStrike" baseline="0" dirty="0">
                <a:latin typeface="Times New Roman" panose="02020603050405020304" pitchFamily="18" charset="0"/>
                <a:cs typeface="Times New Roman" panose="02020603050405020304" pitchFamily="18" charset="0"/>
              </a:rPr>
              <a:t> </a:t>
            </a:r>
            <a:r>
              <a:rPr lang="it-IT" sz="3200" b="1" i="0" u="none" strike="noStrike" baseline="0" dirty="0" err="1">
                <a:latin typeface="Times New Roman" panose="02020603050405020304" pitchFamily="18" charset="0"/>
                <a:cs typeface="Times New Roman" panose="02020603050405020304" pitchFamily="18" charset="0"/>
              </a:rPr>
              <a:t>spreading</a:t>
            </a:r>
            <a:r>
              <a:rPr lang="it-IT" sz="3200" b="1" i="0" u="none" strike="noStrike" baseline="0" dirty="0">
                <a:latin typeface="Times New Roman" panose="02020603050405020304" pitchFamily="18" charset="0"/>
                <a:cs typeface="Times New Roman" panose="02020603050405020304" pitchFamily="18" charset="0"/>
              </a:rPr>
              <a:t>?</a:t>
            </a:r>
            <a:endParaRPr lang="it-IT" sz="3200" b="1" dirty="0">
              <a:latin typeface="Times New Roman" panose="02020603050405020304" pitchFamily="18" charset="0"/>
              <a:cs typeface="Times New Roman" panose="02020603050405020304" pitchFamily="18" charset="0"/>
            </a:endParaRPr>
          </a:p>
        </p:txBody>
      </p:sp>
      <p:pic>
        <p:nvPicPr>
          <p:cNvPr id="15" name="Immagine 751">
            <a:extLst>
              <a:ext uri="{FF2B5EF4-FFF2-40B4-BE49-F238E27FC236}">
                <a16:creationId xmlns:a16="http://schemas.microsoft.com/office/drawing/2014/main" id="{32F929C1-C552-4B1C-A964-05AA7026BF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078" y="647048"/>
            <a:ext cx="1027682" cy="1027682"/>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8A162673-7D51-4E97-A69A-EE59223F68F8}"/>
              </a:ext>
            </a:extLst>
          </p:cNvPr>
          <p:cNvSpPr txBox="1"/>
          <p:nvPr/>
        </p:nvSpPr>
        <p:spPr>
          <a:xfrm>
            <a:off x="1390919" y="4942766"/>
            <a:ext cx="2220685" cy="369332"/>
          </a:xfrm>
          <a:prstGeom prst="rect">
            <a:avLst/>
          </a:prstGeom>
          <a:noFill/>
        </p:spPr>
        <p:txBody>
          <a:bodyPr wrap="square" rtlCol="0">
            <a:spAutoFit/>
          </a:bodyPr>
          <a:lstStyle/>
          <a:p>
            <a:r>
              <a:rPr lang="it-IT" b="1" dirty="0">
                <a:latin typeface="Times New Roman" panose="02020603050405020304" pitchFamily="18" charset="0"/>
                <a:cs typeface="Times New Roman" panose="02020603050405020304" pitchFamily="18" charset="0"/>
              </a:rPr>
              <a:t>Manuel Lacal</a:t>
            </a:r>
          </a:p>
        </p:txBody>
      </p:sp>
      <p:sp>
        <p:nvSpPr>
          <p:cNvPr id="18" name="CasellaDiTesto 17">
            <a:extLst>
              <a:ext uri="{FF2B5EF4-FFF2-40B4-BE49-F238E27FC236}">
                <a16:creationId xmlns:a16="http://schemas.microsoft.com/office/drawing/2014/main" id="{D3B875D7-22B3-4D4E-A11C-846BD795F488}"/>
              </a:ext>
            </a:extLst>
          </p:cNvPr>
          <p:cNvSpPr txBox="1"/>
          <p:nvPr/>
        </p:nvSpPr>
        <p:spPr>
          <a:xfrm>
            <a:off x="8943805" y="4665767"/>
            <a:ext cx="2187615" cy="646331"/>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it-IT" altLang="zh-CN" sz="1800" b="1" i="0" u="none" strike="noStrike" kern="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Anno Accademico 2019/2020</a:t>
            </a:r>
            <a:endParaRPr kumimoji="0" lang="it-IT"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43901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uppo 28">
            <a:extLst>
              <a:ext uri="{FF2B5EF4-FFF2-40B4-BE49-F238E27FC236}">
                <a16:creationId xmlns:a16="http://schemas.microsoft.com/office/drawing/2014/main" id="{0AA28F1C-04EA-428C-8C8E-E26D841E2C86}"/>
              </a:ext>
            </a:extLst>
          </p:cNvPr>
          <p:cNvGrpSpPr/>
          <p:nvPr/>
        </p:nvGrpSpPr>
        <p:grpSpPr>
          <a:xfrm>
            <a:off x="576656" y="1173693"/>
            <a:ext cx="11038688" cy="5258947"/>
            <a:chOff x="821962" y="1123359"/>
            <a:chExt cx="11038688" cy="5258947"/>
          </a:xfrm>
        </p:grpSpPr>
        <p:pic>
          <p:nvPicPr>
            <p:cNvPr id="3" name="Immagine 2" descr="Immagine che contiene luce&#10;&#10;Descrizione generata automaticamente">
              <a:extLst>
                <a:ext uri="{FF2B5EF4-FFF2-40B4-BE49-F238E27FC236}">
                  <a16:creationId xmlns:a16="http://schemas.microsoft.com/office/drawing/2014/main" id="{29ABFDFA-46DD-4713-9DA9-18499F319692}"/>
                </a:ext>
              </a:extLst>
            </p:cNvPr>
            <p:cNvPicPr>
              <a:picLocks noChangeAspect="1"/>
            </p:cNvPicPr>
            <p:nvPr/>
          </p:nvPicPr>
          <p:blipFill rotWithShape="1">
            <a:blip r:embed="rId2">
              <a:extLst>
                <a:ext uri="{28A0092B-C50C-407E-A947-70E740481C1C}">
                  <a14:useLocalDpi xmlns:a14="http://schemas.microsoft.com/office/drawing/2010/main" val="0"/>
                </a:ext>
              </a:extLst>
            </a:blip>
            <a:srcRect l="5171" t="12205" r="4289" b="1525"/>
            <a:stretch/>
          </p:blipFill>
          <p:spPr>
            <a:xfrm>
              <a:off x="821962" y="1123359"/>
              <a:ext cx="11038688" cy="5258947"/>
            </a:xfrm>
            <a:prstGeom prst="rect">
              <a:avLst/>
            </a:prstGeom>
          </p:spPr>
        </p:pic>
        <p:cxnSp>
          <p:nvCxnSpPr>
            <p:cNvPr id="16" name="Connettore 2 15">
              <a:extLst>
                <a:ext uri="{FF2B5EF4-FFF2-40B4-BE49-F238E27FC236}">
                  <a16:creationId xmlns:a16="http://schemas.microsoft.com/office/drawing/2014/main" id="{74531C90-E399-4925-B0B5-5FF5E8BF9E20}"/>
                </a:ext>
              </a:extLst>
            </p:cNvPr>
            <p:cNvCxnSpPr>
              <a:cxnSpLocks/>
            </p:cNvCxnSpPr>
            <p:nvPr/>
          </p:nvCxnSpPr>
          <p:spPr>
            <a:xfrm flipV="1">
              <a:off x="8528086" y="1825096"/>
              <a:ext cx="651432" cy="1716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asellaDiTesto 18">
              <a:extLst>
                <a:ext uri="{FF2B5EF4-FFF2-40B4-BE49-F238E27FC236}">
                  <a16:creationId xmlns:a16="http://schemas.microsoft.com/office/drawing/2014/main" id="{4C433CC9-0A3F-4069-B694-AB126A518119}"/>
                </a:ext>
              </a:extLst>
            </p:cNvPr>
            <p:cNvSpPr txBox="1"/>
            <p:nvPr/>
          </p:nvSpPr>
          <p:spPr>
            <a:xfrm rot="20717697">
              <a:off x="8261698" y="1488623"/>
              <a:ext cx="1033103" cy="382606"/>
            </a:xfrm>
            <a:prstGeom prst="rect">
              <a:avLst/>
            </a:prstGeom>
            <a:noFill/>
          </p:spPr>
          <p:txBody>
            <a:bodyPr wrap="square" rtlCol="0">
              <a:spAutoFit/>
            </a:bodyPr>
            <a:lstStyle/>
            <a:p>
              <a:pPr algn="ctr"/>
              <a:r>
                <a:rPr lang="it-IT" sz="1200" noProof="1">
                  <a:latin typeface="Times New Roman" panose="02020603050405020304" pitchFamily="18" charset="0"/>
                  <a:cs typeface="Times New Roman" panose="02020603050405020304" pitchFamily="18" charset="0"/>
                </a:rPr>
                <a:t>Exponential growth</a:t>
              </a:r>
            </a:p>
          </p:txBody>
        </p:sp>
        <p:cxnSp>
          <p:nvCxnSpPr>
            <p:cNvPr id="11" name="Connettore 2 10">
              <a:extLst>
                <a:ext uri="{FF2B5EF4-FFF2-40B4-BE49-F238E27FC236}">
                  <a16:creationId xmlns:a16="http://schemas.microsoft.com/office/drawing/2014/main" id="{7F280E5F-2941-4E8A-8725-91525C18CC82}"/>
                </a:ext>
              </a:extLst>
            </p:cNvPr>
            <p:cNvCxnSpPr>
              <a:cxnSpLocks/>
            </p:cNvCxnSpPr>
            <p:nvPr/>
          </p:nvCxnSpPr>
          <p:spPr>
            <a:xfrm>
              <a:off x="2641324" y="3980673"/>
              <a:ext cx="0" cy="612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6109BCC7-75D6-45A6-95B8-40D2530508DE}"/>
                    </a:ext>
                  </a:extLst>
                </p:cNvPr>
                <p:cNvSpPr txBox="1"/>
                <p:nvPr/>
              </p:nvSpPr>
              <p:spPr>
                <a:xfrm>
                  <a:off x="2078218" y="3372104"/>
                  <a:ext cx="1126212" cy="649665"/>
                </a:xfrm>
                <a:prstGeom prst="rect">
                  <a:avLst/>
                </a:prstGeom>
                <a:noFill/>
              </p:spPr>
              <p:txBody>
                <a:bodyPr wrap="square" rtlCol="0">
                  <a:spAutoFit/>
                </a:bodyPr>
                <a:lstStyle/>
                <a:p>
                  <a:pPr algn="ctr"/>
                  <a:r>
                    <a:rPr lang="it-IT" sz="1200" noProof="1">
                      <a:latin typeface="Times New Roman" panose="02020603050405020304" pitchFamily="18" charset="0"/>
                      <a:cs typeface="Times New Roman" panose="02020603050405020304" pitchFamily="18" charset="0"/>
                    </a:rPr>
                    <a:t>Confinement begins</a:t>
                  </a:r>
                </a:p>
                <a:p>
                  <a:pPr algn="ctr"/>
                  <a14:m>
                    <m:oMathPara xmlns:m="http://schemas.openxmlformats.org/officeDocument/2006/math">
                      <m:oMathParaPr>
                        <m:jc m:val="centerGroup"/>
                      </m:oMathParaPr>
                      <m:oMath xmlns:m="http://schemas.openxmlformats.org/officeDocument/2006/math">
                        <m:sSup>
                          <m:sSupPr>
                            <m:ctrlPr>
                              <a:rPr lang="it-IT" sz="1200" i="1" noProof="1" smtClean="0">
                                <a:latin typeface="Cambria Math" panose="02040503050406030204" pitchFamily="18" charset="0"/>
                                <a:cs typeface="Times New Roman" panose="02020603050405020304" pitchFamily="18" charset="0"/>
                              </a:rPr>
                            </m:ctrlPr>
                          </m:sSupPr>
                          <m:e>
                            <m:r>
                              <a:rPr lang="it-IT" sz="1200" b="0" i="1" noProof="1" smtClean="0">
                                <a:latin typeface="Cambria Math" panose="02040503050406030204" pitchFamily="18" charset="0"/>
                                <a:cs typeface="Times New Roman" panose="02020603050405020304" pitchFamily="18" charset="0"/>
                              </a:rPr>
                              <m:t>(9</m:t>
                            </m:r>
                          </m:e>
                          <m:sup>
                            <m:r>
                              <a:rPr lang="it-IT" sz="1200" b="0" i="1" noProof="1" smtClean="0">
                                <a:latin typeface="Cambria Math" panose="02040503050406030204" pitchFamily="18" charset="0"/>
                                <a:cs typeface="Times New Roman" panose="02020603050405020304" pitchFamily="18" charset="0"/>
                              </a:rPr>
                              <m:t>𝑡h</m:t>
                            </m:r>
                          </m:sup>
                        </m:sSup>
                        <m:r>
                          <a:rPr lang="it-IT" sz="1200" b="0" i="1" noProof="1" smtClean="0">
                            <a:latin typeface="Cambria Math" panose="02040503050406030204" pitchFamily="18" charset="0"/>
                            <a:cs typeface="Times New Roman" panose="02020603050405020304" pitchFamily="18" charset="0"/>
                          </a:rPr>
                          <m:t>𝑀𝑎𝑟𝑐h</m:t>
                        </m:r>
                        <m:r>
                          <a:rPr lang="it-IT" sz="1200" b="0" i="1" noProof="1" smtClean="0">
                            <a:latin typeface="Cambria Math" panose="02040503050406030204" pitchFamily="18" charset="0"/>
                            <a:cs typeface="Times New Roman" panose="02020603050405020304" pitchFamily="18" charset="0"/>
                          </a:rPr>
                          <m:t>)</m:t>
                        </m:r>
                      </m:oMath>
                    </m:oMathPara>
                  </a14:m>
                  <a:endParaRPr lang="it-IT" sz="1200" noProof="1">
                    <a:latin typeface="Times New Roman" panose="02020603050405020304" pitchFamily="18" charset="0"/>
                    <a:cs typeface="Times New Roman" panose="02020603050405020304" pitchFamily="18" charset="0"/>
                  </a:endParaRPr>
                </a:p>
              </p:txBody>
            </p:sp>
          </mc:Choice>
          <mc:Fallback xmlns="">
            <p:sp>
              <p:nvSpPr>
                <p:cNvPr id="14" name="CasellaDiTesto 13">
                  <a:extLst>
                    <a:ext uri="{FF2B5EF4-FFF2-40B4-BE49-F238E27FC236}">
                      <a16:creationId xmlns:a16="http://schemas.microsoft.com/office/drawing/2014/main" id="{6109BCC7-75D6-45A6-95B8-40D2530508DE}"/>
                    </a:ext>
                  </a:extLst>
                </p:cNvPr>
                <p:cNvSpPr txBox="1">
                  <a:spLocks noRot="1" noChangeAspect="1" noMove="1" noResize="1" noEditPoints="1" noAdjustHandles="1" noChangeArrowheads="1" noChangeShapeType="1" noTextEdit="1"/>
                </p:cNvSpPr>
                <p:nvPr/>
              </p:nvSpPr>
              <p:spPr>
                <a:xfrm>
                  <a:off x="2078218" y="3372104"/>
                  <a:ext cx="1126212" cy="649665"/>
                </a:xfrm>
                <a:prstGeom prst="rect">
                  <a:avLst/>
                </a:prstGeom>
                <a:blipFill>
                  <a:blip r:embed="rId3"/>
                  <a:stretch>
                    <a:fillRect b="-3738"/>
                  </a:stretch>
                </a:blipFill>
              </p:spPr>
              <p:txBody>
                <a:bodyPr/>
                <a:lstStyle/>
                <a:p>
                  <a:r>
                    <a:rPr lang="en-GB">
                      <a:noFill/>
                    </a:rPr>
                    <a:t> </a:t>
                  </a:r>
                </a:p>
              </p:txBody>
            </p:sp>
          </mc:Fallback>
        </mc:AlternateContent>
        <p:cxnSp>
          <p:nvCxnSpPr>
            <p:cNvPr id="21" name="Connettore 2 20">
              <a:extLst>
                <a:ext uri="{FF2B5EF4-FFF2-40B4-BE49-F238E27FC236}">
                  <a16:creationId xmlns:a16="http://schemas.microsoft.com/office/drawing/2014/main" id="{CFC3D0CB-B9EE-41D3-A7C6-ED3137308F71}"/>
                </a:ext>
              </a:extLst>
            </p:cNvPr>
            <p:cNvCxnSpPr>
              <a:cxnSpLocks/>
            </p:cNvCxnSpPr>
            <p:nvPr/>
          </p:nvCxnSpPr>
          <p:spPr>
            <a:xfrm flipV="1">
              <a:off x="8451516" y="2935537"/>
              <a:ext cx="7280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CasellaDiTesto 23">
              <a:extLst>
                <a:ext uri="{FF2B5EF4-FFF2-40B4-BE49-F238E27FC236}">
                  <a16:creationId xmlns:a16="http://schemas.microsoft.com/office/drawing/2014/main" id="{AAA8E1BA-C9D7-4F1C-A78B-46DCE2453807}"/>
                </a:ext>
              </a:extLst>
            </p:cNvPr>
            <p:cNvSpPr txBox="1"/>
            <p:nvPr/>
          </p:nvSpPr>
          <p:spPr>
            <a:xfrm>
              <a:off x="8298965" y="2946108"/>
              <a:ext cx="1033103" cy="382606"/>
            </a:xfrm>
            <a:prstGeom prst="rect">
              <a:avLst/>
            </a:prstGeom>
            <a:noFill/>
          </p:spPr>
          <p:txBody>
            <a:bodyPr wrap="square" rtlCol="0">
              <a:spAutoFit/>
            </a:bodyPr>
            <a:lstStyle/>
            <a:p>
              <a:pPr algn="ctr"/>
              <a:r>
                <a:rPr lang="it-IT" sz="1200" noProof="1">
                  <a:latin typeface="Times New Roman" panose="02020603050405020304" pitchFamily="18" charset="0"/>
                  <a:cs typeface="Times New Roman" panose="02020603050405020304" pitchFamily="18" charset="0"/>
                </a:rPr>
                <a:t>Controlled epidemic</a:t>
              </a:r>
            </a:p>
          </p:txBody>
        </p:sp>
        <p:sp>
          <p:nvSpPr>
            <p:cNvPr id="25" name="CasellaDiTesto 24">
              <a:extLst>
                <a:ext uri="{FF2B5EF4-FFF2-40B4-BE49-F238E27FC236}">
                  <a16:creationId xmlns:a16="http://schemas.microsoft.com/office/drawing/2014/main" id="{D01DA130-2F24-4765-9F48-9FF482FCD180}"/>
                </a:ext>
              </a:extLst>
            </p:cNvPr>
            <p:cNvSpPr txBox="1"/>
            <p:nvPr/>
          </p:nvSpPr>
          <p:spPr>
            <a:xfrm>
              <a:off x="9521504" y="2130311"/>
              <a:ext cx="1556729" cy="276999"/>
            </a:xfrm>
            <a:prstGeom prst="rect">
              <a:avLst/>
            </a:prstGeom>
            <a:noFill/>
          </p:spPr>
          <p:txBody>
            <a:bodyPr wrap="square" rtlCol="0">
              <a:spAutoFit/>
            </a:bodyPr>
            <a:lstStyle/>
            <a:p>
              <a:r>
                <a:rPr lang="en-GB" sz="1200" b="0" i="0" u="none" strike="noStrike" baseline="0" dirty="0">
                  <a:latin typeface="DejaVuSans"/>
                </a:rPr>
                <a:t>95% posterior density</a:t>
              </a:r>
              <a:endParaRPr lang="en-GB" sz="1200" dirty="0"/>
            </a:p>
          </p:txBody>
        </p:sp>
        <p:cxnSp>
          <p:nvCxnSpPr>
            <p:cNvPr id="4" name="Connettore 2 3">
              <a:extLst>
                <a:ext uri="{FF2B5EF4-FFF2-40B4-BE49-F238E27FC236}">
                  <a16:creationId xmlns:a16="http://schemas.microsoft.com/office/drawing/2014/main" id="{2B85D73A-3146-4F93-BB22-A4D23CEB69F5}"/>
                </a:ext>
              </a:extLst>
            </p:cNvPr>
            <p:cNvCxnSpPr>
              <a:cxnSpLocks/>
            </p:cNvCxnSpPr>
            <p:nvPr/>
          </p:nvCxnSpPr>
          <p:spPr>
            <a:xfrm flipH="1">
              <a:off x="1777380" y="5815100"/>
              <a:ext cx="9909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9FB3FE1-B2E6-47A3-ACEE-2E56DA6EC917}"/>
                    </a:ext>
                  </a:extLst>
                </p:cNvPr>
                <p:cNvSpPr txBox="1"/>
                <p:nvPr/>
              </p:nvSpPr>
              <p:spPr>
                <a:xfrm>
                  <a:off x="2768367" y="5674933"/>
                  <a:ext cx="830388" cy="28033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it-IT" sz="1200" i="1" noProof="1" smtClean="0">
                                <a:latin typeface="Cambria Math" panose="02040503050406030204" pitchFamily="18" charset="0"/>
                                <a:cs typeface="Times New Roman" panose="02020603050405020304" pitchFamily="18" charset="0"/>
                              </a:rPr>
                            </m:ctrlPr>
                          </m:sSupPr>
                          <m:e>
                            <m:r>
                              <a:rPr lang="it-IT" sz="1200" b="0" i="1" noProof="1" smtClean="0">
                                <a:latin typeface="Cambria Math" panose="02040503050406030204" pitchFamily="18" charset="0"/>
                                <a:cs typeface="Times New Roman" panose="02020603050405020304" pitchFamily="18" charset="0"/>
                              </a:rPr>
                              <m:t>1</m:t>
                            </m:r>
                          </m:e>
                          <m:sup>
                            <m:r>
                              <a:rPr lang="it-IT" sz="1200" b="0" i="1" noProof="1" smtClean="0">
                                <a:latin typeface="Cambria Math" panose="02040503050406030204" pitchFamily="18" charset="0"/>
                                <a:cs typeface="Times New Roman" panose="02020603050405020304" pitchFamily="18" charset="0"/>
                              </a:rPr>
                              <m:t>𝑡h</m:t>
                            </m:r>
                          </m:sup>
                        </m:sSup>
                        <m:r>
                          <a:rPr lang="it-IT" sz="1200" b="0" i="1" noProof="1" smtClean="0">
                            <a:latin typeface="Cambria Math" panose="02040503050406030204" pitchFamily="18" charset="0"/>
                            <a:cs typeface="Times New Roman" panose="02020603050405020304" pitchFamily="18" charset="0"/>
                          </a:rPr>
                          <m:t>𝑀𝑎𝑟𝑐h</m:t>
                        </m:r>
                      </m:oMath>
                    </m:oMathPara>
                  </a14:m>
                  <a:endParaRPr lang="it-IT" sz="1200" noProof="1">
                    <a:latin typeface="Times New Roman" panose="02020603050405020304" pitchFamily="18" charset="0"/>
                    <a:cs typeface="Times New Roman" panose="02020603050405020304" pitchFamily="18" charset="0"/>
                  </a:endParaRPr>
                </a:p>
              </p:txBody>
            </p:sp>
          </mc:Choice>
          <mc:Fallback xmlns="">
            <p:sp>
              <p:nvSpPr>
                <p:cNvPr id="7" name="CasellaDiTesto 6">
                  <a:extLst>
                    <a:ext uri="{FF2B5EF4-FFF2-40B4-BE49-F238E27FC236}">
                      <a16:creationId xmlns:a16="http://schemas.microsoft.com/office/drawing/2014/main" id="{F9FB3FE1-B2E6-47A3-ACEE-2E56DA6EC917}"/>
                    </a:ext>
                  </a:extLst>
                </p:cNvPr>
                <p:cNvSpPr txBox="1">
                  <a:spLocks noRot="1" noChangeAspect="1" noMove="1" noResize="1" noEditPoints="1" noAdjustHandles="1" noChangeArrowheads="1" noChangeShapeType="1" noTextEdit="1"/>
                </p:cNvSpPr>
                <p:nvPr/>
              </p:nvSpPr>
              <p:spPr>
                <a:xfrm>
                  <a:off x="2768367" y="5674933"/>
                  <a:ext cx="830388" cy="280333"/>
                </a:xfrm>
                <a:prstGeom prst="rect">
                  <a:avLst/>
                </a:prstGeom>
                <a:blipFill>
                  <a:blip r:embed="rId4"/>
                  <a:stretch>
                    <a:fillRect/>
                  </a:stretch>
                </a:blipFill>
              </p:spPr>
              <p:txBody>
                <a:bodyPr/>
                <a:lstStyle/>
                <a:p>
                  <a:r>
                    <a:rPr lang="en-GB">
                      <a:noFill/>
                    </a:rPr>
                    <a:t> </a:t>
                  </a:r>
                </a:p>
              </p:txBody>
            </p:sp>
          </mc:Fallback>
        </mc:AlternateContent>
        <p:cxnSp>
          <p:nvCxnSpPr>
            <p:cNvPr id="10" name="Connettore 2 9">
              <a:extLst>
                <a:ext uri="{FF2B5EF4-FFF2-40B4-BE49-F238E27FC236}">
                  <a16:creationId xmlns:a16="http://schemas.microsoft.com/office/drawing/2014/main" id="{E4AB3C8F-579C-4045-AB66-234710261546}"/>
                </a:ext>
              </a:extLst>
            </p:cNvPr>
            <p:cNvCxnSpPr>
              <a:cxnSpLocks/>
            </p:cNvCxnSpPr>
            <p:nvPr/>
          </p:nvCxnSpPr>
          <p:spPr>
            <a:xfrm flipV="1">
              <a:off x="5412040" y="3233410"/>
              <a:ext cx="0" cy="776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A4D5C072-7A17-4270-9CB2-3FF5CB6F8A14}"/>
                    </a:ext>
                  </a:extLst>
                </p:cNvPr>
                <p:cNvSpPr txBox="1"/>
                <p:nvPr/>
              </p:nvSpPr>
              <p:spPr>
                <a:xfrm>
                  <a:off x="4957527" y="3980673"/>
                  <a:ext cx="909025" cy="280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it-IT" sz="1200" i="1" noProof="1" smtClean="0">
                                <a:latin typeface="Cambria Math" panose="02040503050406030204" pitchFamily="18" charset="0"/>
                                <a:cs typeface="Times New Roman" panose="02020603050405020304" pitchFamily="18" charset="0"/>
                              </a:rPr>
                            </m:ctrlPr>
                          </m:sSupPr>
                          <m:e>
                            <m:r>
                              <a:rPr lang="it-IT" sz="1200" b="0" i="1" noProof="1" smtClean="0">
                                <a:latin typeface="Cambria Math" panose="02040503050406030204" pitchFamily="18" charset="0"/>
                                <a:cs typeface="Times New Roman" panose="02020603050405020304" pitchFamily="18" charset="0"/>
                              </a:rPr>
                              <m:t>31</m:t>
                            </m:r>
                          </m:e>
                          <m:sup>
                            <m:r>
                              <a:rPr lang="it-IT" sz="1200" b="0" i="1" noProof="1" smtClean="0">
                                <a:latin typeface="Cambria Math" panose="02040503050406030204" pitchFamily="18" charset="0"/>
                                <a:cs typeface="Times New Roman" panose="02020603050405020304" pitchFamily="18" charset="0"/>
                              </a:rPr>
                              <m:t>𝑡h</m:t>
                            </m:r>
                          </m:sup>
                        </m:sSup>
                        <m:r>
                          <a:rPr lang="it-IT" sz="1200" b="0" i="1" noProof="1" smtClean="0">
                            <a:latin typeface="Cambria Math" panose="02040503050406030204" pitchFamily="18" charset="0"/>
                            <a:cs typeface="Times New Roman" panose="02020603050405020304" pitchFamily="18" charset="0"/>
                          </a:rPr>
                          <m:t>𝑀𝑎𝑟𝑐h</m:t>
                        </m:r>
                      </m:oMath>
                    </m:oMathPara>
                  </a14:m>
                  <a:endParaRPr lang="it-IT" sz="1200" noProof="1">
                    <a:latin typeface="Times New Roman" panose="02020603050405020304" pitchFamily="18" charset="0"/>
                    <a:cs typeface="Times New Roman" panose="02020603050405020304" pitchFamily="18" charset="0"/>
                  </a:endParaRPr>
                </a:p>
              </p:txBody>
            </p:sp>
          </mc:Choice>
          <mc:Fallback xmlns="">
            <p:sp>
              <p:nvSpPr>
                <p:cNvPr id="12" name="CasellaDiTesto 11">
                  <a:extLst>
                    <a:ext uri="{FF2B5EF4-FFF2-40B4-BE49-F238E27FC236}">
                      <a16:creationId xmlns:a16="http://schemas.microsoft.com/office/drawing/2014/main" id="{A4D5C072-7A17-4270-9CB2-3FF5CB6F8A14}"/>
                    </a:ext>
                  </a:extLst>
                </p:cNvPr>
                <p:cNvSpPr txBox="1">
                  <a:spLocks noRot="1" noChangeAspect="1" noMove="1" noResize="1" noEditPoints="1" noAdjustHandles="1" noChangeArrowheads="1" noChangeShapeType="1" noTextEdit="1"/>
                </p:cNvSpPr>
                <p:nvPr/>
              </p:nvSpPr>
              <p:spPr>
                <a:xfrm>
                  <a:off x="4957527" y="3980673"/>
                  <a:ext cx="909025" cy="280333"/>
                </a:xfrm>
                <a:prstGeom prst="rect">
                  <a:avLst/>
                </a:prstGeom>
                <a:blipFill>
                  <a:blip r:embed="rId5"/>
                  <a:stretch>
                    <a:fillRect/>
                  </a:stretch>
                </a:blipFill>
              </p:spPr>
              <p:txBody>
                <a:bodyPr/>
                <a:lstStyle/>
                <a:p>
                  <a:r>
                    <a:rPr lang="en-GB">
                      <a:noFill/>
                    </a:rPr>
                    <a:t> </a:t>
                  </a:r>
                </a:p>
              </p:txBody>
            </p:sp>
          </mc:Fallback>
        </mc:AlternateContent>
      </p:grpSp>
      <p:sp>
        <p:nvSpPr>
          <p:cNvPr id="31" name="CasellaDiTesto 30">
            <a:extLst>
              <a:ext uri="{FF2B5EF4-FFF2-40B4-BE49-F238E27FC236}">
                <a16:creationId xmlns:a16="http://schemas.microsoft.com/office/drawing/2014/main" id="{06054E0C-52E8-4B64-B4B5-A4193874B9B1}"/>
              </a:ext>
            </a:extLst>
          </p:cNvPr>
          <p:cNvSpPr txBox="1"/>
          <p:nvPr/>
        </p:nvSpPr>
        <p:spPr>
          <a:xfrm>
            <a:off x="822120" y="492284"/>
            <a:ext cx="7743040" cy="307777"/>
          </a:xfrm>
          <a:prstGeom prst="rect">
            <a:avLst/>
          </a:prstGeom>
          <a:noFill/>
        </p:spPr>
        <p:txBody>
          <a:bodyPr wrap="square" rtlCol="0">
            <a:spAutoFit/>
          </a:bodyPr>
          <a:lstStyle/>
          <a:p>
            <a:pPr marL="285750" indent="-285750">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The solid line represents the expression for I(t) using the median parameters for each posterior</a:t>
            </a:r>
          </a:p>
        </p:txBody>
      </p:sp>
    </p:spTree>
    <p:extLst>
      <p:ext uri="{BB962C8B-B14F-4D97-AF65-F5344CB8AC3E}">
        <p14:creationId xmlns:p14="http://schemas.microsoft.com/office/powerpoint/2010/main" val="422103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5571D4EC-A277-48DA-A888-70220320549F}"/>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871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194085A-902B-4F3D-9645-F771D1C9F840}"/>
              </a:ext>
            </a:extLst>
          </p:cNvPr>
          <p:cNvSpPr>
            <a:spLocks noGrp="1"/>
          </p:cNvSpPr>
          <p:nvPr>
            <p:ph type="title"/>
          </p:nvPr>
        </p:nvSpPr>
        <p:spPr>
          <a:xfrm>
            <a:off x="903302" y="1"/>
            <a:ext cx="10515600" cy="776288"/>
          </a:xfrm>
        </p:spPr>
        <p:txBody>
          <a:bodyPr>
            <a:normAutofit/>
          </a:bodyPr>
          <a:lstStyle/>
          <a:p>
            <a:pPr algn="ctr"/>
            <a:r>
              <a:rPr lang="en-US" sz="3200" b="1" i="0" u="none" strike="noStrike" baseline="0" noProof="1">
                <a:latin typeface="Times New Roman" panose="02020603050405020304" pitchFamily="18" charset="0"/>
                <a:cs typeface="Times New Roman" panose="02020603050405020304" pitchFamily="18" charset="0"/>
              </a:rPr>
              <a:t>References</a:t>
            </a:r>
            <a:endParaRPr lang="en-US" sz="3200" b="1" noProof="1">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DAF3CA6B-7C3D-43F2-B05B-12E581BBA474}"/>
              </a:ext>
            </a:extLst>
          </p:cNvPr>
          <p:cNvSpPr txBox="1"/>
          <p:nvPr/>
        </p:nvSpPr>
        <p:spPr>
          <a:xfrm>
            <a:off x="585925" y="820984"/>
            <a:ext cx="3559945" cy="1323439"/>
          </a:xfrm>
          <a:prstGeom prst="rect">
            <a:avLst/>
          </a:prstGeom>
          <a:noFill/>
        </p:spPr>
        <p:txBody>
          <a:bodyPr wrap="square" rtlCol="0">
            <a:spAutoFit/>
          </a:bodyPr>
          <a:lstStyle/>
          <a:p>
            <a:r>
              <a:rPr lang="it-IT" sz="1600" dirty="0">
                <a:latin typeface="Times New Roman" panose="02020603050405020304" pitchFamily="18" charset="0"/>
                <a:cs typeface="Times New Roman" panose="02020603050405020304" pitchFamily="18" charset="0"/>
              </a:rPr>
              <a:t>Dataset </a:t>
            </a:r>
            <a:r>
              <a:rPr lang="it-IT" sz="1600" noProof="1">
                <a:latin typeface="Times New Roman" panose="02020603050405020304" pitchFamily="18" charset="0"/>
                <a:cs typeface="Times New Roman" panose="02020603050405020304" pitchFamily="18" charset="0"/>
              </a:rPr>
              <a:t>protezione civile at: </a:t>
            </a:r>
            <a:r>
              <a:rPr lang="it-IT" sz="1600" dirty="0">
                <a:latin typeface="Times New Roman" panose="02020603050405020304" pitchFamily="18" charset="0"/>
                <a:cs typeface="Times New Roman" panose="02020603050405020304" pitchFamily="18" charset="0"/>
                <a:hlinkClick r:id="rId2"/>
              </a:rPr>
              <a:t>https://raw.githubusercontent.com/pcm-dpc/COVID-19/master/dati-andamento-nazionale/dpc-covid19-ita-andamento-nazionale.csv </a:t>
            </a:r>
            <a:endParaRPr lang="en-GB" sz="1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6AF918B-5316-4591-82DD-DF1D2840A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490" y="776289"/>
            <a:ext cx="3912185" cy="136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41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7AF841-2DA3-455C-9725-861151BA6800}"/>
              </a:ext>
            </a:extLst>
          </p:cNvPr>
          <p:cNvSpPr>
            <a:spLocks noGrp="1"/>
          </p:cNvSpPr>
          <p:nvPr>
            <p:ph type="title"/>
          </p:nvPr>
        </p:nvSpPr>
        <p:spPr>
          <a:xfrm>
            <a:off x="903302" y="1"/>
            <a:ext cx="10515600" cy="776288"/>
          </a:xfrm>
        </p:spPr>
        <p:txBody>
          <a:bodyPr>
            <a:normAutofit/>
          </a:bodyPr>
          <a:lstStyle/>
          <a:p>
            <a:pPr algn="ctr"/>
            <a:r>
              <a:rPr lang="en-US" sz="3200" b="1" i="0" u="none" strike="noStrike" baseline="0" noProof="1">
                <a:latin typeface="Times New Roman" panose="02020603050405020304" pitchFamily="18" charset="0"/>
                <a:cs typeface="Times New Roman" panose="02020603050405020304" pitchFamily="18" charset="0"/>
              </a:rPr>
              <a:t>SCIR: SIR model with confinement</a:t>
            </a:r>
            <a:endParaRPr lang="en-US" sz="3200" b="1" noProof="1">
              <a:latin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B0783412-4C30-49C8-A626-D2CE9FBD21B6}"/>
              </a:ext>
            </a:extLst>
          </p:cNvPr>
          <p:cNvPicPr>
            <a:picLocks noChangeAspect="1"/>
          </p:cNvPicPr>
          <p:nvPr/>
        </p:nvPicPr>
        <p:blipFill>
          <a:blip r:embed="rId2"/>
          <a:stretch>
            <a:fillRect/>
          </a:stretch>
        </p:blipFill>
        <p:spPr>
          <a:xfrm>
            <a:off x="6149340" y="1525110"/>
            <a:ext cx="4773582" cy="3017782"/>
          </a:xfrm>
          <a:prstGeom prst="rect">
            <a:avLst/>
          </a:prstGeom>
        </p:spPr>
      </p:pic>
      <p:sp>
        <p:nvSpPr>
          <p:cNvPr id="15" name="CasellaDiTesto 14">
            <a:extLst>
              <a:ext uri="{FF2B5EF4-FFF2-40B4-BE49-F238E27FC236}">
                <a16:creationId xmlns:a16="http://schemas.microsoft.com/office/drawing/2014/main" id="{DFF31286-4B5C-4803-AB15-CE6161F7EF58}"/>
              </a:ext>
            </a:extLst>
          </p:cNvPr>
          <p:cNvSpPr txBox="1"/>
          <p:nvPr/>
        </p:nvSpPr>
        <p:spPr>
          <a:xfrm>
            <a:off x="1446604" y="1452226"/>
            <a:ext cx="3555923" cy="1323439"/>
          </a:xfrm>
          <a:prstGeom prst="rect">
            <a:avLst/>
          </a:prstGeom>
          <a:noFill/>
        </p:spPr>
        <p:txBody>
          <a:bodyPr wrap="square" rtlCol="0">
            <a:spAutoFit/>
          </a:bodyPr>
          <a:lstStyle/>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S: susceptible individuals</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C: individuals sent to confinement</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I: infected individuals</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D: deaceased individuals</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R: recovered individuals</a:t>
            </a:r>
          </a:p>
        </p:txBody>
      </p:sp>
      <p:sp>
        <p:nvSpPr>
          <p:cNvPr id="30" name="CasellaDiTesto 29">
            <a:extLst>
              <a:ext uri="{FF2B5EF4-FFF2-40B4-BE49-F238E27FC236}">
                <a16:creationId xmlns:a16="http://schemas.microsoft.com/office/drawing/2014/main" id="{F97F0C50-4E89-46DA-AE42-DC1FB7EB0B2E}"/>
              </a:ext>
            </a:extLst>
          </p:cNvPr>
          <p:cNvSpPr txBox="1"/>
          <p:nvPr/>
        </p:nvSpPr>
        <p:spPr>
          <a:xfrm>
            <a:off x="903302" y="1155778"/>
            <a:ext cx="2610034" cy="369332"/>
          </a:xfrm>
          <a:prstGeom prst="rect">
            <a:avLst/>
          </a:prstGeom>
          <a:noFill/>
        </p:spPr>
        <p:txBody>
          <a:bodyPr wrap="square" rtlCol="0">
            <a:spAutoFit/>
          </a:bodyPr>
          <a:lstStyle/>
          <a:p>
            <a:r>
              <a:rPr lang="en-US" b="0" i="0" noProof="1">
                <a:solidFill>
                  <a:srgbClr val="202122"/>
                </a:solidFill>
                <a:effectLst/>
                <a:latin typeface="Times New Roman" panose="02020603050405020304" pitchFamily="18" charset="0"/>
                <a:cs typeface="Times New Roman" panose="02020603050405020304" pitchFamily="18" charset="0"/>
              </a:rPr>
              <a:t>Compartments:</a:t>
            </a:r>
            <a:endParaRPr lang="en-US" noProof="1">
              <a:latin typeface="Times New Roman" panose="02020603050405020304" pitchFamily="18" charset="0"/>
              <a:cs typeface="Times New Roman" panose="02020603050405020304" pitchFamily="18" charset="0"/>
            </a:endParaRPr>
          </a:p>
        </p:txBody>
      </p:sp>
      <p:sp>
        <p:nvSpPr>
          <p:cNvPr id="32" name="CasellaDiTesto 31">
            <a:extLst>
              <a:ext uri="{FF2B5EF4-FFF2-40B4-BE49-F238E27FC236}">
                <a16:creationId xmlns:a16="http://schemas.microsoft.com/office/drawing/2014/main" id="{60614B2E-5B61-4E53-BF08-D6215D08F92B}"/>
              </a:ext>
            </a:extLst>
          </p:cNvPr>
          <p:cNvSpPr txBox="1"/>
          <p:nvPr/>
        </p:nvSpPr>
        <p:spPr>
          <a:xfrm>
            <a:off x="903302" y="3091859"/>
            <a:ext cx="2015231" cy="369332"/>
          </a:xfrm>
          <a:prstGeom prst="rect">
            <a:avLst/>
          </a:prstGeom>
          <a:noFill/>
        </p:spPr>
        <p:txBody>
          <a:bodyPr wrap="square" rtlCol="0">
            <a:spAutoFit/>
          </a:bodyPr>
          <a:lstStyle/>
          <a:p>
            <a:r>
              <a:rPr lang="en-US" noProof="1">
                <a:latin typeface="Times New Roman" panose="02020603050405020304" pitchFamily="18" charset="0"/>
                <a:cs typeface="Times New Roman" panose="02020603050405020304" pitchFamily="18" charset="0"/>
              </a:rPr>
              <a:t>Parameters:</a:t>
            </a:r>
          </a:p>
        </p:txBody>
      </p:sp>
      <p:sp>
        <p:nvSpPr>
          <p:cNvPr id="38" name="CasellaDiTesto 37">
            <a:extLst>
              <a:ext uri="{FF2B5EF4-FFF2-40B4-BE49-F238E27FC236}">
                <a16:creationId xmlns:a16="http://schemas.microsoft.com/office/drawing/2014/main" id="{B3D7707D-1BAB-4B0E-9AE2-1FC121A53E3C}"/>
              </a:ext>
            </a:extLst>
          </p:cNvPr>
          <p:cNvSpPr txBox="1"/>
          <p:nvPr/>
        </p:nvSpPr>
        <p:spPr>
          <a:xfrm>
            <a:off x="1446604" y="3413490"/>
            <a:ext cx="3824993" cy="2062103"/>
          </a:xfrm>
          <a:prstGeom prst="rect">
            <a:avLst/>
          </a:prstGeom>
          <a:noFill/>
        </p:spPr>
        <p:txBody>
          <a:bodyPr wrap="square" rtlCol="0">
            <a:spAutoFit/>
          </a:bodyPr>
          <a:lstStyle/>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N: total population</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β: trasmission rate</a:t>
            </a:r>
            <a:endParaRPr lang="en-US" sz="1600" noProof="1"/>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µ: rate of death</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r: recovery rate</a:t>
            </a:r>
            <a:endParaRPr lang="en-US" sz="1600" noProof="1"/>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p: individuals that leave the confinement</a:t>
            </a:r>
          </a:p>
          <a:p>
            <a:r>
              <a:rPr lang="en-US" sz="1600" noProof="1">
                <a:latin typeface="Times New Roman" panose="02020603050405020304" pitchFamily="18" charset="0"/>
                <a:cs typeface="Times New Roman" panose="02020603050405020304" pitchFamily="18" charset="0"/>
              </a:rPr>
              <a:t>          measures (job, defection)</a:t>
            </a:r>
          </a:p>
          <a:p>
            <a:pPr marL="285750" indent="-285750">
              <a:buFont typeface="Arial" panose="020B0604020202020204" pitchFamily="34" charset="0"/>
              <a:buChar char="•"/>
            </a:pPr>
            <a:r>
              <a:rPr lang="en-US" sz="1600" noProof="1">
                <a:latin typeface="Times New Roman" panose="02020603050405020304" pitchFamily="18" charset="0"/>
                <a:cs typeface="Times New Roman" panose="02020603050405020304" pitchFamily="18" charset="0"/>
              </a:rPr>
              <a:t>q: specific measures restricting mobilty</a:t>
            </a:r>
          </a:p>
          <a:p>
            <a:r>
              <a:rPr lang="en-US" sz="1600" noProof="1">
                <a:latin typeface="Times New Roman" panose="02020603050405020304" pitchFamily="18" charset="0"/>
                <a:cs typeface="Times New Roman" panose="02020603050405020304" pitchFamily="18" charset="0"/>
              </a:rPr>
              <a:t>          and contacts</a:t>
            </a:r>
          </a:p>
        </p:txBody>
      </p:sp>
      <p:sp>
        <p:nvSpPr>
          <p:cNvPr id="60" name="CasellaDiTesto 59">
            <a:extLst>
              <a:ext uri="{FF2B5EF4-FFF2-40B4-BE49-F238E27FC236}">
                <a16:creationId xmlns:a16="http://schemas.microsoft.com/office/drawing/2014/main" id="{CCF051C4-565E-48CF-98C0-5E7D64AE4320}"/>
              </a:ext>
            </a:extLst>
          </p:cNvPr>
          <p:cNvSpPr txBox="1"/>
          <p:nvPr/>
        </p:nvSpPr>
        <p:spPr>
          <a:xfrm>
            <a:off x="6451634" y="4542892"/>
            <a:ext cx="3435659" cy="584775"/>
          </a:xfrm>
          <a:prstGeom prst="rect">
            <a:avLst/>
          </a:prstGeom>
          <a:noFill/>
        </p:spPr>
        <p:txBody>
          <a:bodyPr wrap="square" rtlCol="0">
            <a:spAutoFit/>
          </a:bodyPr>
          <a:lstStyle/>
          <a:p>
            <a:r>
              <a:rPr lang="en-US" sz="1600" noProof="1">
                <a:latin typeface="Times New Roman" panose="02020603050405020304" pitchFamily="18" charset="0"/>
                <a:cs typeface="Times New Roman" panose="02020603050405020304" pitchFamily="18" charset="0"/>
              </a:rPr>
              <a:t>Diagram of the epidemic model with equations ruling the dynamics</a:t>
            </a:r>
          </a:p>
        </p:txBody>
      </p:sp>
    </p:spTree>
    <p:extLst>
      <p:ext uri="{BB962C8B-B14F-4D97-AF65-F5344CB8AC3E}">
        <p14:creationId xmlns:p14="http://schemas.microsoft.com/office/powerpoint/2010/main" val="191552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A8FBB826-B8A5-457C-8930-0C87D16502CB}"/>
              </a:ext>
            </a:extLst>
          </p:cNvPr>
          <p:cNvSpPr txBox="1"/>
          <p:nvPr/>
        </p:nvSpPr>
        <p:spPr>
          <a:xfrm>
            <a:off x="639192" y="701336"/>
            <a:ext cx="3950563"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For sufficiently large population, the number of infected individuals at the </a:t>
            </a:r>
            <a:r>
              <a:rPr lang="en-US" sz="1600" b="1" i="1" dirty="0">
                <a:latin typeface="Times New Roman" panose="02020603050405020304" pitchFamily="18" charset="0"/>
                <a:cs typeface="Times New Roman" panose="02020603050405020304" pitchFamily="18" charset="0"/>
              </a:rPr>
              <a:t>initial stages</a:t>
            </a:r>
            <a:r>
              <a:rPr lang="en-US" sz="1600" dirty="0">
                <a:latin typeface="Times New Roman" panose="02020603050405020304" pitchFamily="18" charset="0"/>
                <a:cs typeface="Times New Roman" panose="02020603050405020304" pitchFamily="18" charset="0"/>
              </a:rPr>
              <a:t> of</a:t>
            </a:r>
          </a:p>
          <a:p>
            <a:r>
              <a:rPr lang="en-US" sz="1600" dirty="0">
                <a:latin typeface="Times New Roman" panose="02020603050405020304" pitchFamily="18" charset="0"/>
                <a:cs typeface="Times New Roman" panose="02020603050405020304" pitchFamily="18" charset="0"/>
              </a:rPr>
              <a:t>the infection is well below the population size</a:t>
            </a:r>
            <a:endParaRPr lang="it-IT" sz="1600" dirty="0">
              <a:latin typeface="Times New Roman" panose="02020603050405020304" pitchFamily="18" charset="0"/>
              <a:cs typeface="Times New Roman" panose="02020603050405020304" pitchFamily="18" charset="0"/>
            </a:endParaRPr>
          </a:p>
        </p:txBody>
      </p:sp>
      <p:sp>
        <p:nvSpPr>
          <p:cNvPr id="6" name="Freccia a destra 5">
            <a:extLst>
              <a:ext uri="{FF2B5EF4-FFF2-40B4-BE49-F238E27FC236}">
                <a16:creationId xmlns:a16="http://schemas.microsoft.com/office/drawing/2014/main" id="{44B149B7-0A1E-4B25-9AE4-28D00ABD8750}"/>
              </a:ext>
            </a:extLst>
          </p:cNvPr>
          <p:cNvSpPr/>
          <p:nvPr/>
        </p:nvSpPr>
        <p:spPr>
          <a:xfrm>
            <a:off x="4758431" y="932168"/>
            <a:ext cx="1064853" cy="426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CD9DF7D-4F74-4AEF-AFBB-FF866A852D0E}"/>
                  </a:ext>
                </a:extLst>
              </p:cNvPr>
              <p:cNvSpPr txBox="1"/>
              <p:nvPr/>
            </p:nvSpPr>
            <p:spPr>
              <a:xfrm>
                <a:off x="5991960" y="823447"/>
                <a:ext cx="1384916" cy="5686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it-IT" sz="1600" b="0" i="1" smtClean="0">
                              <a:latin typeface="Cambria Math" panose="02040503050406030204" pitchFamily="18" charset="0"/>
                            </a:rPr>
                          </m:ctrlPr>
                        </m:fPr>
                        <m:num>
                          <m:r>
                            <a:rPr lang="it-IT" sz="1600" i="1">
                              <a:latin typeface="Cambria Math" panose="02040503050406030204" pitchFamily="18" charset="0"/>
                            </a:rPr>
                            <m:t>𝐼</m:t>
                          </m:r>
                          <m:d>
                            <m:dPr>
                              <m:ctrlPr>
                                <a:rPr lang="it-IT" sz="1600" i="1">
                                  <a:latin typeface="Cambria Math" panose="02040503050406030204" pitchFamily="18" charset="0"/>
                                </a:rPr>
                              </m:ctrlPr>
                            </m:dPr>
                            <m:e>
                              <m:r>
                                <a:rPr lang="it-IT" sz="1600" i="1">
                                  <a:latin typeface="Cambria Math" panose="02040503050406030204" pitchFamily="18" charset="0"/>
                                </a:rPr>
                                <m:t>𝑡</m:t>
                              </m:r>
                            </m:e>
                          </m:d>
                        </m:num>
                        <m:den>
                          <m:r>
                            <a:rPr lang="it-IT" sz="1600" b="0" i="1" smtClean="0">
                              <a:latin typeface="Cambria Math" panose="02040503050406030204" pitchFamily="18" charset="0"/>
                            </a:rPr>
                            <m:t>𝑁</m:t>
                          </m:r>
                        </m:den>
                      </m:f>
                      <m:r>
                        <a:rPr lang="it-IT" sz="1600" b="0" i="1" smtClean="0">
                          <a:latin typeface="Cambria Math" panose="02040503050406030204" pitchFamily="18" charset="0"/>
                          <a:ea typeface="Cambria Math" panose="02040503050406030204" pitchFamily="18" charset="0"/>
                        </a:rPr>
                        <m:t>≪1</m:t>
                      </m:r>
                    </m:oMath>
                  </m:oMathPara>
                </a14:m>
                <a:endParaRPr lang="it-IT" sz="1600" dirty="0"/>
              </a:p>
            </p:txBody>
          </p:sp>
        </mc:Choice>
        <mc:Fallback xmlns="">
          <p:sp>
            <p:nvSpPr>
              <p:cNvPr id="7" name="CasellaDiTesto 6">
                <a:extLst>
                  <a:ext uri="{FF2B5EF4-FFF2-40B4-BE49-F238E27FC236}">
                    <a16:creationId xmlns:a16="http://schemas.microsoft.com/office/drawing/2014/main" id="{1CD9DF7D-4F74-4AEF-AFBB-FF866A852D0E}"/>
                  </a:ext>
                </a:extLst>
              </p:cNvPr>
              <p:cNvSpPr txBox="1">
                <a:spLocks noRot="1" noChangeAspect="1" noMove="1" noResize="1" noEditPoints="1" noAdjustHandles="1" noChangeArrowheads="1" noChangeShapeType="1" noTextEdit="1"/>
              </p:cNvSpPr>
              <p:nvPr/>
            </p:nvSpPr>
            <p:spPr>
              <a:xfrm>
                <a:off x="5991960" y="823447"/>
                <a:ext cx="1384916" cy="568617"/>
              </a:xfrm>
              <a:prstGeom prst="rect">
                <a:avLst/>
              </a:prstGeom>
              <a:blipFill>
                <a:blip r:embed="rId2"/>
                <a:stretch>
                  <a:fillRect/>
                </a:stretch>
              </a:blipFill>
            </p:spPr>
            <p:txBody>
              <a:bodyPr/>
              <a:lstStyle/>
              <a:p>
                <a:r>
                  <a:rPr lang="en-GB">
                    <a:noFill/>
                  </a:rPr>
                  <a:t> </a:t>
                </a:r>
              </a:p>
            </p:txBody>
          </p:sp>
        </mc:Fallback>
      </mc:AlternateContent>
      <p:sp>
        <p:nvSpPr>
          <p:cNvPr id="9" name="Freccia a destra 8">
            <a:extLst>
              <a:ext uri="{FF2B5EF4-FFF2-40B4-BE49-F238E27FC236}">
                <a16:creationId xmlns:a16="http://schemas.microsoft.com/office/drawing/2014/main" id="{77C9E163-7124-472A-879F-510230BBEDE2}"/>
              </a:ext>
            </a:extLst>
          </p:cNvPr>
          <p:cNvSpPr/>
          <p:nvPr/>
        </p:nvSpPr>
        <p:spPr>
          <a:xfrm>
            <a:off x="7376876" y="932168"/>
            <a:ext cx="1064853" cy="426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B75032CC-4EDF-4EEF-AFB8-59F4939E36E9}"/>
              </a:ext>
            </a:extLst>
          </p:cNvPr>
          <p:cNvSpPr txBox="1"/>
          <p:nvPr/>
        </p:nvSpPr>
        <p:spPr>
          <a:xfrm>
            <a:off x="8761792" y="602232"/>
            <a:ext cx="2053389" cy="1077218"/>
          </a:xfrm>
          <a:prstGeom prst="rect">
            <a:avLst/>
          </a:prstGeom>
          <a:noFill/>
        </p:spPr>
        <p:txBody>
          <a:bodyPr wrap="square" rtlCol="0">
            <a:spAutoFit/>
          </a:bodyPr>
          <a:lstStyle/>
          <a:p>
            <a:r>
              <a:rPr lang="en-US" sz="1600" b="0" i="0" u="none" strike="noStrike" baseline="0" dirty="0">
                <a:latin typeface="Times New Roman" panose="02020603050405020304" pitchFamily="18" charset="0"/>
                <a:cs typeface="Times New Roman" panose="02020603050405020304" pitchFamily="18" charset="0"/>
              </a:rPr>
              <a:t>neglect the </a:t>
            </a:r>
            <a:r>
              <a:rPr lang="en-US" sz="1600" b="1" i="1" u="none" strike="noStrike" baseline="0" dirty="0">
                <a:latin typeface="Times New Roman" panose="02020603050405020304" pitchFamily="18" charset="0"/>
                <a:cs typeface="Times New Roman" panose="02020603050405020304" pitchFamily="18" charset="0"/>
              </a:rPr>
              <a:t>nonlinear term</a:t>
            </a:r>
            <a:r>
              <a:rPr lang="en-US" sz="1600" b="0" i="1" u="none" strike="noStrike" baseline="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in the equation for the number of susceptible individuals</a:t>
            </a:r>
            <a:endParaRPr lang="it-IT"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DC710D12-C913-4AFC-973B-FB6B0BBF8A72}"/>
                  </a:ext>
                </a:extLst>
              </p:cNvPr>
              <p:cNvSpPr txBox="1"/>
              <p:nvPr/>
            </p:nvSpPr>
            <p:spPr>
              <a:xfrm>
                <a:off x="1422737" y="1879462"/>
                <a:ext cx="2315889" cy="1662122"/>
              </a:xfrm>
              <a:prstGeom prst="rect">
                <a:avLst/>
              </a:prstGeom>
              <a:noFill/>
            </p:spPr>
            <p:txBody>
              <a:bodyPr wrap="square" lIns="0" tIns="0" rIns="0" bIns="0" rtlCol="0" anchor="ctr" anchorCtr="0">
                <a:spAutoFit/>
              </a:bodyPr>
              <a:lstStyle/>
              <a:p>
                <a:pPr/>
                <a14:m>
                  <m:oMathPara xmlns:m="http://schemas.openxmlformats.org/officeDocument/2006/math">
                    <m:oMathParaPr>
                      <m:jc m:val="left"/>
                    </m:oMathParaPr>
                    <m:oMath xmlns:m="http://schemas.openxmlformats.org/officeDocument/2006/math">
                      <m:d>
                        <m:dPr>
                          <m:begChr m:val="{"/>
                          <m:endChr m:val=""/>
                          <m:ctrlPr>
                            <a:rPr lang="it-IT" sz="1600" i="1" smtClean="0">
                              <a:latin typeface="Cambria Math" panose="02040503050406030204" pitchFamily="18" charset="0"/>
                            </a:rPr>
                          </m:ctrlPr>
                        </m:dPr>
                        <m:e>
                          <m:eqArr>
                            <m:eqArrPr>
                              <m:ctrlPr>
                                <a:rPr lang="it-IT" sz="1600" i="1" smtClean="0">
                                  <a:latin typeface="Cambria Math" panose="02040503050406030204" pitchFamily="18" charset="0"/>
                                </a:rPr>
                              </m:ctrlPr>
                            </m:eqArrPr>
                            <m:e>
                              <m:acc>
                                <m:accPr>
                                  <m:chr m:val="̇"/>
                                  <m:ctrlPr>
                                    <a:rPr lang="it-IT" sz="1600" i="1">
                                      <a:latin typeface="Cambria Math" panose="02040503050406030204" pitchFamily="18" charset="0"/>
                                    </a:rPr>
                                  </m:ctrlPr>
                                </m:accPr>
                                <m:e>
                                  <m:r>
                                    <a:rPr lang="it-IT" sz="1600" i="1">
                                      <a:latin typeface="Cambria Math" panose="02040503050406030204" pitchFamily="18" charset="0"/>
                                    </a:rPr>
                                    <m:t>𝑆</m:t>
                                  </m:r>
                                </m:e>
                              </m:acc>
                              <m:r>
                                <a:rPr lang="it-IT" sz="1600" i="1">
                                  <a:latin typeface="Cambria Math" panose="02040503050406030204" pitchFamily="18" charset="0"/>
                                </a:rPr>
                                <m:t>=−</m:t>
                              </m:r>
                              <m:r>
                                <a:rPr lang="it-IT" sz="1600" i="1">
                                  <a:latin typeface="Cambria Math" panose="02040503050406030204" pitchFamily="18" charset="0"/>
                                </a:rPr>
                                <m:t>𝑞𝑆</m:t>
                              </m:r>
                              <m:r>
                                <a:rPr lang="it-IT" sz="1600" i="1">
                                  <a:latin typeface="Cambria Math" panose="02040503050406030204" pitchFamily="18" charset="0"/>
                                </a:rPr>
                                <m:t>+</m:t>
                              </m:r>
                              <m:r>
                                <a:rPr lang="it-IT" sz="1600" i="1">
                                  <a:latin typeface="Cambria Math" panose="02040503050406030204" pitchFamily="18" charset="0"/>
                                </a:rPr>
                                <m:t>𝑝𝐶</m:t>
                              </m:r>
                              <m:r>
                                <a:rPr lang="it-IT" sz="1600" i="1">
                                  <a:latin typeface="Cambria Math" panose="02040503050406030204" pitchFamily="18" charset="0"/>
                                </a:rPr>
                                <m:t>,                </m:t>
                              </m:r>
                            </m:e>
                            <m:e>
                              <m:acc>
                                <m:accPr>
                                  <m:chr m:val="̇"/>
                                  <m:ctrlPr>
                                    <a:rPr lang="it-IT" sz="1600" i="1">
                                      <a:solidFill>
                                        <a:prstClr val="black"/>
                                      </a:solidFill>
                                      <a:latin typeface="Cambria Math" panose="02040503050406030204" pitchFamily="18" charset="0"/>
                                    </a:rPr>
                                  </m:ctrlPr>
                                </m:accPr>
                                <m:e>
                                  <m:r>
                                    <a:rPr lang="it-IT" sz="1600" i="1">
                                      <a:solidFill>
                                        <a:prstClr val="black"/>
                                      </a:solidFill>
                                      <a:latin typeface="Cambria Math" panose="02040503050406030204" pitchFamily="18" charset="0"/>
                                    </a:rPr>
                                    <m:t>𝐶</m:t>
                                  </m:r>
                                </m:e>
                              </m:acc>
                              <m:r>
                                <a:rPr lang="it-IT" sz="1600" i="1">
                                  <a:solidFill>
                                    <a:prstClr val="black"/>
                                  </a:solidFill>
                                  <a:latin typeface="Cambria Math" panose="02040503050406030204" pitchFamily="18" charset="0"/>
                                </a:rPr>
                                <m:t>=</m:t>
                              </m:r>
                              <m:r>
                                <a:rPr lang="it-IT" sz="1600" i="1">
                                  <a:solidFill>
                                    <a:prstClr val="black"/>
                                  </a:solidFill>
                                  <a:latin typeface="Cambria Math" panose="02040503050406030204" pitchFamily="18" charset="0"/>
                                </a:rPr>
                                <m:t>𝑞𝑆</m:t>
                              </m:r>
                              <m:r>
                                <a:rPr lang="it-IT" sz="1600" i="1">
                                  <a:solidFill>
                                    <a:prstClr val="black"/>
                                  </a:solidFill>
                                  <a:latin typeface="Cambria Math" panose="02040503050406030204" pitchFamily="18" charset="0"/>
                                </a:rPr>
                                <m:t> −</m:t>
                              </m:r>
                              <m:r>
                                <a:rPr lang="it-IT" sz="1600" i="1">
                                  <a:solidFill>
                                    <a:prstClr val="black"/>
                                  </a:solidFill>
                                  <a:latin typeface="Cambria Math" panose="02040503050406030204" pitchFamily="18" charset="0"/>
                                </a:rPr>
                                <m:t>𝑝𝐶</m:t>
                              </m:r>
                              <m:r>
                                <a:rPr lang="it-IT" sz="1600" i="1">
                                  <a:solidFill>
                                    <a:prstClr val="black"/>
                                  </a:solidFill>
                                  <a:latin typeface="Cambria Math" panose="02040503050406030204" pitchFamily="18" charset="0"/>
                                </a:rPr>
                                <m:t>,                   </m:t>
                              </m:r>
                            </m:e>
                            <m:e>
                              <m:acc>
                                <m:accPr>
                                  <m:chr m:val="̇"/>
                                  <m:ctrlPr>
                                    <a:rPr lang="it-IT" sz="1600" i="1">
                                      <a:solidFill>
                                        <a:prstClr val="black"/>
                                      </a:solidFill>
                                      <a:latin typeface="Cambria Math" panose="02040503050406030204" pitchFamily="18" charset="0"/>
                                    </a:rPr>
                                  </m:ctrlPr>
                                </m:accPr>
                                <m:e>
                                  <m:r>
                                    <a:rPr lang="it-IT" sz="1600" i="1">
                                      <a:solidFill>
                                        <a:prstClr val="black"/>
                                      </a:solidFill>
                                      <a:latin typeface="Cambria Math" panose="02040503050406030204" pitchFamily="18" charset="0"/>
                                    </a:rPr>
                                    <m:t>𝐼</m:t>
                                  </m:r>
                                </m:e>
                              </m:acc>
                              <m:r>
                                <a:rPr lang="it-IT" sz="1600" i="1">
                                  <a:solidFill>
                                    <a:prstClr val="black"/>
                                  </a:solidFill>
                                  <a:latin typeface="Cambria Math" panose="02040503050406030204" pitchFamily="18" charset="0"/>
                                </a:rPr>
                                <m:t>= </m:t>
                              </m:r>
                              <m:f>
                                <m:fPr>
                                  <m:ctrlPr>
                                    <a:rPr lang="it-IT" sz="1600" i="1">
                                      <a:solidFill>
                                        <a:prstClr val="black"/>
                                      </a:solidFill>
                                      <a:latin typeface="Cambria Math" panose="02040503050406030204" pitchFamily="18" charset="0"/>
                                    </a:rPr>
                                  </m:ctrlPr>
                                </m:fPr>
                                <m:num>
                                  <m:r>
                                    <a:rPr lang="it-IT" sz="1600" i="1">
                                      <a:solidFill>
                                        <a:prstClr val="black"/>
                                      </a:solidFill>
                                      <a:latin typeface="Cambria Math" panose="02040503050406030204" pitchFamily="18" charset="0"/>
                                      <a:ea typeface="Cambria Math" panose="02040503050406030204" pitchFamily="18" charset="0"/>
                                    </a:rPr>
                                    <m:t>𝛽</m:t>
                                  </m:r>
                                </m:num>
                                <m:den>
                                  <m:r>
                                    <a:rPr lang="it-IT" sz="1600" i="1">
                                      <a:solidFill>
                                        <a:prstClr val="black"/>
                                      </a:solidFill>
                                      <a:latin typeface="Cambria Math" panose="02040503050406030204" pitchFamily="18" charset="0"/>
                                    </a:rPr>
                                    <m:t>𝑁</m:t>
                                  </m:r>
                                </m:den>
                              </m:f>
                              <m:r>
                                <a:rPr lang="it-IT" sz="1600" i="1">
                                  <a:solidFill>
                                    <a:prstClr val="black"/>
                                  </a:solidFill>
                                  <a:latin typeface="Cambria Math" panose="02040503050406030204" pitchFamily="18" charset="0"/>
                                </a:rPr>
                                <m:t>𝑆𝐼</m:t>
                              </m:r>
                              <m:r>
                                <a:rPr lang="it-IT" sz="1600" i="1">
                                  <a:solidFill>
                                    <a:prstClr val="black"/>
                                  </a:solidFill>
                                  <a:latin typeface="Cambria Math" panose="02040503050406030204" pitchFamily="18" charset="0"/>
                                </a:rPr>
                                <m:t> −</m:t>
                              </m:r>
                              <m:d>
                                <m:dPr>
                                  <m:ctrlPr>
                                    <a:rPr lang="it-IT" sz="1600" i="1">
                                      <a:solidFill>
                                        <a:prstClr val="black"/>
                                      </a:solidFill>
                                      <a:latin typeface="Cambria Math" panose="02040503050406030204" pitchFamily="18" charset="0"/>
                                    </a:rPr>
                                  </m:ctrlPr>
                                </m:dPr>
                                <m:e>
                                  <m:r>
                                    <a:rPr lang="it-IT" sz="1600" i="1">
                                      <a:solidFill>
                                        <a:prstClr val="black"/>
                                      </a:solidFill>
                                      <a:latin typeface="Cambria Math" panose="02040503050406030204" pitchFamily="18" charset="0"/>
                                    </a:rPr>
                                    <m:t>𝑟</m:t>
                                  </m:r>
                                  <m:r>
                                    <a:rPr lang="it-IT" sz="1600" i="1">
                                      <a:solidFill>
                                        <a:prstClr val="black"/>
                                      </a:solidFill>
                                      <a:latin typeface="Cambria Math" panose="02040503050406030204" pitchFamily="18" charset="0"/>
                                    </a:rPr>
                                    <m:t>+ </m:t>
                                  </m:r>
                                  <m:r>
                                    <a:rPr lang="it-IT" sz="1600" i="1">
                                      <a:solidFill>
                                        <a:prstClr val="black"/>
                                      </a:solidFill>
                                      <a:latin typeface="Cambria Math" panose="02040503050406030204" pitchFamily="18" charset="0"/>
                                      <a:ea typeface="Cambria Math" panose="02040503050406030204" pitchFamily="18" charset="0"/>
                                    </a:rPr>
                                    <m:t>𝜇</m:t>
                                  </m:r>
                                </m:e>
                              </m:d>
                              <m:r>
                                <a:rPr lang="it-IT" sz="1600" i="1">
                                  <a:solidFill>
                                    <a:prstClr val="black"/>
                                  </a:solidFill>
                                  <a:latin typeface="Cambria Math" panose="02040503050406030204" pitchFamily="18" charset="0"/>
                                  <a:ea typeface="Cambria Math" panose="02040503050406030204" pitchFamily="18" charset="0"/>
                                </a:rPr>
                                <m:t>𝐼</m:t>
                              </m:r>
                              <m:r>
                                <a:rPr lang="it-IT" sz="1600" i="1">
                                  <a:solidFill>
                                    <a:prstClr val="black"/>
                                  </a:solidFill>
                                  <a:latin typeface="Cambria Math" panose="02040503050406030204" pitchFamily="18" charset="0"/>
                                  <a:ea typeface="Cambria Math" panose="02040503050406030204" pitchFamily="18" charset="0"/>
                                </a:rPr>
                                <m:t>,</m:t>
                              </m:r>
                            </m:e>
                            <m:e>
                              <m:acc>
                                <m:accPr>
                                  <m:chr m:val="̇"/>
                                  <m:ctrlPr>
                                    <a:rPr lang="it-IT" sz="1600" i="1">
                                      <a:latin typeface="Cambria Math" panose="02040503050406030204" pitchFamily="18" charset="0"/>
                                    </a:rPr>
                                  </m:ctrlPr>
                                </m:accPr>
                                <m:e>
                                  <m:r>
                                    <a:rPr lang="it-IT" sz="1600" i="1">
                                      <a:latin typeface="Cambria Math" panose="02040503050406030204" pitchFamily="18" charset="0"/>
                                    </a:rPr>
                                    <m:t>𝑅</m:t>
                                  </m:r>
                                </m:e>
                              </m:acc>
                              <m:r>
                                <a:rPr lang="it-IT" sz="1600" i="1">
                                  <a:latin typeface="Cambria Math" panose="02040503050406030204" pitchFamily="18" charset="0"/>
                                </a:rPr>
                                <m:t>=</m:t>
                              </m:r>
                              <m:r>
                                <a:rPr lang="it-IT" sz="1600" i="1">
                                  <a:latin typeface="Cambria Math" panose="02040503050406030204" pitchFamily="18" charset="0"/>
                                </a:rPr>
                                <m:t>𝑟𝐼</m:t>
                              </m:r>
                              <m:r>
                                <a:rPr lang="it-IT" sz="1600" i="1">
                                  <a:latin typeface="Cambria Math" panose="02040503050406030204" pitchFamily="18" charset="0"/>
                                </a:rPr>
                                <m:t>,                                </m:t>
                              </m:r>
                            </m:e>
                            <m:e>
                              <m:acc>
                                <m:accPr>
                                  <m:chr m:val="̇"/>
                                  <m:ctrlPr>
                                    <a:rPr lang="it-IT" sz="1600" i="1">
                                      <a:latin typeface="Cambria Math" panose="02040503050406030204" pitchFamily="18" charset="0"/>
                                    </a:rPr>
                                  </m:ctrlPr>
                                </m:accPr>
                                <m:e>
                                  <m:r>
                                    <a:rPr lang="it-IT" sz="1600" i="1">
                                      <a:latin typeface="Cambria Math" panose="02040503050406030204" pitchFamily="18" charset="0"/>
                                    </a:rPr>
                                    <m:t>𝐷</m:t>
                                  </m:r>
                                </m:e>
                              </m:acc>
                              <m:r>
                                <a:rPr lang="it-IT" sz="1600" i="1">
                                  <a:latin typeface="Cambria Math" panose="02040503050406030204" pitchFamily="18" charset="0"/>
                                </a:rPr>
                                <m:t>= </m:t>
                              </m:r>
                              <m:r>
                                <a:rPr lang="it-IT" sz="1600" i="1">
                                  <a:latin typeface="Cambria Math" panose="02040503050406030204" pitchFamily="18" charset="0"/>
                                  <a:ea typeface="Cambria Math" panose="02040503050406030204" pitchFamily="18" charset="0"/>
                                </a:rPr>
                                <m:t>𝜇</m:t>
                              </m:r>
                              <m:r>
                                <a:rPr lang="it-IT" sz="1600" i="1">
                                  <a:latin typeface="Cambria Math" panose="02040503050406030204" pitchFamily="18" charset="0"/>
                                  <a:ea typeface="Cambria Math" panose="02040503050406030204" pitchFamily="18" charset="0"/>
                                </a:rPr>
                                <m:t>𝐼</m:t>
                              </m:r>
                              <m:r>
                                <a:rPr lang="it-IT" sz="1600" i="1">
                                  <a:latin typeface="Cambria Math" panose="02040503050406030204" pitchFamily="18" charset="0"/>
                                  <a:ea typeface="Cambria Math" panose="02040503050406030204" pitchFamily="18" charset="0"/>
                                </a:rPr>
                                <m:t>.                              </m:t>
                              </m:r>
                            </m:e>
                          </m:eqArr>
                        </m:e>
                      </m:d>
                    </m:oMath>
                  </m:oMathPara>
                </a14:m>
                <a:endParaRPr lang="it-IT" sz="1600" dirty="0"/>
              </a:p>
            </p:txBody>
          </p:sp>
        </mc:Choice>
        <mc:Fallback xmlns="">
          <p:sp>
            <p:nvSpPr>
              <p:cNvPr id="14" name="CasellaDiTesto 13">
                <a:extLst>
                  <a:ext uri="{FF2B5EF4-FFF2-40B4-BE49-F238E27FC236}">
                    <a16:creationId xmlns:a16="http://schemas.microsoft.com/office/drawing/2014/main" id="{DC710D12-C913-4AFC-973B-FB6B0BBF8A72}"/>
                  </a:ext>
                </a:extLst>
              </p:cNvPr>
              <p:cNvSpPr txBox="1">
                <a:spLocks noRot="1" noChangeAspect="1" noMove="1" noResize="1" noEditPoints="1" noAdjustHandles="1" noChangeArrowheads="1" noChangeShapeType="1" noTextEdit="1"/>
              </p:cNvSpPr>
              <p:nvPr/>
            </p:nvSpPr>
            <p:spPr>
              <a:xfrm>
                <a:off x="1422737" y="1879462"/>
                <a:ext cx="2315889" cy="1662122"/>
              </a:xfrm>
              <a:prstGeom prst="rect">
                <a:avLst/>
              </a:prstGeom>
              <a:blipFill>
                <a:blip r:embed="rId3"/>
                <a:stretch>
                  <a:fillRect/>
                </a:stretch>
              </a:blipFill>
            </p:spPr>
            <p:txBody>
              <a:bodyPr/>
              <a:lstStyle/>
              <a:p>
                <a:r>
                  <a:rPr lang="en-GB">
                    <a:noFill/>
                  </a:rPr>
                  <a:t> </a:t>
                </a:r>
              </a:p>
            </p:txBody>
          </p:sp>
        </mc:Fallback>
      </mc:AlternateContent>
      <p:sp>
        <p:nvSpPr>
          <p:cNvPr id="18" name="Parentesi graffa chiusa 17">
            <a:extLst>
              <a:ext uri="{FF2B5EF4-FFF2-40B4-BE49-F238E27FC236}">
                <a16:creationId xmlns:a16="http://schemas.microsoft.com/office/drawing/2014/main" id="{7F4DC287-121F-4CDA-8C68-7C4814FEFD93}"/>
              </a:ext>
            </a:extLst>
          </p:cNvPr>
          <p:cNvSpPr/>
          <p:nvPr/>
        </p:nvSpPr>
        <p:spPr>
          <a:xfrm>
            <a:off x="3430900" y="1977395"/>
            <a:ext cx="355107" cy="506027"/>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ln w="0"/>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1620059C-A7ED-4454-99A7-DCE9E94DD019}"/>
                  </a:ext>
                </a:extLst>
              </p:cNvPr>
              <p:cNvSpPr txBox="1"/>
              <p:nvPr/>
            </p:nvSpPr>
            <p:spPr>
              <a:xfrm>
                <a:off x="4013125" y="2107297"/>
                <a:ext cx="9590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rPr>
                        <m:t>𝐶</m:t>
                      </m:r>
                      <m:r>
                        <a:rPr lang="it-IT" sz="1600" b="0" i="1" smtClean="0">
                          <a:latin typeface="Cambria Math" panose="02040503050406030204" pitchFamily="18" charset="0"/>
                        </a:rPr>
                        <m:t>−</m:t>
                      </m:r>
                      <m:r>
                        <a:rPr lang="it-IT" sz="1600" b="0" i="1" smtClean="0">
                          <a:latin typeface="Cambria Math" panose="02040503050406030204" pitchFamily="18" charset="0"/>
                        </a:rPr>
                        <m:t>𝑆</m:t>
                      </m:r>
                      <m:r>
                        <a:rPr lang="it-IT" sz="1600" b="0" i="1" smtClean="0">
                          <a:latin typeface="Cambria Math" panose="02040503050406030204" pitchFamily="18" charset="0"/>
                        </a:rPr>
                        <m:t>=</m:t>
                      </m:r>
                      <m:r>
                        <a:rPr lang="it-IT" sz="1600" b="0" i="1" smtClean="0">
                          <a:latin typeface="Cambria Math" panose="02040503050406030204" pitchFamily="18" charset="0"/>
                        </a:rPr>
                        <m:t>𝑁</m:t>
                      </m:r>
                    </m:oMath>
                  </m:oMathPara>
                </a14:m>
                <a:endParaRPr lang="it-IT" sz="1600" dirty="0"/>
              </a:p>
            </p:txBody>
          </p:sp>
        </mc:Choice>
        <mc:Fallback xmlns="">
          <p:sp>
            <p:nvSpPr>
              <p:cNvPr id="20" name="CasellaDiTesto 19">
                <a:extLst>
                  <a:ext uri="{FF2B5EF4-FFF2-40B4-BE49-F238E27FC236}">
                    <a16:creationId xmlns:a16="http://schemas.microsoft.com/office/drawing/2014/main" id="{1620059C-A7ED-4454-99A7-DCE9E94DD019}"/>
                  </a:ext>
                </a:extLst>
              </p:cNvPr>
              <p:cNvSpPr txBox="1">
                <a:spLocks noRot="1" noChangeAspect="1" noMove="1" noResize="1" noEditPoints="1" noAdjustHandles="1" noChangeArrowheads="1" noChangeShapeType="1" noTextEdit="1"/>
              </p:cNvSpPr>
              <p:nvPr/>
            </p:nvSpPr>
            <p:spPr>
              <a:xfrm>
                <a:off x="4013125" y="2107297"/>
                <a:ext cx="959045" cy="246221"/>
              </a:xfrm>
              <a:prstGeom prst="rect">
                <a:avLst/>
              </a:prstGeom>
              <a:blipFill>
                <a:blip r:embed="rId4"/>
                <a:stretch>
                  <a:fillRect l="-3797" r="-3165" b="-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5CDA0957-A3EB-467E-928C-2B33791B3219}"/>
                  </a:ext>
                </a:extLst>
              </p:cNvPr>
              <p:cNvSpPr txBox="1"/>
              <p:nvPr/>
            </p:nvSpPr>
            <p:spPr>
              <a:xfrm>
                <a:off x="6322355" y="1787839"/>
                <a:ext cx="2057743" cy="911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1600" i="1" smtClean="0">
                              <a:latin typeface="Cambria Math" panose="02040503050406030204" pitchFamily="18" charset="0"/>
                            </a:rPr>
                          </m:ctrlPr>
                        </m:dPr>
                        <m:e>
                          <m:eqArr>
                            <m:eqArrPr>
                              <m:ctrlPr>
                                <a:rPr lang="it-IT" sz="1600" i="1" smtClean="0">
                                  <a:latin typeface="Cambria Math" panose="02040503050406030204" pitchFamily="18" charset="0"/>
                                </a:rPr>
                              </m:ctrlPr>
                            </m:eqArrPr>
                            <m:e>
                              <m:acc>
                                <m:accPr>
                                  <m:chr m:val="̇"/>
                                  <m:ctrlPr>
                                    <a:rPr lang="it-IT" sz="1600" i="1" smtClean="0">
                                      <a:latin typeface="Cambria Math" panose="02040503050406030204" pitchFamily="18" charset="0"/>
                                    </a:rPr>
                                  </m:ctrlPr>
                                </m:accPr>
                                <m:e>
                                  <m:r>
                                    <a:rPr lang="it-IT" sz="1600" b="0" i="1" smtClean="0">
                                      <a:latin typeface="Cambria Math" panose="02040503050406030204" pitchFamily="18" charset="0"/>
                                    </a:rPr>
                                    <m:t>𝑆</m:t>
                                  </m:r>
                                </m:e>
                              </m:acc>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smtClean="0">
                                      <a:latin typeface="Cambria Math" panose="02040503050406030204" pitchFamily="18" charset="0"/>
                                    </a:rPr>
                                    <m:t>+</m:t>
                                  </m:r>
                                  <m:r>
                                    <a:rPr lang="it-IT" sz="1600" b="0" i="1" smtClean="0">
                                      <a:latin typeface="Cambria Math" panose="02040503050406030204" pitchFamily="18" charset="0"/>
                                    </a:rPr>
                                    <m:t>𝑝</m:t>
                                  </m:r>
                                </m:e>
                              </m:d>
                              <m:r>
                                <a:rPr lang="it-IT" sz="1600" b="0" i="1" smtClean="0">
                                  <a:latin typeface="Cambria Math" panose="02040503050406030204" pitchFamily="18" charset="0"/>
                                </a:rPr>
                                <m:t>𝑆</m:t>
                              </m:r>
                              <m:r>
                                <a:rPr lang="it-IT" sz="1600" b="0" i="1" smtClean="0">
                                  <a:latin typeface="Cambria Math" panose="02040503050406030204" pitchFamily="18" charset="0"/>
                                </a:rPr>
                                <m:t>+</m:t>
                              </m:r>
                              <m:r>
                                <a:rPr lang="it-IT" sz="1600" b="0" i="1" smtClean="0">
                                  <a:latin typeface="Cambria Math" panose="02040503050406030204" pitchFamily="18" charset="0"/>
                                </a:rPr>
                                <m:t>𝑝𝑁</m:t>
                              </m:r>
                              <m:r>
                                <a:rPr lang="it-IT" sz="1600" b="0" i="1" smtClean="0">
                                  <a:latin typeface="Cambria Math" panose="02040503050406030204" pitchFamily="18" charset="0"/>
                                </a:rPr>
                                <m:t>,</m:t>
                              </m:r>
                            </m:e>
                            <m:e>
                              <m:acc>
                                <m:accPr>
                                  <m:chr m:val="̇"/>
                                  <m:ctrlPr>
                                    <a:rPr lang="it-IT" sz="1600" i="1" smtClean="0">
                                      <a:latin typeface="Cambria Math" panose="02040503050406030204" pitchFamily="18" charset="0"/>
                                    </a:rPr>
                                  </m:ctrlPr>
                                </m:accPr>
                                <m:e>
                                  <m:r>
                                    <a:rPr lang="it-IT" sz="1600" b="0" i="1" smtClean="0">
                                      <a:latin typeface="Cambria Math" panose="02040503050406030204" pitchFamily="18" charset="0"/>
                                    </a:rPr>
                                    <m:t>𝐼</m:t>
                                  </m:r>
                                </m:e>
                              </m:acc>
                              <m:r>
                                <a:rPr lang="it-IT" sz="1600" b="0" i="1" smtClean="0">
                                  <a:latin typeface="Cambria Math" panose="02040503050406030204" pitchFamily="18" charset="0"/>
                                </a:rPr>
                                <m:t>= </m:t>
                              </m:r>
                              <m:f>
                                <m:fPr>
                                  <m:ctrlPr>
                                    <a:rPr lang="it-IT" sz="1600" b="0" i="1" smtClean="0">
                                      <a:latin typeface="Cambria Math" panose="02040503050406030204" pitchFamily="18" charset="0"/>
                                    </a:rPr>
                                  </m:ctrlPr>
                                </m:fPr>
                                <m:num>
                                  <m:r>
                                    <a:rPr lang="it-IT" sz="1600" b="0" i="1" smtClean="0">
                                      <a:latin typeface="Cambria Math" panose="02040503050406030204" pitchFamily="18" charset="0"/>
                                      <a:ea typeface="Cambria Math" panose="02040503050406030204" pitchFamily="18" charset="0"/>
                                    </a:rPr>
                                    <m:t>𝛽</m:t>
                                  </m:r>
                                </m:num>
                                <m:den>
                                  <m:r>
                                    <a:rPr lang="it-IT" sz="1600" b="0" i="1" smtClean="0">
                                      <a:latin typeface="Cambria Math" panose="02040503050406030204" pitchFamily="18" charset="0"/>
                                    </a:rPr>
                                    <m:t>𝑁</m:t>
                                  </m:r>
                                </m:den>
                              </m:f>
                              <m:r>
                                <a:rPr lang="it-IT" sz="1600" b="0" i="1" smtClean="0">
                                  <a:latin typeface="Cambria Math" panose="02040503050406030204" pitchFamily="18" charset="0"/>
                                </a:rPr>
                                <m:t>𝑆𝐼</m:t>
                              </m:r>
                              <m:r>
                                <a:rPr lang="it-IT" sz="1600" b="0" i="1" smtClean="0">
                                  <a:latin typeface="Cambria Math" panose="02040503050406030204" pitchFamily="18" charset="0"/>
                                </a:rPr>
                                <m:t> −</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𝑟</m:t>
                                  </m:r>
                                  <m:r>
                                    <a:rPr lang="it-IT" sz="1600" b="0" i="1" smtClean="0">
                                      <a:latin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𝜇</m:t>
                                  </m:r>
                                </m:e>
                              </m:d>
                              <m:r>
                                <a:rPr lang="it-IT" sz="1600" b="0" i="1" smtClean="0">
                                  <a:latin typeface="Cambria Math" panose="02040503050406030204" pitchFamily="18" charset="0"/>
                                  <a:ea typeface="Cambria Math" panose="02040503050406030204" pitchFamily="18" charset="0"/>
                                </a:rPr>
                                <m:t>𝐼</m:t>
                              </m:r>
                              <m:r>
                                <a:rPr lang="it-IT" sz="1600" b="0" i="1" smtClean="0">
                                  <a:latin typeface="Cambria Math" panose="02040503050406030204" pitchFamily="18" charset="0"/>
                                  <a:ea typeface="Cambria Math" panose="02040503050406030204" pitchFamily="18" charset="0"/>
                                </a:rPr>
                                <m:t>.</m:t>
                              </m:r>
                            </m:e>
                          </m:eqArr>
                        </m:e>
                      </m:d>
                    </m:oMath>
                  </m:oMathPara>
                </a14:m>
                <a:endParaRPr lang="it-IT" sz="1600" dirty="0"/>
              </a:p>
            </p:txBody>
          </p:sp>
        </mc:Choice>
        <mc:Fallback xmlns="">
          <p:sp>
            <p:nvSpPr>
              <p:cNvPr id="23" name="CasellaDiTesto 22">
                <a:extLst>
                  <a:ext uri="{FF2B5EF4-FFF2-40B4-BE49-F238E27FC236}">
                    <a16:creationId xmlns:a16="http://schemas.microsoft.com/office/drawing/2014/main" id="{5CDA0957-A3EB-467E-928C-2B33791B3219}"/>
                  </a:ext>
                </a:extLst>
              </p:cNvPr>
              <p:cNvSpPr txBox="1">
                <a:spLocks noRot="1" noChangeAspect="1" noMove="1" noResize="1" noEditPoints="1" noAdjustHandles="1" noChangeArrowheads="1" noChangeShapeType="1" noTextEdit="1"/>
              </p:cNvSpPr>
              <p:nvPr/>
            </p:nvSpPr>
            <p:spPr>
              <a:xfrm>
                <a:off x="6322355" y="1787839"/>
                <a:ext cx="2057743" cy="911724"/>
              </a:xfrm>
              <a:prstGeom prst="rect">
                <a:avLst/>
              </a:prstGeom>
              <a:blipFill>
                <a:blip r:embed="rId5"/>
                <a:stretch>
                  <a:fillRect/>
                </a:stretch>
              </a:blipFill>
            </p:spPr>
            <p:txBody>
              <a:bodyPr/>
              <a:lstStyle/>
              <a:p>
                <a:r>
                  <a:rPr lang="en-GB">
                    <a:noFill/>
                  </a:rPr>
                  <a:t> </a:t>
                </a:r>
              </a:p>
            </p:txBody>
          </p:sp>
        </mc:Fallback>
      </mc:AlternateContent>
      <p:grpSp>
        <p:nvGrpSpPr>
          <p:cNvPr id="46" name="Gruppo 45">
            <a:extLst>
              <a:ext uri="{FF2B5EF4-FFF2-40B4-BE49-F238E27FC236}">
                <a16:creationId xmlns:a16="http://schemas.microsoft.com/office/drawing/2014/main" id="{3133E752-8AF1-4300-A65A-7462342926C6}"/>
              </a:ext>
            </a:extLst>
          </p:cNvPr>
          <p:cNvGrpSpPr/>
          <p:nvPr/>
        </p:nvGrpSpPr>
        <p:grpSpPr>
          <a:xfrm>
            <a:off x="1003177" y="4383725"/>
            <a:ext cx="10442442" cy="578203"/>
            <a:chOff x="637864" y="3802380"/>
            <a:chExt cx="10442442" cy="578203"/>
          </a:xfrm>
        </p:grpSpPr>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85146D47-8373-477E-A5F5-7FF5114C4F47}"/>
                    </a:ext>
                  </a:extLst>
                </p:cNvPr>
                <p:cNvSpPr txBox="1"/>
                <p:nvPr/>
              </p:nvSpPr>
              <p:spPr>
                <a:xfrm>
                  <a:off x="637864" y="3802380"/>
                  <a:ext cx="3214983" cy="5709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noProof="1" dirty="0" smtClean="0">
                            <a:latin typeface="Cambria Math" panose="02040503050406030204" pitchFamily="18" charset="0"/>
                          </a:rPr>
                          <m:t>−</m:t>
                        </m:r>
                        <m:nary>
                          <m:naryPr>
                            <m:ctrlPr>
                              <a:rPr lang="it-IT" sz="1600" i="1" noProof="1" dirty="0" smtClean="0">
                                <a:latin typeface="Cambria Math" panose="02040503050406030204" pitchFamily="18" charset="0"/>
                              </a:rPr>
                            </m:ctrlPr>
                          </m:naryPr>
                          <m:sub>
                            <m:r>
                              <m:rPr>
                                <m:brk m:alnAt="23"/>
                              </m:rPr>
                              <a:rPr lang="it-IT" sz="1600" b="0" i="1" noProof="1" dirty="0" smtClean="0">
                                <a:latin typeface="Cambria Math" panose="02040503050406030204" pitchFamily="18" charset="0"/>
                              </a:rPr>
                              <m:t>𝑁</m:t>
                            </m:r>
                          </m:sub>
                          <m:sup>
                            <m:r>
                              <a:rPr lang="it-IT" sz="1600" b="0" i="1" noProof="1" dirty="0" smtClean="0">
                                <a:latin typeface="Cambria Math" panose="02040503050406030204" pitchFamily="18" charset="0"/>
                              </a:rPr>
                              <m:t>𝑠</m:t>
                            </m:r>
                            <m:d>
                              <m:dPr>
                                <m:ctrlPr>
                                  <a:rPr lang="it-IT" sz="1600" b="0" i="1" noProof="1" dirty="0" smtClean="0">
                                    <a:latin typeface="Cambria Math" panose="02040503050406030204" pitchFamily="18" charset="0"/>
                                  </a:rPr>
                                </m:ctrlPr>
                              </m:dPr>
                              <m:e>
                                <m:r>
                                  <a:rPr lang="it-IT" sz="1600" b="0" i="1" noProof="1" dirty="0" smtClean="0">
                                    <a:latin typeface="Cambria Math" panose="02040503050406030204" pitchFamily="18" charset="0"/>
                                  </a:rPr>
                                  <m:t>𝑡</m:t>
                                </m:r>
                              </m:e>
                            </m:d>
                          </m:sup>
                          <m:e>
                            <m:f>
                              <m:fPr>
                                <m:ctrlPr>
                                  <a:rPr lang="it-IT" sz="1600" b="0" i="1" noProof="1" dirty="0" smtClean="0">
                                    <a:latin typeface="Cambria Math" panose="02040503050406030204" pitchFamily="18" charset="0"/>
                                  </a:rPr>
                                </m:ctrlPr>
                              </m:fPr>
                              <m:num>
                                <m:r>
                                  <a:rPr lang="it-IT" sz="1600" b="0" i="1" noProof="1" dirty="0" smtClean="0">
                                    <a:latin typeface="Cambria Math" panose="02040503050406030204" pitchFamily="18" charset="0"/>
                                  </a:rPr>
                                  <m:t>𝑑</m:t>
                                </m:r>
                                <m:sSup>
                                  <m:sSupPr>
                                    <m:ctrlPr>
                                      <a:rPr lang="it-IT" sz="1600" b="0" i="1" noProof="1" dirty="0" smtClean="0">
                                        <a:latin typeface="Cambria Math" panose="02040503050406030204" pitchFamily="18" charset="0"/>
                                      </a:rPr>
                                    </m:ctrlPr>
                                  </m:sSupPr>
                                  <m:e>
                                    <m:r>
                                      <a:rPr lang="it-IT" sz="1600" b="0" i="1" noProof="1" dirty="0" smtClean="0">
                                        <a:latin typeface="Cambria Math" panose="02040503050406030204" pitchFamily="18" charset="0"/>
                                      </a:rPr>
                                      <m:t>𝑆</m:t>
                                    </m:r>
                                  </m:e>
                                  <m:sup>
                                    <m:r>
                                      <a:rPr lang="it-IT" sz="1600" b="0" i="1" noProof="1" dirty="0" smtClean="0">
                                        <a:latin typeface="Cambria Math" panose="02040503050406030204" pitchFamily="18" charset="0"/>
                                      </a:rPr>
                                      <m:t>′</m:t>
                                    </m:r>
                                  </m:sup>
                                </m:sSup>
                              </m:num>
                              <m:den>
                                <m:d>
                                  <m:dPr>
                                    <m:ctrlPr>
                                      <a:rPr lang="it-IT" sz="1600" b="0" i="1" noProof="1" dirty="0" smtClean="0">
                                        <a:latin typeface="Cambria Math" panose="02040503050406030204" pitchFamily="18" charset="0"/>
                                      </a:rPr>
                                    </m:ctrlPr>
                                  </m:dPr>
                                  <m:e>
                                    <m:r>
                                      <a:rPr lang="it-IT" sz="1600" b="0" i="1" noProof="1" dirty="0" smtClean="0">
                                        <a:latin typeface="Cambria Math" panose="02040503050406030204" pitchFamily="18" charset="0"/>
                                      </a:rPr>
                                      <m:t>𝑞</m:t>
                                    </m:r>
                                    <m:r>
                                      <a:rPr lang="it-IT" sz="1600" b="0" i="1" noProof="1" dirty="0" smtClean="0">
                                        <a:latin typeface="Cambria Math" panose="02040503050406030204" pitchFamily="18" charset="0"/>
                                      </a:rPr>
                                      <m:t>+</m:t>
                                    </m:r>
                                    <m:r>
                                      <a:rPr lang="it-IT" sz="1600" b="0" i="1" noProof="1" dirty="0" smtClean="0">
                                        <a:latin typeface="Cambria Math" panose="02040503050406030204" pitchFamily="18" charset="0"/>
                                      </a:rPr>
                                      <m:t>𝑝</m:t>
                                    </m:r>
                                  </m:e>
                                </m:d>
                                <m:r>
                                  <a:rPr lang="it-IT" sz="1600" b="0" i="1" noProof="1" dirty="0" smtClean="0">
                                    <a:latin typeface="Cambria Math" panose="02040503050406030204" pitchFamily="18" charset="0"/>
                                  </a:rPr>
                                  <m:t>𝑆</m:t>
                                </m:r>
                                <m:r>
                                  <a:rPr lang="it-IT" sz="1600" b="0" i="1" noProof="1" dirty="0" smtClean="0">
                                    <a:latin typeface="Cambria Math" panose="02040503050406030204" pitchFamily="18" charset="0"/>
                                  </a:rPr>
                                  <m:t>′−</m:t>
                                </m:r>
                                <m:r>
                                  <a:rPr lang="it-IT" sz="1600" b="0" i="1" noProof="1" dirty="0" smtClean="0">
                                    <a:latin typeface="Cambria Math" panose="02040503050406030204" pitchFamily="18" charset="0"/>
                                  </a:rPr>
                                  <m:t>𝑝𝑁</m:t>
                                </m:r>
                              </m:den>
                            </m:f>
                          </m:e>
                        </m:nary>
                        <m:r>
                          <a:rPr lang="it-IT" sz="1600" b="0" i="1" noProof="1" dirty="0" smtClean="0">
                            <a:latin typeface="Cambria Math" panose="02040503050406030204" pitchFamily="18" charset="0"/>
                          </a:rPr>
                          <m:t>= </m:t>
                        </m:r>
                        <m:nary>
                          <m:naryPr>
                            <m:ctrlPr>
                              <a:rPr lang="it-IT" sz="1600" b="0" i="1" noProof="1" dirty="0" smtClean="0">
                                <a:latin typeface="Cambria Math" panose="02040503050406030204" pitchFamily="18" charset="0"/>
                              </a:rPr>
                            </m:ctrlPr>
                          </m:naryPr>
                          <m:sub>
                            <m:r>
                              <m:rPr>
                                <m:brk m:alnAt="23"/>
                              </m:rPr>
                              <a:rPr lang="it-IT" sz="1600" b="0" i="1" noProof="1" dirty="0" smtClean="0">
                                <a:latin typeface="Cambria Math" panose="02040503050406030204" pitchFamily="18" charset="0"/>
                              </a:rPr>
                              <m:t>0</m:t>
                            </m:r>
                          </m:sub>
                          <m:sup>
                            <m:r>
                              <a:rPr lang="it-IT" sz="1600" b="0" i="1" noProof="1" dirty="0" smtClean="0">
                                <a:latin typeface="Cambria Math" panose="02040503050406030204" pitchFamily="18" charset="0"/>
                              </a:rPr>
                              <m:t>𝑡</m:t>
                            </m:r>
                          </m:sup>
                          <m:e>
                            <m:r>
                              <a:rPr lang="it-IT" sz="1600" b="0" i="1" noProof="1" dirty="0" smtClean="0">
                                <a:latin typeface="Cambria Math" panose="02040503050406030204" pitchFamily="18" charset="0"/>
                              </a:rPr>
                              <m:t>𝑑</m:t>
                            </m:r>
                            <m:sSup>
                              <m:sSupPr>
                                <m:ctrlPr>
                                  <a:rPr lang="it-IT" sz="1600" b="0" i="1" noProof="1" dirty="0" smtClean="0">
                                    <a:latin typeface="Cambria Math" panose="02040503050406030204" pitchFamily="18" charset="0"/>
                                  </a:rPr>
                                </m:ctrlPr>
                              </m:sSupPr>
                              <m:e>
                                <m:r>
                                  <a:rPr lang="it-IT" sz="1600" b="0" i="1" noProof="1" dirty="0" smtClean="0">
                                    <a:latin typeface="Cambria Math" panose="02040503050406030204" pitchFamily="18" charset="0"/>
                                  </a:rPr>
                                  <m:t>𝑡</m:t>
                                </m:r>
                              </m:e>
                              <m:sup>
                                <m:r>
                                  <a:rPr lang="it-IT" sz="1600" b="0" i="1" noProof="1" dirty="0" smtClean="0">
                                    <a:latin typeface="Cambria Math" panose="02040503050406030204" pitchFamily="18" charset="0"/>
                                  </a:rPr>
                                  <m:t>′</m:t>
                                </m:r>
                              </m:sup>
                            </m:sSup>
                          </m:e>
                        </m:nary>
                        <m:r>
                          <a:rPr lang="it-IT" sz="1600" b="0" i="1" noProof="1" dirty="0" smtClean="0">
                            <a:latin typeface="Cambria Math" panose="02040503050406030204" pitchFamily="18" charset="0"/>
                          </a:rPr>
                          <m:t>=</m:t>
                        </m:r>
                        <m:r>
                          <a:rPr lang="it-IT" sz="1600" b="0" i="1" noProof="1" dirty="0" smtClean="0">
                            <a:latin typeface="Cambria Math" panose="02040503050406030204" pitchFamily="18" charset="0"/>
                          </a:rPr>
                          <m:t>𝑡</m:t>
                        </m:r>
                      </m:oMath>
                    </m:oMathPara>
                  </a14:m>
                  <a:endParaRPr lang="it-IT" sz="1600" noProof="1"/>
                </a:p>
              </p:txBody>
            </p:sp>
          </mc:Choice>
          <mc:Fallback xmlns="">
            <p:sp>
              <p:nvSpPr>
                <p:cNvPr id="29" name="CasellaDiTesto 28">
                  <a:extLst>
                    <a:ext uri="{FF2B5EF4-FFF2-40B4-BE49-F238E27FC236}">
                      <a16:creationId xmlns:a16="http://schemas.microsoft.com/office/drawing/2014/main" id="{85146D47-8373-477E-A5F5-7FF5114C4F47}"/>
                    </a:ext>
                  </a:extLst>
                </p:cNvPr>
                <p:cNvSpPr txBox="1">
                  <a:spLocks noRot="1" noChangeAspect="1" noMove="1" noResize="1" noEditPoints="1" noAdjustHandles="1" noChangeArrowheads="1" noChangeShapeType="1" noTextEdit="1"/>
                </p:cNvSpPr>
                <p:nvPr/>
              </p:nvSpPr>
              <p:spPr>
                <a:xfrm>
                  <a:off x="637864" y="3802380"/>
                  <a:ext cx="3214983" cy="570990"/>
                </a:xfrm>
                <a:prstGeom prst="rect">
                  <a:avLst/>
                </a:prstGeom>
                <a:blipFill>
                  <a:blip r:embed="rId6"/>
                  <a:stretch>
                    <a:fillRect/>
                  </a:stretch>
                </a:blipFill>
              </p:spPr>
              <p:txBody>
                <a:bodyPr/>
                <a:lstStyle/>
                <a:p>
                  <a:r>
                    <a:rPr lang="en-GB">
                      <a:noFill/>
                    </a:rPr>
                    <a:t> </a:t>
                  </a:r>
                </a:p>
              </p:txBody>
            </p:sp>
          </mc:Fallback>
        </mc:AlternateContent>
        <p:sp>
          <p:nvSpPr>
            <p:cNvPr id="33" name="Freccia a destra 32">
              <a:extLst>
                <a:ext uri="{FF2B5EF4-FFF2-40B4-BE49-F238E27FC236}">
                  <a16:creationId xmlns:a16="http://schemas.microsoft.com/office/drawing/2014/main" id="{3858BDAE-DFC8-4923-8953-45D402C9E980}"/>
                </a:ext>
              </a:extLst>
            </p:cNvPr>
            <p:cNvSpPr/>
            <p:nvPr/>
          </p:nvSpPr>
          <p:spPr>
            <a:xfrm>
              <a:off x="4092295" y="3992248"/>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noProof="1"/>
            </a:p>
          </p:txBody>
        </p:sp>
        <mc:AlternateContent xmlns:mc="http://schemas.openxmlformats.org/markup-compatibility/2006" xmlns:a14="http://schemas.microsoft.com/office/drawing/2010/main">
          <mc:Choice Requires="a14">
            <p:sp>
              <p:nvSpPr>
                <p:cNvPr id="35" name="CasellaDiTesto 34">
                  <a:extLst>
                    <a:ext uri="{FF2B5EF4-FFF2-40B4-BE49-F238E27FC236}">
                      <a16:creationId xmlns:a16="http://schemas.microsoft.com/office/drawing/2014/main" id="{7D27F319-7DE8-437F-9EC0-12B21F64914C}"/>
                    </a:ext>
                  </a:extLst>
                </p:cNvPr>
                <p:cNvSpPr txBox="1"/>
                <p:nvPr/>
              </p:nvSpPr>
              <p:spPr>
                <a:xfrm>
                  <a:off x="5156825" y="3832612"/>
                  <a:ext cx="5923481" cy="547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noProof="1" dirty="0" smtClean="0">
                            <a:latin typeface="Cambria Math" panose="02040503050406030204" pitchFamily="18" charset="0"/>
                          </a:rPr>
                          <m:t>−</m:t>
                        </m:r>
                        <m:f>
                          <m:fPr>
                            <m:ctrlPr>
                              <a:rPr lang="it-IT" sz="1600" b="0" i="1" noProof="1" dirty="0" smtClean="0">
                                <a:latin typeface="Cambria Math" panose="02040503050406030204" pitchFamily="18" charset="0"/>
                              </a:rPr>
                            </m:ctrlPr>
                          </m:fPr>
                          <m:num>
                            <m:r>
                              <a:rPr lang="it-IT" sz="1600" b="0" i="1" noProof="1" dirty="0" smtClean="0">
                                <a:latin typeface="Cambria Math" panose="02040503050406030204" pitchFamily="18" charset="0"/>
                              </a:rPr>
                              <m:t>1</m:t>
                            </m:r>
                          </m:num>
                          <m:den>
                            <m:d>
                              <m:dPr>
                                <m:ctrlPr>
                                  <a:rPr lang="it-IT" sz="1600" b="0" i="1" noProof="1" dirty="0" smtClean="0">
                                    <a:latin typeface="Cambria Math" panose="02040503050406030204" pitchFamily="18" charset="0"/>
                                  </a:rPr>
                                </m:ctrlPr>
                              </m:dPr>
                              <m:e>
                                <m:r>
                                  <a:rPr lang="it-IT" sz="1600" b="0" i="1" noProof="1" dirty="0" smtClean="0">
                                    <a:latin typeface="Cambria Math" panose="02040503050406030204" pitchFamily="18" charset="0"/>
                                  </a:rPr>
                                  <m:t>𝑞</m:t>
                                </m:r>
                                <m:r>
                                  <a:rPr lang="it-IT" sz="1600" b="0" i="1" noProof="1" dirty="0" smtClean="0">
                                    <a:latin typeface="Cambria Math" panose="02040503050406030204" pitchFamily="18" charset="0"/>
                                  </a:rPr>
                                  <m:t>+</m:t>
                                </m:r>
                                <m:r>
                                  <a:rPr lang="it-IT" sz="1600" b="0" i="1" noProof="1" dirty="0" smtClean="0">
                                    <a:latin typeface="Cambria Math" panose="02040503050406030204" pitchFamily="18" charset="0"/>
                                  </a:rPr>
                                  <m:t>𝑝</m:t>
                                </m:r>
                              </m:e>
                            </m:d>
                          </m:den>
                        </m:f>
                        <m:r>
                          <m:rPr>
                            <m:sty m:val="p"/>
                          </m:rPr>
                          <a:rPr lang="it-IT" sz="1600" b="0" i="0" noProof="1" dirty="0" smtClean="0">
                            <a:latin typeface="Cambria Math" panose="02040503050406030204" pitchFamily="18" charset="0"/>
                          </a:rPr>
                          <m:t>log</m:t>
                        </m:r>
                        <m:sSubSup>
                          <m:sSubSupPr>
                            <m:ctrlPr>
                              <a:rPr lang="it-IT" sz="1600" b="0" i="1" noProof="1" dirty="0" smtClean="0">
                                <a:latin typeface="Cambria Math" panose="02040503050406030204" pitchFamily="18" charset="0"/>
                              </a:rPr>
                            </m:ctrlPr>
                          </m:sSubSupPr>
                          <m:e>
                            <m:d>
                              <m:dPr>
                                <m:begChr m:val="["/>
                                <m:endChr m:val="]"/>
                                <m:ctrlPr>
                                  <a:rPr lang="it-IT" sz="1600" i="1" noProof="1" dirty="0">
                                    <a:latin typeface="Cambria Math" panose="02040503050406030204" pitchFamily="18" charset="0"/>
                                  </a:rPr>
                                </m:ctrlPr>
                              </m:dPr>
                              <m:e>
                                <m:d>
                                  <m:dPr>
                                    <m:ctrlPr>
                                      <a:rPr lang="it-IT" sz="1600" i="1" noProof="1" dirty="0">
                                        <a:latin typeface="Cambria Math" panose="02040503050406030204" pitchFamily="18" charset="0"/>
                                      </a:rPr>
                                    </m:ctrlPr>
                                  </m:dPr>
                                  <m:e>
                                    <m:r>
                                      <a:rPr lang="it-IT" sz="1600" i="1" noProof="1" dirty="0">
                                        <a:latin typeface="Cambria Math" panose="02040503050406030204" pitchFamily="18" charset="0"/>
                                      </a:rPr>
                                      <m:t>𝑞</m:t>
                                    </m:r>
                                    <m:r>
                                      <a:rPr lang="it-IT" sz="1600" i="1" noProof="1" dirty="0">
                                        <a:latin typeface="Cambria Math" panose="02040503050406030204" pitchFamily="18" charset="0"/>
                                      </a:rPr>
                                      <m:t>+</m:t>
                                    </m:r>
                                    <m:r>
                                      <a:rPr lang="it-IT" sz="1600" i="1" noProof="1" dirty="0">
                                        <a:latin typeface="Cambria Math" panose="02040503050406030204" pitchFamily="18" charset="0"/>
                                      </a:rPr>
                                      <m:t>𝑝</m:t>
                                    </m:r>
                                  </m:e>
                                </m:d>
                                <m:sSup>
                                  <m:sSupPr>
                                    <m:ctrlPr>
                                      <a:rPr lang="it-IT" sz="1600" i="1" noProof="1" dirty="0">
                                        <a:latin typeface="Cambria Math" panose="02040503050406030204" pitchFamily="18" charset="0"/>
                                      </a:rPr>
                                    </m:ctrlPr>
                                  </m:sSupPr>
                                  <m:e>
                                    <m:r>
                                      <a:rPr lang="it-IT" sz="1600" b="0" i="1" noProof="1" dirty="0" smtClean="0">
                                        <a:latin typeface="Cambria Math" panose="02040503050406030204" pitchFamily="18" charset="0"/>
                                      </a:rPr>
                                      <m:t>𝑆</m:t>
                                    </m:r>
                                  </m:e>
                                  <m:sup>
                                    <m:r>
                                      <a:rPr lang="it-IT" sz="1600" i="1" noProof="1" dirty="0">
                                        <a:latin typeface="Cambria Math" panose="02040503050406030204" pitchFamily="18" charset="0"/>
                                      </a:rPr>
                                      <m:t>′</m:t>
                                    </m:r>
                                  </m:sup>
                                </m:sSup>
                                <m:r>
                                  <a:rPr lang="it-IT" sz="1600" i="1" noProof="1" dirty="0">
                                    <a:latin typeface="Cambria Math" panose="02040503050406030204" pitchFamily="18" charset="0"/>
                                  </a:rPr>
                                  <m:t>−</m:t>
                                </m:r>
                                <m:r>
                                  <a:rPr lang="it-IT" sz="1600" i="1" noProof="1" dirty="0">
                                    <a:latin typeface="Cambria Math" panose="02040503050406030204" pitchFamily="18" charset="0"/>
                                  </a:rPr>
                                  <m:t>𝑃𝑁</m:t>
                                </m:r>
                              </m:e>
                            </m:d>
                          </m:e>
                          <m:sub>
                            <m:r>
                              <a:rPr lang="it-IT" sz="1600" b="0" i="1" noProof="1" dirty="0" smtClean="0">
                                <a:latin typeface="Cambria Math" panose="02040503050406030204" pitchFamily="18" charset="0"/>
                              </a:rPr>
                              <m:t>𝑁</m:t>
                            </m:r>
                          </m:sub>
                          <m:sup>
                            <m:r>
                              <a:rPr lang="it-IT" sz="1600" b="0" i="1" noProof="1" dirty="0" smtClean="0">
                                <a:latin typeface="Cambria Math" panose="02040503050406030204" pitchFamily="18" charset="0"/>
                              </a:rPr>
                              <m:t>𝑆</m:t>
                            </m:r>
                            <m:d>
                              <m:dPr>
                                <m:ctrlPr>
                                  <a:rPr lang="it-IT" sz="1600" b="0" i="1" noProof="1" dirty="0" smtClean="0">
                                    <a:latin typeface="Cambria Math" panose="02040503050406030204" pitchFamily="18" charset="0"/>
                                  </a:rPr>
                                </m:ctrlPr>
                              </m:dPr>
                              <m:e>
                                <m:r>
                                  <a:rPr lang="it-IT" sz="1600" b="0" i="1" noProof="1" dirty="0" smtClean="0">
                                    <a:latin typeface="Cambria Math" panose="02040503050406030204" pitchFamily="18" charset="0"/>
                                  </a:rPr>
                                  <m:t>𝑡</m:t>
                                </m:r>
                              </m:e>
                            </m:d>
                          </m:sup>
                        </m:sSubSup>
                        <m:r>
                          <a:rPr lang="it-IT" sz="1600" i="1" noProof="1" dirty="0">
                            <a:latin typeface="Cambria Math" panose="02040503050406030204" pitchFamily="18" charset="0"/>
                          </a:rPr>
                          <m:t>=−</m:t>
                        </m:r>
                        <m:f>
                          <m:fPr>
                            <m:ctrlPr>
                              <a:rPr lang="it-IT" sz="1600" i="1" noProof="1" dirty="0">
                                <a:latin typeface="Cambria Math" panose="02040503050406030204" pitchFamily="18" charset="0"/>
                              </a:rPr>
                            </m:ctrlPr>
                          </m:fPr>
                          <m:num>
                            <m:r>
                              <a:rPr lang="it-IT" sz="1600" i="1" noProof="1" dirty="0">
                                <a:latin typeface="Cambria Math" panose="02040503050406030204" pitchFamily="18" charset="0"/>
                              </a:rPr>
                              <m:t>1</m:t>
                            </m:r>
                          </m:num>
                          <m:den>
                            <m:d>
                              <m:dPr>
                                <m:ctrlPr>
                                  <a:rPr lang="it-IT" sz="1600" i="1" noProof="1" dirty="0">
                                    <a:latin typeface="Cambria Math" panose="02040503050406030204" pitchFamily="18" charset="0"/>
                                  </a:rPr>
                                </m:ctrlPr>
                              </m:dPr>
                              <m:e>
                                <m:r>
                                  <a:rPr lang="it-IT" sz="1600" i="1" noProof="1" dirty="0">
                                    <a:latin typeface="Cambria Math" panose="02040503050406030204" pitchFamily="18" charset="0"/>
                                  </a:rPr>
                                  <m:t>𝑞</m:t>
                                </m:r>
                                <m:r>
                                  <a:rPr lang="it-IT" sz="1600" i="1" noProof="1" dirty="0">
                                    <a:latin typeface="Cambria Math" panose="02040503050406030204" pitchFamily="18" charset="0"/>
                                  </a:rPr>
                                  <m:t>+</m:t>
                                </m:r>
                                <m:r>
                                  <a:rPr lang="it-IT" sz="1600" i="1" noProof="1" dirty="0">
                                    <a:latin typeface="Cambria Math" panose="02040503050406030204" pitchFamily="18" charset="0"/>
                                  </a:rPr>
                                  <m:t>𝑝</m:t>
                                </m:r>
                              </m:e>
                            </m:d>
                          </m:den>
                        </m:f>
                        <m:r>
                          <m:rPr>
                            <m:sty m:val="p"/>
                          </m:rPr>
                          <a:rPr lang="it-IT" sz="1600" b="0" i="0" noProof="1" dirty="0" smtClean="0">
                            <a:latin typeface="Cambria Math" panose="02040503050406030204" pitchFamily="18" charset="0"/>
                          </a:rPr>
                          <m:t>log</m:t>
                        </m:r>
                        <m:r>
                          <a:rPr lang="it-IT" sz="1600" b="0" i="1" noProof="1" dirty="0" smtClean="0">
                            <a:latin typeface="Cambria Math" panose="02040503050406030204" pitchFamily="18" charset="0"/>
                          </a:rPr>
                          <m:t>⁡</m:t>
                        </m:r>
                        <m:d>
                          <m:dPr>
                            <m:begChr m:val="["/>
                            <m:endChr m:val="]"/>
                            <m:ctrlPr>
                              <a:rPr lang="it-IT" sz="1600" i="1" noProof="1" dirty="0">
                                <a:latin typeface="Cambria Math" panose="02040503050406030204" pitchFamily="18" charset="0"/>
                              </a:rPr>
                            </m:ctrlPr>
                          </m:dPr>
                          <m:e>
                            <m:f>
                              <m:fPr>
                                <m:ctrlPr>
                                  <a:rPr lang="it-IT" sz="1600" i="1" noProof="1" dirty="0">
                                    <a:latin typeface="Cambria Math" panose="02040503050406030204" pitchFamily="18" charset="0"/>
                                  </a:rPr>
                                </m:ctrlPr>
                              </m:fPr>
                              <m:num>
                                <m:r>
                                  <a:rPr lang="it-IT" sz="1600" i="1" noProof="1" dirty="0">
                                    <a:latin typeface="Cambria Math" panose="02040503050406030204" pitchFamily="18" charset="0"/>
                                  </a:rPr>
                                  <m:t>(</m:t>
                                </m:r>
                                <m:r>
                                  <a:rPr lang="it-IT" sz="1600" i="1" noProof="1" dirty="0">
                                    <a:latin typeface="Cambria Math" panose="02040503050406030204" pitchFamily="18" charset="0"/>
                                  </a:rPr>
                                  <m:t>𝑞</m:t>
                                </m:r>
                                <m:r>
                                  <a:rPr lang="it-IT" sz="1600" i="1" noProof="1" dirty="0">
                                    <a:latin typeface="Cambria Math" panose="02040503050406030204" pitchFamily="18" charset="0"/>
                                  </a:rPr>
                                  <m:t>+</m:t>
                                </m:r>
                                <m:r>
                                  <a:rPr lang="it-IT" sz="1600" i="1" noProof="1" dirty="0">
                                    <a:latin typeface="Cambria Math" panose="02040503050406030204" pitchFamily="18" charset="0"/>
                                  </a:rPr>
                                  <m:t>𝑝</m:t>
                                </m:r>
                                <m:r>
                                  <a:rPr lang="it-IT" sz="1600" i="1" noProof="1" dirty="0">
                                    <a:latin typeface="Cambria Math" panose="02040503050406030204" pitchFamily="18" charset="0"/>
                                  </a:rPr>
                                  <m:t>)</m:t>
                                </m:r>
                                <m:r>
                                  <a:rPr lang="it-IT" sz="1600" i="1" noProof="1" dirty="0">
                                    <a:latin typeface="Cambria Math" panose="02040503050406030204" pitchFamily="18" charset="0"/>
                                  </a:rPr>
                                  <m:t>𝑆</m:t>
                                </m:r>
                                <m:r>
                                  <a:rPr lang="it-IT" sz="1600" i="1" noProof="1" dirty="0">
                                    <a:latin typeface="Cambria Math" panose="02040503050406030204" pitchFamily="18" charset="0"/>
                                  </a:rPr>
                                  <m:t>−</m:t>
                                </m:r>
                                <m:r>
                                  <a:rPr lang="it-IT" sz="1600" i="1" noProof="1" dirty="0">
                                    <a:latin typeface="Cambria Math" panose="02040503050406030204" pitchFamily="18" charset="0"/>
                                  </a:rPr>
                                  <m:t>𝑃𝑁</m:t>
                                </m:r>
                              </m:num>
                              <m:den>
                                <m:r>
                                  <a:rPr lang="it-IT" sz="1600" b="0" i="1" noProof="1" dirty="0" smtClean="0">
                                    <a:latin typeface="Cambria Math" panose="02040503050406030204" pitchFamily="18" charset="0"/>
                                    <a:ea typeface="Cambria Math" panose="02040503050406030204" pitchFamily="18" charset="0"/>
                                  </a:rPr>
                                  <m:t>𝑞𝑁</m:t>
                                </m:r>
                              </m:den>
                            </m:f>
                          </m:e>
                        </m:d>
                      </m:oMath>
                    </m:oMathPara>
                  </a14:m>
                  <a:endParaRPr lang="it-IT" sz="1600" noProof="1"/>
                </a:p>
              </p:txBody>
            </p:sp>
          </mc:Choice>
          <mc:Fallback xmlns="">
            <p:sp>
              <p:nvSpPr>
                <p:cNvPr id="35" name="CasellaDiTesto 34">
                  <a:extLst>
                    <a:ext uri="{FF2B5EF4-FFF2-40B4-BE49-F238E27FC236}">
                      <a16:creationId xmlns:a16="http://schemas.microsoft.com/office/drawing/2014/main" id="{7D27F319-7DE8-437F-9EC0-12B21F64914C}"/>
                    </a:ext>
                  </a:extLst>
                </p:cNvPr>
                <p:cNvSpPr txBox="1">
                  <a:spLocks noRot="1" noChangeAspect="1" noMove="1" noResize="1" noEditPoints="1" noAdjustHandles="1" noChangeArrowheads="1" noChangeShapeType="1" noTextEdit="1"/>
                </p:cNvSpPr>
                <p:nvPr/>
              </p:nvSpPr>
              <p:spPr>
                <a:xfrm>
                  <a:off x="5156825" y="3832612"/>
                  <a:ext cx="5923481" cy="547971"/>
                </a:xfrm>
                <a:prstGeom prst="rect">
                  <a:avLst/>
                </a:prstGeom>
                <a:blipFill>
                  <a:blip r:embed="rId7"/>
                  <a:stretch>
                    <a:fillRect/>
                  </a:stretch>
                </a:blipFill>
              </p:spPr>
              <p:txBody>
                <a:bodyPr/>
                <a:lstStyle/>
                <a:p>
                  <a:r>
                    <a:rPr lang="it-IT">
                      <a:noFill/>
                    </a:rPr>
                    <a:t> </a:t>
                  </a:r>
                </a:p>
              </p:txBody>
            </p:sp>
          </mc:Fallback>
        </mc:AlternateContent>
      </p:grpSp>
      <p:grpSp>
        <p:nvGrpSpPr>
          <p:cNvPr id="12" name="Gruppo 11">
            <a:extLst>
              <a:ext uri="{FF2B5EF4-FFF2-40B4-BE49-F238E27FC236}">
                <a16:creationId xmlns:a16="http://schemas.microsoft.com/office/drawing/2014/main" id="{8D7CCB48-7AD4-458B-A5D4-8A9E8F959467}"/>
              </a:ext>
            </a:extLst>
          </p:cNvPr>
          <p:cNvGrpSpPr/>
          <p:nvPr/>
        </p:nvGrpSpPr>
        <p:grpSpPr>
          <a:xfrm>
            <a:off x="1248423" y="5140550"/>
            <a:ext cx="7159746" cy="504690"/>
            <a:chOff x="884438" y="5143191"/>
            <a:chExt cx="7159746" cy="504690"/>
          </a:xfrm>
        </p:grpSpPr>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4DA6C06F-00BD-4ABB-BA47-AFD5C77378BA}"/>
                    </a:ext>
                  </a:extLst>
                </p:cNvPr>
                <p:cNvSpPr txBox="1"/>
                <p:nvPr/>
              </p:nvSpPr>
              <p:spPr>
                <a:xfrm>
                  <a:off x="5285032" y="5143191"/>
                  <a:ext cx="2759152" cy="504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rPr>
                          <m:t>𝑆</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𝑡</m:t>
                            </m:r>
                          </m:e>
                        </m:d>
                        <m:r>
                          <a:rPr lang="it-IT" sz="1600" b="0" i="1" smtClean="0">
                            <a:latin typeface="Cambria Math" panose="02040503050406030204" pitchFamily="18" charset="0"/>
                          </a:rPr>
                          <m:t>= </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𝑁</m:t>
                            </m:r>
                          </m:num>
                          <m:den>
                            <m:r>
                              <a:rPr lang="it-IT" sz="1600" b="0" i="1" smtClean="0">
                                <a:latin typeface="Cambria Math" panose="02040503050406030204" pitchFamily="18" charset="0"/>
                              </a:rPr>
                              <m:t>(</m:t>
                            </m:r>
                            <m:r>
                              <a:rPr lang="it-IT" sz="1600" b="0" i="1" smtClean="0">
                                <a:latin typeface="Cambria Math" panose="02040503050406030204" pitchFamily="18" charset="0"/>
                              </a:rPr>
                              <m:t>𝑞</m:t>
                            </m:r>
                            <m:r>
                              <a:rPr lang="it-IT" sz="1600" b="0" i="1" smtClean="0">
                                <a:latin typeface="Cambria Math" panose="02040503050406030204" pitchFamily="18" charset="0"/>
                              </a:rPr>
                              <m:t>+</m:t>
                            </m:r>
                            <m:r>
                              <a:rPr lang="it-IT" sz="1600" b="0" i="1" smtClean="0">
                                <a:latin typeface="Cambria Math" panose="02040503050406030204" pitchFamily="18" charset="0"/>
                              </a:rPr>
                              <m:t>𝑝</m:t>
                            </m:r>
                            <m:r>
                              <a:rPr lang="it-IT" sz="1600" b="0" i="1" smtClean="0">
                                <a:latin typeface="Cambria Math" panose="02040503050406030204" pitchFamily="18" charset="0"/>
                              </a:rPr>
                              <m:t>)</m:t>
                            </m:r>
                          </m:den>
                        </m:f>
                        <m:r>
                          <a:rPr lang="it-IT" sz="1600" b="0" i="1" smtClean="0">
                            <a:latin typeface="Cambria Math" panose="02040503050406030204" pitchFamily="18" charset="0"/>
                          </a:rPr>
                          <m:t>[</m:t>
                        </m:r>
                        <m:r>
                          <a:rPr lang="it-IT" sz="1600" b="0" i="1" smtClean="0">
                            <a:latin typeface="Cambria Math" panose="02040503050406030204" pitchFamily="18" charset="0"/>
                          </a:rPr>
                          <m:t>𝑝</m:t>
                        </m:r>
                        <m:r>
                          <a:rPr lang="it-IT" sz="1600" b="0" i="1" smtClean="0">
                            <a:latin typeface="Cambria Math" panose="02040503050406030204" pitchFamily="18" charset="0"/>
                          </a:rPr>
                          <m:t>+</m:t>
                        </m:r>
                        <m:r>
                          <a:rPr lang="it-IT" sz="1600" b="0" i="1" smtClean="0">
                            <a:latin typeface="Cambria Math" panose="02040503050406030204" pitchFamily="18" charset="0"/>
                          </a:rPr>
                          <m:t>𝑞</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𝑒</m:t>
                            </m:r>
                          </m:e>
                          <m:sup>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smtClean="0">
                                    <a:latin typeface="Cambria Math" panose="02040503050406030204" pitchFamily="18" charset="0"/>
                                  </a:rPr>
                                  <m:t>+</m:t>
                                </m:r>
                                <m:r>
                                  <a:rPr lang="it-IT" sz="1600" b="0" i="1" smtClean="0">
                                    <a:latin typeface="Cambria Math" panose="02040503050406030204" pitchFamily="18" charset="0"/>
                                  </a:rPr>
                                  <m:t>𝑝</m:t>
                                </m:r>
                              </m:e>
                            </m:d>
                            <m:r>
                              <a:rPr lang="it-IT" sz="1600" b="0" i="1" smtClean="0">
                                <a:latin typeface="Cambria Math" panose="02040503050406030204" pitchFamily="18" charset="0"/>
                              </a:rPr>
                              <m:t>𝑡</m:t>
                            </m:r>
                          </m:sup>
                        </m:sSup>
                        <m:r>
                          <a:rPr lang="it-IT" sz="1600" b="0" i="1" smtClean="0">
                            <a:latin typeface="Cambria Math" panose="02040503050406030204" pitchFamily="18" charset="0"/>
                          </a:rPr>
                          <m:t>]</m:t>
                        </m:r>
                      </m:oMath>
                    </m:oMathPara>
                  </a14:m>
                  <a:endParaRPr lang="it-IT" sz="1600" dirty="0"/>
                </a:p>
              </p:txBody>
            </p:sp>
          </mc:Choice>
          <mc:Fallback xmlns="">
            <p:sp>
              <p:nvSpPr>
                <p:cNvPr id="36" name="CasellaDiTesto 35">
                  <a:extLst>
                    <a:ext uri="{FF2B5EF4-FFF2-40B4-BE49-F238E27FC236}">
                      <a16:creationId xmlns:a16="http://schemas.microsoft.com/office/drawing/2014/main" id="{4DA6C06F-00BD-4ABB-BA47-AFD5C77378BA}"/>
                    </a:ext>
                  </a:extLst>
                </p:cNvPr>
                <p:cNvSpPr txBox="1">
                  <a:spLocks noRot="1" noChangeAspect="1" noMove="1" noResize="1" noEditPoints="1" noAdjustHandles="1" noChangeArrowheads="1" noChangeShapeType="1" noTextEdit="1"/>
                </p:cNvSpPr>
                <p:nvPr/>
              </p:nvSpPr>
              <p:spPr>
                <a:xfrm>
                  <a:off x="5285032" y="5143191"/>
                  <a:ext cx="2759152" cy="504690"/>
                </a:xfrm>
                <a:prstGeom prst="rect">
                  <a:avLst/>
                </a:prstGeom>
                <a:blipFill>
                  <a:blip r:embed="rId8"/>
                  <a:stretch>
                    <a:fillRect/>
                  </a:stretch>
                </a:blipFill>
              </p:spPr>
              <p:txBody>
                <a:bodyPr/>
                <a:lstStyle/>
                <a:p>
                  <a:r>
                    <a:rPr lang="en-GB">
                      <a:noFill/>
                    </a:rPr>
                    <a:t> </a:t>
                  </a:r>
                </a:p>
              </p:txBody>
            </p:sp>
          </mc:Fallback>
        </mc:AlternateContent>
        <p:grpSp>
          <p:nvGrpSpPr>
            <p:cNvPr id="47" name="Gruppo 46">
              <a:extLst>
                <a:ext uri="{FF2B5EF4-FFF2-40B4-BE49-F238E27FC236}">
                  <a16:creationId xmlns:a16="http://schemas.microsoft.com/office/drawing/2014/main" id="{069B7BF5-F9E4-4688-9DF4-32759C3E16C4}"/>
                </a:ext>
              </a:extLst>
            </p:cNvPr>
            <p:cNvGrpSpPr/>
            <p:nvPr/>
          </p:nvGrpSpPr>
          <p:grpSpPr>
            <a:xfrm>
              <a:off x="884438" y="5292530"/>
              <a:ext cx="4034267" cy="262892"/>
              <a:chOff x="874185" y="4647008"/>
              <a:chExt cx="4034267" cy="262892"/>
            </a:xfrm>
          </p:grpSpPr>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9C7E86FA-D3CA-4C66-88DA-F7AD80CEF9CB}"/>
                      </a:ext>
                    </a:extLst>
                  </p:cNvPr>
                  <p:cNvSpPr txBox="1"/>
                  <p:nvPr/>
                </p:nvSpPr>
                <p:spPr>
                  <a:xfrm>
                    <a:off x="874185" y="4647008"/>
                    <a:ext cx="2724015" cy="262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1600" b="0" i="1" smtClean="0">
                                  <a:latin typeface="Cambria Math" panose="02040503050406030204" pitchFamily="18" charset="0"/>
                                </a:rPr>
                              </m:ctrlPr>
                            </m:dPr>
                            <m:e>
                              <m:d>
                                <m:dPr>
                                  <m:ctrlPr>
                                    <a:rPr lang="it-IT" sz="1600" i="1" dirty="0">
                                      <a:latin typeface="Cambria Math" panose="02040503050406030204" pitchFamily="18" charset="0"/>
                                    </a:rPr>
                                  </m:ctrlPr>
                                </m:dPr>
                                <m:e>
                                  <m:r>
                                    <a:rPr lang="it-IT" sz="1600" i="1" dirty="0">
                                      <a:latin typeface="Cambria Math" panose="02040503050406030204" pitchFamily="18" charset="0"/>
                                    </a:rPr>
                                    <m:t>𝑞</m:t>
                                  </m:r>
                                  <m:r>
                                    <a:rPr lang="it-IT" sz="1600" i="1" dirty="0">
                                      <a:latin typeface="Cambria Math" panose="02040503050406030204" pitchFamily="18" charset="0"/>
                                    </a:rPr>
                                    <m:t>+</m:t>
                                  </m:r>
                                  <m:r>
                                    <a:rPr lang="it-IT" sz="1600" i="1" dirty="0">
                                      <a:latin typeface="Cambria Math" panose="02040503050406030204" pitchFamily="18" charset="0"/>
                                    </a:rPr>
                                    <m:t>𝑝</m:t>
                                  </m:r>
                                </m:e>
                              </m:d>
                              <m:r>
                                <a:rPr lang="it-IT" sz="1600" b="0" i="1" dirty="0" smtClean="0">
                                  <a:latin typeface="Cambria Math" panose="02040503050406030204" pitchFamily="18" charset="0"/>
                                </a:rPr>
                                <m:t>𝑆</m:t>
                              </m:r>
                              <m:r>
                                <a:rPr lang="it-IT" sz="1600" i="1" dirty="0">
                                  <a:latin typeface="Cambria Math" panose="02040503050406030204" pitchFamily="18" charset="0"/>
                                </a:rPr>
                                <m:t>−</m:t>
                              </m:r>
                              <m:r>
                                <a:rPr lang="it-IT" sz="1600" i="1" dirty="0">
                                  <a:latin typeface="Cambria Math" panose="02040503050406030204" pitchFamily="18" charset="0"/>
                                </a:rPr>
                                <m:t>𝑃𝑁</m:t>
                              </m:r>
                            </m:e>
                          </m:d>
                          <m:r>
                            <a:rPr lang="it-IT" sz="1600" b="0" i="1" dirty="0" smtClean="0">
                              <a:latin typeface="Cambria Math" panose="02040503050406030204" pitchFamily="18" charset="0"/>
                            </a:rPr>
                            <m:t>=</m:t>
                          </m:r>
                          <m:r>
                            <a:rPr lang="it-IT" sz="1600" b="0" i="1" dirty="0" smtClean="0">
                              <a:latin typeface="Cambria Math" panose="02040503050406030204" pitchFamily="18" charset="0"/>
                            </a:rPr>
                            <m:t>𝑞𝑁</m:t>
                          </m:r>
                          <m:sSup>
                            <m:sSupPr>
                              <m:ctrlPr>
                                <a:rPr lang="it-IT" sz="1600" b="0" i="1" dirty="0" smtClean="0">
                                  <a:latin typeface="Cambria Math" panose="02040503050406030204" pitchFamily="18" charset="0"/>
                                </a:rPr>
                              </m:ctrlPr>
                            </m:sSupPr>
                            <m:e>
                              <m:r>
                                <a:rPr lang="it-IT" sz="1600" b="0" i="1" dirty="0" smtClean="0">
                                  <a:latin typeface="Cambria Math" panose="02040503050406030204" pitchFamily="18" charset="0"/>
                                </a:rPr>
                                <m:t>𝑒</m:t>
                              </m:r>
                            </m:e>
                            <m:sup>
                              <m:r>
                                <a:rPr lang="it-IT" sz="1600" b="0" i="1" dirty="0" smtClean="0">
                                  <a:latin typeface="Cambria Math" panose="02040503050406030204" pitchFamily="18" charset="0"/>
                                </a:rPr>
                                <m:t>−</m:t>
                              </m:r>
                              <m:d>
                                <m:dPr>
                                  <m:ctrlPr>
                                    <a:rPr lang="it-IT" sz="1600" b="0" i="1" dirty="0" smtClean="0">
                                      <a:latin typeface="Cambria Math" panose="02040503050406030204" pitchFamily="18" charset="0"/>
                                    </a:rPr>
                                  </m:ctrlPr>
                                </m:dPr>
                                <m:e>
                                  <m:r>
                                    <a:rPr lang="it-IT" sz="1600" b="0" i="1" dirty="0" smtClean="0">
                                      <a:latin typeface="Cambria Math" panose="02040503050406030204" pitchFamily="18" charset="0"/>
                                    </a:rPr>
                                    <m:t>𝑞</m:t>
                                  </m:r>
                                  <m:r>
                                    <a:rPr lang="it-IT" sz="1600" b="0" i="1" dirty="0" smtClean="0">
                                      <a:latin typeface="Cambria Math" panose="02040503050406030204" pitchFamily="18" charset="0"/>
                                    </a:rPr>
                                    <m:t>+</m:t>
                                  </m:r>
                                  <m:r>
                                    <a:rPr lang="it-IT" sz="1600" b="0" i="1" dirty="0" smtClean="0">
                                      <a:latin typeface="Cambria Math" panose="02040503050406030204" pitchFamily="18" charset="0"/>
                                    </a:rPr>
                                    <m:t>𝑝</m:t>
                                  </m:r>
                                </m:e>
                              </m:d>
                              <m:r>
                                <a:rPr lang="it-IT" sz="1600" b="0" i="1" dirty="0" smtClean="0">
                                  <a:latin typeface="Cambria Math" panose="02040503050406030204" pitchFamily="18" charset="0"/>
                                </a:rPr>
                                <m:t>𝑡</m:t>
                              </m:r>
                            </m:sup>
                          </m:sSup>
                        </m:oMath>
                      </m:oMathPara>
                    </a14:m>
                    <a:endParaRPr lang="it-IT" sz="1600" dirty="0"/>
                  </a:p>
                </p:txBody>
              </p:sp>
            </mc:Choice>
            <mc:Fallback xmlns="">
              <p:sp>
                <p:nvSpPr>
                  <p:cNvPr id="38" name="CasellaDiTesto 37">
                    <a:extLst>
                      <a:ext uri="{FF2B5EF4-FFF2-40B4-BE49-F238E27FC236}">
                        <a16:creationId xmlns:a16="http://schemas.microsoft.com/office/drawing/2014/main" id="{9C7E86FA-D3CA-4C66-88DA-F7AD80CEF9CB}"/>
                      </a:ext>
                    </a:extLst>
                  </p:cNvPr>
                  <p:cNvSpPr txBox="1">
                    <a:spLocks noRot="1" noChangeAspect="1" noMove="1" noResize="1" noEditPoints="1" noAdjustHandles="1" noChangeArrowheads="1" noChangeShapeType="1" noTextEdit="1"/>
                  </p:cNvSpPr>
                  <p:nvPr/>
                </p:nvSpPr>
                <p:spPr>
                  <a:xfrm>
                    <a:off x="874185" y="4647008"/>
                    <a:ext cx="2724015" cy="262892"/>
                  </a:xfrm>
                  <a:prstGeom prst="rect">
                    <a:avLst/>
                  </a:prstGeom>
                  <a:blipFill>
                    <a:blip r:embed="rId9"/>
                    <a:stretch>
                      <a:fillRect r="-224" b="-30233"/>
                    </a:stretch>
                  </a:blipFill>
                </p:spPr>
                <p:txBody>
                  <a:bodyPr/>
                  <a:lstStyle/>
                  <a:p>
                    <a:r>
                      <a:rPr lang="en-GB">
                        <a:noFill/>
                      </a:rPr>
                      <a:t> </a:t>
                    </a:r>
                  </a:p>
                </p:txBody>
              </p:sp>
            </mc:Fallback>
          </mc:AlternateContent>
          <p:sp>
            <p:nvSpPr>
              <p:cNvPr id="40" name="Freccia a destra 39">
                <a:extLst>
                  <a:ext uri="{FF2B5EF4-FFF2-40B4-BE49-F238E27FC236}">
                    <a16:creationId xmlns:a16="http://schemas.microsoft.com/office/drawing/2014/main" id="{119ED21C-CF7B-481B-8F1C-A913C0C35BD7}"/>
                  </a:ext>
                </a:extLst>
              </p:cNvPr>
              <p:cNvSpPr/>
              <p:nvPr/>
            </p:nvSpPr>
            <p:spPr>
              <a:xfrm>
                <a:off x="4083370" y="4656473"/>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sp>
        <p:nvSpPr>
          <p:cNvPr id="45" name="CasellaDiTesto 44">
            <a:extLst>
              <a:ext uri="{FF2B5EF4-FFF2-40B4-BE49-F238E27FC236}">
                <a16:creationId xmlns:a16="http://schemas.microsoft.com/office/drawing/2014/main" id="{33ACBD1B-D70D-433A-8006-D9D13528E186}"/>
              </a:ext>
            </a:extLst>
          </p:cNvPr>
          <p:cNvSpPr txBox="1"/>
          <p:nvPr/>
        </p:nvSpPr>
        <p:spPr>
          <a:xfrm>
            <a:off x="8648077" y="1811271"/>
            <a:ext cx="1938829" cy="307777"/>
          </a:xfrm>
          <a:prstGeom prst="rect">
            <a:avLst/>
          </a:prstGeom>
          <a:noFill/>
        </p:spPr>
        <p:txBody>
          <a:bodyPr wrap="square" rtlCol="0">
            <a:spAutoFit/>
          </a:bodyPr>
          <a:lstStyle/>
          <a:p>
            <a:r>
              <a:rPr lang="it-IT" sz="1400" i="1" noProof="1">
                <a:latin typeface="Times New Roman" panose="02020603050405020304" pitchFamily="18" charset="0"/>
                <a:cs typeface="Times New Roman" panose="02020603050405020304" pitchFamily="18" charset="0"/>
              </a:rPr>
              <a:t>(1° order linear ode)</a:t>
            </a:r>
          </a:p>
        </p:txBody>
      </p:sp>
      <p:sp>
        <p:nvSpPr>
          <p:cNvPr id="48" name="CasellaDiTesto 47">
            <a:extLst>
              <a:ext uri="{FF2B5EF4-FFF2-40B4-BE49-F238E27FC236}">
                <a16:creationId xmlns:a16="http://schemas.microsoft.com/office/drawing/2014/main" id="{366D77EB-F389-477F-99FB-04796B54801E}"/>
              </a:ext>
            </a:extLst>
          </p:cNvPr>
          <p:cNvSpPr txBox="1"/>
          <p:nvPr/>
        </p:nvSpPr>
        <p:spPr>
          <a:xfrm>
            <a:off x="639192" y="3794698"/>
            <a:ext cx="3099434" cy="338554"/>
          </a:xfrm>
          <a:prstGeom prst="rect">
            <a:avLst/>
          </a:prstGeom>
          <a:noFill/>
        </p:spPr>
        <p:txBody>
          <a:bodyPr wrap="square" rtlCol="0">
            <a:spAutoFit/>
          </a:bodyPr>
          <a:lstStyle/>
          <a:p>
            <a:pPr marL="285750" indent="-285750">
              <a:buFont typeface="Arial" panose="020B0604020202020204" pitchFamily="34" charset="0"/>
              <a:buChar char="•"/>
            </a:pPr>
            <a:r>
              <a:rPr lang="it-IT" sz="1600" b="1" i="0" noProof="1">
                <a:solidFill>
                  <a:srgbClr val="202122"/>
                </a:solidFill>
                <a:effectLst/>
                <a:latin typeface="Times New Roman" panose="02020603050405020304" pitchFamily="18" charset="0"/>
                <a:cs typeface="Times New Roman" panose="02020603050405020304" pitchFamily="18" charset="0"/>
              </a:rPr>
              <a:t>Susceptibles</a:t>
            </a:r>
            <a:r>
              <a:rPr lang="it-IT" sz="1600" i="0" noProof="1">
                <a:solidFill>
                  <a:srgbClr val="202122"/>
                </a:solidFill>
                <a:effectLst/>
                <a:latin typeface="Times New Roman" panose="02020603050405020304" pitchFamily="18" charset="0"/>
                <a:cs typeface="Times New Roman" panose="02020603050405020304" pitchFamily="18" charset="0"/>
              </a:rPr>
              <a:t> equation solution:</a:t>
            </a:r>
            <a:endParaRPr lang="it-IT" sz="1600" noProof="1">
              <a:latin typeface="Times New Roman" panose="02020603050405020304" pitchFamily="18" charset="0"/>
              <a:cs typeface="Times New Roman" panose="02020603050405020304" pitchFamily="18" charset="0"/>
            </a:endParaRPr>
          </a:p>
        </p:txBody>
      </p:sp>
      <p:sp>
        <p:nvSpPr>
          <p:cNvPr id="2" name="CasellaDiTesto 1">
            <a:extLst>
              <a:ext uri="{FF2B5EF4-FFF2-40B4-BE49-F238E27FC236}">
                <a16:creationId xmlns:a16="http://schemas.microsoft.com/office/drawing/2014/main" id="{10B365C4-34D8-49DA-9F9E-223DD00B3693}"/>
              </a:ext>
            </a:extLst>
          </p:cNvPr>
          <p:cNvSpPr txBox="1"/>
          <p:nvPr/>
        </p:nvSpPr>
        <p:spPr>
          <a:xfrm>
            <a:off x="8648076" y="2252657"/>
            <a:ext cx="1938829" cy="307777"/>
          </a:xfrm>
          <a:prstGeom prst="rect">
            <a:avLst/>
          </a:prstGeom>
          <a:noFill/>
        </p:spPr>
        <p:txBody>
          <a:bodyPr wrap="square" rtlCol="0">
            <a:spAutoFit/>
          </a:bodyPr>
          <a:lstStyle/>
          <a:p>
            <a:r>
              <a:rPr lang="it-IT" sz="1400" i="1" noProof="1">
                <a:latin typeface="Times New Roman" panose="02020603050405020304" pitchFamily="18" charset="0"/>
                <a:cs typeface="Times New Roman" panose="02020603050405020304" pitchFamily="18" charset="0"/>
              </a:rPr>
              <a:t>(1° order linear ode)</a:t>
            </a:r>
          </a:p>
        </p:txBody>
      </p:sp>
      <p:sp>
        <p:nvSpPr>
          <p:cNvPr id="3" name="Freccia a destra 2">
            <a:extLst>
              <a:ext uri="{FF2B5EF4-FFF2-40B4-BE49-F238E27FC236}">
                <a16:creationId xmlns:a16="http://schemas.microsoft.com/office/drawing/2014/main" id="{E2CD4BAE-1DFB-4AB8-975F-C0E6FC56EEF1}"/>
              </a:ext>
            </a:extLst>
          </p:cNvPr>
          <p:cNvSpPr/>
          <p:nvPr/>
        </p:nvSpPr>
        <p:spPr>
          <a:xfrm>
            <a:off x="2783371" y="3137632"/>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49D1153F-8B07-42E8-8969-B8717A4568D0}"/>
                  </a:ext>
                </a:extLst>
              </p:cNvPr>
              <p:cNvSpPr txBox="1"/>
              <p:nvPr/>
            </p:nvSpPr>
            <p:spPr>
              <a:xfrm>
                <a:off x="3820694" y="2627281"/>
                <a:ext cx="1991827" cy="12004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600" i="1" smtClean="0">
                              <a:latin typeface="Cambria Math" panose="02040503050406030204" pitchFamily="18" charset="0"/>
                            </a:rPr>
                          </m:ctrlPr>
                        </m:dPr>
                        <m:e>
                          <m:eqArr>
                            <m:eqArrPr>
                              <m:ctrlPr>
                                <a:rPr lang="en-GB" sz="1600" i="1" smtClean="0">
                                  <a:latin typeface="Cambria Math" panose="02040503050406030204" pitchFamily="18" charset="0"/>
                                </a:rPr>
                              </m:ctrlPr>
                            </m:eqArrPr>
                            <m:e>
                              <m:r>
                                <a:rPr lang="it-IT" sz="1600" i="1" noProof="1" dirty="0">
                                  <a:latin typeface="Cambria Math" panose="02040503050406030204" pitchFamily="18" charset="0"/>
                                </a:rPr>
                                <m:t>𝑅</m:t>
                              </m:r>
                              <m:d>
                                <m:dPr>
                                  <m:ctrlPr>
                                    <a:rPr lang="it-IT" sz="1600" i="1" noProof="1" dirty="0">
                                      <a:latin typeface="Cambria Math" panose="02040503050406030204" pitchFamily="18" charset="0"/>
                                    </a:rPr>
                                  </m:ctrlPr>
                                </m:dPr>
                                <m:e>
                                  <m:r>
                                    <a:rPr lang="it-IT" sz="1600" i="1" noProof="1" dirty="0">
                                      <a:latin typeface="Cambria Math" panose="02040503050406030204" pitchFamily="18" charset="0"/>
                                    </a:rPr>
                                    <m:t>𝑡</m:t>
                                  </m:r>
                                </m:e>
                              </m:d>
                              <m:r>
                                <a:rPr lang="it-IT" sz="1600" i="1" noProof="1" dirty="0">
                                  <a:latin typeface="Cambria Math" panose="02040503050406030204" pitchFamily="18" charset="0"/>
                                </a:rPr>
                                <m:t>=</m:t>
                              </m:r>
                              <m:r>
                                <a:rPr lang="it-IT" sz="1600" i="1" noProof="1" dirty="0">
                                  <a:latin typeface="Cambria Math" panose="02040503050406030204" pitchFamily="18" charset="0"/>
                                </a:rPr>
                                <m:t>𝑟</m:t>
                              </m:r>
                              <m:nary>
                                <m:naryPr>
                                  <m:ctrlPr>
                                    <a:rPr lang="en-US" sz="1600" i="1" noProof="1" dirty="0">
                                      <a:latin typeface="Cambria Math" panose="02040503050406030204" pitchFamily="18" charset="0"/>
                                    </a:rPr>
                                  </m:ctrlPr>
                                </m:naryPr>
                                <m:sub>
                                  <m:r>
                                    <a:rPr lang="it-IT" sz="1600" i="1" noProof="1" dirty="0">
                                      <a:latin typeface="Cambria Math" panose="02040503050406030204" pitchFamily="18" charset="0"/>
                                    </a:rPr>
                                    <m:t>0</m:t>
                                  </m:r>
                                </m:sub>
                                <m:sup>
                                  <m:r>
                                    <a:rPr lang="it-IT" sz="1600" i="1" noProof="1" dirty="0">
                                      <a:latin typeface="Cambria Math" panose="02040503050406030204" pitchFamily="18" charset="0"/>
                                    </a:rPr>
                                    <m:t>𝑡</m:t>
                                  </m:r>
                                </m:sup>
                                <m:e>
                                  <m:r>
                                    <a:rPr lang="it-IT" sz="1600" i="1" noProof="1" dirty="0">
                                      <a:latin typeface="Cambria Math" panose="02040503050406030204" pitchFamily="18" charset="0"/>
                                    </a:rPr>
                                    <m:t>𝐼</m:t>
                                  </m:r>
                                  <m:d>
                                    <m:dPr>
                                      <m:ctrlPr>
                                        <a:rPr lang="it-IT" sz="1600" i="1" noProof="1" dirty="0">
                                          <a:latin typeface="Cambria Math" panose="02040503050406030204" pitchFamily="18" charset="0"/>
                                        </a:rPr>
                                      </m:ctrlPr>
                                    </m:dPr>
                                    <m:e>
                                      <m:sSup>
                                        <m:sSupPr>
                                          <m:ctrlPr>
                                            <a:rPr lang="it-IT" sz="1600" i="1" noProof="1" dirty="0">
                                              <a:latin typeface="Cambria Math" panose="02040503050406030204" pitchFamily="18" charset="0"/>
                                            </a:rPr>
                                          </m:ctrlPr>
                                        </m:sSupPr>
                                        <m:e>
                                          <m:r>
                                            <a:rPr lang="it-IT" sz="1600" i="1" noProof="1" dirty="0">
                                              <a:latin typeface="Cambria Math" panose="02040503050406030204" pitchFamily="18" charset="0"/>
                                            </a:rPr>
                                            <m:t>𝑡</m:t>
                                          </m:r>
                                        </m:e>
                                        <m:sup>
                                          <m:r>
                                            <a:rPr lang="it-IT" sz="1600" i="1" noProof="1" dirty="0">
                                              <a:latin typeface="Cambria Math" panose="02040503050406030204" pitchFamily="18" charset="0"/>
                                            </a:rPr>
                                            <m:t>′</m:t>
                                          </m:r>
                                        </m:sup>
                                      </m:sSup>
                                    </m:e>
                                  </m:d>
                                  <m:r>
                                    <a:rPr lang="it-IT" sz="1600" i="1" noProof="1" dirty="0">
                                      <a:latin typeface="Cambria Math" panose="02040503050406030204" pitchFamily="18" charset="0"/>
                                    </a:rPr>
                                    <m:t>𝑑𝑡</m:t>
                                  </m:r>
                                  <m:r>
                                    <a:rPr lang="it-IT" sz="1600" i="1" noProof="1" dirty="0">
                                      <a:latin typeface="Cambria Math" panose="02040503050406030204" pitchFamily="18" charset="0"/>
                                    </a:rPr>
                                    <m:t>′</m:t>
                                  </m:r>
                                </m:e>
                              </m:nary>
                              <m:r>
                                <m:rPr>
                                  <m:nor/>
                                </m:rPr>
                                <a:rPr lang="en-US" sz="1600" noProof="1"/>
                                <m:t> </m:t>
                              </m:r>
                            </m:e>
                            <m:e>
                              <m:r>
                                <a:rPr lang="it-IT" sz="1600" i="1" noProof="1" dirty="0">
                                  <a:latin typeface="Cambria Math" panose="02040503050406030204" pitchFamily="18" charset="0"/>
                                </a:rPr>
                                <m:t>𝐷</m:t>
                              </m:r>
                              <m:d>
                                <m:dPr>
                                  <m:ctrlPr>
                                    <a:rPr lang="it-IT" sz="1600" i="1" noProof="1" dirty="0">
                                      <a:latin typeface="Cambria Math" panose="02040503050406030204" pitchFamily="18" charset="0"/>
                                    </a:rPr>
                                  </m:ctrlPr>
                                </m:dPr>
                                <m:e>
                                  <m:r>
                                    <a:rPr lang="it-IT" sz="1600" i="1" noProof="1" dirty="0">
                                      <a:latin typeface="Cambria Math" panose="02040503050406030204" pitchFamily="18" charset="0"/>
                                    </a:rPr>
                                    <m:t>𝑡</m:t>
                                  </m:r>
                                </m:e>
                              </m:d>
                              <m:r>
                                <a:rPr lang="it-IT" sz="1600" i="1" noProof="1" dirty="0">
                                  <a:latin typeface="Cambria Math" panose="02040503050406030204" pitchFamily="18" charset="0"/>
                                </a:rPr>
                                <m:t>=</m:t>
                              </m:r>
                              <m:r>
                                <a:rPr lang="en-US" sz="1600" i="1" noProof="1" dirty="0">
                                  <a:latin typeface="Cambria Math" panose="02040503050406030204" pitchFamily="18" charset="0"/>
                                  <a:ea typeface="Cambria Math" panose="02040503050406030204" pitchFamily="18" charset="0"/>
                                </a:rPr>
                                <m:t>𝜇</m:t>
                              </m:r>
                              <m:nary>
                                <m:naryPr>
                                  <m:ctrlPr>
                                    <a:rPr lang="en-US" sz="1600" i="1" noProof="1" dirty="0">
                                      <a:latin typeface="Cambria Math" panose="02040503050406030204" pitchFamily="18" charset="0"/>
                                    </a:rPr>
                                  </m:ctrlPr>
                                </m:naryPr>
                                <m:sub>
                                  <m:r>
                                    <a:rPr lang="it-IT" sz="1600" i="1" noProof="1" dirty="0">
                                      <a:latin typeface="Cambria Math" panose="02040503050406030204" pitchFamily="18" charset="0"/>
                                    </a:rPr>
                                    <m:t>0</m:t>
                                  </m:r>
                                </m:sub>
                                <m:sup>
                                  <m:r>
                                    <a:rPr lang="it-IT" sz="1600" i="1" noProof="1" dirty="0">
                                      <a:latin typeface="Cambria Math" panose="02040503050406030204" pitchFamily="18" charset="0"/>
                                    </a:rPr>
                                    <m:t>𝑡</m:t>
                                  </m:r>
                                </m:sup>
                                <m:e>
                                  <m:r>
                                    <a:rPr lang="it-IT" sz="1600" i="1" noProof="1" dirty="0">
                                      <a:latin typeface="Cambria Math" panose="02040503050406030204" pitchFamily="18" charset="0"/>
                                    </a:rPr>
                                    <m:t>𝐼</m:t>
                                  </m:r>
                                  <m:d>
                                    <m:dPr>
                                      <m:ctrlPr>
                                        <a:rPr lang="it-IT" sz="1600" i="1" noProof="1" dirty="0">
                                          <a:latin typeface="Cambria Math" panose="02040503050406030204" pitchFamily="18" charset="0"/>
                                        </a:rPr>
                                      </m:ctrlPr>
                                    </m:dPr>
                                    <m:e>
                                      <m:sSup>
                                        <m:sSupPr>
                                          <m:ctrlPr>
                                            <a:rPr lang="it-IT" sz="1600" i="1" noProof="1" dirty="0">
                                              <a:latin typeface="Cambria Math" panose="02040503050406030204" pitchFamily="18" charset="0"/>
                                            </a:rPr>
                                          </m:ctrlPr>
                                        </m:sSupPr>
                                        <m:e>
                                          <m:r>
                                            <a:rPr lang="it-IT" sz="1600" i="1" noProof="1" dirty="0">
                                              <a:latin typeface="Cambria Math" panose="02040503050406030204" pitchFamily="18" charset="0"/>
                                            </a:rPr>
                                            <m:t>𝑡</m:t>
                                          </m:r>
                                        </m:e>
                                        <m:sup>
                                          <m:r>
                                            <a:rPr lang="it-IT" sz="1600" i="1" noProof="1" dirty="0">
                                              <a:latin typeface="Cambria Math" panose="02040503050406030204" pitchFamily="18" charset="0"/>
                                            </a:rPr>
                                            <m:t>′</m:t>
                                          </m:r>
                                        </m:sup>
                                      </m:sSup>
                                    </m:e>
                                  </m:d>
                                  <m:r>
                                    <a:rPr lang="it-IT" sz="1600" i="1" noProof="1" dirty="0">
                                      <a:latin typeface="Cambria Math" panose="02040503050406030204" pitchFamily="18" charset="0"/>
                                    </a:rPr>
                                    <m:t>𝑑𝑡</m:t>
                                  </m:r>
                                  <m:r>
                                    <a:rPr lang="it-IT" sz="1600" i="1" noProof="1" dirty="0">
                                      <a:latin typeface="Cambria Math" panose="02040503050406030204" pitchFamily="18" charset="0"/>
                                    </a:rPr>
                                    <m:t>′</m:t>
                                  </m:r>
                                </m:e>
                              </m:nary>
                              <m:r>
                                <m:rPr>
                                  <m:nor/>
                                </m:rPr>
                                <a:rPr lang="en-US" sz="1600" noProof="1"/>
                                <m:t> </m:t>
                              </m:r>
                            </m:e>
                          </m:eqArr>
                        </m:e>
                      </m:d>
                    </m:oMath>
                  </m:oMathPara>
                </a14:m>
                <a:endParaRPr lang="en-GB" sz="1600" dirty="0"/>
              </a:p>
            </p:txBody>
          </p:sp>
        </mc:Choice>
        <mc:Fallback xmlns="">
          <p:sp>
            <p:nvSpPr>
              <p:cNvPr id="8" name="CasellaDiTesto 7">
                <a:extLst>
                  <a:ext uri="{FF2B5EF4-FFF2-40B4-BE49-F238E27FC236}">
                    <a16:creationId xmlns:a16="http://schemas.microsoft.com/office/drawing/2014/main" id="{49D1153F-8B07-42E8-8969-B8717A4568D0}"/>
                  </a:ext>
                </a:extLst>
              </p:cNvPr>
              <p:cNvSpPr txBox="1">
                <a:spLocks noRot="1" noChangeAspect="1" noMove="1" noResize="1" noEditPoints="1" noAdjustHandles="1" noChangeArrowheads="1" noChangeShapeType="1" noTextEdit="1"/>
              </p:cNvSpPr>
              <p:nvPr/>
            </p:nvSpPr>
            <p:spPr>
              <a:xfrm>
                <a:off x="3820694" y="2627281"/>
                <a:ext cx="1991827" cy="1200457"/>
              </a:xfrm>
              <a:prstGeom prst="rect">
                <a:avLst/>
              </a:prstGeom>
              <a:blipFill>
                <a:blip r:embed="rId10"/>
                <a:stretch>
                  <a:fillRect/>
                </a:stretch>
              </a:blipFill>
            </p:spPr>
            <p:txBody>
              <a:bodyPr/>
              <a:lstStyle/>
              <a:p>
                <a:r>
                  <a:rPr lang="en-GB">
                    <a:noFill/>
                  </a:rPr>
                  <a:t> </a:t>
                </a:r>
              </a:p>
            </p:txBody>
          </p:sp>
        </mc:Fallback>
      </mc:AlternateContent>
      <p:sp>
        <p:nvSpPr>
          <p:cNvPr id="11" name="Freccia a destra 10">
            <a:extLst>
              <a:ext uri="{FF2B5EF4-FFF2-40B4-BE49-F238E27FC236}">
                <a16:creationId xmlns:a16="http://schemas.microsoft.com/office/drawing/2014/main" id="{CDA41CAE-8040-4E45-9F89-39ED10855861}"/>
              </a:ext>
            </a:extLst>
          </p:cNvPr>
          <p:cNvSpPr/>
          <p:nvPr/>
        </p:nvSpPr>
        <p:spPr>
          <a:xfrm>
            <a:off x="5285032" y="2119048"/>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1609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po 30">
            <a:extLst>
              <a:ext uri="{FF2B5EF4-FFF2-40B4-BE49-F238E27FC236}">
                <a16:creationId xmlns:a16="http://schemas.microsoft.com/office/drawing/2014/main" id="{471570C1-BE75-493F-8A5D-F06A756DF2D7}"/>
              </a:ext>
            </a:extLst>
          </p:cNvPr>
          <p:cNvGrpSpPr/>
          <p:nvPr/>
        </p:nvGrpSpPr>
        <p:grpSpPr>
          <a:xfrm>
            <a:off x="807813" y="1096431"/>
            <a:ext cx="6963405" cy="447302"/>
            <a:chOff x="558674" y="330208"/>
            <a:chExt cx="6963405" cy="447302"/>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2BE3701-1ACE-45C5-AFAF-14E629927A99}"/>
                    </a:ext>
                  </a:extLst>
                </p:cNvPr>
                <p:cNvSpPr txBox="1"/>
                <p:nvPr/>
              </p:nvSpPr>
              <p:spPr>
                <a:xfrm>
                  <a:off x="558674" y="367388"/>
                  <a:ext cx="1643527" cy="4076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noProof="1" dirty="0" smtClean="0">
                                <a:latin typeface="Cambria Math" panose="02040503050406030204" pitchFamily="18" charset="0"/>
                              </a:rPr>
                            </m:ctrlPr>
                          </m:accPr>
                          <m:e>
                            <m:r>
                              <a:rPr lang="en-US" sz="1400" i="1" noProof="1" dirty="0" smtClean="0">
                                <a:latin typeface="Cambria Math" panose="02040503050406030204" pitchFamily="18" charset="0"/>
                              </a:rPr>
                              <m:t>𝐼</m:t>
                            </m:r>
                          </m:e>
                        </m:acc>
                        <m:r>
                          <a:rPr lang="en-US" sz="1400" i="1" noProof="1" dirty="0" smtClean="0">
                            <a:latin typeface="Cambria Math" panose="02040503050406030204" pitchFamily="18" charset="0"/>
                          </a:rPr>
                          <m:t>= </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r>
                              <a:rPr lang="en-US" sz="1400" i="1" noProof="1" dirty="0" smtClean="0">
                                <a:latin typeface="Cambria Math" panose="02040503050406030204" pitchFamily="18" charset="0"/>
                              </a:rPr>
                              <m:t>𝑁</m:t>
                            </m:r>
                          </m:den>
                        </m:f>
                        <m:r>
                          <a:rPr lang="en-US" sz="1400" i="1" noProof="1" dirty="0" smtClean="0">
                            <a:latin typeface="Cambria Math" panose="02040503050406030204" pitchFamily="18" charset="0"/>
                          </a:rPr>
                          <m:t>𝑆𝐼</m:t>
                        </m:r>
                        <m:r>
                          <a:rPr lang="en-US" sz="1400" i="1" noProof="1" dirty="0" smtClean="0">
                            <a:latin typeface="Cambria Math" panose="02040503050406030204" pitchFamily="18" charset="0"/>
                          </a:rPr>
                          <m:t> −</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𝑟</m:t>
                            </m:r>
                            <m:r>
                              <a:rPr lang="en-US" sz="1400" i="1" noProof="1" dirty="0" smtClean="0">
                                <a:latin typeface="Cambria Math" panose="02040503050406030204" pitchFamily="18" charset="0"/>
                              </a:rPr>
                              <m:t>+ </m:t>
                            </m:r>
                            <m:r>
                              <a:rPr lang="en-US" sz="1400" i="1" noProof="1" dirty="0" smtClean="0">
                                <a:latin typeface="Cambria Math" panose="02040503050406030204" pitchFamily="18" charset="0"/>
                                <a:ea typeface="Cambria Math" panose="02040503050406030204" pitchFamily="18" charset="0"/>
                              </a:rPr>
                              <m:t>𝜇</m:t>
                            </m:r>
                          </m:e>
                        </m:d>
                        <m:r>
                          <a:rPr lang="en-US" sz="1400" i="1" noProof="1" dirty="0" smtClean="0">
                            <a:latin typeface="Cambria Math" panose="02040503050406030204" pitchFamily="18" charset="0"/>
                            <a:ea typeface="Cambria Math" panose="02040503050406030204" pitchFamily="18" charset="0"/>
                          </a:rPr>
                          <m:t>𝐼</m:t>
                        </m:r>
                      </m:oMath>
                    </m:oMathPara>
                  </a14:m>
                  <a:endParaRPr lang="en-US" sz="1600" noProof="1"/>
                </a:p>
              </p:txBody>
            </p:sp>
          </mc:Choice>
          <mc:Fallback xmlns="">
            <p:sp>
              <p:nvSpPr>
                <p:cNvPr id="5" name="CasellaDiTesto 4">
                  <a:extLst>
                    <a:ext uri="{FF2B5EF4-FFF2-40B4-BE49-F238E27FC236}">
                      <a16:creationId xmlns:a16="http://schemas.microsoft.com/office/drawing/2014/main" id="{42BE3701-1ACE-45C5-AFAF-14E629927A99}"/>
                    </a:ext>
                  </a:extLst>
                </p:cNvPr>
                <p:cNvSpPr txBox="1">
                  <a:spLocks noRot="1" noChangeAspect="1" noMove="1" noResize="1" noEditPoints="1" noAdjustHandles="1" noChangeArrowheads="1" noChangeShapeType="1" noTextEdit="1"/>
                </p:cNvSpPr>
                <p:nvPr/>
              </p:nvSpPr>
              <p:spPr>
                <a:xfrm>
                  <a:off x="558674" y="367388"/>
                  <a:ext cx="1643527" cy="407676"/>
                </a:xfrm>
                <a:prstGeom prst="rect">
                  <a:avLst/>
                </a:prstGeom>
                <a:blipFill>
                  <a:blip r:embed="rId2"/>
                  <a:stretch>
                    <a:fillRect l="-1859" t="-2985" r="-1859" b="-13433"/>
                  </a:stretch>
                </a:blipFill>
              </p:spPr>
              <p:txBody>
                <a:bodyPr/>
                <a:lstStyle/>
                <a:p>
                  <a:r>
                    <a:rPr lang="en-GB">
                      <a:noFill/>
                    </a:rPr>
                    <a:t> </a:t>
                  </a:r>
                </a:p>
              </p:txBody>
            </p:sp>
          </mc:Fallback>
        </mc:AlternateContent>
        <p:sp>
          <p:nvSpPr>
            <p:cNvPr id="7" name="Freccia a destra 6">
              <a:extLst>
                <a:ext uri="{FF2B5EF4-FFF2-40B4-BE49-F238E27FC236}">
                  <a16:creationId xmlns:a16="http://schemas.microsoft.com/office/drawing/2014/main" id="{8A48588D-7698-4C17-A367-A72F1EA7FBF9}"/>
                </a:ext>
              </a:extLst>
            </p:cNvPr>
            <p:cNvSpPr/>
            <p:nvPr/>
          </p:nvSpPr>
          <p:spPr>
            <a:xfrm>
              <a:off x="2744278" y="502057"/>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F1F4F34-DF4A-4292-B2EF-78F6A1B8CE26}"/>
                    </a:ext>
                  </a:extLst>
                </p:cNvPr>
                <p:cNvSpPr txBox="1"/>
                <p:nvPr/>
              </p:nvSpPr>
              <p:spPr>
                <a:xfrm>
                  <a:off x="3907564" y="330208"/>
                  <a:ext cx="3614515" cy="447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noProof="1" dirty="0" smtClean="0">
                                <a:latin typeface="Cambria Math" panose="02040503050406030204" pitchFamily="18" charset="0"/>
                              </a:rPr>
                            </m:ctrlPr>
                          </m:accPr>
                          <m:e>
                            <m:r>
                              <a:rPr lang="en-US" sz="1400" i="1" noProof="1" dirty="0" smtClean="0">
                                <a:latin typeface="Cambria Math" panose="02040503050406030204" pitchFamily="18" charset="0"/>
                              </a:rPr>
                              <m:t>𝐼</m:t>
                            </m:r>
                          </m:e>
                        </m:acc>
                        <m:r>
                          <a:rPr lang="en-US" sz="1400" i="1" noProof="1" dirty="0" smtClean="0">
                            <a:latin typeface="Cambria Math" panose="02040503050406030204" pitchFamily="18" charset="0"/>
                          </a:rPr>
                          <m:t>= </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den>
                        </m:f>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𝐼</m:t>
                        </m:r>
                        <m:r>
                          <a:rPr lang="en-US" sz="1400" i="1" noProof="1" dirty="0" smtClean="0">
                            <a:latin typeface="Cambria Math" panose="02040503050406030204" pitchFamily="18" charset="0"/>
                          </a:rPr>
                          <m:t> −</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𝑟</m:t>
                            </m:r>
                            <m:r>
                              <a:rPr lang="en-US" sz="1400" i="1" noProof="1" dirty="0" smtClean="0">
                                <a:latin typeface="Cambria Math" panose="02040503050406030204" pitchFamily="18" charset="0"/>
                              </a:rPr>
                              <m:t>+ </m:t>
                            </m:r>
                            <m:r>
                              <a:rPr lang="en-US" sz="1400" i="1" noProof="1" dirty="0" smtClean="0">
                                <a:latin typeface="Cambria Math" panose="02040503050406030204" pitchFamily="18" charset="0"/>
                                <a:ea typeface="Cambria Math" panose="02040503050406030204" pitchFamily="18" charset="0"/>
                              </a:rPr>
                              <m:t>𝜇</m:t>
                            </m:r>
                          </m:e>
                        </m:d>
                        <m:r>
                          <a:rPr lang="en-US" sz="1400" i="1" noProof="1" dirty="0" smtClean="0">
                            <a:latin typeface="Cambria Math" panose="02040503050406030204" pitchFamily="18" charset="0"/>
                            <a:ea typeface="Cambria Math" panose="02040503050406030204" pitchFamily="18" charset="0"/>
                          </a:rPr>
                          <m:t>𝐼</m:t>
                        </m:r>
                      </m:oMath>
                    </m:oMathPara>
                  </a14:m>
                  <a:endParaRPr lang="en-US" sz="1600" noProof="1"/>
                </a:p>
              </p:txBody>
            </p:sp>
          </mc:Choice>
          <mc:Fallback xmlns="">
            <p:sp>
              <p:nvSpPr>
                <p:cNvPr id="9" name="CasellaDiTesto 8">
                  <a:extLst>
                    <a:ext uri="{FF2B5EF4-FFF2-40B4-BE49-F238E27FC236}">
                      <a16:creationId xmlns:a16="http://schemas.microsoft.com/office/drawing/2014/main" id="{7F1F4F34-DF4A-4292-B2EF-78F6A1B8CE26}"/>
                    </a:ext>
                  </a:extLst>
                </p:cNvPr>
                <p:cNvSpPr txBox="1">
                  <a:spLocks noRot="1" noChangeAspect="1" noMove="1" noResize="1" noEditPoints="1" noAdjustHandles="1" noChangeArrowheads="1" noChangeShapeType="1" noTextEdit="1"/>
                </p:cNvSpPr>
                <p:nvPr/>
              </p:nvSpPr>
              <p:spPr>
                <a:xfrm>
                  <a:off x="3907564" y="330208"/>
                  <a:ext cx="3614515" cy="447302"/>
                </a:xfrm>
                <a:prstGeom prst="rect">
                  <a:avLst/>
                </a:prstGeom>
                <a:blipFill>
                  <a:blip r:embed="rId3"/>
                  <a:stretch>
                    <a:fillRect t="-2740" b="-16438"/>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7E4D86B5-344D-46CD-93A0-9349A58F2C50}"/>
                  </a:ext>
                </a:extLst>
              </p:cNvPr>
              <p:cNvSpPr txBox="1"/>
              <p:nvPr/>
            </p:nvSpPr>
            <p:spPr>
              <a:xfrm>
                <a:off x="807813" y="1739618"/>
                <a:ext cx="8399607"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noProof="1" dirty="0" smtClean="0">
                          <a:latin typeface="Cambria Math" panose="02040503050406030204" pitchFamily="18" charset="0"/>
                        </a:rPr>
                        <m:t>𝑙𝑜𝑔</m:t>
                      </m:r>
                      <m:d>
                        <m:dPr>
                          <m:ctrlPr>
                            <a:rPr lang="en-US" sz="1400" i="1" noProof="1" dirty="0" smtClean="0">
                              <a:latin typeface="Cambria Math" panose="02040503050406030204" pitchFamily="18" charset="0"/>
                            </a:rPr>
                          </m:ctrlPr>
                        </m:dPr>
                        <m:e>
                          <m:f>
                            <m:fPr>
                              <m:ctrlPr>
                                <a:rPr lang="en-US" sz="1400" i="1" noProof="1" dirty="0" smtClean="0">
                                  <a:latin typeface="Cambria Math" panose="02040503050406030204" pitchFamily="18" charset="0"/>
                                </a:rPr>
                              </m:ctrlPr>
                            </m:fPr>
                            <m:num>
                              <m:r>
                                <a:rPr lang="en-US" sz="1400" b="0" i="1" noProof="1" dirty="0" smtClean="0">
                                  <a:latin typeface="Cambria Math" panose="02040503050406030204" pitchFamily="18" charset="0"/>
                                </a:rPr>
                                <m:t>𝐼</m:t>
                              </m:r>
                            </m:num>
                            <m:den>
                              <m:sSub>
                                <m:sSubPr>
                                  <m:ctrlPr>
                                    <a:rPr lang="en-US" sz="1400" i="1" noProof="1" dirty="0" smtClean="0">
                                      <a:latin typeface="Cambria Math" panose="02040503050406030204" pitchFamily="18" charset="0"/>
                                    </a:rPr>
                                  </m:ctrlPr>
                                </m:sSubPr>
                                <m:e>
                                  <m:r>
                                    <a:rPr lang="en-US" sz="1400" b="0" i="1" noProof="1" dirty="0" smtClean="0">
                                      <a:latin typeface="Cambria Math" panose="02040503050406030204" pitchFamily="18" charset="0"/>
                                    </a:rPr>
                                    <m:t>𝐼</m:t>
                                  </m:r>
                                </m:e>
                                <m:sub>
                                  <m:r>
                                    <a:rPr lang="en-US" sz="1400" b="0" i="1" noProof="1" dirty="0" smtClean="0">
                                      <a:latin typeface="Cambria Math" panose="02040503050406030204" pitchFamily="18" charset="0"/>
                                    </a:rPr>
                                    <m:t>0</m:t>
                                  </m:r>
                                </m:sub>
                              </m:sSub>
                            </m:den>
                          </m:f>
                        </m:e>
                      </m:d>
                      <m:r>
                        <a:rPr lang="en-US" sz="1400" b="0" i="0" noProof="1" dirty="0" smtClean="0">
                          <a:latin typeface="Cambria Math" panose="02040503050406030204" pitchFamily="18" charset="0"/>
                        </a:rPr>
                        <m:t>=</m:t>
                      </m:r>
                      <m:nary>
                        <m:naryPr>
                          <m:ctrlPr>
                            <a:rPr lang="en-US" sz="1400" i="1" noProof="1" dirty="0" smtClean="0">
                              <a:latin typeface="Cambria Math" panose="02040503050406030204" pitchFamily="18" charset="0"/>
                            </a:rPr>
                          </m:ctrlPr>
                        </m:naryPr>
                        <m:sub>
                          <m:sSub>
                            <m:sSubPr>
                              <m:ctrlPr>
                                <a:rPr lang="en-US" sz="1400" i="1" noProof="1" dirty="0" smtClean="0">
                                  <a:latin typeface="Cambria Math" panose="02040503050406030204" pitchFamily="18" charset="0"/>
                                </a:rPr>
                              </m:ctrlPr>
                            </m:sSubPr>
                            <m:e>
                              <m:r>
                                <a:rPr lang="en-US" sz="1400" i="1" noProof="1" dirty="0" smtClean="0">
                                  <a:latin typeface="Cambria Math" panose="02040503050406030204" pitchFamily="18" charset="0"/>
                                </a:rPr>
                                <m:t>𝐼</m:t>
                              </m:r>
                            </m:e>
                            <m:sub>
                              <m:r>
                                <a:rPr lang="en-US" sz="1400" i="1" noProof="1" dirty="0" smtClean="0">
                                  <a:latin typeface="Cambria Math" panose="02040503050406030204" pitchFamily="18" charset="0"/>
                                </a:rPr>
                                <m:t>0</m:t>
                              </m:r>
                            </m:sub>
                          </m:sSub>
                        </m:sub>
                        <m:sup>
                          <m:r>
                            <a:rPr lang="en-US" sz="1400" b="0" i="1" noProof="1" dirty="0" smtClean="0">
                              <a:latin typeface="Cambria Math" panose="02040503050406030204" pitchFamily="18" charset="0"/>
                            </a:rPr>
                            <m:t>𝐼</m:t>
                          </m:r>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𝑡</m:t>
                              </m:r>
                            </m:e>
                          </m:d>
                        </m:sup>
                        <m:e>
                          <m:f>
                            <m:fPr>
                              <m:ctrlPr>
                                <a:rPr lang="en-US" sz="1400" b="0" i="1" noProof="1" dirty="0" smtClean="0">
                                  <a:latin typeface="Cambria Math" panose="02040503050406030204" pitchFamily="18" charset="0"/>
                                </a:rPr>
                              </m:ctrlPr>
                            </m:fPr>
                            <m:num>
                              <m:r>
                                <a:rPr lang="en-US" sz="1400" b="0" i="1" noProof="1" dirty="0" smtClean="0">
                                  <a:latin typeface="Cambria Math" panose="02040503050406030204" pitchFamily="18" charset="0"/>
                                </a:rPr>
                                <m:t>𝑑</m:t>
                              </m:r>
                              <m:sSup>
                                <m:sSupPr>
                                  <m:ctrlPr>
                                    <a:rPr lang="en-US" sz="1400" b="0" i="1" noProof="1" dirty="0" smtClean="0">
                                      <a:latin typeface="Cambria Math" panose="02040503050406030204" pitchFamily="18" charset="0"/>
                                    </a:rPr>
                                  </m:ctrlPr>
                                </m:sSupPr>
                                <m:e>
                                  <m:r>
                                    <a:rPr lang="en-US" sz="1400" b="0" i="1" noProof="1" dirty="0" smtClean="0">
                                      <a:latin typeface="Cambria Math" panose="02040503050406030204" pitchFamily="18" charset="0"/>
                                    </a:rPr>
                                    <m:t>𝐼</m:t>
                                  </m:r>
                                </m:e>
                                <m:sup>
                                  <m:r>
                                    <a:rPr lang="en-US" sz="1400" b="0" i="1" noProof="1" dirty="0" smtClean="0">
                                      <a:latin typeface="Cambria Math" panose="02040503050406030204" pitchFamily="18" charset="0"/>
                                    </a:rPr>
                                    <m:t>′</m:t>
                                  </m:r>
                                </m:sup>
                              </m:sSup>
                            </m:num>
                            <m:den>
                              <m:r>
                                <a:rPr lang="en-US" sz="1400" b="0" i="1" noProof="1" dirty="0" smtClean="0">
                                  <a:latin typeface="Cambria Math" panose="02040503050406030204" pitchFamily="18" charset="0"/>
                                </a:rPr>
                                <m:t>𝐼</m:t>
                              </m:r>
                              <m:r>
                                <a:rPr lang="en-US" sz="1400" b="0" i="1" noProof="1" dirty="0" smtClean="0">
                                  <a:latin typeface="Cambria Math" panose="02040503050406030204" pitchFamily="18" charset="0"/>
                                </a:rPr>
                                <m:t>′</m:t>
                              </m:r>
                            </m:den>
                          </m:f>
                        </m:e>
                      </m:nary>
                      <m:r>
                        <a:rPr lang="en-US" sz="1400" b="0" i="1" noProof="1" dirty="0" smtClean="0">
                          <a:latin typeface="Cambria Math" panose="02040503050406030204" pitchFamily="18" charset="0"/>
                        </a:rPr>
                        <m:t>= </m:t>
                      </m:r>
                      <m:nary>
                        <m:naryPr>
                          <m:ctrlPr>
                            <a:rPr lang="en-US" sz="1400" b="0" i="1" noProof="1" dirty="0" smtClean="0">
                              <a:latin typeface="Cambria Math" panose="02040503050406030204" pitchFamily="18" charset="0"/>
                            </a:rPr>
                          </m:ctrlPr>
                        </m:naryPr>
                        <m:sub>
                          <m:r>
                            <m:rPr>
                              <m:brk m:alnAt="23"/>
                            </m:rPr>
                            <a:rPr lang="en-US" sz="1400" b="0" i="1" noProof="1" dirty="0" smtClean="0">
                              <a:latin typeface="Cambria Math" panose="02040503050406030204" pitchFamily="18" charset="0"/>
                            </a:rPr>
                            <m:t>0</m:t>
                          </m:r>
                        </m:sub>
                        <m:sup>
                          <m:r>
                            <a:rPr lang="en-US" sz="1400" b="0" i="1" noProof="1" dirty="0" smtClean="0">
                              <a:latin typeface="Cambria Math" panose="02040503050406030204" pitchFamily="18" charset="0"/>
                            </a:rPr>
                            <m:t>𝑡</m:t>
                          </m:r>
                        </m:sup>
                        <m:e>
                          <m:d>
                            <m:dPr>
                              <m:begChr m:val="["/>
                              <m:endChr m:val="]"/>
                              <m:ctrlPr>
                                <a:rPr lang="en-US" sz="1400" i="1" noProof="1" dirty="0" smtClean="0">
                                  <a:latin typeface="Cambria Math" panose="02040503050406030204" pitchFamily="18" charset="0"/>
                                </a:rPr>
                              </m:ctrlPr>
                            </m:dPr>
                            <m:e>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den>
                              </m:f>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e>
                              </m:d>
                              <m:r>
                                <a:rPr lang="en-US" sz="1400" b="0" i="1" noProof="1" dirty="0" smtClean="0">
                                  <a:latin typeface="Cambria Math" panose="02040503050406030204" pitchFamily="18" charset="0"/>
                                </a:rPr>
                                <m:t> −(</m:t>
                              </m:r>
                              <m:r>
                                <a:rPr lang="en-US" sz="1400" b="0" i="1" noProof="1" dirty="0" smtClean="0">
                                  <a:latin typeface="Cambria Math" panose="02040503050406030204" pitchFamily="18" charset="0"/>
                                </a:rPr>
                                <m:t>𝑟</m:t>
                              </m:r>
                              <m:r>
                                <a:rPr lang="en-US" sz="1400" b="0" i="1" noProof="1" dirty="0" smtClean="0">
                                  <a:latin typeface="Cambria Math" panose="02040503050406030204" pitchFamily="18" charset="0"/>
                                </a:rPr>
                                <m:t>+</m:t>
                              </m:r>
                              <m:r>
                                <a:rPr lang="en-US" sz="1400" b="0" i="1" noProof="1" dirty="0" smtClean="0">
                                  <a:latin typeface="Cambria Math" panose="02040503050406030204" pitchFamily="18" charset="0"/>
                                  <a:ea typeface="Cambria Math" panose="02040503050406030204" pitchFamily="18" charset="0"/>
                                </a:rPr>
                                <m:t>𝜇</m:t>
                              </m:r>
                              <m:r>
                                <a:rPr lang="en-US" sz="1400" b="0" i="1" noProof="1" dirty="0" smtClean="0">
                                  <a:latin typeface="Cambria Math" panose="02040503050406030204" pitchFamily="18" charset="0"/>
                                  <a:ea typeface="Cambria Math" panose="02040503050406030204" pitchFamily="18" charset="0"/>
                                </a:rPr>
                                <m:t>)</m:t>
                              </m:r>
                            </m:e>
                          </m:d>
                          <m:sSup>
                            <m:sSupPr>
                              <m:ctrlPr>
                                <a:rPr lang="en-US" sz="1400" b="0" i="1" noProof="1" dirty="0" smtClean="0">
                                  <a:latin typeface="Cambria Math" panose="02040503050406030204" pitchFamily="18" charset="0"/>
                                </a:rPr>
                              </m:ctrlPr>
                            </m:sSupPr>
                            <m:e>
                              <m:r>
                                <a:rPr lang="en-US" sz="1400" b="0" i="1" noProof="1" dirty="0" smtClean="0">
                                  <a:latin typeface="Cambria Math" panose="02040503050406030204" pitchFamily="18" charset="0"/>
                                </a:rPr>
                                <m:t>𝑑𝑡</m:t>
                              </m:r>
                            </m:e>
                            <m:sup>
                              <m:r>
                                <a:rPr lang="en-US" sz="1400" b="0" i="1" noProof="1" dirty="0" smtClean="0">
                                  <a:latin typeface="Cambria Math" panose="02040503050406030204" pitchFamily="18" charset="0"/>
                                </a:rPr>
                                <m:t>′</m:t>
                              </m:r>
                            </m:sup>
                          </m:sSup>
                        </m:e>
                      </m:nary>
                      <m:r>
                        <a:rPr lang="en-US" sz="1400" b="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den>
                      </m:f>
                      <m:d>
                        <m:dPr>
                          <m:ctrlPr>
                            <a:rPr lang="en-US" sz="1400" i="1" noProof="1" dirty="0" smtClean="0">
                              <a:latin typeface="Cambria Math" panose="02040503050406030204" pitchFamily="18" charset="0"/>
                            </a:rPr>
                          </m:ctrlPr>
                        </m:dPr>
                        <m:e>
                          <m:r>
                            <a:rPr lang="en-US" sz="1400" b="0" i="1" noProof="1" dirty="0" smtClean="0">
                              <a:latin typeface="Cambria Math" panose="02040503050406030204" pitchFamily="18" charset="0"/>
                            </a:rPr>
                            <m:t>𝑝𝑡</m:t>
                          </m:r>
                          <m:r>
                            <a:rPr lang="en-US" sz="1400" b="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rPr>
                                <m:t>1−</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num>
                            <m:den>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den>
                          </m:f>
                        </m:e>
                      </m:d>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𝑟</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𝜇</m:t>
                          </m:r>
                        </m:e>
                      </m:d>
                      <m:r>
                        <a:rPr lang="en-US" sz="1400" i="1" noProof="1" dirty="0" smtClean="0">
                          <a:latin typeface="Cambria Math" panose="02040503050406030204" pitchFamily="18" charset="0"/>
                          <a:ea typeface="Cambria Math" panose="02040503050406030204" pitchFamily="18" charset="0"/>
                        </a:rPr>
                        <m:t>𝑡</m:t>
                      </m:r>
                    </m:oMath>
                  </m:oMathPara>
                </a14:m>
                <a:endParaRPr lang="en-US" sz="1400" noProof="1"/>
              </a:p>
            </p:txBody>
          </p:sp>
        </mc:Choice>
        <mc:Fallback xmlns="">
          <p:sp>
            <p:nvSpPr>
              <p:cNvPr id="22" name="CasellaDiTesto 21">
                <a:extLst>
                  <a:ext uri="{FF2B5EF4-FFF2-40B4-BE49-F238E27FC236}">
                    <a16:creationId xmlns:a16="http://schemas.microsoft.com/office/drawing/2014/main" id="{7E4D86B5-344D-46CD-93A0-9349A58F2C50}"/>
                  </a:ext>
                </a:extLst>
              </p:cNvPr>
              <p:cNvSpPr txBox="1">
                <a:spLocks noRot="1" noChangeAspect="1" noMove="1" noResize="1" noEditPoints="1" noAdjustHandles="1" noChangeArrowheads="1" noChangeShapeType="1" noTextEdit="1"/>
              </p:cNvSpPr>
              <p:nvPr/>
            </p:nvSpPr>
            <p:spPr>
              <a:xfrm>
                <a:off x="807813" y="1739618"/>
                <a:ext cx="8399607" cy="526041"/>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E1510B62-B79F-4DE2-A3DA-455D7121CDF9}"/>
                  </a:ext>
                </a:extLst>
              </p:cNvPr>
              <p:cNvSpPr txBox="1"/>
              <p:nvPr/>
            </p:nvSpPr>
            <p:spPr>
              <a:xfrm>
                <a:off x="807813" y="3042637"/>
                <a:ext cx="3337324" cy="420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noProof="1" dirty="0" smtClean="0">
                          <a:latin typeface="Cambria Math" panose="02040503050406030204" pitchFamily="18" charset="0"/>
                        </a:rPr>
                        <m:t>𝐼</m:t>
                      </m:r>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𝑡</m:t>
                          </m:r>
                        </m:e>
                      </m:d>
                      <m:r>
                        <a:rPr lang="en-US" sz="1400" b="0" i="1" noProof="1" dirty="0" smtClean="0">
                          <a:latin typeface="Cambria Math" panose="02040503050406030204" pitchFamily="18" charset="0"/>
                        </a:rPr>
                        <m:t>=</m:t>
                      </m:r>
                      <m:sSub>
                        <m:sSubPr>
                          <m:ctrlPr>
                            <a:rPr lang="en-US" sz="1400" b="0" i="1" noProof="1" dirty="0" smtClean="0">
                              <a:latin typeface="Cambria Math" panose="02040503050406030204" pitchFamily="18" charset="0"/>
                            </a:rPr>
                          </m:ctrlPr>
                        </m:sSubPr>
                        <m:e>
                          <m:r>
                            <a:rPr lang="en-US" sz="1400" b="0" i="1" noProof="1" dirty="0" smtClean="0">
                              <a:latin typeface="Cambria Math" panose="02040503050406030204" pitchFamily="18" charset="0"/>
                            </a:rPr>
                            <m:t>𝐼</m:t>
                          </m:r>
                        </m:e>
                        <m:sub>
                          <m:r>
                            <a:rPr lang="en-US" sz="1400" b="0" i="1" noProof="1" dirty="0" smtClean="0">
                              <a:latin typeface="Cambria Math" panose="02040503050406030204" pitchFamily="18" charset="0"/>
                            </a:rPr>
                            <m:t>0</m:t>
                          </m:r>
                        </m:sub>
                      </m:sSub>
                      <m:sSup>
                        <m:sSupPr>
                          <m:ctrlPr>
                            <a:rPr lang="en-US" sz="1400" b="0" i="1" noProof="1" dirty="0" smtClean="0">
                              <a:latin typeface="Cambria Math" panose="02040503050406030204" pitchFamily="18" charset="0"/>
                            </a:rPr>
                          </m:ctrlPr>
                        </m:sSupPr>
                        <m:e>
                          <m:r>
                            <a:rPr lang="en-US" sz="1400" b="0" i="1" noProof="1" dirty="0" smtClean="0">
                              <a:latin typeface="Cambria Math" panose="02040503050406030204" pitchFamily="18" charset="0"/>
                            </a:rPr>
                            <m:t>𝑒</m:t>
                          </m:r>
                        </m:e>
                        <m:sup>
                          <m:d>
                            <m:dPr>
                              <m:begChr m:val="{"/>
                              <m:endChr m:val="}"/>
                              <m:ctrlPr>
                                <a:rPr lang="en-US" sz="1400" i="1" noProof="1" dirty="0" smtClean="0">
                                  <a:latin typeface="Cambria Math" panose="02040503050406030204" pitchFamily="18" charset="0"/>
                                </a:rPr>
                              </m:ctrlPr>
                            </m:dPr>
                            <m:e>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𝑟</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𝜇</m:t>
                                      </m:r>
                                    </m:e>
                                  </m:d>
                                </m:den>
                              </m:f>
                              <m:d>
                                <m:dPr>
                                  <m:begChr m:val="["/>
                                  <m:endChr m:val="]"/>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rPr>
                                        <m:t>1−</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den>
                                  </m:f>
                                </m:e>
                              </m:d>
                              <m:r>
                                <a:rPr lang="en-US" sz="1400" i="1" noProof="1" dirty="0" smtClean="0">
                                  <a:latin typeface="Cambria Math" panose="02040503050406030204" pitchFamily="18" charset="0"/>
                                </a:rPr>
                                <m:t>−1</m:t>
                              </m:r>
                            </m:e>
                          </m:d>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𝑟</m:t>
                              </m:r>
                              <m:r>
                                <a:rPr lang="en-US" sz="1400" b="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𝜇</m:t>
                              </m:r>
                            </m:e>
                          </m:d>
                          <m:r>
                            <a:rPr lang="en-US" sz="1400" b="0" i="1" noProof="1" dirty="0" smtClean="0">
                              <a:latin typeface="Cambria Math" panose="02040503050406030204" pitchFamily="18" charset="0"/>
                              <a:ea typeface="Cambria Math" panose="02040503050406030204" pitchFamily="18" charset="0"/>
                            </a:rPr>
                            <m:t>𝑡</m:t>
                          </m:r>
                        </m:sup>
                      </m:sSup>
                    </m:oMath>
                  </m:oMathPara>
                </a14:m>
                <a:endParaRPr lang="en-US" sz="1400" noProof="1"/>
              </a:p>
            </p:txBody>
          </p:sp>
        </mc:Choice>
        <mc:Fallback xmlns="">
          <p:sp>
            <p:nvSpPr>
              <p:cNvPr id="26" name="CasellaDiTesto 25">
                <a:extLst>
                  <a:ext uri="{FF2B5EF4-FFF2-40B4-BE49-F238E27FC236}">
                    <a16:creationId xmlns:a16="http://schemas.microsoft.com/office/drawing/2014/main" id="{E1510B62-B79F-4DE2-A3DA-455D7121CDF9}"/>
                  </a:ext>
                </a:extLst>
              </p:cNvPr>
              <p:cNvSpPr txBox="1">
                <a:spLocks noRot="1" noChangeAspect="1" noMove="1" noResize="1" noEditPoints="1" noAdjustHandles="1" noChangeArrowheads="1" noChangeShapeType="1" noTextEdit="1"/>
              </p:cNvSpPr>
              <p:nvPr/>
            </p:nvSpPr>
            <p:spPr>
              <a:xfrm>
                <a:off x="807813" y="3042637"/>
                <a:ext cx="3337324" cy="420756"/>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63D481DE-2620-4A75-812B-7FDC60154239}"/>
                  </a:ext>
                </a:extLst>
              </p:cNvPr>
              <p:cNvSpPr txBox="1"/>
              <p:nvPr/>
            </p:nvSpPr>
            <p:spPr>
              <a:xfrm>
                <a:off x="5254333" y="3117726"/>
                <a:ext cx="1839221" cy="2353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noProof="1" dirty="0" smtClean="0">
                          <a:latin typeface="Cambria Math" panose="02040503050406030204" pitchFamily="18" charset="0"/>
                        </a:rPr>
                        <m:t>𝐼</m:t>
                      </m:r>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𝑡</m:t>
                          </m:r>
                        </m:e>
                      </m:d>
                      <m:r>
                        <a:rPr lang="en-US" sz="1400" b="0" i="1" noProof="1" dirty="0" smtClean="0">
                          <a:latin typeface="Cambria Math" panose="02040503050406030204" pitchFamily="18" charset="0"/>
                        </a:rPr>
                        <m:t>=</m:t>
                      </m:r>
                      <m:sSub>
                        <m:sSubPr>
                          <m:ctrlPr>
                            <a:rPr lang="en-US" sz="1400" b="0" i="1" noProof="1" dirty="0" smtClean="0">
                              <a:latin typeface="Cambria Math" panose="02040503050406030204" pitchFamily="18" charset="0"/>
                            </a:rPr>
                          </m:ctrlPr>
                        </m:sSubPr>
                        <m:e>
                          <m:r>
                            <a:rPr lang="en-US" sz="1400" b="0" i="1" noProof="1" dirty="0" smtClean="0">
                              <a:latin typeface="Cambria Math" panose="02040503050406030204" pitchFamily="18" charset="0"/>
                            </a:rPr>
                            <m:t>𝐼</m:t>
                          </m:r>
                        </m:e>
                        <m:sub>
                          <m:r>
                            <a:rPr lang="en-US" sz="1400" b="0" i="1" noProof="1" dirty="0" smtClean="0">
                              <a:latin typeface="Cambria Math" panose="02040503050406030204" pitchFamily="18" charset="0"/>
                            </a:rPr>
                            <m:t>0</m:t>
                          </m:r>
                        </m:sub>
                      </m:sSub>
                      <m:sSup>
                        <m:sSupPr>
                          <m:ctrlPr>
                            <a:rPr lang="en-US" sz="1400" b="0" i="1" noProof="1" dirty="0" smtClean="0">
                              <a:latin typeface="Cambria Math" panose="02040503050406030204" pitchFamily="18" charset="0"/>
                            </a:rPr>
                          </m:ctrlPr>
                        </m:sSupPr>
                        <m:e>
                          <m:r>
                            <a:rPr lang="en-US" sz="1400" b="0" i="1" noProof="1" dirty="0" smtClean="0">
                              <a:latin typeface="Cambria Math" panose="02040503050406030204" pitchFamily="18" charset="0"/>
                            </a:rPr>
                            <m:t>𝑒</m:t>
                          </m:r>
                        </m:e>
                        <m:sup>
                          <m:d>
                            <m:dPr>
                              <m:begChr m:val="{"/>
                              <m:endChr m:val="}"/>
                              <m:ctrlPr>
                                <a:rPr lang="en-US" sz="1400" i="1" noProof="1" dirty="0" smtClean="0">
                                  <a:latin typeface="Cambria Math" panose="02040503050406030204" pitchFamily="18" charset="0"/>
                                </a:rPr>
                              </m:ctrlPr>
                            </m:dPr>
                            <m:e>
                              <m:sSubSup>
                                <m:sSubSupPr>
                                  <m:ctrlPr>
                                    <a:rPr lang="en-US" sz="1400" i="1" noProof="1" dirty="0" smtClean="0">
                                      <a:latin typeface="Cambria Math" panose="02040503050406030204" pitchFamily="18" charset="0"/>
                                    </a:rPr>
                                  </m:ctrlPr>
                                </m:sSubSupPr>
                                <m:e>
                                  <m:r>
                                    <a:rPr lang="en-US" sz="1400" i="1" noProof="1" dirty="0" smtClean="0">
                                      <a:latin typeface="Cambria Math" panose="02040503050406030204" pitchFamily="18" charset="0"/>
                                    </a:rPr>
                                    <m:t>𝑅</m:t>
                                  </m:r>
                                </m:e>
                                <m:sub>
                                  <m:r>
                                    <a:rPr lang="en-US" sz="1400" i="1" noProof="1" dirty="0" smtClean="0">
                                      <a:latin typeface="Cambria Math" panose="02040503050406030204" pitchFamily="18" charset="0"/>
                                    </a:rPr>
                                    <m:t>0</m:t>
                                  </m:r>
                                </m:sub>
                                <m:sup>
                                  <m:r>
                                    <a:rPr lang="en-US" sz="1400" i="1" noProof="1" dirty="0" smtClean="0">
                                      <a:latin typeface="Cambria Math" panose="02040503050406030204" pitchFamily="18" charset="0"/>
                                    </a:rPr>
                                    <m:t>∗</m:t>
                                  </m:r>
                                </m:sup>
                              </m:sSubSup>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𝑡</m:t>
                              </m:r>
                              <m:r>
                                <a:rPr lang="en-US" sz="1400" i="1" noProof="1" dirty="0" smtClean="0">
                                  <a:latin typeface="Cambria Math" panose="02040503050406030204" pitchFamily="18" charset="0"/>
                                </a:rPr>
                                <m:t>)−1</m:t>
                              </m:r>
                            </m:e>
                          </m:d>
                          <m:d>
                            <m:dPr>
                              <m:ctrlPr>
                                <a:rPr lang="en-US" sz="1400" b="0" i="1" noProof="1" dirty="0" smtClean="0">
                                  <a:latin typeface="Cambria Math" panose="02040503050406030204" pitchFamily="18" charset="0"/>
                                </a:rPr>
                              </m:ctrlPr>
                            </m:dPr>
                            <m:e>
                              <m:r>
                                <a:rPr lang="en-US" sz="1400" b="0" i="1" noProof="1" dirty="0" smtClean="0">
                                  <a:latin typeface="Cambria Math" panose="02040503050406030204" pitchFamily="18" charset="0"/>
                                </a:rPr>
                                <m:t>𝑟</m:t>
                              </m:r>
                              <m:r>
                                <a:rPr lang="en-US" sz="1400" b="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𝜇</m:t>
                              </m:r>
                            </m:e>
                          </m:d>
                          <m:r>
                            <a:rPr lang="en-US" sz="1400" b="0" i="1" noProof="1" dirty="0" smtClean="0">
                              <a:latin typeface="Cambria Math" panose="02040503050406030204" pitchFamily="18" charset="0"/>
                              <a:ea typeface="Cambria Math" panose="02040503050406030204" pitchFamily="18" charset="0"/>
                            </a:rPr>
                            <m:t>𝑡</m:t>
                          </m:r>
                        </m:sup>
                      </m:sSup>
                    </m:oMath>
                  </m:oMathPara>
                </a14:m>
                <a:endParaRPr lang="en-US" sz="1600" noProof="1"/>
              </a:p>
            </p:txBody>
          </p:sp>
        </mc:Choice>
        <mc:Fallback xmlns="">
          <p:sp>
            <p:nvSpPr>
              <p:cNvPr id="30" name="CasellaDiTesto 29">
                <a:extLst>
                  <a:ext uri="{FF2B5EF4-FFF2-40B4-BE49-F238E27FC236}">
                    <a16:creationId xmlns:a16="http://schemas.microsoft.com/office/drawing/2014/main" id="{63D481DE-2620-4A75-812B-7FDC60154239}"/>
                  </a:ext>
                </a:extLst>
              </p:cNvPr>
              <p:cNvSpPr txBox="1">
                <a:spLocks noRot="1" noChangeAspect="1" noMove="1" noResize="1" noEditPoints="1" noAdjustHandles="1" noChangeArrowheads="1" noChangeShapeType="1" noTextEdit="1"/>
              </p:cNvSpPr>
              <p:nvPr/>
            </p:nvSpPr>
            <p:spPr>
              <a:xfrm>
                <a:off x="5254333" y="3117726"/>
                <a:ext cx="1839221" cy="235321"/>
              </a:xfrm>
              <a:prstGeom prst="rect">
                <a:avLst/>
              </a:prstGeom>
              <a:blipFill>
                <a:blip r:embed="rId6"/>
                <a:stretch>
                  <a:fillRect l="-1656" r="-331" b="-12821"/>
                </a:stretch>
              </a:blipFill>
            </p:spPr>
            <p:txBody>
              <a:bodyPr/>
              <a:lstStyle/>
              <a:p>
                <a:r>
                  <a:rPr lang="en-GB">
                    <a:noFill/>
                  </a:rPr>
                  <a:t> </a:t>
                </a:r>
              </a:p>
            </p:txBody>
          </p:sp>
        </mc:Fallback>
      </mc:AlternateContent>
      <p:sp>
        <p:nvSpPr>
          <p:cNvPr id="39" name="CasellaDiTesto 38">
            <a:extLst>
              <a:ext uri="{FF2B5EF4-FFF2-40B4-BE49-F238E27FC236}">
                <a16:creationId xmlns:a16="http://schemas.microsoft.com/office/drawing/2014/main" id="{56DE162B-439B-4319-936A-4A6691F3036A}"/>
              </a:ext>
            </a:extLst>
          </p:cNvPr>
          <p:cNvSpPr txBox="1"/>
          <p:nvPr/>
        </p:nvSpPr>
        <p:spPr>
          <a:xfrm>
            <a:off x="399469" y="4650506"/>
            <a:ext cx="748624" cy="307777"/>
          </a:xfrm>
          <a:prstGeom prst="rect">
            <a:avLst/>
          </a:prstGeom>
          <a:noFill/>
        </p:spPr>
        <p:txBody>
          <a:bodyPr wrap="square" rtlCol="0">
            <a:spAutoFit/>
          </a:bodyPr>
          <a:lstStyle/>
          <a:p>
            <a:r>
              <a:rPr lang="en-US" sz="1400" noProof="1">
                <a:latin typeface="Times New Roman" panose="02020603050405020304" pitchFamily="18" charset="0"/>
                <a:cs typeface="Times New Roman" panose="02020603050405020304" pitchFamily="18" charset="0"/>
              </a:rPr>
              <a:t>where</a:t>
            </a:r>
          </a:p>
        </p:txBody>
      </p:sp>
      <p:sp>
        <p:nvSpPr>
          <p:cNvPr id="16" name="CasellaDiTesto 15">
            <a:extLst>
              <a:ext uri="{FF2B5EF4-FFF2-40B4-BE49-F238E27FC236}">
                <a16:creationId xmlns:a16="http://schemas.microsoft.com/office/drawing/2014/main" id="{0D90DBA4-89F7-4D06-9D52-37D2C3F98F74}"/>
              </a:ext>
            </a:extLst>
          </p:cNvPr>
          <p:cNvSpPr txBox="1"/>
          <p:nvPr/>
        </p:nvSpPr>
        <p:spPr>
          <a:xfrm>
            <a:off x="399469" y="494730"/>
            <a:ext cx="3099434" cy="307777"/>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solidFill>
                  <a:srgbClr val="202122"/>
                </a:solidFill>
                <a:effectLst/>
                <a:latin typeface="Times New Roman" panose="02020603050405020304" pitchFamily="18" charset="0"/>
                <a:cs typeface="Times New Roman" panose="02020603050405020304" pitchFamily="18" charset="0"/>
              </a:rPr>
              <a:t>Infectious</a:t>
            </a:r>
            <a:r>
              <a:rPr lang="en-US" sz="1400" i="0" dirty="0">
                <a:solidFill>
                  <a:srgbClr val="202122"/>
                </a:solidFill>
                <a:effectLst/>
                <a:latin typeface="Times New Roman" panose="02020603050405020304" pitchFamily="18" charset="0"/>
                <a:cs typeface="Times New Roman" panose="02020603050405020304" pitchFamily="18" charset="0"/>
              </a:rPr>
              <a:t> equation solution:</a:t>
            </a:r>
            <a:endParaRPr lang="en-US" sz="1400" dirty="0">
              <a:latin typeface="Times New Roman" panose="02020603050405020304" pitchFamily="18" charset="0"/>
              <a:cs typeface="Times New Roman" panose="02020603050405020304" pitchFamily="18" charset="0"/>
            </a:endParaRPr>
          </a:p>
        </p:txBody>
      </p:sp>
      <p:sp>
        <p:nvSpPr>
          <p:cNvPr id="17" name="Freccia a destra 16">
            <a:extLst>
              <a:ext uri="{FF2B5EF4-FFF2-40B4-BE49-F238E27FC236}">
                <a16:creationId xmlns:a16="http://schemas.microsoft.com/office/drawing/2014/main" id="{A583EF6F-B66D-4B93-9B89-EF312CF835B6}"/>
              </a:ext>
            </a:extLst>
          </p:cNvPr>
          <p:cNvSpPr/>
          <p:nvPr/>
        </p:nvSpPr>
        <p:spPr>
          <a:xfrm>
            <a:off x="4270279" y="3149640"/>
            <a:ext cx="825082" cy="191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grpSp>
        <p:nvGrpSpPr>
          <p:cNvPr id="23" name="Gruppo 22">
            <a:extLst>
              <a:ext uri="{FF2B5EF4-FFF2-40B4-BE49-F238E27FC236}">
                <a16:creationId xmlns:a16="http://schemas.microsoft.com/office/drawing/2014/main" id="{5BC436E1-FFDE-42B4-82EA-D28D19AB89BB}"/>
              </a:ext>
            </a:extLst>
          </p:cNvPr>
          <p:cNvGrpSpPr/>
          <p:nvPr/>
        </p:nvGrpSpPr>
        <p:grpSpPr>
          <a:xfrm>
            <a:off x="1177570" y="4158063"/>
            <a:ext cx="6631922" cy="1458542"/>
            <a:chOff x="2345802" y="4143447"/>
            <a:chExt cx="6631922" cy="1458542"/>
          </a:xfrm>
        </p:grpSpPr>
        <p:grpSp>
          <p:nvGrpSpPr>
            <p:cNvPr id="18" name="Gruppo 17">
              <a:extLst>
                <a:ext uri="{FF2B5EF4-FFF2-40B4-BE49-F238E27FC236}">
                  <a16:creationId xmlns:a16="http://schemas.microsoft.com/office/drawing/2014/main" id="{58E2F825-F7CA-4ADE-871E-7CE173536835}"/>
                </a:ext>
              </a:extLst>
            </p:cNvPr>
            <p:cNvGrpSpPr/>
            <p:nvPr/>
          </p:nvGrpSpPr>
          <p:grpSpPr>
            <a:xfrm>
              <a:off x="2694756" y="4143447"/>
              <a:ext cx="6282968" cy="1458542"/>
              <a:chOff x="2563342" y="3947081"/>
              <a:chExt cx="6282968" cy="1458542"/>
            </a:xfrm>
          </p:grpSpPr>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F8CBF0BD-A01F-4D17-B061-FF7AA399E295}"/>
                      </a:ext>
                    </a:extLst>
                  </p:cNvPr>
                  <p:cNvSpPr txBox="1"/>
                  <p:nvPr/>
                </p:nvSpPr>
                <p:spPr>
                  <a:xfrm>
                    <a:off x="2563342" y="4015782"/>
                    <a:ext cx="2789673" cy="501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noProof="1" dirty="0" smtClean="0">
                                  <a:latin typeface="Cambria Math" panose="02040503050406030204" pitchFamily="18" charset="0"/>
                                </a:rPr>
                              </m:ctrlPr>
                            </m:sSubSupPr>
                            <m:e>
                              <m:r>
                                <a:rPr lang="en-US" sz="1400" i="1" noProof="1" dirty="0" smtClean="0">
                                  <a:latin typeface="Cambria Math" panose="02040503050406030204" pitchFamily="18" charset="0"/>
                                </a:rPr>
                                <m:t>𝑅</m:t>
                              </m:r>
                            </m:e>
                            <m:sub>
                              <m:r>
                                <a:rPr lang="en-US" sz="1400" i="1" noProof="1" dirty="0" smtClean="0">
                                  <a:latin typeface="Cambria Math" panose="02040503050406030204" pitchFamily="18" charset="0"/>
                                </a:rPr>
                                <m:t>0</m:t>
                              </m:r>
                            </m:sub>
                            <m:sup>
                              <m:r>
                                <a:rPr lang="en-US" sz="1400" i="1" noProof="1" dirty="0" smtClean="0">
                                  <a:latin typeface="Cambria Math" panose="02040503050406030204" pitchFamily="18" charset="0"/>
                                </a:rPr>
                                <m:t>∗</m:t>
                              </m:r>
                            </m:sup>
                          </m:sSubSup>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𝑡</m:t>
                              </m:r>
                            </m:e>
                          </m:d>
                          <m:r>
                            <a:rPr lang="en-US" sz="1400" b="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sSub>
                                <m:sSubPr>
                                  <m:ctrlPr>
                                    <a:rPr lang="en-US" sz="1400" i="1" noProof="1" dirty="0" smtClean="0">
                                      <a:latin typeface="Cambria Math" panose="02040503050406030204" pitchFamily="18" charset="0"/>
                                    </a:rPr>
                                  </m:ctrlPr>
                                </m:sSubPr>
                                <m:e>
                                  <m:r>
                                    <a:rPr lang="en-US" sz="1400" i="1" noProof="1" dirty="0" smtClean="0">
                                      <a:latin typeface="Cambria Math" panose="02040503050406030204" pitchFamily="18" charset="0"/>
                                    </a:rPr>
                                    <m:t>𝑅</m:t>
                                  </m:r>
                                </m:e>
                                <m:sub>
                                  <m:r>
                                    <a:rPr lang="en-US" sz="1400" i="1" noProof="1" dirty="0" smtClean="0">
                                      <a:latin typeface="Cambria Math" panose="02040503050406030204" pitchFamily="18" charset="0"/>
                                    </a:rPr>
                                    <m:t>0</m:t>
                                  </m:r>
                                </m:sub>
                              </m:sSub>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den>
                          </m:f>
                          <m:d>
                            <m:dPr>
                              <m:begChr m:val="["/>
                              <m:endChr m:val="]"/>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𝑝</m:t>
                              </m:r>
                              <m:r>
                                <a:rPr lang="en-US" sz="140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rPr>
                                    <m:t>1−</m:t>
                                  </m:r>
                                  <m:r>
                                    <a:rPr lang="en-US" sz="1400" i="1" noProof="1" dirty="0" smtClean="0">
                                      <a:latin typeface="Cambria Math" panose="02040503050406030204" pitchFamily="18" charset="0"/>
                                    </a:rPr>
                                    <m:t>𝑞</m:t>
                                  </m:r>
                                  <m:sSup>
                                    <m:sSupPr>
                                      <m:ctrlPr>
                                        <a:rPr lang="en-US" sz="1400" i="1" noProof="1" dirty="0" smtClean="0">
                                          <a:latin typeface="Cambria Math" panose="02040503050406030204" pitchFamily="18" charset="0"/>
                                        </a:rPr>
                                      </m:ctrlPr>
                                    </m:sSupPr>
                                    <m:e>
                                      <m:r>
                                        <a:rPr lang="en-US" sz="1400" i="1" noProof="1" dirty="0" smtClean="0">
                                          <a:latin typeface="Cambria Math" panose="02040503050406030204" pitchFamily="18" charset="0"/>
                                        </a:rPr>
                                        <m:t>𝑒</m:t>
                                      </m:r>
                                    </m:e>
                                    <m:sup>
                                      <m:r>
                                        <a:rPr lang="en-US" sz="1400" i="1" noProof="1" dirty="0" smtClean="0">
                                          <a:latin typeface="Cambria Math" panose="02040503050406030204" pitchFamily="18" charset="0"/>
                                        </a:rPr>
                                        <m:t>−</m:t>
                                      </m:r>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sup>
                                  </m:sSup>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r>
                                    <a:rPr lang="en-US" sz="1400" i="1" noProof="1" dirty="0" smtClean="0">
                                      <a:latin typeface="Cambria Math" panose="02040503050406030204" pitchFamily="18" charset="0"/>
                                    </a:rPr>
                                    <m:t>𝑡</m:t>
                                  </m:r>
                                </m:den>
                              </m:f>
                            </m:e>
                          </m:d>
                        </m:oMath>
                      </m:oMathPara>
                    </a14:m>
                    <a:endParaRPr lang="en-US" sz="1400" noProof="1"/>
                  </a:p>
                </p:txBody>
              </p:sp>
            </mc:Choice>
            <mc:Fallback xmlns="">
              <p:sp>
                <p:nvSpPr>
                  <p:cNvPr id="33" name="CasellaDiTesto 32">
                    <a:extLst>
                      <a:ext uri="{FF2B5EF4-FFF2-40B4-BE49-F238E27FC236}">
                        <a16:creationId xmlns:a16="http://schemas.microsoft.com/office/drawing/2014/main" id="{F8CBF0BD-A01F-4D17-B061-FF7AA399E295}"/>
                      </a:ext>
                    </a:extLst>
                  </p:cNvPr>
                  <p:cNvSpPr txBox="1">
                    <a:spLocks noRot="1" noChangeAspect="1" noMove="1" noResize="1" noEditPoints="1" noAdjustHandles="1" noChangeArrowheads="1" noChangeShapeType="1" noTextEdit="1"/>
                  </p:cNvSpPr>
                  <p:nvPr/>
                </p:nvSpPr>
                <p:spPr>
                  <a:xfrm>
                    <a:off x="2563342" y="4015782"/>
                    <a:ext cx="2789673" cy="50122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BA10B49C-65B1-49E1-B2CA-591793B4212B}"/>
                      </a:ext>
                    </a:extLst>
                  </p:cNvPr>
                  <p:cNvSpPr txBox="1"/>
                  <p:nvPr/>
                </p:nvSpPr>
                <p:spPr>
                  <a:xfrm>
                    <a:off x="2563342" y="4960151"/>
                    <a:ext cx="1034642" cy="445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noProof="1" dirty="0" smtClean="0">
                                  <a:latin typeface="Cambria Math" panose="02040503050406030204" pitchFamily="18" charset="0"/>
                                </a:rPr>
                              </m:ctrlPr>
                            </m:sSubPr>
                            <m:e>
                              <m:r>
                                <a:rPr lang="en-US" sz="1400" i="1" noProof="1" dirty="0" smtClean="0">
                                  <a:latin typeface="Cambria Math" panose="02040503050406030204" pitchFamily="18" charset="0"/>
                                </a:rPr>
                                <m:t>𝑅</m:t>
                              </m:r>
                            </m:e>
                            <m:sub>
                              <m:r>
                                <a:rPr lang="en-US" sz="1400" i="1" noProof="1" dirty="0" smtClean="0">
                                  <a:latin typeface="Cambria Math" panose="02040503050406030204" pitchFamily="18" charset="0"/>
                                </a:rPr>
                                <m:t>0</m:t>
                              </m:r>
                            </m:sub>
                          </m:sSub>
                          <m:r>
                            <a:rPr lang="en-US" sz="1400" b="0" i="1" noProof="1" dirty="0" smtClean="0">
                              <a:latin typeface="Cambria Math" panose="02040503050406030204" pitchFamily="18" charset="0"/>
                            </a:rPr>
                            <m:t>=</m:t>
                          </m:r>
                          <m:f>
                            <m:fPr>
                              <m:ctrlPr>
                                <a:rPr lang="en-US" sz="1400" i="1" noProof="1" dirty="0" smtClean="0">
                                  <a:latin typeface="Cambria Math" panose="02040503050406030204" pitchFamily="18" charset="0"/>
                                </a:rPr>
                              </m:ctrlPr>
                            </m:fPr>
                            <m:num>
                              <m:r>
                                <a:rPr lang="en-US" sz="1400" i="1" noProof="1" dirty="0" smtClean="0">
                                  <a:latin typeface="Cambria Math" panose="02040503050406030204" pitchFamily="18" charset="0"/>
                                  <a:ea typeface="Cambria Math" panose="02040503050406030204" pitchFamily="18" charset="0"/>
                                </a:rPr>
                                <m:t>𝛽</m:t>
                              </m:r>
                            </m:num>
                            <m:den>
                              <m:d>
                                <m:dPr>
                                  <m:ctrlPr>
                                    <a:rPr lang="en-US" sz="1400" i="1" noProof="1" dirty="0" smtClean="0">
                                      <a:latin typeface="Cambria Math" panose="02040503050406030204" pitchFamily="18" charset="0"/>
                                    </a:rPr>
                                  </m:ctrlPr>
                                </m:dPr>
                                <m:e>
                                  <m:r>
                                    <a:rPr lang="en-US" sz="1400" i="1" noProof="1" dirty="0" smtClean="0">
                                      <a:latin typeface="Cambria Math" panose="02040503050406030204" pitchFamily="18" charset="0"/>
                                    </a:rPr>
                                    <m:t>𝑞</m:t>
                                  </m:r>
                                  <m:r>
                                    <a:rPr lang="en-US" sz="1400" i="1" noProof="1" dirty="0" smtClean="0">
                                      <a:latin typeface="Cambria Math" panose="02040503050406030204" pitchFamily="18" charset="0"/>
                                    </a:rPr>
                                    <m:t>+</m:t>
                                  </m:r>
                                  <m:r>
                                    <a:rPr lang="en-US" sz="1400" i="1" noProof="1" dirty="0" smtClean="0">
                                      <a:latin typeface="Cambria Math" panose="02040503050406030204" pitchFamily="18" charset="0"/>
                                    </a:rPr>
                                    <m:t>𝑝</m:t>
                                  </m:r>
                                </m:e>
                              </m:d>
                            </m:den>
                          </m:f>
                        </m:oMath>
                      </m:oMathPara>
                    </a14:m>
                    <a:endParaRPr lang="en-US" sz="1400" noProof="1"/>
                  </a:p>
                </p:txBody>
              </p:sp>
            </mc:Choice>
            <mc:Fallback xmlns="">
              <p:sp>
                <p:nvSpPr>
                  <p:cNvPr id="36" name="CasellaDiTesto 35">
                    <a:extLst>
                      <a:ext uri="{FF2B5EF4-FFF2-40B4-BE49-F238E27FC236}">
                        <a16:creationId xmlns:a16="http://schemas.microsoft.com/office/drawing/2014/main" id="{BA10B49C-65B1-49E1-B2CA-591793B4212B}"/>
                      </a:ext>
                    </a:extLst>
                  </p:cNvPr>
                  <p:cNvSpPr txBox="1">
                    <a:spLocks noRot="1" noChangeAspect="1" noMove="1" noResize="1" noEditPoints="1" noAdjustHandles="1" noChangeArrowheads="1" noChangeShapeType="1" noTextEdit="1"/>
                  </p:cNvSpPr>
                  <p:nvPr/>
                </p:nvSpPr>
                <p:spPr>
                  <a:xfrm>
                    <a:off x="2563342" y="4960151"/>
                    <a:ext cx="1034642" cy="445378"/>
                  </a:xfrm>
                  <a:prstGeom prst="rect">
                    <a:avLst/>
                  </a:prstGeom>
                  <a:blipFill>
                    <a:blip r:embed="rId8"/>
                    <a:stretch>
                      <a:fillRect l="-3529" t="-2740" b="-13699"/>
                    </a:stretch>
                  </a:blipFill>
                </p:spPr>
                <p:txBody>
                  <a:bodyPr/>
                  <a:lstStyle/>
                  <a:p>
                    <a:r>
                      <a:rPr lang="en-GB">
                        <a:noFill/>
                      </a:rPr>
                      <a:t> </a:t>
                    </a:r>
                  </a:p>
                </p:txBody>
              </p:sp>
            </mc:Fallback>
          </mc:AlternateContent>
          <p:sp>
            <p:nvSpPr>
              <p:cNvPr id="41" name="CasellaDiTesto 40">
                <a:extLst>
                  <a:ext uri="{FF2B5EF4-FFF2-40B4-BE49-F238E27FC236}">
                    <a16:creationId xmlns:a16="http://schemas.microsoft.com/office/drawing/2014/main" id="{4CBC9BEB-E96E-4A96-88B5-F6CB5D38ACB9}"/>
                  </a:ext>
                </a:extLst>
              </p:cNvPr>
              <p:cNvSpPr txBox="1"/>
              <p:nvPr/>
            </p:nvSpPr>
            <p:spPr>
              <a:xfrm>
                <a:off x="6103110" y="3947081"/>
                <a:ext cx="2743200" cy="738664"/>
              </a:xfrm>
              <a:prstGeom prst="rect">
                <a:avLst/>
              </a:prstGeom>
              <a:noFill/>
            </p:spPr>
            <p:txBody>
              <a:bodyPr wrap="square" rtlCol="0">
                <a:spAutoFit/>
              </a:bodyPr>
              <a:lstStyle/>
              <a:p>
                <a:r>
                  <a:rPr lang="en-US" sz="1400" b="1" i="1" u="none" strike="noStrike" baseline="0" noProof="1">
                    <a:latin typeface="Times New Roman" panose="02020603050405020304" pitchFamily="18" charset="0"/>
                    <a:cs typeface="Times New Roman" panose="02020603050405020304" pitchFamily="18" charset="0"/>
                  </a:rPr>
                  <a:t>effective basic reproduction number</a:t>
                </a:r>
                <a:r>
                  <a:rPr lang="en-US" sz="1400" i="1" u="none" strike="noStrike" baseline="0" noProof="1">
                    <a:latin typeface="Times New Roman" panose="02020603050405020304" pitchFamily="18" charset="0"/>
                    <a:cs typeface="Times New Roman" panose="02020603050405020304" pitchFamily="18" charset="0"/>
                  </a:rPr>
                  <a:t> </a:t>
                </a:r>
                <a:r>
                  <a:rPr lang="en-US" sz="1400" b="0" i="0" u="none" strike="noStrike" baseline="0" noProof="1">
                    <a:latin typeface="Times New Roman" panose="02020603050405020304" pitchFamily="18" charset="0"/>
                    <a:cs typeface="Times New Roman" panose="02020603050405020304" pitchFamily="18" charset="0"/>
                  </a:rPr>
                  <a:t>modulated by the confinement</a:t>
                </a:r>
                <a:endParaRPr lang="en-US" sz="1400" noProof="1">
                  <a:latin typeface="Times New Roman" panose="02020603050405020304" pitchFamily="18" charset="0"/>
                  <a:cs typeface="Times New Roman" panose="02020603050405020304" pitchFamily="18" charset="0"/>
                </a:endParaRPr>
              </a:p>
            </p:txBody>
          </p:sp>
          <p:sp>
            <p:nvSpPr>
              <p:cNvPr id="45" name="CasellaDiTesto 44">
                <a:extLst>
                  <a:ext uri="{FF2B5EF4-FFF2-40B4-BE49-F238E27FC236}">
                    <a16:creationId xmlns:a16="http://schemas.microsoft.com/office/drawing/2014/main" id="{EAB64718-4C5A-45BA-AE5D-FCC77DDFF18A}"/>
                  </a:ext>
                </a:extLst>
              </p:cNvPr>
              <p:cNvSpPr txBox="1"/>
              <p:nvPr/>
            </p:nvSpPr>
            <p:spPr>
              <a:xfrm>
                <a:off x="4643426" y="4882403"/>
                <a:ext cx="2321543" cy="523220"/>
              </a:xfrm>
              <a:prstGeom prst="rect">
                <a:avLst/>
              </a:prstGeom>
              <a:noFill/>
            </p:spPr>
            <p:txBody>
              <a:bodyPr wrap="square" rtlCol="0">
                <a:spAutoFit/>
              </a:bodyPr>
              <a:lstStyle/>
              <a:p>
                <a:pPr algn="l"/>
                <a:r>
                  <a:rPr lang="en-US" sz="1400" b="0" i="0" u="none" strike="noStrike" baseline="0" noProof="1">
                    <a:latin typeface="Times New Roman" panose="02020603050405020304" pitchFamily="18" charset="0"/>
                    <a:cs typeface="Times New Roman" panose="02020603050405020304" pitchFamily="18" charset="0"/>
                  </a:rPr>
                  <a:t>its value at the</a:t>
                </a:r>
              </a:p>
              <a:p>
                <a:pPr algn="l"/>
                <a:r>
                  <a:rPr lang="en-US" sz="1400" b="0" i="0" u="none" strike="noStrike" baseline="0" noProof="1">
                    <a:latin typeface="Times New Roman" panose="02020603050405020304" pitchFamily="18" charset="0"/>
                    <a:cs typeface="Times New Roman" panose="02020603050405020304" pitchFamily="18" charset="0"/>
                  </a:rPr>
                  <a:t>beginning of the epidemic</a:t>
                </a:r>
                <a:endParaRPr lang="en-US" sz="1400" noProof="1">
                  <a:latin typeface="Times New Roman" panose="02020603050405020304" pitchFamily="18" charset="0"/>
                  <a:cs typeface="Times New Roman" panose="02020603050405020304" pitchFamily="18" charset="0"/>
                </a:endParaRPr>
              </a:p>
            </p:txBody>
          </p:sp>
        </p:grpSp>
        <p:sp>
          <p:nvSpPr>
            <p:cNvPr id="19" name="CasellaDiTesto 18">
              <a:extLst>
                <a:ext uri="{FF2B5EF4-FFF2-40B4-BE49-F238E27FC236}">
                  <a16:creationId xmlns:a16="http://schemas.microsoft.com/office/drawing/2014/main" id="{9C8E924F-1977-485F-ADD2-C2ADACB4691E}"/>
                </a:ext>
              </a:extLst>
            </p:cNvPr>
            <p:cNvSpPr txBox="1"/>
            <p:nvPr/>
          </p:nvSpPr>
          <p:spPr>
            <a:xfrm>
              <a:off x="2345803" y="4313970"/>
              <a:ext cx="348953" cy="369332"/>
            </a:xfrm>
            <a:prstGeom prst="rect">
              <a:avLst/>
            </a:prstGeom>
            <a:noFill/>
          </p:spPr>
          <p:txBody>
            <a:bodyPr wrap="square" rtlCol="0">
              <a:spAutoFit/>
            </a:bodyPr>
            <a:lstStyle/>
            <a:p>
              <a:pPr marL="285750" indent="-285750">
                <a:buFont typeface="Arial" panose="020B0604020202020204" pitchFamily="34" charset="0"/>
                <a:buChar char="•"/>
              </a:pPr>
              <a:r>
                <a:rPr lang="it-IT" dirty="0"/>
                <a:t> </a:t>
              </a:r>
              <a:endParaRPr lang="en-GB" dirty="0"/>
            </a:p>
          </p:txBody>
        </p:sp>
        <p:sp>
          <p:nvSpPr>
            <p:cNvPr id="20" name="CasellaDiTesto 19">
              <a:extLst>
                <a:ext uri="{FF2B5EF4-FFF2-40B4-BE49-F238E27FC236}">
                  <a16:creationId xmlns:a16="http://schemas.microsoft.com/office/drawing/2014/main" id="{E47FF307-1002-4EBA-A99F-885C17E5361D}"/>
                </a:ext>
              </a:extLst>
            </p:cNvPr>
            <p:cNvSpPr txBox="1"/>
            <p:nvPr/>
          </p:nvSpPr>
          <p:spPr>
            <a:xfrm>
              <a:off x="2345802" y="5226408"/>
              <a:ext cx="348953" cy="369332"/>
            </a:xfrm>
            <a:prstGeom prst="rect">
              <a:avLst/>
            </a:prstGeom>
            <a:noFill/>
          </p:spPr>
          <p:txBody>
            <a:bodyPr wrap="square" rtlCol="0">
              <a:spAutoFit/>
            </a:bodyPr>
            <a:lstStyle/>
            <a:p>
              <a:pPr marL="285750" indent="-285750">
                <a:buFont typeface="Arial" panose="020B0604020202020204" pitchFamily="34" charset="0"/>
                <a:buChar char="•"/>
              </a:pPr>
              <a:r>
                <a:rPr lang="it-IT" dirty="0"/>
                <a:t> </a:t>
              </a:r>
              <a:endParaRPr lang="en-GB" dirty="0"/>
            </a:p>
          </p:txBody>
        </p:sp>
      </p:grpSp>
      <p:cxnSp>
        <p:nvCxnSpPr>
          <p:cNvPr id="35" name="Connettore 2 34">
            <a:extLst>
              <a:ext uri="{FF2B5EF4-FFF2-40B4-BE49-F238E27FC236}">
                <a16:creationId xmlns:a16="http://schemas.microsoft.com/office/drawing/2014/main" id="{358B1F37-C0F2-4464-A822-ADA4FAE436E3}"/>
              </a:ext>
            </a:extLst>
          </p:cNvPr>
          <p:cNvCxnSpPr/>
          <p:nvPr/>
        </p:nvCxnSpPr>
        <p:spPr>
          <a:xfrm>
            <a:off x="9398898" y="4784432"/>
            <a:ext cx="483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487C758D-2FB7-4C8F-BE41-47944CE6B40C}"/>
              </a:ext>
            </a:extLst>
          </p:cNvPr>
          <p:cNvCxnSpPr>
            <a:cxnSpLocks/>
          </p:cNvCxnSpPr>
          <p:nvPr/>
        </p:nvCxnSpPr>
        <p:spPr>
          <a:xfrm>
            <a:off x="2783076" y="5385773"/>
            <a:ext cx="483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Parentesi graffa aperta 43">
            <a:extLst>
              <a:ext uri="{FF2B5EF4-FFF2-40B4-BE49-F238E27FC236}">
                <a16:creationId xmlns:a16="http://schemas.microsoft.com/office/drawing/2014/main" id="{B8C3D56C-F090-4167-BF58-7DE90C672528}"/>
              </a:ext>
            </a:extLst>
          </p:cNvPr>
          <p:cNvSpPr/>
          <p:nvPr/>
        </p:nvSpPr>
        <p:spPr>
          <a:xfrm>
            <a:off x="7151365" y="2434874"/>
            <a:ext cx="422368" cy="15184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49784A67-5E41-41C5-89AF-A4356BD7DBB4}"/>
                  </a:ext>
                </a:extLst>
              </p:cNvPr>
              <p:cNvSpPr txBox="1"/>
              <p:nvPr/>
            </p:nvSpPr>
            <p:spPr>
              <a:xfrm>
                <a:off x="7573733" y="2314402"/>
                <a:ext cx="4279284" cy="532390"/>
              </a:xfrm>
              <a:prstGeom prst="rect">
                <a:avLst/>
              </a:prstGeom>
              <a:noFill/>
            </p:spPr>
            <p:txBody>
              <a:bodyPr wrap="square">
                <a:spAutoFit/>
              </a:bodyPr>
              <a:lstStyle/>
              <a:p>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initial stages</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sSup>
                      <m:sSup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𝐼</m:t>
                        </m:r>
                        <m:d>
                          <m:d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d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𝑡</m:t>
                            </m:r>
                          </m:e>
                        </m:d>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 </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𝑒</m:t>
                        </m:r>
                      </m:e>
                      <m:sup>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𝑅</m:t>
                            </m:r>
                          </m:e>
                          <m: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0</m:t>
                            </m:r>
                          </m:sub>
                        </m:s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−1)(</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𝑟</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up>
                    </m:sSup>
                  </m:oMath>
                </a14:m>
                <a:r>
                  <a:rPr lang="en-US" sz="1400" dirty="0">
                    <a:latin typeface="Times New Roman" panose="02020603050405020304" pitchFamily="18" charset="0"/>
                    <a:cs typeface="Times New Roman" panose="02020603050405020304" pitchFamily="18" charset="0"/>
                  </a:rPr>
                  <a:t> epidemic spreads for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𝑅</m:t>
                        </m:r>
                      </m:e>
                      <m:sub>
                        <m:r>
                          <a:rPr lang="en-US" sz="1400" i="1" smtClean="0">
                            <a:latin typeface="Cambria Math" panose="02040503050406030204" pitchFamily="18" charset="0"/>
                          </a:rPr>
                          <m:t>0</m:t>
                        </m:r>
                      </m:sub>
                    </m:sSub>
                    <m:r>
                      <a:rPr lang="en-US" sz="1400" i="1" smtClean="0">
                        <a:latin typeface="Cambria Math" panose="02040503050406030204" pitchFamily="18" charset="0"/>
                        <a:ea typeface="Cambria Math" panose="02040503050406030204" pitchFamily="18" charset="0"/>
                      </a:rPr>
                      <m:t>&gt;1</m:t>
                    </m:r>
                  </m:oMath>
                </a14:m>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stable solution</a:t>
                </a:r>
                <a:r>
                  <a:rPr lang="en-US" sz="1400" dirty="0">
                    <a:latin typeface="Times New Roman" panose="02020603050405020304" pitchFamily="18" charset="0"/>
                    <a:cs typeface="Times New Roman" panose="02020603050405020304" pitchFamily="18" charset="0"/>
                  </a:rPr>
                  <a:t>)</a:t>
                </a:r>
              </a:p>
            </p:txBody>
          </p:sp>
        </mc:Choice>
        <mc:Fallback xmlns="">
          <p:sp>
            <p:nvSpPr>
              <p:cNvPr id="49" name="CasellaDiTesto 48">
                <a:extLst>
                  <a:ext uri="{FF2B5EF4-FFF2-40B4-BE49-F238E27FC236}">
                    <a16:creationId xmlns:a16="http://schemas.microsoft.com/office/drawing/2014/main" id="{49784A67-5E41-41C5-89AF-A4356BD7DBB4}"/>
                  </a:ext>
                </a:extLst>
              </p:cNvPr>
              <p:cNvSpPr txBox="1">
                <a:spLocks noRot="1" noChangeAspect="1" noMove="1" noResize="1" noEditPoints="1" noAdjustHandles="1" noChangeArrowheads="1" noChangeShapeType="1" noTextEdit="1"/>
              </p:cNvSpPr>
              <p:nvPr/>
            </p:nvSpPr>
            <p:spPr>
              <a:xfrm>
                <a:off x="7573733" y="2314402"/>
                <a:ext cx="4279284" cy="532390"/>
              </a:xfrm>
              <a:prstGeom prst="rect">
                <a:avLst/>
              </a:prstGeom>
              <a:blipFill>
                <a:blip r:embed="rId9"/>
                <a:stretch>
                  <a:fillRect l="-427" r="-427" b="-114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5200B142-B924-4D65-870C-AFF6634057A2}"/>
                  </a:ext>
                </a:extLst>
              </p:cNvPr>
              <p:cNvSpPr txBox="1"/>
              <p:nvPr/>
            </p:nvSpPr>
            <p:spPr>
              <a:xfrm>
                <a:off x="7573733" y="3629109"/>
                <a:ext cx="4514487" cy="637354"/>
              </a:xfrm>
              <a:prstGeom prst="rect">
                <a:avLst/>
              </a:prstGeom>
              <a:noFill/>
            </p:spPr>
            <p:txBody>
              <a:bodyPr wrap="square">
                <a:spAutoFit/>
              </a:bodyPr>
              <a:lstStyle/>
              <a:p>
                <a:r>
                  <a:rPr lang="en-GB" sz="1400" b="1" i="1" dirty="0">
                    <a:latin typeface="Times New Roman" panose="02020603050405020304" pitchFamily="18" charset="0"/>
                    <a:cs typeface="Times New Roman" panose="02020603050405020304" pitchFamily="18" charset="0"/>
                  </a:rPr>
                  <a:t>confinement</a:t>
                </a:r>
                <a:r>
                  <a:rPr lang="en-GB" sz="1400" dirty="0">
                    <a:latin typeface="Times New Roman" panose="02020603050405020304" pitchFamily="18" charset="0"/>
                    <a:cs typeface="Times New Roman" panose="02020603050405020304" pitchFamily="18" charset="0"/>
                  </a:rPr>
                  <a:t> sets in, </a:t>
                </a:r>
                <a14:m>
                  <m:oMath xmlns:m="http://schemas.openxmlformats.org/officeDocument/2006/math">
                    <m:sSubSup>
                      <m:sSubSupPr>
                        <m:ctrlPr>
                          <a:rPr lang="it-IT" sz="1400" i="1" smtClean="0">
                            <a:latin typeface="Cambria Math" panose="02040503050406030204" pitchFamily="18" charset="0"/>
                          </a:rPr>
                        </m:ctrlPr>
                      </m:sSubSupPr>
                      <m:e>
                        <m:r>
                          <a:rPr lang="it-IT" sz="1400" b="0" i="1" smtClean="0">
                            <a:latin typeface="Cambria Math" panose="02040503050406030204" pitchFamily="18" charset="0"/>
                          </a:rPr>
                          <m:t>𝑅</m:t>
                        </m:r>
                      </m:e>
                      <m:sub>
                        <m:r>
                          <a:rPr lang="it-IT" sz="1400" b="0" i="1" smtClean="0">
                            <a:latin typeface="Cambria Math" panose="02040503050406030204" pitchFamily="18" charset="0"/>
                          </a:rPr>
                          <m:t>0</m:t>
                        </m:r>
                      </m:sub>
                      <m:sup>
                        <m:r>
                          <a:rPr lang="it-IT" sz="1400" b="0" i="1" smtClean="0">
                            <a:latin typeface="Cambria Math" panose="02040503050406030204" pitchFamily="18" charset="0"/>
                          </a:rPr>
                          <m:t>∗</m:t>
                        </m:r>
                      </m:sup>
                    </m:sSubSup>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𝑡</m:t>
                        </m:r>
                      </m:e>
                    </m:d>
                  </m:oMath>
                </a14:m>
                <a:r>
                  <a:rPr lang="en-GB" sz="1400" dirty="0">
                    <a:latin typeface="Times New Roman" panose="02020603050405020304" pitchFamily="18" charset="0"/>
                    <a:cs typeface="Times New Roman" panose="02020603050405020304" pitchFamily="18" charset="0"/>
                  </a:rPr>
                  <a:t> gets tamed eventually dropping to </a:t>
                </a:r>
                <a14:m>
                  <m:oMath xmlns:m="http://schemas.openxmlformats.org/officeDocument/2006/math">
                    <m:sSubSup>
                      <m:sSubSupPr>
                        <m:ctrlPr>
                          <a:rPr lang="en-US" sz="1400" i="1" noProof="1" dirty="0">
                            <a:latin typeface="Cambria Math" panose="02040503050406030204" pitchFamily="18" charset="0"/>
                          </a:rPr>
                        </m:ctrlPr>
                      </m:sSubSupPr>
                      <m:e>
                        <m:r>
                          <a:rPr lang="en-US" sz="1400" i="1" noProof="1" dirty="0">
                            <a:latin typeface="Cambria Math" panose="02040503050406030204" pitchFamily="18" charset="0"/>
                          </a:rPr>
                          <m:t>𝑅</m:t>
                        </m:r>
                      </m:e>
                      <m:sub>
                        <m:r>
                          <a:rPr lang="en-US" sz="1400" i="1" noProof="1" dirty="0">
                            <a:latin typeface="Cambria Math" panose="02040503050406030204" pitchFamily="18" charset="0"/>
                          </a:rPr>
                          <m:t>0</m:t>
                        </m:r>
                      </m:sub>
                      <m:sup>
                        <m:r>
                          <a:rPr lang="en-US" sz="1400" i="1" noProof="1" dirty="0">
                            <a:latin typeface="Cambria Math" panose="02040503050406030204" pitchFamily="18" charset="0"/>
                          </a:rPr>
                          <m:t>∗</m:t>
                        </m:r>
                      </m:sup>
                    </m:sSubSup>
                    <m:r>
                      <a:rPr lang="it-IT" sz="1400" b="0" i="1" noProof="1" dirty="0" smtClean="0">
                        <a:latin typeface="Cambria Math" panose="02040503050406030204" pitchFamily="18" charset="0"/>
                      </a:rPr>
                      <m:t>(</m:t>
                    </m:r>
                    <m:r>
                      <a:rPr lang="en-US" sz="1400" i="1" noProof="1" dirty="0" smtClean="0">
                        <a:latin typeface="Cambria Math" panose="02040503050406030204" pitchFamily="18" charset="0"/>
                        <a:ea typeface="Cambria Math" panose="02040503050406030204" pitchFamily="18" charset="0"/>
                      </a:rPr>
                      <m:t>∞</m:t>
                    </m:r>
                    <m:r>
                      <a:rPr lang="it-IT" sz="1400" b="0" i="1" noProof="1" dirty="0" smtClean="0">
                        <a:latin typeface="Cambria Math" panose="02040503050406030204" pitchFamily="18" charset="0"/>
                        <a:ea typeface="Cambria Math" panose="02040503050406030204" pitchFamily="18" charset="0"/>
                      </a:rPr>
                      <m:t>)</m:t>
                    </m:r>
                    <m:r>
                      <a:rPr lang="en-US" sz="1400" i="1" noProof="1" dirty="0">
                        <a:latin typeface="Cambria Math" panose="02040503050406030204" pitchFamily="18" charset="0"/>
                      </a:rPr>
                      <m:t>=</m:t>
                    </m:r>
                    <m:f>
                      <m:fPr>
                        <m:ctrlPr>
                          <a:rPr lang="en-US" sz="1400" i="1" noProof="1" dirty="0">
                            <a:latin typeface="Cambria Math" panose="02040503050406030204" pitchFamily="18" charset="0"/>
                          </a:rPr>
                        </m:ctrlPr>
                      </m:fPr>
                      <m:num>
                        <m:sSub>
                          <m:sSubPr>
                            <m:ctrlPr>
                              <a:rPr lang="en-US" sz="1400" i="1" noProof="1" dirty="0">
                                <a:latin typeface="Cambria Math" panose="02040503050406030204" pitchFamily="18" charset="0"/>
                              </a:rPr>
                            </m:ctrlPr>
                          </m:sSubPr>
                          <m:e>
                            <m:r>
                              <a:rPr lang="en-US" sz="1400" i="1" noProof="1" dirty="0">
                                <a:latin typeface="Cambria Math" panose="02040503050406030204" pitchFamily="18" charset="0"/>
                              </a:rPr>
                              <m:t>𝑅</m:t>
                            </m:r>
                          </m:e>
                          <m:sub>
                            <m:r>
                              <a:rPr lang="en-US" sz="1400" i="1" noProof="1" dirty="0">
                                <a:latin typeface="Cambria Math" panose="02040503050406030204" pitchFamily="18" charset="0"/>
                              </a:rPr>
                              <m:t>0</m:t>
                            </m:r>
                          </m:sub>
                        </m:sSub>
                        <m:r>
                          <a:rPr lang="it-IT" sz="1400" b="0" i="1" noProof="1" dirty="0" smtClean="0">
                            <a:latin typeface="Cambria Math" panose="02040503050406030204" pitchFamily="18" charset="0"/>
                          </a:rPr>
                          <m:t>𝑝</m:t>
                        </m:r>
                      </m:num>
                      <m:den>
                        <m:d>
                          <m:dPr>
                            <m:ctrlPr>
                              <a:rPr lang="en-US" sz="1400" i="1" noProof="1" dirty="0">
                                <a:latin typeface="Cambria Math" panose="02040503050406030204" pitchFamily="18" charset="0"/>
                              </a:rPr>
                            </m:ctrlPr>
                          </m:dPr>
                          <m:e>
                            <m:r>
                              <a:rPr lang="en-US" sz="1400" i="1" noProof="1" dirty="0">
                                <a:latin typeface="Cambria Math" panose="02040503050406030204" pitchFamily="18" charset="0"/>
                              </a:rPr>
                              <m:t>𝑞</m:t>
                            </m:r>
                            <m:r>
                              <a:rPr lang="en-US" sz="1400" i="1" noProof="1" dirty="0">
                                <a:latin typeface="Cambria Math" panose="02040503050406030204" pitchFamily="18" charset="0"/>
                              </a:rPr>
                              <m:t>+</m:t>
                            </m:r>
                            <m:r>
                              <a:rPr lang="en-US" sz="1400" i="1" noProof="1" dirty="0">
                                <a:latin typeface="Cambria Math" panose="02040503050406030204" pitchFamily="18" charset="0"/>
                              </a:rPr>
                              <m:t>𝑝</m:t>
                            </m:r>
                          </m:e>
                        </m:d>
                      </m:den>
                    </m:f>
                  </m:oMath>
                </a14:m>
                <a:endParaRPr lang="en-GB" sz="1400" dirty="0"/>
              </a:p>
            </p:txBody>
          </p:sp>
        </mc:Choice>
        <mc:Fallback xmlns="">
          <p:sp>
            <p:nvSpPr>
              <p:cNvPr id="53" name="CasellaDiTesto 52">
                <a:extLst>
                  <a:ext uri="{FF2B5EF4-FFF2-40B4-BE49-F238E27FC236}">
                    <a16:creationId xmlns:a16="http://schemas.microsoft.com/office/drawing/2014/main" id="{5200B142-B924-4D65-870C-AFF6634057A2}"/>
                  </a:ext>
                </a:extLst>
              </p:cNvPr>
              <p:cNvSpPr txBox="1">
                <a:spLocks noRot="1" noChangeAspect="1" noMove="1" noResize="1" noEditPoints="1" noAdjustHandles="1" noChangeArrowheads="1" noChangeShapeType="1" noTextEdit="1"/>
              </p:cNvSpPr>
              <p:nvPr/>
            </p:nvSpPr>
            <p:spPr>
              <a:xfrm>
                <a:off x="7573733" y="3629109"/>
                <a:ext cx="4514487" cy="637354"/>
              </a:xfrm>
              <a:prstGeom prst="rect">
                <a:avLst/>
              </a:prstGeom>
              <a:blipFill>
                <a:blip r:embed="rId10"/>
                <a:stretch>
                  <a:fillRect l="-405" t="-952"/>
                </a:stretch>
              </a:blipFill>
            </p:spPr>
            <p:txBody>
              <a:bodyPr/>
              <a:lstStyle/>
              <a:p>
                <a:r>
                  <a:rPr lang="en-GB">
                    <a:noFill/>
                  </a:rPr>
                  <a:t> </a:t>
                </a:r>
              </a:p>
            </p:txBody>
          </p:sp>
        </mc:Fallback>
      </mc:AlternateContent>
      <p:cxnSp>
        <p:nvCxnSpPr>
          <p:cNvPr id="55" name="Connettore a gomito 54">
            <a:extLst>
              <a:ext uri="{FF2B5EF4-FFF2-40B4-BE49-F238E27FC236}">
                <a16:creationId xmlns:a16="http://schemas.microsoft.com/office/drawing/2014/main" id="{4B17A460-4B4A-4981-BC61-8B4941A0C96A}"/>
              </a:ext>
            </a:extLst>
          </p:cNvPr>
          <p:cNvCxnSpPr>
            <a:cxnSpLocks/>
          </p:cNvCxnSpPr>
          <p:nvPr/>
        </p:nvCxnSpPr>
        <p:spPr>
          <a:xfrm>
            <a:off x="7698533" y="4215568"/>
            <a:ext cx="665291" cy="568865"/>
          </a:xfrm>
          <a:prstGeom prst="bentConnector3">
            <a:avLst>
              <a:gd name="adj1" fmla="val 82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asellaDiTesto 57">
                <a:extLst>
                  <a:ext uri="{FF2B5EF4-FFF2-40B4-BE49-F238E27FC236}">
                    <a16:creationId xmlns:a16="http://schemas.microsoft.com/office/drawing/2014/main" id="{2BC0C4D5-CA61-46D6-A623-2C7B28AD2B2F}"/>
                  </a:ext>
                </a:extLst>
              </p:cNvPr>
              <p:cNvSpPr txBox="1"/>
              <p:nvPr/>
            </p:nvSpPr>
            <p:spPr>
              <a:xfrm>
                <a:off x="8452024" y="4630544"/>
                <a:ext cx="94687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t-IT" sz="1400" i="1" smtClean="0">
                              <a:latin typeface="Cambria Math" panose="02040503050406030204" pitchFamily="18" charset="0"/>
                            </a:rPr>
                          </m:ctrlPr>
                        </m:sSubSupPr>
                        <m:e>
                          <m:r>
                            <a:rPr lang="it-IT" sz="1400" b="0" i="1" smtClean="0">
                              <a:latin typeface="Cambria Math" panose="02040503050406030204" pitchFamily="18" charset="0"/>
                            </a:rPr>
                            <m:t>𝑅</m:t>
                          </m:r>
                        </m:e>
                        <m:sub>
                          <m:r>
                            <a:rPr lang="it-IT" sz="1400" b="0" i="1" smtClean="0">
                              <a:latin typeface="Cambria Math" panose="02040503050406030204" pitchFamily="18" charset="0"/>
                            </a:rPr>
                            <m:t>0</m:t>
                          </m:r>
                        </m:sub>
                        <m:sup>
                          <m:r>
                            <a:rPr lang="it-IT" sz="1400" b="0" i="1" smtClean="0">
                              <a:latin typeface="Cambria Math" panose="02040503050406030204" pitchFamily="18" charset="0"/>
                            </a:rPr>
                            <m:t>∗</m:t>
                          </m:r>
                        </m:sup>
                      </m:sSubSup>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𝑡</m:t>
                          </m:r>
                        </m:e>
                      </m:d>
                      <m:r>
                        <a:rPr lang="it-IT" sz="1400" b="0" i="1" smtClean="0">
                          <a:latin typeface="Cambria Math" panose="02040503050406030204" pitchFamily="18" charset="0"/>
                        </a:rPr>
                        <m:t>&lt;1</m:t>
                      </m:r>
                    </m:oMath>
                  </m:oMathPara>
                </a14:m>
                <a:endParaRPr lang="en-GB" dirty="0"/>
              </a:p>
            </p:txBody>
          </p:sp>
        </mc:Choice>
        <mc:Fallback xmlns="">
          <p:sp>
            <p:nvSpPr>
              <p:cNvPr id="58" name="CasellaDiTesto 57">
                <a:extLst>
                  <a:ext uri="{FF2B5EF4-FFF2-40B4-BE49-F238E27FC236}">
                    <a16:creationId xmlns:a16="http://schemas.microsoft.com/office/drawing/2014/main" id="{2BC0C4D5-CA61-46D6-A623-2C7B28AD2B2F}"/>
                  </a:ext>
                </a:extLst>
              </p:cNvPr>
              <p:cNvSpPr txBox="1">
                <a:spLocks noRot="1" noChangeAspect="1" noMove="1" noResize="1" noEditPoints="1" noAdjustHandles="1" noChangeArrowheads="1" noChangeShapeType="1" noTextEdit="1"/>
              </p:cNvSpPr>
              <p:nvPr/>
            </p:nvSpPr>
            <p:spPr>
              <a:xfrm>
                <a:off x="8452024" y="4630544"/>
                <a:ext cx="946874" cy="307777"/>
              </a:xfrm>
              <a:prstGeom prst="rect">
                <a:avLst/>
              </a:prstGeom>
              <a:blipFill>
                <a:blip r:embed="rId11"/>
                <a:stretch>
                  <a:fillRect/>
                </a:stretch>
              </a:blipFill>
            </p:spPr>
            <p:txBody>
              <a:bodyPr/>
              <a:lstStyle/>
              <a:p>
                <a:r>
                  <a:rPr lang="en-GB">
                    <a:noFill/>
                  </a:rPr>
                  <a:t> </a:t>
                </a:r>
              </a:p>
            </p:txBody>
          </p:sp>
        </mc:Fallback>
      </mc:AlternateContent>
      <p:cxnSp>
        <p:nvCxnSpPr>
          <p:cNvPr id="70" name="Connettore 2 69">
            <a:extLst>
              <a:ext uri="{FF2B5EF4-FFF2-40B4-BE49-F238E27FC236}">
                <a16:creationId xmlns:a16="http://schemas.microsoft.com/office/drawing/2014/main" id="{B9FFB055-0112-41AB-B179-E6D6A895FC5A}"/>
              </a:ext>
            </a:extLst>
          </p:cNvPr>
          <p:cNvCxnSpPr>
            <a:cxnSpLocks/>
          </p:cNvCxnSpPr>
          <p:nvPr/>
        </p:nvCxnSpPr>
        <p:spPr>
          <a:xfrm>
            <a:off x="4436854" y="4546551"/>
            <a:ext cx="483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F54F144-9FFE-472C-B5C0-D5584F010CB4}"/>
              </a:ext>
            </a:extLst>
          </p:cNvPr>
          <p:cNvSpPr txBox="1"/>
          <p:nvPr/>
        </p:nvSpPr>
        <p:spPr>
          <a:xfrm>
            <a:off x="9940638" y="4525560"/>
            <a:ext cx="2147582" cy="523220"/>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the epidemic can be controlled (</a:t>
            </a:r>
            <a:r>
              <a:rPr lang="en-GB" sz="1400" i="1" dirty="0">
                <a:latin typeface="Times New Roman" panose="02020603050405020304" pitchFamily="18" charset="0"/>
                <a:cs typeface="Times New Roman" panose="02020603050405020304" pitchFamily="18" charset="0"/>
              </a:rPr>
              <a:t>stable solution</a:t>
            </a:r>
            <a:r>
              <a:rPr lang="en-GB" sz="1400" dirty="0">
                <a:latin typeface="Times New Roman" panose="02020603050405020304" pitchFamily="18" charset="0"/>
                <a:cs typeface="Times New Roman" panose="02020603050405020304" pitchFamily="18" charset="0"/>
              </a:rPr>
              <a:t>)</a:t>
            </a:r>
            <a:endParaRPr lang="en-GB" sz="1400" dirty="0"/>
          </a:p>
        </p:txBody>
      </p:sp>
      <p:cxnSp>
        <p:nvCxnSpPr>
          <p:cNvPr id="73" name="Connettore a gomito 72">
            <a:extLst>
              <a:ext uri="{FF2B5EF4-FFF2-40B4-BE49-F238E27FC236}">
                <a16:creationId xmlns:a16="http://schemas.microsoft.com/office/drawing/2014/main" id="{3B19652D-444F-4311-B3EA-0FEADBA80EA4}"/>
              </a:ext>
            </a:extLst>
          </p:cNvPr>
          <p:cNvCxnSpPr>
            <a:cxnSpLocks/>
          </p:cNvCxnSpPr>
          <p:nvPr/>
        </p:nvCxnSpPr>
        <p:spPr>
          <a:xfrm rot="16200000" flipH="1">
            <a:off x="7542608" y="4946652"/>
            <a:ext cx="977140" cy="652701"/>
          </a:xfrm>
          <a:prstGeom prst="bentConnector3">
            <a:avLst>
              <a:gd name="adj1" fmla="val 100653"/>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asellaDiTesto 83">
            <a:extLst>
              <a:ext uri="{FF2B5EF4-FFF2-40B4-BE49-F238E27FC236}">
                <a16:creationId xmlns:a16="http://schemas.microsoft.com/office/drawing/2014/main" id="{15DAEFC3-2CBB-4451-A937-D6E710374CDA}"/>
              </a:ext>
            </a:extLst>
          </p:cNvPr>
          <p:cNvSpPr txBox="1"/>
          <p:nvPr/>
        </p:nvSpPr>
        <p:spPr>
          <a:xfrm>
            <a:off x="9940638" y="5385772"/>
            <a:ext cx="1997775" cy="95410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it spreads until exhaustion of susceptible                                               individuals (</a:t>
            </a:r>
            <a:r>
              <a:rPr lang="en-GB" sz="1400" i="1" dirty="0">
                <a:latin typeface="Times New Roman" panose="02020603050405020304" pitchFamily="18" charset="0"/>
                <a:cs typeface="Times New Roman" panose="02020603050405020304" pitchFamily="18" charset="0"/>
              </a:rPr>
              <a:t>unstable solution</a:t>
            </a:r>
            <a:r>
              <a:rPr lang="en-GB" sz="1400" dirty="0">
                <a:latin typeface="Times New Roman" panose="02020603050405020304" pitchFamily="18" charset="0"/>
                <a:cs typeface="Times New Roman" panose="02020603050405020304" pitchFamily="18" charset="0"/>
              </a:rPr>
              <a:t>)</a:t>
            </a:r>
          </a:p>
        </p:txBody>
      </p:sp>
      <p:sp>
        <p:nvSpPr>
          <p:cNvPr id="90" name="CasellaDiTesto 89">
            <a:extLst>
              <a:ext uri="{FF2B5EF4-FFF2-40B4-BE49-F238E27FC236}">
                <a16:creationId xmlns:a16="http://schemas.microsoft.com/office/drawing/2014/main" id="{F66AAF57-B214-4DC1-8412-38977D910D88}"/>
              </a:ext>
            </a:extLst>
          </p:cNvPr>
          <p:cNvSpPr txBox="1"/>
          <p:nvPr/>
        </p:nvSpPr>
        <p:spPr>
          <a:xfrm>
            <a:off x="8452024" y="5555048"/>
            <a:ext cx="946874" cy="307777"/>
          </a:xfrm>
          <a:prstGeom prst="rect">
            <a:avLst/>
          </a:prstGeom>
          <a:noFill/>
        </p:spPr>
        <p:txBody>
          <a:bodyPr wrap="square">
            <a:spAutoFit/>
          </a:bodyPr>
          <a:lstStyle/>
          <a:p>
            <a:r>
              <a:rPr lang="en-US" sz="1400">
                <a:latin typeface="Times New Roman" panose="02020603050405020304" pitchFamily="18" charset="0"/>
                <a:cs typeface="Times New Roman" panose="02020603050405020304" pitchFamily="18" charset="0"/>
              </a:rPr>
              <a:t>otherwise</a:t>
            </a:r>
            <a:endParaRPr lang="en-US" sz="1400" dirty="0">
              <a:latin typeface="Times New Roman" panose="02020603050405020304" pitchFamily="18" charset="0"/>
              <a:cs typeface="Times New Roman" panose="02020603050405020304" pitchFamily="18" charset="0"/>
            </a:endParaRPr>
          </a:p>
        </p:txBody>
      </p:sp>
      <p:cxnSp>
        <p:nvCxnSpPr>
          <p:cNvPr id="92" name="Connettore 2 91">
            <a:extLst>
              <a:ext uri="{FF2B5EF4-FFF2-40B4-BE49-F238E27FC236}">
                <a16:creationId xmlns:a16="http://schemas.microsoft.com/office/drawing/2014/main" id="{A40065E6-E9CA-42B2-BF1C-76025D63CE71}"/>
              </a:ext>
            </a:extLst>
          </p:cNvPr>
          <p:cNvCxnSpPr>
            <a:cxnSpLocks/>
          </p:cNvCxnSpPr>
          <p:nvPr/>
        </p:nvCxnSpPr>
        <p:spPr>
          <a:xfrm>
            <a:off x="9398897" y="5730868"/>
            <a:ext cx="483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18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A13D0CD-C372-4D1B-BC0B-B34E0EA96FF9}"/>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Bayesian hierarchical model</a:t>
            </a:r>
          </a:p>
        </p:txBody>
      </p:sp>
    </p:spTree>
    <p:extLst>
      <p:ext uri="{BB962C8B-B14F-4D97-AF65-F5344CB8AC3E}">
        <p14:creationId xmlns:p14="http://schemas.microsoft.com/office/powerpoint/2010/main" val="124469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E2D95559-68C0-491E-B624-AE937CB734DC}"/>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Gibbs sampler algorithm</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2BFAF89-63A9-4F99-AB5A-1142D558A20C}"/>
                  </a:ext>
                </a:extLst>
              </p:cNvPr>
              <p:cNvSpPr txBox="1"/>
              <p:nvPr/>
            </p:nvSpPr>
            <p:spPr>
              <a:xfrm>
                <a:off x="903302" y="1388685"/>
                <a:ext cx="10718247" cy="3600986"/>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Gibbs sampling is divided in two parts:</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to obtain analytical </a:t>
                </a:r>
                <a:r>
                  <a:rPr lang="en-US" sz="1400" noProof="1">
                    <a:latin typeface="Times New Roman" panose="02020603050405020304" pitchFamily="18" charset="0"/>
                    <a:cs typeface="Times New Roman" panose="02020603050405020304" pitchFamily="18" charset="0"/>
                  </a:rPr>
                  <a:t>forms</a:t>
                </a:r>
                <a:r>
                  <a:rPr lang="en-US" sz="1400" dirty="0">
                    <a:latin typeface="Times New Roman" panose="02020603050405020304" pitchFamily="18" charset="0"/>
                    <a:cs typeface="Times New Roman" panose="02020603050405020304" pitchFamily="18" charset="0"/>
                  </a:rPr>
                  <a:t> for each full conditional,</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to generate samples iteratively with a Markov approach, where these samples tend towards the posterior density ones.</a:t>
                </a:r>
              </a:p>
              <a:p>
                <a:endParaRPr lang="en-US" sz="1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Obtaining analytical forms of full conditionals</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write the complete formula of the posterior probability;</a:t>
                </a:r>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pick one parameter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ea typeface="Cambria Math" panose="02040503050406030204" pitchFamily="18" charset="0"/>
                          </a:rPr>
                          <m:t>𝑖</m:t>
                        </m:r>
                      </m:sub>
                    </m:sSub>
                  </m:oMath>
                </a14:m>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pPr marL="342900" indent="-342900">
                  <a:buFont typeface="+mj-lt"/>
                  <a:buAutoNum type="arabicPeriod"/>
                </a:pPr>
                <a:endParaRPr lang="en-US"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ea typeface="Cambria Math" panose="02040503050406030204" pitchFamily="18" charset="0"/>
                    <a:cs typeface="Times New Roman" panose="02020603050405020304" pitchFamily="18" charset="0"/>
                  </a:rPr>
                  <a:t>from the formula of the posterior probability, drop all the factors that do not depend on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ea typeface="Cambria Math" panose="02040503050406030204" pitchFamily="18" charset="0"/>
                          </a:rPr>
                          <m:t>𝑖</m:t>
                        </m:r>
                      </m:sub>
                    </m:sSub>
                  </m:oMath>
                </a14:m>
                <a:r>
                  <a:rPr lang="en-US" sz="1400" dirty="0">
                    <a:latin typeface="Times New Roman" panose="02020603050405020304" pitchFamily="18" charset="0"/>
                    <a:ea typeface="Cambria Math" panose="02040503050406030204" pitchFamily="18" charset="0"/>
                    <a:cs typeface="Times New Roman" panose="02020603050405020304" pitchFamily="18" charset="0"/>
                  </a:rPr>
                  <a:t>;</a:t>
                </a:r>
              </a:p>
              <a:p>
                <a:pPr marL="342900" indent="-342900">
                  <a:buFont typeface="+mj-lt"/>
                  <a:buAutoNum type="arabicPeriod"/>
                </a:pPr>
                <a:endParaRPr lang="en-US"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at this point, if the other parameters are fixed to their current values, a formula for the full conditional of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ea typeface="Cambria Math" panose="02040503050406030204" pitchFamily="18" charset="0"/>
                          </a:rPr>
                          <m:t>𝑖</m:t>
                        </m:r>
                      </m:sub>
                    </m:sSub>
                  </m:oMath>
                </a14:m>
                <a:r>
                  <a:rPr lang="en-US" sz="1400" dirty="0">
                    <a:latin typeface="Times New Roman" panose="02020603050405020304" pitchFamily="18" charset="0"/>
                    <a:cs typeface="Times New Roman" panose="02020603050405020304" pitchFamily="18" charset="0"/>
                  </a:rPr>
                  <a:t> is obtained;</a:t>
                </a:r>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use automatic simplification procedures to figure out if the conditional probability can be reduced to a known statistical distribution;</a:t>
                </a:r>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repeat step 2-5 for all the parameters.</a:t>
                </a:r>
              </a:p>
            </p:txBody>
          </p:sp>
        </mc:Choice>
        <mc:Fallback xmlns="">
          <p:sp>
            <p:nvSpPr>
              <p:cNvPr id="6" name="CasellaDiTesto 5">
                <a:extLst>
                  <a:ext uri="{FF2B5EF4-FFF2-40B4-BE49-F238E27FC236}">
                    <a16:creationId xmlns:a16="http://schemas.microsoft.com/office/drawing/2014/main" id="{02BFAF89-63A9-4F99-AB5A-1142D558A20C}"/>
                  </a:ext>
                </a:extLst>
              </p:cNvPr>
              <p:cNvSpPr txBox="1">
                <a:spLocks noRot="1" noChangeAspect="1" noMove="1" noResize="1" noEditPoints="1" noAdjustHandles="1" noChangeArrowheads="1" noChangeShapeType="1" noTextEdit="1"/>
              </p:cNvSpPr>
              <p:nvPr/>
            </p:nvSpPr>
            <p:spPr>
              <a:xfrm>
                <a:off x="903302" y="1388685"/>
                <a:ext cx="10718247" cy="3600986"/>
              </a:xfrm>
              <a:prstGeom prst="rect">
                <a:avLst/>
              </a:prstGeom>
              <a:blipFill>
                <a:blip r:embed="rId2"/>
                <a:stretch>
                  <a:fillRect l="-455" t="-338" b="-677"/>
                </a:stretch>
              </a:blipFill>
            </p:spPr>
            <p:txBody>
              <a:bodyPr/>
              <a:lstStyle/>
              <a:p>
                <a:r>
                  <a:rPr lang="en-GB">
                    <a:noFill/>
                  </a:rPr>
                  <a:t> </a:t>
                </a:r>
              </a:p>
            </p:txBody>
          </p:sp>
        </mc:Fallback>
      </mc:AlternateContent>
    </p:spTree>
    <p:extLst>
      <p:ext uri="{BB962C8B-B14F-4D97-AF65-F5344CB8AC3E}">
        <p14:creationId xmlns:p14="http://schemas.microsoft.com/office/powerpoint/2010/main" val="134583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16A4FCA6-9BD8-4E2C-8D3D-F934B4481AD7}"/>
                  </a:ext>
                </a:extLst>
              </p:cNvPr>
              <p:cNvSpPr txBox="1"/>
              <p:nvPr/>
            </p:nvSpPr>
            <p:spPr>
              <a:xfrm>
                <a:off x="1112939" y="456386"/>
                <a:ext cx="9697674" cy="6078267"/>
              </a:xfrm>
              <a:prstGeom prst="rect">
                <a:avLst/>
              </a:prstGeom>
              <a:noFill/>
            </p:spPr>
            <p:txBody>
              <a:bodyPr wrap="square" rtlCol="0">
                <a:spAutoFit/>
              </a:bodyPr>
              <a:lstStyle/>
              <a:p>
                <a:pPr algn="just"/>
                <a:r>
                  <a:rPr lang="en-GB" sz="1400" dirty="0">
                    <a:latin typeface="Times New Roman" panose="02020603050405020304" pitchFamily="18" charset="0"/>
                    <a:ea typeface="Cambria Math" panose="02040503050406030204" pitchFamily="18" charset="0"/>
                    <a:cs typeface="Times New Roman" panose="02020603050405020304" pitchFamily="18" charset="0"/>
                  </a:rPr>
                  <a:t>Consider three random variables </a:t>
                </a:r>
                <a14:m>
                  <m:oMath xmlns:m="http://schemas.openxmlformats.org/officeDocument/2006/math">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Sub>
                        <m:r>
                          <a:rPr lang="it-IT" sz="1400" b="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Sub>
                        <m:r>
                          <a:rPr lang="it-IT" sz="1400" b="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Sub>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having real observations </a:t>
                </a:r>
                <a14:m>
                  <m:oMath xmlns:m="http://schemas.openxmlformats.org/officeDocument/2006/math">
                    <m:acc>
                      <m:accPr>
                        <m:chr m:val="̅"/>
                        <m:ctrlPr>
                          <a:rPr lang="en-GB" sz="14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it-IT" sz="1400" b="0" i="1" smtClean="0">
                            <a:latin typeface="Cambria Math" panose="02040503050406030204" pitchFamily="18" charset="0"/>
                            <a:ea typeface="Cambria Math" panose="02040503050406030204" pitchFamily="18" charset="0"/>
                            <a:cs typeface="Times New Roman" panose="02020603050405020304" pitchFamily="18" charset="0"/>
                          </a:rPr>
                          <m:t>𝑦</m:t>
                        </m:r>
                      </m:e>
                    </m:acc>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associated. The posterior probability distribution is </a:t>
                </a:r>
                <a14:m>
                  <m:oMath xmlns:m="http://schemas.openxmlformats.org/officeDocument/2006/math">
                    <m:r>
                      <a:rPr lang="it-IT" sz="1400" b="0" i="1" smtClean="0">
                        <a:latin typeface="Cambria Math" panose="02040503050406030204" pitchFamily="18" charset="0"/>
                        <a:ea typeface="Cambria Math" panose="02040503050406030204" pitchFamily="18" charset="0"/>
                        <a:cs typeface="Times New Roman" panose="02020603050405020304" pitchFamily="18" charset="0"/>
                      </a:rPr>
                      <m:t>𝑝</m:t>
                    </m:r>
                    <m:d>
                      <m:dPr>
                        <m:ctrlPr>
                          <a:rPr lang="it-IT" sz="14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r>
                          <a:rPr lang="it-IT" sz="1400" b="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Sub>
                        <m:r>
                          <a:rPr lang="it-IT" sz="1400" b="0" i="1" smtClean="0">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Sub>
                      </m:e>
                      <m:e>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the algorithm samples from this function based on the formulae of the full conditionals. The algorithm consist in:</a:t>
                </a:r>
              </a:p>
              <a:p>
                <a:pPr algn="just"/>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Font typeface="+mj-lt"/>
                  <a:buAutoNum type="arabicPeriod"/>
                </a:pPr>
                <a:r>
                  <a:rPr lang="en-GB" sz="1400" dirty="0">
                    <a:latin typeface="Times New Roman" panose="02020603050405020304" pitchFamily="18" charset="0"/>
                    <a:ea typeface="Cambria Math" panose="02040503050406030204" pitchFamily="18" charset="0"/>
                    <a:cs typeface="Times New Roman" panose="02020603050405020304" pitchFamily="18" charset="0"/>
                  </a:rPr>
                  <a:t>pick a vector of starting values for the random variables, using the prior distributions of the variables </a:t>
                </a:r>
                <a14:m>
                  <m:oMath xmlns:m="http://schemas.openxmlformats.org/officeDocument/2006/math">
                    <m:sSup>
                      <m:sSupPr>
                        <m:ctrlPr>
                          <a:rPr lang="en-GB" sz="1400" i="1" smtClean="0">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b="0" i="1" smtClean="0">
                            <a:latin typeface="Cambria Math" panose="02040503050406030204" pitchFamily="18" charset="0"/>
                            <a:ea typeface="Cambria Math" panose="02040503050406030204" pitchFamily="18" charset="0"/>
                          </a:rPr>
                          <m:t>(0)</m:t>
                        </m:r>
                      </m:sup>
                    </m:sSup>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(0)</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(0)</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b="0" i="1" smtClean="0">
                                <a:latin typeface="Cambria Math" panose="02040503050406030204" pitchFamily="18" charset="0"/>
                                <a:ea typeface="Cambria Math" panose="02040503050406030204" pitchFamily="18" charset="0"/>
                              </a:rPr>
                              <m:t>(0)</m:t>
                            </m:r>
                          </m:sup>
                        </m:sSubSup>
                      </m:e>
                    </m:d>
                  </m:oMath>
                </a14:m>
                <a:r>
                  <a:rPr lang="en-GB" sz="1400" i="1" dirty="0">
                    <a:latin typeface="Times New Roman" panose="02020603050405020304" pitchFamily="18" charset="0"/>
                    <a:ea typeface="Cambria Math" panose="02040503050406030204" pitchFamily="18" charset="0"/>
                    <a:cs typeface="Times New Roman" panose="02020603050405020304" pitchFamily="18" charset="0"/>
                  </a:rPr>
                  <a:t>;</a:t>
                </a:r>
              </a:p>
              <a:p>
                <a:pPr algn="just"/>
                <a:endParaRPr lang="en-GB" sz="1400" i="1"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2"/>
                </a:pPr>
                <a:r>
                  <a:rPr lang="en-GB" sz="1400" dirty="0">
                    <a:latin typeface="Times New Roman" panose="02020603050405020304" pitchFamily="18" charset="0"/>
                    <a:ea typeface="Cambria Math" panose="02040503050406030204" pitchFamily="18" charset="0"/>
                    <a:cs typeface="Times New Roman" panose="02020603050405020304" pitchFamily="18" charset="0"/>
                  </a:rPr>
                  <a:t>select </a:t>
                </a:r>
                <a14:m>
                  <m:oMath xmlns:m="http://schemas.openxmlformats.org/officeDocument/2006/math">
                    <m:sSub>
                      <m:sSubPr>
                        <m:ctrlPr>
                          <a:rPr lang="it-IT"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draw a sample for this variable </a:t>
                </a:r>
                <a14:m>
                  <m:oMath xmlns:m="http://schemas.openxmlformats.org/officeDocument/2006/math">
                    <m:d>
                      <m:dPr>
                        <m:ctrlPr>
                          <a:rPr lang="en-GB" sz="1400" i="1" smtClean="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from its full conditional by fixing the values of the other variables to </a:t>
                </a:r>
                <a14:m>
                  <m:oMath xmlns:m="http://schemas.openxmlformats.org/officeDocument/2006/math">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a:t>
                </a:r>
                <a14:m>
                  <m:oMath xmlns:m="http://schemas.openxmlformats.org/officeDocument/2006/math">
                    <m:sSubSup>
                      <m:sSubSupPr>
                        <m:ctrlPr>
                          <a:rPr lang="en-GB" sz="1400" i="1" smtClean="0">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it-IT" sz="1400" b="0" i="0" smtClean="0">
                        <a:latin typeface="Cambria Math" panose="02040503050406030204" pitchFamily="18" charset="0"/>
                        <a:ea typeface="Cambria Math" panose="02040503050406030204" pitchFamily="18" charset="0"/>
                        <a:cs typeface="Times New Roman" panose="02020603050405020304" pitchFamily="18" charset="0"/>
                      </a:rPr>
                      <m:t> </m:t>
                    </m:r>
                    <m:r>
                      <a:rPr lang="it-IT" sz="1400" b="0" i="1" smtClean="0">
                        <a:latin typeface="Cambria Math" panose="02040503050406030204" pitchFamily="18" charset="0"/>
                        <a:ea typeface="Cambria Math" panose="02040503050406030204" pitchFamily="18" charset="0"/>
                        <a:cs typeface="Times New Roman" panose="02020603050405020304" pitchFamily="18" charset="0"/>
                      </a:rPr>
                      <m:t>𝑝</m:t>
                    </m:r>
                    <m:d>
                      <m:dPr>
                        <m:ctrlPr>
                          <a:rPr lang="it-IT" sz="14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e>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2</m:t>
                            </m:r>
                          </m:sub>
                          <m:sup>
                            <m:r>
                              <a:rPr lang="it-IT" sz="1400" i="1">
                                <a:latin typeface="Cambria Math" panose="02040503050406030204" pitchFamily="18" charset="0"/>
                                <a:ea typeface="Cambria Math" panose="02040503050406030204" pitchFamily="18" charset="0"/>
                              </a:rPr>
                              <m:t>(0)</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(0)</m:t>
                            </m:r>
                          </m:sup>
                        </m:sSubSup>
                        <m:r>
                          <a:rPr lang="it-IT" sz="1400" b="0" i="1" smtClean="0">
                            <a:latin typeface="Cambria Math" panose="02040503050406030204" pitchFamily="18" charset="0"/>
                            <a:ea typeface="Cambria Math" panose="02040503050406030204" pitchFamily="18" charset="0"/>
                          </a:rPr>
                          <m:t>,</m:t>
                        </m:r>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a:t>
                </a:r>
              </a:p>
              <a:p>
                <a:pPr algn="just"/>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GB" sz="1400" dirty="0">
                    <a:latin typeface="Times New Roman" panose="02020603050405020304" pitchFamily="18" charset="0"/>
                    <a:ea typeface="Cambria Math" panose="02040503050406030204" pitchFamily="18" charset="0"/>
                    <a:cs typeface="Times New Roman" panose="02020603050405020304" pitchFamily="18" charset="0"/>
                  </a:rPr>
                  <a:t>3.    select </a:t>
                </a:r>
                <a14:m>
                  <m:oMath xmlns:m="http://schemas.openxmlformats.org/officeDocument/2006/math">
                    <m:sSub>
                      <m:sSubPr>
                        <m:ctrlPr>
                          <a:rPr lang="it-IT"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Sub>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draw a sample from </a:t>
                </a:r>
                <a14:m>
                  <m:oMath xmlns:m="http://schemas.openxmlformats.org/officeDocument/2006/math">
                    <m:r>
                      <a:rPr lang="it-IT" sz="1400" i="1">
                        <a:latin typeface="Cambria Math" panose="02040503050406030204" pitchFamily="18" charset="0"/>
                        <a:ea typeface="Cambria Math" panose="02040503050406030204" pitchFamily="18" charset="0"/>
                        <a:cs typeface="Times New Roman" panose="02020603050405020304" pitchFamily="18" charset="0"/>
                      </a:rPr>
                      <m:t>𝑝</m:t>
                    </m:r>
                    <m:d>
                      <m:dPr>
                        <m:ctrlPr>
                          <a:rPr lang="it-IT"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Sub>
                      </m:e>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i="1">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m:t>
                            </m:r>
                          </m:sup>
                        </m:sSubSup>
                        <m:r>
                          <a:rPr lang="it-IT" sz="1400" i="1">
                            <a:latin typeface="Cambria Math" panose="02040503050406030204" pitchFamily="18" charset="0"/>
                            <a:ea typeface="Cambria Math" panose="02040503050406030204" pitchFamily="18" charset="0"/>
                          </a:rPr>
                          <m:t>,</m:t>
                        </m:r>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using the updated value of </a:t>
                </a:r>
                <a14:m>
                  <m:oMath xmlns:m="http://schemas.openxmlformats.org/officeDocument/2006/math">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a:t>
                </a:r>
              </a:p>
              <a:p>
                <a:pPr algn="just"/>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4"/>
                </a:pPr>
                <a:r>
                  <a:rPr lang="en-GB" sz="1400" dirty="0">
                    <a:latin typeface="Times New Roman" panose="02020603050405020304" pitchFamily="18" charset="0"/>
                    <a:ea typeface="Cambria Math" panose="02040503050406030204" pitchFamily="18" charset="0"/>
                    <a:cs typeface="Times New Roman" panose="02020603050405020304" pitchFamily="18" charset="0"/>
                  </a:rPr>
                  <a:t>select </a:t>
                </a:r>
                <a14:m>
                  <m:oMath xmlns:m="http://schemas.openxmlformats.org/officeDocument/2006/math">
                    <m:sSub>
                      <m:sSubPr>
                        <m:ctrlPr>
                          <a:rPr lang="it-IT"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Sub>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and draw a sample from </a:t>
                </a:r>
                <a14:m>
                  <m:oMath xmlns:m="http://schemas.openxmlformats.org/officeDocument/2006/math">
                    <m:r>
                      <a:rPr lang="it-IT" sz="1400" i="1">
                        <a:latin typeface="Cambria Math" panose="02040503050406030204" pitchFamily="18" charset="0"/>
                        <a:ea typeface="Cambria Math" panose="02040503050406030204" pitchFamily="18" charset="0"/>
                        <a:cs typeface="Times New Roman" panose="02020603050405020304" pitchFamily="18" charset="0"/>
                      </a:rPr>
                      <m:t>𝑝</m:t>
                    </m:r>
                    <m:d>
                      <m:dPr>
                        <m:ctrlPr>
                          <a:rPr lang="it-IT"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Sub>
                      </m:e>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i="1">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2</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i="1">
                            <a:latin typeface="Cambria Math" panose="02040503050406030204" pitchFamily="18" charset="0"/>
                            <a:ea typeface="Cambria Math" panose="02040503050406030204" pitchFamily="18" charset="0"/>
                          </a:rPr>
                          <m:t>,</m:t>
                        </m:r>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using both the previously updated values;</a:t>
                </a:r>
              </a:p>
              <a:p>
                <a:pPr marL="342900" indent="-342900" algn="just">
                  <a:buAutoNum type="arabicPeriod" startAt="4"/>
                </a:pPr>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4"/>
                </a:pPr>
                <a:r>
                  <a:rPr lang="en-GB" sz="1400" dirty="0">
                    <a:latin typeface="Times New Roman" panose="02020603050405020304" pitchFamily="18" charset="0"/>
                    <a:ea typeface="Cambria Math" panose="02040503050406030204" pitchFamily="18" charset="0"/>
                    <a:cs typeface="Times New Roman" panose="02020603050405020304" pitchFamily="18" charset="0"/>
                  </a:rPr>
                  <a:t>build the vector </a:t>
                </a:r>
                <a14:m>
                  <m:oMath xmlns:m="http://schemas.openxmlformats.org/officeDocument/2006/math">
                    <m:sSup>
                      <m:sSupPr>
                        <m:ctrlPr>
                          <a:rPr lang="en-GB" sz="1400" i="1" smtClean="0">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b="0" i="1" smtClean="0">
                            <a:latin typeface="Cambria Math" panose="02040503050406030204" pitchFamily="18" charset="0"/>
                            <a:ea typeface="Cambria Math" panose="02040503050406030204" pitchFamily="18" charset="0"/>
                          </a:rPr>
                          <m:t>(1)</m:t>
                        </m:r>
                      </m:sup>
                    </m:sSup>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3</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3</m:t>
                            </m:r>
                          </m:sub>
                          <m:sup>
                            <m:r>
                              <a:rPr lang="it-IT" sz="1400" b="0" i="1" smtClean="0">
                                <a:latin typeface="Cambria Math" panose="02040503050406030204" pitchFamily="18" charset="0"/>
                                <a:ea typeface="Cambria Math" panose="02040503050406030204" pitchFamily="18" charset="0"/>
                              </a:rPr>
                              <m:t>(1)</m:t>
                            </m:r>
                          </m:sup>
                        </m:sSubSup>
                      </m:e>
                    </m:d>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a:t>
                </a:r>
              </a:p>
              <a:p>
                <a:pPr marL="342900" indent="-342900" algn="just">
                  <a:buAutoNum type="arabicPeriod" startAt="4"/>
                </a:pPr>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4"/>
                </a:pPr>
                <a:r>
                  <a:rPr lang="en-GB" sz="1400" dirty="0">
                    <a:latin typeface="Times New Roman" panose="02020603050405020304" pitchFamily="18" charset="0"/>
                    <a:ea typeface="Cambria Math" panose="02040503050406030204" pitchFamily="18" charset="0"/>
                    <a:cs typeface="Times New Roman" panose="02020603050405020304" pitchFamily="18" charset="0"/>
                  </a:rPr>
                  <a:t>build a sequence of vectors </a:t>
                </a:r>
                <a14:m>
                  <m:oMath xmlns:m="http://schemas.openxmlformats.org/officeDocument/2006/math">
                    <m:sSup>
                      <m:sSupPr>
                        <m:ctrlPr>
                          <a:rPr lang="en-GB" sz="1400" i="1" smtClean="0">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b="0" i="1" smtClean="0">
                            <a:latin typeface="Cambria Math" panose="02040503050406030204" pitchFamily="18" charset="0"/>
                            <a:ea typeface="Cambria Math" panose="02040503050406030204" pitchFamily="18" charset="0"/>
                          </a:rPr>
                          <m:t>(0)</m:t>
                        </m:r>
                      </m:sup>
                    </m:sSup>
                    <m:r>
                      <a:rPr lang="it-IT" sz="1400" b="0" i="1" smtClean="0">
                        <a:latin typeface="Cambria Math" panose="02040503050406030204" pitchFamily="18" charset="0"/>
                        <a:ea typeface="Cambria Math" panose="02040503050406030204" pitchFamily="18" charset="0"/>
                      </a:rPr>
                      <m:t>,</m:t>
                    </m:r>
                    <m:sSup>
                      <m:sSupPr>
                        <m:ctrlPr>
                          <a:rPr lang="en-GB" sz="1400" i="1">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m:t>
                        </m:r>
                      </m:sup>
                    </m:sSup>
                    <m:r>
                      <a:rPr lang="it-IT" sz="1400" b="0" i="1" smtClean="0">
                        <a:latin typeface="Cambria Math" panose="02040503050406030204" pitchFamily="18" charset="0"/>
                        <a:ea typeface="Cambria Math" panose="02040503050406030204" pitchFamily="18" charset="0"/>
                      </a:rPr>
                      <m:t>,</m:t>
                    </m:r>
                    <m:sSup>
                      <m:sSupPr>
                        <m:ctrlPr>
                          <a:rPr lang="en-GB" sz="1400" i="1">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2</m:t>
                        </m:r>
                        <m:r>
                          <a:rPr lang="it-IT" sz="1400" i="1">
                            <a:latin typeface="Cambria Math" panose="02040503050406030204" pitchFamily="18" charset="0"/>
                            <a:ea typeface="Cambria Math" panose="02040503050406030204" pitchFamily="18" charset="0"/>
                          </a:rPr>
                          <m:t>)</m:t>
                        </m:r>
                      </m:sup>
                    </m:sSup>
                    <m:r>
                      <a:rPr lang="it-IT" sz="1400" b="0" i="1" smtClean="0">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n-GB" sz="1400" i="1">
                            <a:latin typeface="Cambria Math" panose="02040503050406030204" pitchFamily="18" charset="0"/>
                            <a:ea typeface="Cambria Math" panose="02040503050406030204" pitchFamily="18" charset="0"/>
                          </a:rPr>
                          <m:t>𝜃</m:t>
                        </m:r>
                      </m:e>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𝑀</m:t>
                        </m:r>
                        <m:r>
                          <a:rPr lang="it-IT" sz="1400" i="1">
                            <a:latin typeface="Cambria Math" panose="02040503050406030204" pitchFamily="18" charset="0"/>
                            <a:ea typeface="Cambria Math" panose="02040503050406030204" pitchFamily="18" charset="0"/>
                          </a:rPr>
                          <m:t>)</m:t>
                        </m:r>
                      </m:sup>
                    </m:sSup>
                  </m:oMath>
                </a14:m>
                <a:r>
                  <a:rPr lang="en-GB" sz="1400" dirty="0">
                    <a:latin typeface="Times New Roman" panose="02020603050405020304" pitchFamily="18" charset="0"/>
                    <a:ea typeface="Cambria Math" panose="02040503050406030204" pitchFamily="18" charset="0"/>
                    <a:cs typeface="Times New Roman" panose="02020603050405020304" pitchFamily="18" charset="0"/>
                  </a:rPr>
                  <a:t> using the above sampling procedure;</a:t>
                </a:r>
              </a:p>
              <a:p>
                <a:pPr marL="342900" indent="-342900" algn="just">
                  <a:buAutoNum type="arabicPeriod" startAt="4"/>
                </a:pPr>
                <a:endParaRPr lang="en-GB" sz="14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buAutoNum type="arabicPeriod" startAt="4"/>
                </a:pPr>
                <a:r>
                  <a:rPr lang="en-GB" sz="1400" dirty="0">
                    <a:latin typeface="Times New Roman" panose="02020603050405020304" pitchFamily="18" charset="0"/>
                    <a:ea typeface="Cambria Math" panose="02040503050406030204" pitchFamily="18" charset="0"/>
                    <a:cs typeface="Times New Roman" panose="02020603050405020304" pitchFamily="18" charset="0"/>
                  </a:rPr>
                  <a:t>stop </a:t>
                </a:r>
                <a:r>
                  <a:rPr lang="en-GB" sz="1400" noProof="1">
                    <a:latin typeface="Times New Roman" panose="02020603050405020304" pitchFamily="18" charset="0"/>
                    <a:ea typeface="Cambria Math" panose="02040503050406030204" pitchFamily="18" charset="0"/>
                    <a:cs typeface="Times New Roman" panose="02020603050405020304" pitchFamily="18" charset="0"/>
                  </a:rPr>
                  <a:t>after a number of M step.</a:t>
                </a:r>
              </a:p>
              <a:p>
                <a:pPr marL="342900" indent="-342900" algn="just">
                  <a:buAutoNum type="arabicPeriod" startAt="4"/>
                </a:pPr>
                <a:endParaRPr lang="en-GB" sz="1400" noProof="1">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GB" b="1" noProof="1">
                    <a:latin typeface="Times New Roman" panose="02020603050405020304" pitchFamily="18" charset="0"/>
                    <a:ea typeface="Cambria Math" panose="02040503050406030204" pitchFamily="18" charset="0"/>
                    <a:cs typeface="Times New Roman" panose="02020603050405020304" pitchFamily="18" charset="0"/>
                  </a:rPr>
                  <a:t>Gibbs sampling correctness</a:t>
                </a:r>
              </a:p>
              <a:p>
                <a:pPr algn="just"/>
                <a:r>
                  <a:rPr lang="en-GB" sz="1400" noProof="1">
                    <a:latin typeface="Times New Roman" panose="02020603050405020304" pitchFamily="18" charset="0"/>
                    <a:ea typeface="Cambria Math" panose="02040503050406030204" pitchFamily="18" charset="0"/>
                    <a:cs typeface="Times New Roman" panose="02020603050405020304" pitchFamily="18" charset="0"/>
                  </a:rPr>
                  <a:t>The Gibbs sampler produces a Markov chain of samples, because at each step it estimates each variable using values of the other variables either at the previous time instant or at the current time instant. Indeed, for a set of variables </a:t>
                </a:r>
                <a14:m>
                  <m:oMath xmlns:m="http://schemas.openxmlformats.org/officeDocument/2006/math">
                    <m:d>
                      <m:dPr>
                        <m:begChr m:val="{"/>
                        <m:endChr m:val="}"/>
                        <m:ctrlPr>
                          <a:rPr lang="en-GB" sz="1400" i="1" noProof="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i="1">
                                <a:latin typeface="Cambria Math" panose="02040503050406030204" pitchFamily="18" charset="0"/>
                                <a:ea typeface="Cambria Math" panose="02040503050406030204" pitchFamily="18" charset="0"/>
                              </a:rPr>
                              <m:t>1</m:t>
                            </m:r>
                          </m:sub>
                        </m:sSub>
                        <m:r>
                          <a:rPr lang="it-IT" sz="1400" b="0" i="1" smtClean="0">
                            <a:latin typeface="Cambria Math" panose="02040503050406030204" pitchFamily="18" charset="0"/>
                            <a:ea typeface="Cambria Math" panose="02040503050406030204" pitchFamily="18" charset="0"/>
                          </a:rPr>
                          <m:t>, …,</m:t>
                        </m:r>
                        <m:sSub>
                          <m:sSubPr>
                            <m:ctrlPr>
                              <a:rPr lang="it-IT"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𝑛</m:t>
                            </m:r>
                          </m:sub>
                        </m:sSub>
                      </m:e>
                    </m:d>
                  </m:oMath>
                </a14:m>
                <a:r>
                  <a:rPr lang="en-GB" sz="1400" noProof="1">
                    <a:latin typeface="Times New Roman" panose="02020603050405020304" pitchFamily="18" charset="0"/>
                    <a:ea typeface="Cambria Math" panose="02040503050406030204" pitchFamily="18" charset="0"/>
                    <a:cs typeface="Times New Roman" panose="02020603050405020304" pitchFamily="18" charset="0"/>
                  </a:rPr>
                  <a:t> the Gibbs sampler builds the following transition probabilities distributions</a:t>
                </a:r>
              </a:p>
              <a:p>
                <a:pPr algn="just"/>
                <a14:m>
                  <m:oMathPara xmlns:m="http://schemas.openxmlformats.org/officeDocument/2006/math">
                    <m:oMathParaPr>
                      <m:jc m:val="centerGroup"/>
                    </m:oMathParaPr>
                    <m:oMath xmlns:m="http://schemas.openxmlformats.org/officeDocument/2006/math">
                      <m:sSub>
                        <m:sSubPr>
                          <m:ctrlPr>
                            <a:rPr lang="en-GB" sz="1400" i="1" noProof="1" smtClean="0">
                              <a:latin typeface="Cambria Math" panose="02040503050406030204" pitchFamily="18" charset="0"/>
                              <a:ea typeface="Cambria Math" panose="02040503050406030204" pitchFamily="18" charset="0"/>
                              <a:cs typeface="Times New Roman" panose="02020603050405020304" pitchFamily="18" charset="0"/>
                            </a:rPr>
                          </m:ctrlPr>
                        </m:sSubPr>
                        <m:e>
                          <m:r>
                            <a:rPr lang="it-IT" sz="1400" b="0" i="1" noProof="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it-IT" sz="1400" b="0" i="1" noProof="1" smtClean="0">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GB" sz="1400" i="1" noProof="1" smtClean="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𝑖</m:t>
                              </m:r>
                            </m:sub>
                            <m:sup>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𝑡</m:t>
                              </m:r>
                              <m:r>
                                <a:rPr lang="it-IT" sz="1400" i="1">
                                  <a:latin typeface="Cambria Math" panose="02040503050406030204" pitchFamily="18" charset="0"/>
                                  <a:ea typeface="Cambria Math" panose="02040503050406030204" pitchFamily="18" charset="0"/>
                                </a:rPr>
                                <m:t>)</m:t>
                              </m:r>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1</m:t>
                              </m:r>
                            </m:sub>
                            <m:sup>
                              <m:d>
                                <m:dPr>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1</m:t>
                                  </m:r>
                                </m:e>
                              </m:d>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−1</m:t>
                              </m:r>
                            </m:sub>
                            <m:sup>
                              <m:d>
                                <m:dPr>
                                  <m:ctrlPr>
                                    <a:rPr lang="it-IT" sz="1400" b="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𝑡</m:t>
                                  </m:r>
                                </m:e>
                              </m:d>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+1</m:t>
                              </m:r>
                            </m:sub>
                            <m:sup>
                              <m:d>
                                <m:dPr>
                                  <m:ctrlPr>
                                    <a:rPr lang="it-IT" sz="1400" b="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𝑡</m:t>
                                  </m:r>
                                  <m:r>
                                    <a:rPr lang="it-IT" sz="1400" b="0" i="1" smtClean="0">
                                      <a:latin typeface="Cambria Math" panose="02040503050406030204" pitchFamily="18" charset="0"/>
                                      <a:ea typeface="Cambria Math" panose="02040503050406030204" pitchFamily="18" charset="0"/>
                                    </a:rPr>
                                    <m:t>−1</m:t>
                                  </m:r>
                                </m:e>
                              </m:d>
                            </m:sup>
                          </m:sSubSup>
                          <m:r>
                            <a:rPr lang="it-IT" sz="1400" b="0" i="1" smtClean="0">
                              <a:latin typeface="Cambria Math" panose="02040503050406030204" pitchFamily="18" charset="0"/>
                              <a:ea typeface="Cambria Math" panose="02040503050406030204" pitchFamily="18" charset="0"/>
                            </a:rPr>
                            <m:t>,…,</m:t>
                          </m:r>
                          <m:sSubSup>
                            <m:sSubSupPr>
                              <m:ctrlPr>
                                <a:rPr lang="en-GB" sz="1400" i="1">
                                  <a:latin typeface="Cambria Math" panose="02040503050406030204" pitchFamily="18" charset="0"/>
                                  <a:ea typeface="Cambria Math" panose="02040503050406030204" pitchFamily="18" charset="0"/>
                                </a:rPr>
                              </m:ctrlPr>
                            </m:sSubSupPr>
                            <m:e>
                              <m:r>
                                <a:rPr lang="en-GB" sz="1400" i="1">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𝑛</m:t>
                              </m:r>
                            </m:sub>
                            <m:sup>
                              <m:d>
                                <m:dPr>
                                  <m:ctrlPr>
                                    <a:rPr lang="it-IT" sz="1400" b="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𝑡</m:t>
                                  </m:r>
                                  <m:r>
                                    <a:rPr lang="it-IT" sz="1400" b="0" i="1" smtClean="0">
                                      <a:latin typeface="Cambria Math" panose="02040503050406030204" pitchFamily="18" charset="0"/>
                                      <a:ea typeface="Cambria Math" panose="02040503050406030204" pitchFamily="18" charset="0"/>
                                    </a:rPr>
                                    <m:t>−1</m:t>
                                  </m:r>
                                </m:e>
                              </m:d>
                            </m:sup>
                          </m:sSubSup>
                          <m:r>
                            <a:rPr lang="it-IT" sz="1400" b="0" i="1" smtClean="0">
                              <a:latin typeface="Cambria Math" panose="02040503050406030204" pitchFamily="18" charset="0"/>
                              <a:ea typeface="Cambria Math" panose="02040503050406030204" pitchFamily="18" charset="0"/>
                            </a:rPr>
                            <m:t>,</m:t>
                          </m:r>
                          <m:acc>
                            <m:accPr>
                              <m:chr m:val="̅"/>
                              <m:ctrlPr>
                                <a:rPr lang="en-GB" sz="1400" i="1">
                                  <a:latin typeface="Cambria Math" panose="02040503050406030204" pitchFamily="18" charset="0"/>
                                  <a:ea typeface="Cambria Math" panose="02040503050406030204" pitchFamily="18" charset="0"/>
                                  <a:cs typeface="Times New Roman" panose="02020603050405020304" pitchFamily="18" charset="0"/>
                                </a:rPr>
                              </m:ctrlPr>
                            </m:accPr>
                            <m:e>
                              <m:r>
                                <a:rPr lang="it-IT" sz="1400" i="1">
                                  <a:latin typeface="Cambria Math" panose="02040503050406030204" pitchFamily="18" charset="0"/>
                                  <a:ea typeface="Cambria Math" panose="02040503050406030204" pitchFamily="18" charset="0"/>
                                  <a:cs typeface="Times New Roman" panose="02020603050405020304" pitchFamily="18" charset="0"/>
                                </a:rPr>
                                <m:t>𝑦</m:t>
                              </m:r>
                            </m:e>
                          </m:acc>
                        </m:e>
                      </m:d>
                    </m:oMath>
                  </m:oMathPara>
                </a14:m>
                <a:endParaRPr lang="en-GB" sz="1400" noProof="1">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GB" sz="1400" noProof="1">
                    <a:latin typeface="Times New Roman" panose="02020603050405020304" pitchFamily="18" charset="0"/>
                    <a:ea typeface="Cambria Math" panose="02040503050406030204" pitchFamily="18" charset="0"/>
                    <a:cs typeface="Times New Roman" panose="02020603050405020304" pitchFamily="18" charset="0"/>
                  </a:rPr>
                  <a:t>which are transition probability distributions of a Markov chain.</a:t>
                </a:r>
              </a:p>
            </p:txBody>
          </p:sp>
        </mc:Choice>
        <mc:Fallback xmlns="">
          <p:sp>
            <p:nvSpPr>
              <p:cNvPr id="5" name="CasellaDiTesto 4">
                <a:extLst>
                  <a:ext uri="{FF2B5EF4-FFF2-40B4-BE49-F238E27FC236}">
                    <a16:creationId xmlns:a16="http://schemas.microsoft.com/office/drawing/2014/main" id="{16A4FCA6-9BD8-4E2C-8D3D-F934B4481AD7}"/>
                  </a:ext>
                </a:extLst>
              </p:cNvPr>
              <p:cNvSpPr txBox="1">
                <a:spLocks noRot="1" noChangeAspect="1" noMove="1" noResize="1" noEditPoints="1" noAdjustHandles="1" noChangeArrowheads="1" noChangeShapeType="1" noTextEdit="1"/>
              </p:cNvSpPr>
              <p:nvPr/>
            </p:nvSpPr>
            <p:spPr>
              <a:xfrm>
                <a:off x="1112939" y="456386"/>
                <a:ext cx="9697674" cy="6078267"/>
              </a:xfrm>
              <a:prstGeom prst="rect">
                <a:avLst/>
              </a:prstGeom>
              <a:blipFill>
                <a:blip r:embed="rId2"/>
                <a:stretch>
                  <a:fillRect l="-566" t="-201" r="-252" b="-100"/>
                </a:stretch>
              </a:blipFill>
            </p:spPr>
            <p:txBody>
              <a:bodyPr/>
              <a:lstStyle/>
              <a:p>
                <a:r>
                  <a:rPr lang="en-GB">
                    <a:noFill/>
                  </a:rPr>
                  <a:t> </a:t>
                </a:r>
              </a:p>
            </p:txBody>
          </p:sp>
        </mc:Fallback>
      </mc:AlternateContent>
    </p:spTree>
    <p:extLst>
      <p:ext uri="{BB962C8B-B14F-4D97-AF65-F5344CB8AC3E}">
        <p14:creationId xmlns:p14="http://schemas.microsoft.com/office/powerpoint/2010/main" val="233244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96A61C-20E8-4FF2-A49D-D04D65256452}"/>
              </a:ext>
            </a:extLst>
          </p:cNvPr>
          <p:cNvSpPr>
            <a:spLocks noChangeArrowheads="1"/>
          </p:cNvSpPr>
          <p:nvPr/>
        </p:nvSpPr>
        <p:spPr bwMode="auto">
          <a:xfrm>
            <a:off x="7856393" y="718565"/>
            <a:ext cx="4085948" cy="60478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JAGS Code</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A9B7C6"/>
                </a:solidFill>
                <a:effectLst/>
                <a:latin typeface="JetBrains Mono"/>
              </a:rPr>
              <a:t>model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Regression before any confinement measure (populations are in log scale)</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(t0 +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 tq)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I[t] ~ dnorm(I[t0] + (beta - rmu) * (t - t0), tauI) </a:t>
            </a:r>
            <a:r>
              <a:rPr lang="en-US" altLang="en-US" sz="900" noProof="1">
                <a:solidFill>
                  <a:srgbClr val="808080"/>
                </a:solidFill>
                <a:latin typeface="JetBrains Mono"/>
              </a:rPr>
              <a:t>    #</a:t>
            </a:r>
            <a:r>
              <a:rPr kumimoji="0" lang="en-US" altLang="en-US" sz="900" b="0" i="0" u="none" strike="noStrike" cap="none" normalizeH="0" baseline="0" noProof="1">
                <a:ln>
                  <a:noFill/>
                </a:ln>
                <a:solidFill>
                  <a:srgbClr val="808080"/>
                </a:solidFill>
                <a:effectLst/>
                <a:latin typeface="JetBrains Mono"/>
              </a:rPr>
              <a:t> Active cases</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y[t] ~ dnorm(I[t0] + (beta - rmu) * (t - t0), tauI) </a:t>
            </a:r>
            <a:r>
              <a:rPr lang="en-US" altLang="en-US" sz="900" noProof="1">
                <a:solidFill>
                  <a:srgbClr val="808080"/>
                </a:solidFill>
                <a:latin typeface="JetBrains Mono"/>
              </a:rPr>
              <a:t>   # </a:t>
            </a:r>
            <a:r>
              <a:rPr kumimoji="0" lang="en-US" altLang="en-US" sz="900" b="0" i="0" u="none" strike="noStrike" cap="none" normalizeH="0" baseline="0" noProof="1">
                <a:ln>
                  <a:noFill/>
                </a:ln>
                <a:solidFill>
                  <a:srgbClr val="808080"/>
                </a:solidFill>
                <a:effectLst/>
                <a:latin typeface="JetBrains Mono"/>
              </a:rPr>
              <a:t>Posterior predictive</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a:t>
            </a:r>
            <a:br>
              <a:rPr kumimoji="0" lang="en-US" altLang="en-US" sz="900" b="0" i="0" u="none" strike="noStrike" cap="none" normalizeH="0" baseline="0" noProof="1">
                <a:ln>
                  <a:noFill/>
                </a:ln>
                <a:solidFill>
                  <a:srgbClr val="A9B7C6"/>
                </a:solidFill>
                <a:effectLst/>
                <a:latin typeface="JetBrains Mono"/>
              </a:rPr>
            </a:b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Regression for active cases post-confinement (populations are in log scale)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noProof="1">
                <a:ln>
                  <a:noFill/>
                </a:ln>
                <a:solidFill>
                  <a:srgbClr val="808080"/>
                </a:solidFill>
                <a:effectLst/>
                <a:latin typeface="JetBrains Mono"/>
              </a:rPr>
              <a:t>    # tmax: </a:t>
            </a:r>
            <a:r>
              <a:rPr lang="en-GB" altLang="en-US" sz="900" noProof="1">
                <a:solidFill>
                  <a:srgbClr val="808080"/>
                </a:solidFill>
                <a:latin typeface="JetBrains Mono"/>
              </a:rPr>
              <a:t>l</a:t>
            </a:r>
            <a:r>
              <a:rPr kumimoji="0" lang="en-GB" altLang="en-US" sz="900" b="0" i="0" u="none" strike="noStrike" cap="none" normalizeH="0" baseline="0" noProof="1">
                <a:ln>
                  <a:noFill/>
                </a:ln>
                <a:solidFill>
                  <a:srgbClr val="808080"/>
                </a:solidFill>
                <a:effectLst/>
                <a:latin typeface="JetBrains Mono"/>
              </a:rPr>
              <a:t>ast data-point used for estimation</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(tq +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 tmax)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I[t] ~ dnorm(I[tq] + ((beta * q) / (p + q)^</a:t>
            </a:r>
            <a:r>
              <a:rPr kumimoji="0" lang="en-US" altLang="en-US" sz="900" b="0" i="0" u="none" strike="noStrike" cap="none" normalizeH="0" baseline="0" noProof="1">
                <a:ln>
                  <a:noFill/>
                </a:ln>
                <a:solidFill>
                  <a:srgbClr val="6897BB"/>
                </a:solidFill>
                <a:effectLst/>
                <a:latin typeface="JetBrains Mono"/>
              </a:rPr>
              <a:t>2 </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1 </a:t>
            </a:r>
            <a:r>
              <a:rPr kumimoji="0" lang="en-US" altLang="en-US" sz="900" b="0" i="0" u="none" strike="noStrike" cap="none" normalizeH="0" baseline="0" noProof="1">
                <a:ln>
                  <a:noFill/>
                </a:ln>
                <a:solidFill>
                  <a:srgbClr val="A9B7C6"/>
                </a:solidFill>
                <a:effectLst/>
                <a:latin typeface="JetBrains Mono"/>
              </a:rPr>
              <a:t>- exp(-(p + q) * (t - tq)))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(beta - rmu - beta * q / (q + p)) * (t - tq)), tauI)</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br>
              <a:rPr kumimoji="0" lang="en-US" altLang="en-US" sz="900" b="0" i="0" u="none" strike="noStrike" cap="none" normalizeH="0" baseline="0" noProof="1">
                <a:ln>
                  <a:noFill/>
                </a:ln>
                <a:solidFill>
                  <a:srgbClr val="A9B7C6"/>
                </a:solidFill>
                <a:effectLst/>
                <a:latin typeface="JetBrains Mono"/>
              </a:rPr>
            </a:b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Posterior predictive for active cases post-confinement (extended until tf)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noProof="1">
                <a:solidFill>
                  <a:srgbClr val="808080"/>
                </a:solidFill>
                <a:latin typeface="JetBrains Mono"/>
              </a:rPr>
              <a:t>    # tf: l</a:t>
            </a:r>
            <a:r>
              <a:rPr lang="en-GB" altLang="en-US" sz="900" noProof="1">
                <a:solidFill>
                  <a:srgbClr val="808080"/>
                </a:solidFill>
                <a:latin typeface="JetBrains Mono"/>
              </a:rPr>
              <a:t>ast day to project the data</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(tq +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 tf)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y[t] ~ dnorm(y[tq] + ((beta * q) / (p + q)^</a:t>
            </a:r>
            <a:r>
              <a:rPr kumimoji="0" lang="en-US" altLang="en-US" sz="900" b="0" i="0" u="none" strike="noStrike" cap="none" normalizeH="0" baseline="0" noProof="1">
                <a:ln>
                  <a:noFill/>
                </a:ln>
                <a:solidFill>
                  <a:srgbClr val="6897BB"/>
                </a:solidFill>
                <a:effectLst/>
                <a:latin typeface="JetBrains Mono"/>
              </a:rPr>
              <a:t>2 </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1 </a:t>
            </a:r>
            <a:r>
              <a:rPr kumimoji="0" lang="en-US" altLang="en-US" sz="900" b="0" i="0" u="none" strike="noStrike" cap="none" normalizeH="0" baseline="0" noProof="1">
                <a:ln>
                  <a:noFill/>
                </a:ln>
                <a:solidFill>
                  <a:srgbClr val="A9B7C6"/>
                </a:solidFill>
                <a:effectLst/>
                <a:latin typeface="JetBrains Mono"/>
              </a:rPr>
              <a:t>- exp(-(p + q) * (t - tq)))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(beta - rmu - beta * q / (q + p)) * (t - tq)), tauI)</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br>
              <a:rPr kumimoji="0" lang="en-US" altLang="en-US" sz="900" b="0" i="0" u="none" strike="noStrike" cap="none" normalizeH="0" baseline="0" noProof="1">
                <a:ln>
                  <a:noFill/>
                </a:ln>
                <a:solidFill>
                  <a:srgbClr val="A9B7C6"/>
                </a:solidFill>
                <a:effectLst/>
                <a:latin typeface="JetBrains Mono"/>
              </a:rPr>
            </a:b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Regression for new death+recovered cases</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tX0 : tmax)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X[t] ~ dnorm(log(rmu) + I[t], tauX</a:t>
            </a:r>
            <a:r>
              <a:rPr lang="en-US" altLang="en-US" sz="900" noProof="1">
                <a:solidFill>
                  <a:srgbClr val="A9B7C6"/>
                </a:solidFill>
                <a:latin typeface="JetBrains Mono"/>
              </a:rPr>
              <a:t>   </a:t>
            </a:r>
            <a:r>
              <a:rPr lang="en-US" altLang="en-US" sz="900" noProof="1">
                <a:solidFill>
                  <a:srgbClr val="808080"/>
                </a:solidFill>
                <a:latin typeface="JetBrains Mono"/>
              </a:rPr>
              <a:t> # </a:t>
            </a:r>
            <a:r>
              <a:rPr kumimoji="0" lang="en-US" altLang="en-US" sz="900" b="0" i="0" u="none" strike="noStrike" cap="none" normalizeH="0" baseline="0" noProof="1">
                <a:ln>
                  <a:noFill/>
                </a:ln>
                <a:solidFill>
                  <a:srgbClr val="808080"/>
                </a:solidFill>
                <a:effectLst/>
                <a:latin typeface="JetBrains Mono"/>
              </a:rPr>
              <a:t>New Deaths + Recovered</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a:t>
            </a:r>
            <a:endParaRPr kumimoji="0" lang="en-US" altLang="en-US" sz="900" b="0" i="0" u="none" strike="noStrike" cap="none" normalizeH="0" baseline="0" noProof="1">
              <a:ln>
                <a:noFill/>
              </a:ln>
              <a:solidFill>
                <a:srgbClr val="80808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 Posterior predictive for new deaths+recovered (extended until tf)</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CC7832"/>
                </a:solidFill>
                <a:effectLst/>
                <a:latin typeface="JetBrains Mono"/>
              </a:rPr>
              <a:t>for</a:t>
            </a:r>
            <a:r>
              <a:rPr kumimoji="0" lang="en-US" altLang="en-US" sz="900" b="0" i="0" u="none" strike="noStrike" cap="none" normalizeH="0" baseline="0" noProof="1">
                <a:ln>
                  <a:noFill/>
                </a:ln>
                <a:solidFill>
                  <a:srgbClr val="A9B7C6"/>
                </a:solidFill>
                <a:effectLst/>
                <a:latin typeface="JetBrains Mono"/>
              </a:rPr>
              <a:t>(t in tX0 : tf) {</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z[t] ~ dnorm(log(rmu) + y[t], tauX)</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a:t>
            </a:r>
            <a:r>
              <a:rPr kumimoji="0" lang="en-US" altLang="en-US" sz="900" b="0" i="0" u="none" strike="noStrike" cap="none" normalizeH="0" baseline="0" noProof="1">
                <a:ln>
                  <a:noFill/>
                </a:ln>
                <a:solidFill>
                  <a:srgbClr val="808080"/>
                </a:solidFill>
                <a:effectLst/>
                <a:latin typeface="JetBrains Mono"/>
              </a:rPr>
              <a:t> Prior probability desities for parameters</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p ~ dunif(</a:t>
            </a:r>
            <a:r>
              <a:rPr kumimoji="0" lang="en-US" altLang="en-US" sz="900" b="0" i="0" u="none" strike="noStrike" cap="none" normalizeH="0" baseline="0" noProof="1">
                <a:ln>
                  <a:noFill/>
                </a:ln>
                <a:solidFill>
                  <a:srgbClr val="6897BB"/>
                </a:solidFill>
                <a:effectLst/>
                <a:latin typeface="JetBrains Mono"/>
              </a:rPr>
              <a:t>0</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5</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Non-informative prior</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q ~ dunif(</a:t>
            </a:r>
            <a:r>
              <a:rPr kumimoji="0" lang="en-US" altLang="en-US" sz="900" b="0" i="0" u="none" strike="noStrike" cap="none" normalizeH="0" baseline="0" noProof="1">
                <a:ln>
                  <a:noFill/>
                </a:ln>
                <a:solidFill>
                  <a:srgbClr val="6897BB"/>
                </a:solidFill>
                <a:effectLst/>
                <a:latin typeface="JetBrains Mono"/>
              </a:rPr>
              <a:t>0</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5</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Non-informative prior</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beta ~ dunif(</a:t>
            </a:r>
            <a:r>
              <a:rPr kumimoji="0" lang="en-US" altLang="en-US" sz="900" b="0" i="0" u="none" strike="noStrike" cap="none" normalizeH="0" baseline="0" noProof="1">
                <a:ln>
                  <a:noFill/>
                </a:ln>
                <a:solidFill>
                  <a:srgbClr val="6897BB"/>
                </a:solidFill>
                <a:effectLst/>
                <a:latin typeface="JetBrains Mono"/>
              </a:rPr>
              <a:t>0</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Doubling time is less than 1 per day</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rmu ~ dunif(</a:t>
            </a:r>
            <a:r>
              <a:rPr kumimoji="0" lang="en-US" altLang="en-US" sz="900" b="0" i="0" u="none" strike="noStrike" cap="none" normalizeH="0" baseline="0" noProof="1">
                <a:ln>
                  <a:noFill/>
                </a:ln>
                <a:solidFill>
                  <a:srgbClr val="6897BB"/>
                </a:solidFill>
                <a:effectLst/>
                <a:latin typeface="JetBrains Mono"/>
              </a:rPr>
              <a:t>0</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rmu is lower than beta (so R0&gt;1)</a:t>
            </a:r>
            <a:br>
              <a:rPr kumimoji="0" lang="en-US" altLang="en-US" sz="900" b="0" i="0" u="none" strike="noStrike" cap="none" normalizeH="0" baseline="0" noProof="1">
                <a:ln>
                  <a:noFill/>
                </a:ln>
                <a:solidFill>
                  <a:srgbClr val="808080"/>
                </a:solidFill>
                <a:effectLst/>
                <a:latin typeface="JetBrains Mono"/>
              </a:rPr>
            </a:b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 Priors for precisions (inverse of variance)</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tauI ~ dgamma(</a:t>
            </a:r>
            <a:r>
              <a:rPr kumimoji="0" lang="en-US" altLang="en-US" sz="900" b="0" i="0" u="none" strike="noStrike" cap="none" normalizeH="0" baseline="0" noProof="1">
                <a:ln>
                  <a:noFill/>
                </a:ln>
                <a:solidFill>
                  <a:srgbClr val="6897BB"/>
                </a:solidFill>
                <a:effectLst/>
                <a:latin typeface="JetBrains Mono"/>
              </a:rPr>
              <a:t>0.01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0.01</a:t>
            </a:r>
            <a:r>
              <a:rPr kumimoji="0" lang="en-US" altLang="en-US" sz="900" b="0" i="0" u="none" strike="noStrike" cap="none" normalizeH="0" baseline="0" noProof="1">
                <a:ln>
                  <a:noFill/>
                </a:ln>
                <a:solidFill>
                  <a:srgbClr val="A9B7C6"/>
                </a:solidFill>
                <a:effectLst/>
                <a:latin typeface="JetBrains Mono"/>
              </a:rPr>
              <a:t>)  </a:t>
            </a:r>
            <a:r>
              <a:rPr lang="en-US" altLang="en-US" sz="900" noProof="1">
                <a:solidFill>
                  <a:srgbClr val="808080"/>
                </a:solidFill>
                <a:latin typeface="JetBrains Mono"/>
              </a:rPr>
              <a:t>   </a:t>
            </a:r>
            <a:r>
              <a:rPr kumimoji="0" lang="en-US" altLang="en-US" sz="900" b="0" i="0" u="none" strike="noStrike" cap="none" normalizeH="0" baseline="0" noProof="1">
                <a:ln>
                  <a:noFill/>
                </a:ln>
                <a:solidFill>
                  <a:srgbClr val="808080"/>
                </a:solidFill>
                <a:effectLst/>
                <a:latin typeface="JetBrains Mono"/>
              </a:rPr>
              <a:t># Non-informative prior</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tauX ~ dgamma(</a:t>
            </a:r>
            <a:r>
              <a:rPr kumimoji="0" lang="en-US" altLang="en-US" sz="900" b="0" i="0" u="none" strike="noStrike" cap="none" normalizeH="0" baseline="0" noProof="1">
                <a:ln>
                  <a:noFill/>
                </a:ln>
                <a:solidFill>
                  <a:srgbClr val="6897BB"/>
                </a:solidFill>
                <a:effectLst/>
                <a:latin typeface="JetBrains Mono"/>
              </a:rPr>
              <a:t>0.01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6897BB"/>
                </a:solidFill>
                <a:effectLst/>
                <a:latin typeface="JetBrains Mono"/>
              </a:rPr>
              <a:t>0.01</a:t>
            </a:r>
            <a:r>
              <a:rPr kumimoji="0" lang="en-US" altLang="en-US" sz="900" b="0" i="0" u="none" strike="noStrike" cap="none" normalizeH="0" baseline="0" noProof="1">
                <a:ln>
                  <a:noFill/>
                </a:ln>
                <a:solidFill>
                  <a:srgbClr val="A9B7C6"/>
                </a:solidFill>
                <a:effectLst/>
                <a:latin typeface="JetBrains Mono"/>
              </a:rPr>
              <a:t>)    </a:t>
            </a:r>
            <a:r>
              <a:rPr kumimoji="0" lang="en-US" altLang="en-US" sz="900" b="0" i="0" u="none" strike="noStrike" cap="none" normalizeH="0" baseline="0" noProof="1">
                <a:ln>
                  <a:noFill/>
                </a:ln>
                <a:solidFill>
                  <a:srgbClr val="808080"/>
                </a:solidFill>
                <a:effectLst/>
                <a:latin typeface="JetBrains Mono"/>
              </a:rPr>
              <a:t># Non-informative prior</a:t>
            </a:r>
            <a:br>
              <a:rPr kumimoji="0" lang="en-US" altLang="en-US" sz="900" b="0" i="0" u="none" strike="noStrike" cap="none" normalizeH="0" baseline="0" noProof="1">
                <a:ln>
                  <a:noFill/>
                </a:ln>
                <a:solidFill>
                  <a:srgbClr val="808080"/>
                </a:solidFill>
                <a:effectLst/>
                <a:latin typeface="JetBrains Mono"/>
              </a:rPr>
            </a:br>
            <a:r>
              <a:rPr kumimoji="0" lang="en-US" altLang="en-US" sz="900" b="0" i="0" u="none" strike="noStrike" cap="none" normalizeH="0" baseline="0" noProof="1">
                <a:ln>
                  <a:noFill/>
                </a:ln>
                <a:solidFill>
                  <a:srgbClr val="808080"/>
                </a:solidFill>
                <a:effectLst/>
                <a:latin typeface="JetBrains Mono"/>
              </a:rPr>
              <a:t>    </a:t>
            </a:r>
            <a:r>
              <a:rPr kumimoji="0" lang="en-US" altLang="en-US" sz="900" b="0" i="0" u="none" strike="noStrike" cap="none" normalizeH="0" baseline="0" noProof="1">
                <a:ln>
                  <a:noFill/>
                </a:ln>
                <a:solidFill>
                  <a:srgbClr val="A9B7C6"/>
                </a:solidFill>
                <a:effectLst/>
                <a:latin typeface="JetBrains Mono"/>
              </a:rPr>
              <a:t>y[t0] &lt;- I[t0]</a:t>
            </a:r>
            <a:br>
              <a:rPr kumimoji="0" lang="en-US" altLang="en-US" sz="900" b="0" i="0" u="none" strike="noStrike" cap="none" normalizeH="0" baseline="0" noProof="1">
                <a:ln>
                  <a:noFill/>
                </a:ln>
                <a:solidFill>
                  <a:srgbClr val="A9B7C6"/>
                </a:solidFill>
                <a:effectLst/>
                <a:latin typeface="JetBrains Mono"/>
              </a:rPr>
            </a:br>
            <a:r>
              <a:rPr kumimoji="0" lang="en-US" altLang="en-US" sz="900" b="0" i="0" u="none" strike="noStrike" cap="none" normalizeH="0" baseline="0" noProof="1">
                <a:ln>
                  <a:noFill/>
                </a:ln>
                <a:solidFill>
                  <a:srgbClr val="A9B7C6"/>
                </a:solidFill>
                <a:effectLst/>
                <a:latin typeface="JetBrains Mono"/>
              </a:rPr>
              <a:t>}</a:t>
            </a:r>
            <a:endParaRPr kumimoji="0" lang="en-US" altLang="en-US" sz="900" b="0" i="0" u="none" strike="noStrike" cap="none" normalizeH="0" baseline="0" noProof="1">
              <a:ln>
                <a:noFill/>
              </a:ln>
              <a:solidFill>
                <a:schemeClr val="tx1"/>
              </a:solidFill>
              <a:effectLst/>
              <a:latin typeface="Arial" panose="020B0604020202020204" pitchFamily="34" charset="0"/>
            </a:endParaRPr>
          </a:p>
        </p:txBody>
      </p:sp>
      <p:sp>
        <p:nvSpPr>
          <p:cNvPr id="8" name="Titolo 1">
            <a:extLst>
              <a:ext uri="{FF2B5EF4-FFF2-40B4-BE49-F238E27FC236}">
                <a16:creationId xmlns:a16="http://schemas.microsoft.com/office/drawing/2014/main" id="{44B1E25F-1C0C-4647-B479-D55B46279B1A}"/>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Bayesias parametric Fit</a:t>
            </a:r>
          </a:p>
        </p:txBody>
      </p:sp>
      <p:grpSp>
        <p:nvGrpSpPr>
          <p:cNvPr id="20" name="Gruppo 19">
            <a:extLst>
              <a:ext uri="{FF2B5EF4-FFF2-40B4-BE49-F238E27FC236}">
                <a16:creationId xmlns:a16="http://schemas.microsoft.com/office/drawing/2014/main" id="{68496926-F11F-4C79-8395-7553EFE1684F}"/>
              </a:ext>
            </a:extLst>
          </p:cNvPr>
          <p:cNvGrpSpPr/>
          <p:nvPr/>
        </p:nvGrpSpPr>
        <p:grpSpPr>
          <a:xfrm>
            <a:off x="505434" y="860179"/>
            <a:ext cx="6390316" cy="4842223"/>
            <a:chOff x="505434" y="860179"/>
            <a:chExt cx="6390316" cy="4842223"/>
          </a:xfrm>
        </p:grpSpPr>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844FF5B-E188-4FC1-B334-F4F3146BCAF0}"/>
                    </a:ext>
                  </a:extLst>
                </p:cNvPr>
                <p:cNvSpPr txBox="1"/>
                <p:nvPr/>
              </p:nvSpPr>
              <p:spPr>
                <a:xfrm>
                  <a:off x="505434" y="860179"/>
                  <a:ext cx="6390316" cy="4842223"/>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Fit </a:t>
                  </a:r>
                  <a:r>
                    <a:rPr lang="en-US" sz="1400" b="0" i="0" u="none" strike="noStrike" baseline="0" dirty="0">
                      <a:latin typeface="Times New Roman" panose="02020603050405020304" pitchFamily="18" charset="0"/>
                      <a:cs typeface="Times New Roman" panose="02020603050405020304" pitchFamily="18" charset="0"/>
                    </a:rPr>
                    <a:t>of the number of </a:t>
                  </a:r>
                  <a:r>
                    <a:rPr lang="en-US" sz="1400" b="1" i="1" u="none" strike="noStrike" baseline="0" dirty="0">
                      <a:latin typeface="Times New Roman" panose="02020603050405020304" pitchFamily="18" charset="0"/>
                      <a:cs typeface="Times New Roman" panose="02020603050405020304" pitchFamily="18" charset="0"/>
                    </a:rPr>
                    <a:t>active cases </a:t>
                  </a:r>
                  <a14:m>
                    <m:oMath xmlns:m="http://schemas.openxmlformats.org/officeDocument/2006/math">
                      <m:r>
                        <a:rPr lang="en-US" sz="1400" b="0" i="1" u="none" strike="noStrike" baseline="0" smtClean="0">
                          <a:latin typeface="Cambria Math" panose="02040503050406030204" pitchFamily="18" charset="0"/>
                          <a:cs typeface="Times New Roman" panose="02020603050405020304" pitchFamily="18" charset="0"/>
                        </a:rPr>
                        <m:t>𝐼</m:t>
                      </m:r>
                      <m:r>
                        <a:rPr lang="en-US" sz="1400" b="0" i="1" u="none" strike="noStrike" baseline="0" smtClean="0">
                          <a:latin typeface="Cambria Math" panose="02040503050406030204" pitchFamily="18" charset="0"/>
                          <a:cs typeface="Times New Roman" panose="02020603050405020304" pitchFamily="18" charset="0"/>
                        </a:rPr>
                        <m:t>(</m:t>
                      </m:r>
                      <m:r>
                        <a:rPr lang="en-US" sz="1400" b="0" i="1" u="none" strike="noStrike" baseline="0" smtClean="0">
                          <a:latin typeface="Cambria Math" panose="02040503050406030204" pitchFamily="18" charset="0"/>
                          <a:cs typeface="Times New Roman" panose="02020603050405020304" pitchFamily="18" charset="0"/>
                        </a:rPr>
                        <m:t>𝑡</m:t>
                      </m:r>
                      <m:r>
                        <a:rPr lang="en-US" sz="1400" b="0" i="1" u="none" strike="noStrike" baseline="0" smtClean="0">
                          <a:latin typeface="Cambria Math" panose="02040503050406030204" pitchFamily="18" charset="0"/>
                          <a:cs typeface="Times New Roman" panose="02020603050405020304" pitchFamily="18" charset="0"/>
                        </a:rPr>
                        <m:t>)</m:t>
                      </m:r>
                    </m:oMath>
                  </a14:m>
                  <a:r>
                    <a:rPr lang="en-US" sz="1400" b="0" i="0" u="none" strike="noStrike" baseline="0" dirty="0">
                      <a:latin typeface="Times New Roman" panose="02020603050405020304" pitchFamily="18" charset="0"/>
                      <a:cs typeface="Times New Roman" panose="02020603050405020304" pitchFamily="18" charset="0"/>
                    </a:rPr>
                    <a:t> and the </a:t>
                  </a:r>
                  <a:r>
                    <a:rPr lang="en-US" sz="1400" b="1" i="1" u="none" strike="noStrike" baseline="0" dirty="0">
                      <a:latin typeface="Times New Roman" panose="02020603050405020304" pitchFamily="18" charset="0"/>
                      <a:cs typeface="Times New Roman" panose="02020603050405020304" pitchFamily="18" charset="0"/>
                    </a:rPr>
                    <a:t>new number of cases</a:t>
                  </a:r>
                  <a:r>
                    <a:rPr lang="en-US" sz="1400" b="0" i="0" u="none" strike="noStrike" baseline="0" dirty="0">
                      <a:latin typeface="Times New Roman" panose="02020603050405020304" pitchFamily="18" charset="0"/>
                      <a:cs typeface="Times New Roman" panose="02020603050405020304" pitchFamily="18" charset="0"/>
                    </a:rPr>
                    <a:t> in the interval </a:t>
                  </a:r>
                  <a14:m>
                    <m:oMath xmlns:m="http://schemas.openxmlformats.org/officeDocument/2006/math">
                      <m:r>
                        <a:rPr lang="en-US" sz="1400" b="0" i="1" u="none" strike="noStrike" baseline="0" smtClean="0">
                          <a:latin typeface="Cambria Math" panose="02040503050406030204" pitchFamily="18" charset="0"/>
                          <a:ea typeface="Cambria Math" panose="02040503050406030204" pitchFamily="18" charset="0"/>
                          <a:cs typeface="Times New Roman" panose="02020603050405020304" pitchFamily="18" charset="0"/>
                        </a:rPr>
                        <m:t>∆</m:t>
                      </m:r>
                      <m:r>
                        <a:rPr lang="en-US" sz="1400" b="0" i="1" u="none" strike="noStrike" baseline="0" smtClean="0">
                          <a:latin typeface="Cambria Math" panose="02040503050406030204" pitchFamily="18" charset="0"/>
                          <a:cs typeface="Times New Roman" panose="02020603050405020304" pitchFamily="18" charset="0"/>
                        </a:rPr>
                        <m:t>𝑡</m:t>
                      </m:r>
                      <m:r>
                        <a:rPr lang="en-US" sz="1400" b="0" i="1" u="none" strike="noStrike" baseline="0" smtClean="0">
                          <a:latin typeface="Cambria Math" panose="02040503050406030204" pitchFamily="18" charset="0"/>
                          <a:cs typeface="Times New Roman" panose="02020603050405020304" pitchFamily="18" charset="0"/>
                        </a:rPr>
                        <m:t>=1</m:t>
                      </m:r>
                    </m:oMath>
                  </a14:m>
                  <a:r>
                    <a:rPr lang="en-US" sz="1400" b="0" i="0" u="none" strike="noStrike" baseline="0" dirty="0">
                      <a:latin typeface="Times New Roman" panose="02020603050405020304" pitchFamily="18" charset="0"/>
                      <a:cs typeface="Times New Roman" panose="02020603050405020304" pitchFamily="18" charset="0"/>
                    </a:rPr>
                    <a:t> day of </a:t>
                  </a:r>
                  <a:r>
                    <a:rPr lang="en-US" sz="1400" b="1" i="1" u="none" strike="noStrike" baseline="0" dirty="0">
                      <a:latin typeface="Times New Roman" panose="02020603050405020304" pitchFamily="18" charset="0"/>
                      <a:cs typeface="Times New Roman" panose="02020603050405020304" pitchFamily="18" charset="0"/>
                    </a:rPr>
                    <a:t>recovered</a:t>
                  </a:r>
                  <a:r>
                    <a:rPr lang="en-US" sz="1400" b="0" i="0" u="none" strike="noStrike" baseline="0" dirty="0">
                      <a:latin typeface="Times New Roman" panose="02020603050405020304" pitchFamily="18" charset="0"/>
                      <a:cs typeface="Times New Roman" panose="02020603050405020304" pitchFamily="18" charset="0"/>
                    </a:rPr>
                    <a:t> (R) and </a:t>
                  </a:r>
                  <a:r>
                    <a:rPr lang="en-US" sz="1400" b="1" i="1" u="none" strike="noStrike" baseline="0" dirty="0">
                      <a:latin typeface="Times New Roman" panose="02020603050405020304" pitchFamily="18" charset="0"/>
                      <a:cs typeface="Times New Roman" panose="02020603050405020304" pitchFamily="18" charset="0"/>
                    </a:rPr>
                    <a:t>dead</a:t>
                  </a:r>
                  <a:r>
                    <a:rPr lang="en-US" sz="1400" b="0" i="0" u="none" strike="noStrike" baseline="0" dirty="0">
                      <a:latin typeface="Times New Roman" panose="02020603050405020304" pitchFamily="18" charset="0"/>
                      <a:cs typeface="Times New Roman" panose="02020603050405020304" pitchFamily="18" charset="0"/>
                    </a:rPr>
                    <a:t> (D) cases</a:t>
                  </a:r>
                  <a:r>
                    <a:rPr lang="en-US" sz="1400" dirty="0">
                      <a:solidFill>
                        <a:prstClr val="black"/>
                      </a:solidFill>
                      <a:ea typeface="Cambria Math" panose="02040503050406030204" pitchFamily="18" charset="0"/>
                      <a:cs typeface="Times New Roman" panose="02020603050405020304" pitchFamily="18" charset="0"/>
                    </a:rPr>
                    <a:t> </a:t>
                  </a:r>
                  <a14:m>
                    <m:oMath xmlns:m="http://schemas.openxmlformats.org/officeDocument/2006/math">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400" b="0" i="0" u="none" strike="noStrike" baseline="0" dirty="0">
                      <a:latin typeface="Times New Roman" panose="02020603050405020304" pitchFamily="18" charset="0"/>
                      <a:cs typeface="Times New Roman" panose="02020603050405020304" pitchFamily="18" charset="0"/>
                    </a:rPr>
                    <a:t>, in logarithmic scale.</a:t>
                  </a:r>
                </a:p>
                <a:p>
                  <a:r>
                    <a:rPr lang="en-US" sz="1400" dirty="0">
                      <a:latin typeface="Times New Roman" panose="02020603050405020304" pitchFamily="18" charset="0"/>
                      <a:cs typeface="Times New Roman" panose="02020603050405020304" pitchFamily="18" charset="0"/>
                    </a:rPr>
                    <a:t>Likelihoods:</a:t>
                  </a:r>
                </a:p>
                <a:p>
                  <a:endParaRPr lang="en-US" sz="16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d>
                          <m:dPr>
                            <m:begChr m:val="{"/>
                            <m:endChr m:val=""/>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dPr>
                          <m:e>
                            <m:eqArr>
                              <m:eqArr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eqArrPr>
                              <m:e>
                                <m:func>
                                  <m:func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𝐼</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𝑡</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𝑙𝑜𝑔𝐼</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sub>
                                        </m:sSub>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𝛽</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𝑟</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𝜇</m:t>
                                            </m:r>
                                          </m:e>
                                        </m:d>
                                      </m:e>
                                    </m:d>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sub>
                                        </m:sSub>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ea typeface="Cambria Math" panose="02040503050406030204" pitchFamily="18" charset="0"/>
                                            <a:cs typeface="Times New Roman" panose="02020603050405020304" pitchFamily="18" charset="0"/>
                                          </a:rPr>
                                          <m:t>𝜏</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𝐼</m:t>
                                        </m:r>
                                      </m:sub>
                                    </m:sSub>
                                  </m:e>
                                </m:func>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e>
                              <m:e>
                                <m:func>
                                  <m:func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𝐼</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𝑡</m:t>
                                        </m:r>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𝑙𝑜𝑔𝐼</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sub>
                                        </m:sSub>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𝑅</m:t>
                                            </m:r>
                                          </m:e>
                                          <m:sub>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m:t>
                                            </m:r>
                                          </m:sub>
                                          <m:sup>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bSup>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sub>
                                            </m:sSub>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𝑟</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sub>
                                        </m:sSub>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ea typeface="Cambria Math" panose="02040503050406030204" pitchFamily="18" charset="0"/>
                                            <a:cs typeface="Times New Roman" panose="02020603050405020304" pitchFamily="18" charset="0"/>
                                          </a:rPr>
                                          <m:t>𝜏</m:t>
                                        </m:r>
                                      </m:e>
                                      <m:sub>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𝐼</m:t>
                                        </m:r>
                                      </m:sub>
                                    </m:sSub>
                                  </m:e>
                                </m:func>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e>
                              <m:e>
                                <m:func>
                                  <m:func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cs typeface="Times New Roman" panose="02020603050405020304" pitchFamily="18" charset="0"/>
                                      </a:rPr>
                                      <m:t>𝑋</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ctrlPr>
                                      </m:dPr>
                                      <m:e>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𝑡</m:t>
                                        </m:r>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𝑁</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𝑙𝑜𝑔𝐼</m:t>
                                    </m:r>
                                    <m:d>
                                      <m:d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𝑟</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e>
                                    </m:d>
                                    <m: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unc>
                                      <m:func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log</m:t>
                                        </m:r>
                                      </m:fName>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𝐼</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𝑡</m:t>
                                            </m:r>
                                          </m:e>
                                        </m:d>
                                      </m:e>
                                    </m:func>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sSub>
                                      <m:sSubPr>
                                        <m:ctrlPr>
                                          <a:rPr kumimoji="0" lang="en-US" sz="1200" b="0" i="1" u="none" strike="noStrike" kern="1200" cap="none" spc="0" normalizeH="0" baseline="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ea typeface="Cambria Math" panose="02040503050406030204" pitchFamily="18" charset="0"/>
                                            <a:cs typeface="Times New Roman" panose="02020603050405020304" pitchFamily="18" charset="0"/>
                                          </a:rPr>
                                          <m:t>𝜏</m:t>
                                        </m:r>
                                      </m:e>
                                      <m:sub>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𝑋</m:t>
                                        </m:r>
                                      </m:sub>
                                    </m:sSub>
                                  </m:e>
                                </m:func>
                                <m:r>
                                  <a:rPr kumimoji="0" lang="en-US" sz="1200" b="0" i="1" u="none" strike="noStrike" kern="1200" cap="none" spc="0" normalizeH="0" baseline="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e>
                            </m:eqArr>
                          </m:e>
                        </m:d>
                      </m:oMath>
                    </m:oMathPara>
                  </a14:m>
                  <a:endParaRPr lang="en-US" sz="1200" dirty="0">
                    <a:solidFill>
                      <a:srgbClr val="FF0000"/>
                    </a:solidFill>
                    <a:latin typeface="Times New Roman" panose="02020603050405020304" pitchFamily="18" charset="0"/>
                    <a:cs typeface="Times New Roman" panose="02020603050405020304" pitchFamily="18" charset="0"/>
                  </a:endParaRPr>
                </a:p>
                <a:p>
                  <a:endParaRPr lang="en-US" sz="1200" dirty="0">
                    <a:solidFill>
                      <a:srgbClr val="FF0000"/>
                    </a:solidFill>
                    <a:latin typeface="Times New Roman" panose="02020603050405020304" pitchFamily="18" charset="0"/>
                    <a:cs typeface="Times New Roman" panose="02020603050405020304" pitchFamily="18" charset="0"/>
                  </a:endParaRPr>
                </a:p>
                <a:p>
                  <a14:m>
                    <m:oMath xmlns:m="http://schemas.openxmlformats.org/officeDocument/2006/math">
                      <m:r>
                        <a:rPr lang="en-US" sz="120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2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𝑈</m:t>
                      </m:r>
                      <m:d>
                        <m:d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ea typeface="Cambria Math" panose="02040503050406030204" pitchFamily="18" charset="0"/>
                              <a:cs typeface="Times New Roman" panose="02020603050405020304" pitchFamily="18" charset="0"/>
                            </a:rPr>
                            <m:t>0, 1</m:t>
                          </m:r>
                        </m:e>
                      </m:d>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200" b="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𝜏</m:t>
                          </m:r>
                        </m:e>
                        <m:sub>
                          <m:r>
                            <a:rPr lang="en-US" sz="1200" b="0" i="1" smtClean="0">
                              <a:latin typeface="Cambria Math" panose="02040503050406030204" pitchFamily="18" charset="0"/>
                              <a:ea typeface="Cambria Math" panose="02040503050406030204" pitchFamily="18" charset="0"/>
                              <a:cs typeface="Times New Roman" panose="02020603050405020304" pitchFamily="18" charset="0"/>
                            </a:rPr>
                            <m:t>𝐼</m:t>
                          </m:r>
                        </m:sub>
                      </m:sSub>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200" b="0" i="1" smtClean="0">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𝐼</m:t>
                                  </m:r>
                                </m:sub>
                              </m:sSub>
                            </m:e>
                            <m:sup>
                              <m:r>
                                <a:rPr lang="en-US" sz="12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1200"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200" b="0" i="1" smtClean="0">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ea typeface="Cambria Math" panose="02040503050406030204" pitchFamily="18" charset="0"/>
                              <a:cs typeface="Times New Roman" panose="02020603050405020304" pitchFamily="18" charset="0"/>
                            </a:rPr>
                            <m:t>0.01, 0.01</m:t>
                          </m:r>
                        </m:e>
                      </m:d>
                      <m:r>
                        <a:rPr lang="en-US" sz="12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200" b="0" dirty="0">
                    <a:latin typeface="Times New Roman" panose="02020603050405020304" pitchFamily="18" charset="0"/>
                    <a:ea typeface="Cambria Math" panose="02040503050406030204" pitchFamily="18" charset="0"/>
                    <a:cs typeface="Times New Roman" panose="02020603050405020304" pitchFamily="18" charset="0"/>
                  </a:endParaRPr>
                </a:p>
                <a:p>
                  <a:pPr lvl="0">
                    <a:defRPr/>
                  </a:pPr>
                  <a14:m>
                    <m:oMath xmlns:m="http://schemas.openxmlformats.org/officeDocument/2006/math">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r</m:t>
                      </m:r>
                      <m: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𝑈</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0, 1</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𝜏</m:t>
                          </m:r>
                        </m:e>
                        <m:sub>
                          <m:r>
                            <a:rPr lang="en-US"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sub>
                      </m:sSub>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𝜎</m:t>
                                  </m:r>
                                </m:e>
                                <m:sub>
                                  <m:r>
                                    <a:rPr lang="en-US"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sub>
                              </m:sSub>
                            </m:e>
                            <m:sup>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0.01, 0.01</m:t>
                          </m:r>
                        </m:e>
                      </m:d>
                      <m:r>
                        <a:rPr lang="en-US"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p</m:t>
                        </m:r>
                        <m:r>
                          <a:rPr kumimoji="0" lang="en-US" sz="1200" b="0" i="0"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𝑈</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0, 5</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𝑞</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 ~ </m:t>
                        </m:r>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𝑈</m:t>
                        </m:r>
                        <m:d>
                          <m:dPr>
                            <m:ctrlP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0, 5</m:t>
                            </m:r>
                          </m:e>
                        </m:d>
                        <m:r>
                          <a:rPr kumimoji="0" lang="en-US" sz="12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1200" b="0" i="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1" fontAlgn="auto" latinLnBrk="0" hangingPunct="1">
                    <a:spcBef>
                      <a:spcPts val="0"/>
                    </a:spcBef>
                    <a:spcAft>
                      <a:spcPts val="0"/>
                    </a:spcAft>
                    <a:buClrTx/>
                    <a:buSzTx/>
                    <a:buFontTx/>
                    <a:buNone/>
                    <a:tabLst/>
                    <a:defRPr/>
                  </a:pPr>
                  <a:endParaRPr kumimoji="0" lang="en-US" sz="1100" b="0" i="1" u="none" strike="noStrike" kern="1200" cap="none" spc="0" normalizeH="0" baseline="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endParaRPr>
                </a:p>
                <a:p>
                  <a:pPr lvl="0">
                    <a:defRPr/>
                  </a:pPr>
                  <a14:m>
                    <m:oMath xmlns:m="http://schemas.openxmlformats.org/officeDocument/2006/math">
                      <m:r>
                        <a:rPr kumimoji="0" lang="en-US" sz="1400" b="0" i="1" u="none" strike="noStrike" kern="1200" cap="none" spc="0" normalizeH="0" baseline="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stands for distributed as, </a:t>
                  </a:r>
                </a:p>
                <a:p>
                  <a:pPr lvl="0">
                    <a:defRPr/>
                  </a:pPr>
                  <a:r>
                    <a:rPr lang="en-US" sz="1400" i="1"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N, U, </a:t>
                  </a:r>
                  <a14:m>
                    <m:oMath xmlns:m="http://schemas.openxmlformats.org/officeDocument/2006/math">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𝛤</m:t>
                      </m:r>
                    </m:oMath>
                  </a14:m>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stands for </a:t>
                  </a:r>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Normal</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Uniform</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and </a:t>
                  </a:r>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Gamma</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distributions</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a:t>
                  </a:r>
                </a:p>
                <a:p>
                  <a:pPr lvl="0">
                    <a:defRPr/>
                  </a:pPr>
                  <a14:m>
                    <m:oMath xmlns:m="http://schemas.openxmlformats.org/officeDocument/2006/math">
                      <m:sSub>
                        <m:sSubPr>
                          <m:ctrlPr>
                            <a:rPr lang="en-US"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400" b="0" i="1"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kumimoji="0" lang="en-US" sz="14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f</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irst day with more than 1 confirmed case</a:t>
                  </a:r>
                  <a:r>
                    <a:rPr kumimoji="0" lang="en-US" sz="1400" b="0" u="none" strike="noStrike" kern="1200" cap="none" spc="0" normalizeH="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a:t>
                  </a:r>
                </a:p>
                <a:p>
                  <a:pPr lvl="0">
                    <a:defRPr/>
                  </a:pPr>
                  <a14:m>
                    <m:oMath xmlns:m="http://schemas.openxmlformats.org/officeDocument/2006/math">
                      <m:sSub>
                        <m:sSubPr>
                          <m:ctrlPr>
                            <a:rPr lang="en-US" sz="14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𝑞</m:t>
                          </m:r>
                        </m:sub>
                      </m:s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1400" baseline="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begin quarantine</a:t>
                  </a:r>
                  <a:r>
                    <a:rPr lang="en-US" sz="1400" baseline="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a:t>
                  </a:r>
                </a:p>
                <a:p>
                  <a:pPr lvl="0">
                    <a:defRPr/>
                  </a:pPr>
                  <a14:m>
                    <m:oMath xmlns:m="http://schemas.openxmlformats.org/officeDocument/2006/math">
                      <m:sSub>
                        <m:sSubPr>
                          <m:ctrlP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sSub>
                            <m:sSubPr>
                              <m:ctrlP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en-US" sz="14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r>
                        <a:rPr lang="en-US" sz="14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0" lang="en-US" sz="1400" b="0" i="1" u="none" strike="noStrike" kern="1200" cap="none" spc="0" normalizeH="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rPr>
                    <a:t> </a:t>
                  </a:r>
                  <a:r>
                    <a:rPr lang="en-US" sz="1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first day with more than 1 new death or recovered.</a:t>
                  </a:r>
                </a:p>
                <a:p>
                  <a:pPr lvl="0">
                    <a:defRPr/>
                  </a:pPr>
                  <a:endParaRPr kumimoji="0" lang="en-US" sz="12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a:p>
                  <a:pPr lvl="0">
                    <a:defRPr/>
                  </a:pPr>
                  <a:endParaRPr kumimoji="0" lang="en-US" sz="1200" b="0" u="none" strike="noStrike" kern="1200" cap="none" spc="0" normalizeH="0" baseline="0" dirty="0">
                    <a:ln>
                      <a:noFill/>
                    </a:ln>
                    <a:solidFill>
                      <a:prstClr val="black"/>
                    </a:solidFill>
                    <a:effectLst/>
                    <a:uLnTx/>
                    <a:uFillTx/>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9" name="CasellaDiTesto 8">
                  <a:extLst>
                    <a:ext uri="{FF2B5EF4-FFF2-40B4-BE49-F238E27FC236}">
                      <a16:creationId xmlns:a16="http://schemas.microsoft.com/office/drawing/2014/main" id="{D844FF5B-E188-4FC1-B334-F4F3146BCAF0}"/>
                    </a:ext>
                  </a:extLst>
                </p:cNvPr>
                <p:cNvSpPr txBox="1">
                  <a:spLocks noRot="1" noChangeAspect="1" noMove="1" noResize="1" noEditPoints="1" noAdjustHandles="1" noChangeArrowheads="1" noChangeShapeType="1" noTextEdit="1"/>
                </p:cNvSpPr>
                <p:nvPr/>
              </p:nvSpPr>
              <p:spPr>
                <a:xfrm>
                  <a:off x="505434" y="860179"/>
                  <a:ext cx="6390316" cy="4842223"/>
                </a:xfrm>
                <a:prstGeom prst="rect">
                  <a:avLst/>
                </a:prstGeom>
                <a:blipFill>
                  <a:blip r:embed="rId2"/>
                  <a:stretch>
                    <a:fillRect l="-286" t="-2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63F3E744-D517-4CC4-8E4A-3E2A17F1B890}"/>
                    </a:ext>
                  </a:extLst>
                </p:cNvPr>
                <p:cNvSpPr txBox="1"/>
                <p:nvPr/>
              </p:nvSpPr>
              <p:spPr>
                <a:xfrm>
                  <a:off x="4606583" y="1981634"/>
                  <a:ext cx="768479"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&lt;</m:t>
                        </m:r>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𝑞</m:t>
                            </m:r>
                          </m:sub>
                        </m:sSub>
                      </m:oMath>
                    </m:oMathPara>
                  </a14:m>
                  <a:endParaRPr lang="en-GB" dirty="0"/>
                </a:p>
              </p:txBody>
            </p:sp>
          </mc:Choice>
          <mc:Fallback xmlns="">
            <p:sp>
              <p:nvSpPr>
                <p:cNvPr id="14" name="CasellaDiTesto 13">
                  <a:extLst>
                    <a:ext uri="{FF2B5EF4-FFF2-40B4-BE49-F238E27FC236}">
                      <a16:creationId xmlns:a16="http://schemas.microsoft.com/office/drawing/2014/main" id="{63F3E744-D517-4CC4-8E4A-3E2A17F1B890}"/>
                    </a:ext>
                  </a:extLst>
                </p:cNvPr>
                <p:cNvSpPr txBox="1">
                  <a:spLocks noRot="1" noChangeAspect="1" noMove="1" noResize="1" noEditPoints="1" noAdjustHandles="1" noChangeArrowheads="1" noChangeShapeType="1" noTextEdit="1"/>
                </p:cNvSpPr>
                <p:nvPr/>
              </p:nvSpPr>
              <p:spPr>
                <a:xfrm>
                  <a:off x="4606583" y="1981634"/>
                  <a:ext cx="768479" cy="198965"/>
                </a:xfrm>
                <a:prstGeom prst="rect">
                  <a:avLst/>
                </a:prstGeom>
                <a:blipFill>
                  <a:blip r:embed="rId3"/>
                  <a:stretch>
                    <a:fillRect l="-3968" r="-1587" b="-181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08C75450-F514-452B-9D34-1C73F952A2D2}"/>
                    </a:ext>
                  </a:extLst>
                </p:cNvPr>
                <p:cNvSpPr txBox="1"/>
                <p:nvPr/>
              </p:nvSpPr>
              <p:spPr>
                <a:xfrm>
                  <a:off x="4602286" y="2224284"/>
                  <a:ext cx="436723" cy="1989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it-IT"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𝑞</m:t>
                            </m:r>
                          </m:sub>
                        </m:sSub>
                      </m:oMath>
                    </m:oMathPara>
                  </a14:m>
                  <a:endParaRPr lang="en-GB" dirty="0"/>
                </a:p>
              </p:txBody>
            </p:sp>
          </mc:Choice>
          <mc:Fallback xmlns="">
            <p:sp>
              <p:nvSpPr>
                <p:cNvPr id="16" name="CasellaDiTesto 15">
                  <a:extLst>
                    <a:ext uri="{FF2B5EF4-FFF2-40B4-BE49-F238E27FC236}">
                      <a16:creationId xmlns:a16="http://schemas.microsoft.com/office/drawing/2014/main" id="{08C75450-F514-452B-9D34-1C73F952A2D2}"/>
                    </a:ext>
                  </a:extLst>
                </p:cNvPr>
                <p:cNvSpPr txBox="1">
                  <a:spLocks noRot="1" noChangeAspect="1" noMove="1" noResize="1" noEditPoints="1" noAdjustHandles="1" noChangeArrowheads="1" noChangeShapeType="1" noTextEdit="1"/>
                </p:cNvSpPr>
                <p:nvPr/>
              </p:nvSpPr>
              <p:spPr>
                <a:xfrm>
                  <a:off x="4602286" y="2224284"/>
                  <a:ext cx="436723" cy="198965"/>
                </a:xfrm>
                <a:prstGeom prst="rect">
                  <a:avLst/>
                </a:prstGeom>
                <a:blipFill>
                  <a:blip r:embed="rId4"/>
                  <a:stretch>
                    <a:fillRect l="-6944" r="-1389" b="-151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6F26ED61-BEE3-4E57-B036-1ED2DA20E9E5}"/>
                    </a:ext>
                  </a:extLst>
                </p:cNvPr>
                <p:cNvSpPr txBox="1"/>
                <p:nvPr/>
              </p:nvSpPr>
              <p:spPr>
                <a:xfrm>
                  <a:off x="4610878" y="2465194"/>
                  <a:ext cx="492763" cy="201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r>
                          <a:rPr lang="it-IT"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sub>
                            <m:sSub>
                              <m:sSubPr>
                                <m:ctrlPr>
                                  <a:rPr lang="it-IT" sz="12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it-IT"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𝑋</m:t>
                                </m:r>
                              </m:e>
                              <m:sub>
                                <m:r>
                                  <a:rPr lang="it-IT"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sub>
                            </m:sSub>
                          </m:sub>
                        </m:sSub>
                      </m:oMath>
                    </m:oMathPara>
                  </a14:m>
                  <a:endParaRPr lang="en-GB" dirty="0"/>
                </a:p>
              </p:txBody>
            </p:sp>
          </mc:Choice>
          <mc:Fallback xmlns="">
            <p:sp>
              <p:nvSpPr>
                <p:cNvPr id="18" name="CasellaDiTesto 17">
                  <a:extLst>
                    <a:ext uri="{FF2B5EF4-FFF2-40B4-BE49-F238E27FC236}">
                      <a16:creationId xmlns:a16="http://schemas.microsoft.com/office/drawing/2014/main" id="{6F26ED61-BEE3-4E57-B036-1ED2DA20E9E5}"/>
                    </a:ext>
                  </a:extLst>
                </p:cNvPr>
                <p:cNvSpPr txBox="1">
                  <a:spLocks noRot="1" noChangeAspect="1" noMove="1" noResize="1" noEditPoints="1" noAdjustHandles="1" noChangeArrowheads="1" noChangeShapeType="1" noTextEdit="1"/>
                </p:cNvSpPr>
                <p:nvPr/>
              </p:nvSpPr>
              <p:spPr>
                <a:xfrm>
                  <a:off x="4610878" y="2465194"/>
                  <a:ext cx="492763" cy="201658"/>
                </a:xfrm>
                <a:prstGeom prst="rect">
                  <a:avLst/>
                </a:prstGeom>
                <a:blipFill>
                  <a:blip r:embed="rId5"/>
                  <a:stretch>
                    <a:fillRect l="-6173" b="-15152"/>
                  </a:stretch>
                </a:blipFill>
              </p:spPr>
              <p:txBody>
                <a:bodyPr/>
                <a:lstStyle/>
                <a:p>
                  <a:r>
                    <a:rPr lang="en-GB">
                      <a:noFill/>
                    </a:rPr>
                    <a:t> </a:t>
                  </a:r>
                </a:p>
              </p:txBody>
            </p:sp>
          </mc:Fallback>
        </mc:AlternateContent>
      </p:grpSp>
      <p:sp>
        <p:nvSpPr>
          <p:cNvPr id="3" name="Ovale 2">
            <a:extLst>
              <a:ext uri="{FF2B5EF4-FFF2-40B4-BE49-F238E27FC236}">
                <a16:creationId xmlns:a16="http://schemas.microsoft.com/office/drawing/2014/main" id="{D401B677-EB70-4D3A-8771-378E28785E65}"/>
              </a:ext>
            </a:extLst>
          </p:cNvPr>
          <p:cNvSpPr/>
          <p:nvPr/>
        </p:nvSpPr>
        <p:spPr>
          <a:xfrm>
            <a:off x="8741537" y="2143118"/>
            <a:ext cx="285017" cy="22229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e 4">
            <a:extLst>
              <a:ext uri="{FF2B5EF4-FFF2-40B4-BE49-F238E27FC236}">
                <a16:creationId xmlns:a16="http://schemas.microsoft.com/office/drawing/2014/main" id="{E8EE11B8-9D8A-4F0A-BB8B-E73C07CFD0A8}"/>
              </a:ext>
            </a:extLst>
          </p:cNvPr>
          <p:cNvSpPr/>
          <p:nvPr/>
        </p:nvSpPr>
        <p:spPr>
          <a:xfrm>
            <a:off x="8742059" y="3092361"/>
            <a:ext cx="209412" cy="2057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a:extLst>
              <a:ext uri="{FF2B5EF4-FFF2-40B4-BE49-F238E27FC236}">
                <a16:creationId xmlns:a16="http://schemas.microsoft.com/office/drawing/2014/main" id="{E478ED96-E0E0-4714-B381-142467704005}"/>
              </a:ext>
            </a:extLst>
          </p:cNvPr>
          <p:cNvCxnSpPr>
            <a:cxnSpLocks/>
          </p:cNvCxnSpPr>
          <p:nvPr/>
        </p:nvCxnSpPr>
        <p:spPr>
          <a:xfrm flipH="1" flipV="1">
            <a:off x="7591438" y="1946883"/>
            <a:ext cx="1145254" cy="268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9E675018-5A86-4DFD-8037-C4C722802E22}"/>
              </a:ext>
            </a:extLst>
          </p:cNvPr>
          <p:cNvSpPr txBox="1"/>
          <p:nvPr/>
        </p:nvSpPr>
        <p:spPr>
          <a:xfrm>
            <a:off x="6204022" y="1697155"/>
            <a:ext cx="1400961" cy="461665"/>
          </a:xfrm>
          <a:prstGeom prst="rect">
            <a:avLst/>
          </a:prstGeom>
          <a:noFill/>
        </p:spPr>
        <p:txBody>
          <a:bodyPr wrap="square" rtlCol="0">
            <a:spAutoFit/>
          </a:bodyPr>
          <a:lstStyle/>
          <a:p>
            <a:r>
              <a:rPr lang="it-IT" sz="1200" noProof="1">
                <a:latin typeface="Times New Roman" panose="02020603050405020304" pitchFamily="18" charset="0"/>
                <a:cs typeface="Times New Roman" panose="02020603050405020304" pitchFamily="18" charset="0"/>
              </a:rPr>
              <a:t>Last data-point used for estimation</a:t>
            </a:r>
          </a:p>
        </p:txBody>
      </p:sp>
      <p:cxnSp>
        <p:nvCxnSpPr>
          <p:cNvPr id="19" name="Connettore 2 18">
            <a:extLst>
              <a:ext uri="{FF2B5EF4-FFF2-40B4-BE49-F238E27FC236}">
                <a16:creationId xmlns:a16="http://schemas.microsoft.com/office/drawing/2014/main" id="{D96A51DD-1BF0-4ABB-93E2-101D95BFA0D0}"/>
              </a:ext>
            </a:extLst>
          </p:cNvPr>
          <p:cNvCxnSpPr>
            <a:cxnSpLocks/>
          </p:cNvCxnSpPr>
          <p:nvPr/>
        </p:nvCxnSpPr>
        <p:spPr>
          <a:xfrm flipH="1" flipV="1">
            <a:off x="7572485" y="2885767"/>
            <a:ext cx="1183161" cy="268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69E8826F-AC09-4DE3-A796-D35B5C2C6138}"/>
              </a:ext>
            </a:extLst>
          </p:cNvPr>
          <p:cNvSpPr txBox="1"/>
          <p:nvPr/>
        </p:nvSpPr>
        <p:spPr>
          <a:xfrm>
            <a:off x="6195269" y="2630696"/>
            <a:ext cx="1400961" cy="461665"/>
          </a:xfrm>
          <a:prstGeom prst="rect">
            <a:avLst/>
          </a:prstGeom>
          <a:noFill/>
        </p:spPr>
        <p:txBody>
          <a:bodyPr wrap="square" rtlCol="0">
            <a:spAutoFit/>
          </a:bodyPr>
          <a:lstStyle/>
          <a:p>
            <a:r>
              <a:rPr lang="it-IT" sz="1200" dirty="0">
                <a:latin typeface="Times New Roman" panose="02020603050405020304" pitchFamily="18" charset="0"/>
                <a:cs typeface="Times New Roman" panose="02020603050405020304" pitchFamily="18" charset="0"/>
              </a:rPr>
              <a:t>Last day to project the data</a:t>
            </a:r>
            <a:endParaRPr lang="en-GB" sz="1200" dirty="0">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BCA3C955-5694-4DAB-BD62-608069620B4B}"/>
              </a:ext>
            </a:extLst>
          </p:cNvPr>
          <p:cNvSpPr txBox="1"/>
          <p:nvPr/>
        </p:nvSpPr>
        <p:spPr>
          <a:xfrm>
            <a:off x="505433" y="5413045"/>
            <a:ext cx="6734265" cy="738664"/>
          </a:xfrm>
          <a:prstGeom prst="rect">
            <a:avLst/>
          </a:prstGeom>
          <a:noFill/>
        </p:spPr>
        <p:txBody>
          <a:bodyPr wrap="square" rtlCol="0">
            <a:spAutoFit/>
          </a:bodyPr>
          <a:lstStyle/>
          <a:p>
            <a:pPr algn="l"/>
            <a:r>
              <a:rPr lang="en-GB" sz="1400" b="0" i="0" u="none" strike="noStrike" baseline="0" dirty="0">
                <a:latin typeface="Times New Roman" panose="02020603050405020304" pitchFamily="18" charset="0"/>
                <a:cs typeface="Times New Roman" panose="02020603050405020304" pitchFamily="18" charset="0"/>
              </a:rPr>
              <a:t>By running the code several times the re-estimated values are always very similar,</a:t>
            </a:r>
          </a:p>
          <a:p>
            <a:pPr algn="l"/>
            <a:r>
              <a:rPr lang="en-GB" sz="1400" b="0" i="0" u="none" strike="noStrike" baseline="0" dirty="0">
                <a:latin typeface="Times New Roman" panose="02020603050405020304" pitchFamily="18" charset="0"/>
                <a:cs typeface="Times New Roman" panose="02020603050405020304" pitchFamily="18" charset="0"/>
              </a:rPr>
              <a:t>even when the uncertainty on the prior expectations is set to a high value. </a:t>
            </a:r>
          </a:p>
          <a:p>
            <a:pPr algn="l"/>
            <a:r>
              <a:rPr lang="en-GB" sz="1400" b="0" i="0" u="none" strike="noStrike" baseline="0" dirty="0">
                <a:latin typeface="Times New Roman" panose="02020603050405020304" pitchFamily="18" charset="0"/>
                <a:cs typeface="Times New Roman" panose="02020603050405020304" pitchFamily="18" charset="0"/>
              </a:rPr>
              <a:t>This demonstrates that the produced Markov chain is indeed ergodic.</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44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5A1B1EA-CF2A-46DF-8ED0-06ECE8425F39}"/>
              </a:ext>
            </a:extLst>
          </p:cNvPr>
          <p:cNvSpPr>
            <a:spLocks noGrp="1"/>
          </p:cNvSpPr>
          <p:nvPr>
            <p:ph type="title"/>
          </p:nvPr>
        </p:nvSpPr>
        <p:spPr>
          <a:xfrm>
            <a:off x="903302" y="1"/>
            <a:ext cx="10515600" cy="776288"/>
          </a:xfrm>
        </p:spPr>
        <p:txBody>
          <a:bodyPr>
            <a:normAutofit/>
          </a:bodyPr>
          <a:lstStyle/>
          <a:p>
            <a:pPr algn="ctr"/>
            <a:r>
              <a:rPr lang="en-US" sz="3200" b="1" noProof="1">
                <a:latin typeface="Times New Roman" panose="02020603050405020304" pitchFamily="18" charset="0"/>
                <a:cs typeface="Times New Roman" panose="02020603050405020304" pitchFamily="18" charset="0"/>
              </a:rPr>
              <a:t>Results</a:t>
            </a:r>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DF9CA6C5-B02C-4B7C-9DBA-BF68ECFE0419}"/>
                  </a:ext>
                </a:extLst>
              </p:cNvPr>
              <p:cNvSpPr txBox="1"/>
              <p:nvPr/>
            </p:nvSpPr>
            <p:spPr>
              <a:xfrm>
                <a:off x="6638232" y="930946"/>
                <a:ext cx="4535903" cy="3163495"/>
              </a:xfrm>
              <a:prstGeom prst="rect">
                <a:avLst/>
              </a:prstGeom>
              <a:noFill/>
            </p:spPr>
            <p:txBody>
              <a:bodyPr wrap="square" rtlCol="0">
                <a:spAutoFit/>
              </a:bodyPr>
              <a:lstStyle/>
              <a:p>
                <a:pPr algn="l"/>
                <a:r>
                  <a:rPr lang="en-US" sz="1400" noProof="1">
                    <a:latin typeface="Times New Roman" panose="02020603050405020304" pitchFamily="18" charset="0"/>
                    <a:cs typeface="Times New Roman" panose="02020603050405020304" pitchFamily="18" charset="0"/>
                  </a:rPr>
                  <a:t>Markov Chain parameters:</a:t>
                </a:r>
              </a:p>
              <a:p>
                <a:pPr marL="285750" indent="-285750" algn="l">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10</a:t>
                </a:r>
                <a:r>
                  <a:rPr lang="en-US" sz="1400" b="0" i="0" strike="noStrike" baseline="0" noProof="1">
                    <a:latin typeface="Times New Roman" panose="02020603050405020304" pitchFamily="18" charset="0"/>
                    <a:cs typeface="Times New Roman" panose="02020603050405020304" pitchFamily="18" charset="0"/>
                  </a:rPr>
                  <a:t> markov chains</a:t>
                </a:r>
                <a:r>
                  <a:rPr lang="en-US" sz="1400" noProof="1">
                    <a:latin typeface="Times New Roman" panose="02020603050405020304" pitchFamily="18" charset="0"/>
                    <a:cs typeface="Times New Roman" panose="02020603050405020304" pitchFamily="18" charset="0"/>
                  </a:rPr>
                  <a:t>,</a:t>
                </a:r>
                <a:endParaRPr lang="en-US" sz="1400" b="0" i="0" strike="noStrike" baseline="0" noProof="1">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14:m>
                  <m:oMath xmlns:m="http://schemas.openxmlformats.org/officeDocument/2006/math">
                    <m:sSup>
                      <m:sSupPr>
                        <m:ctrlPr>
                          <a:rPr lang="en-US" sz="1400" b="0" i="1" strike="noStrike" baseline="0" noProof="1" dirty="0" smtClean="0">
                            <a:latin typeface="Cambria Math" panose="02040503050406030204" pitchFamily="18" charset="0"/>
                            <a:cs typeface="Times New Roman" panose="02020603050405020304" pitchFamily="18" charset="0"/>
                          </a:rPr>
                        </m:ctrlPr>
                      </m:sSupPr>
                      <m:e>
                        <m:r>
                          <a:rPr lang="en-US" sz="1400" b="0" i="1" strike="noStrike" baseline="0" noProof="1" dirty="0" smtClean="0">
                            <a:latin typeface="Cambria Math" panose="02040503050406030204" pitchFamily="18" charset="0"/>
                            <a:cs typeface="Times New Roman" panose="02020603050405020304" pitchFamily="18" charset="0"/>
                          </a:rPr>
                          <m:t>10</m:t>
                        </m:r>
                      </m:e>
                      <m:sup>
                        <m:r>
                          <a:rPr lang="it-IT" sz="1400" b="0" i="1" strike="noStrike" baseline="0" noProof="1" dirty="0" smtClean="0">
                            <a:latin typeface="Cambria Math" panose="02040503050406030204" pitchFamily="18" charset="0"/>
                            <a:cs typeface="Times New Roman" panose="02020603050405020304" pitchFamily="18" charset="0"/>
                          </a:rPr>
                          <m:t>6</m:t>
                        </m:r>
                      </m:sup>
                    </m:sSup>
                    <m:r>
                      <a:rPr lang="en-US" sz="1400" b="0" i="1" strike="noStrike" baseline="0" noProof="1" dirty="0" smtClean="0">
                        <a:latin typeface="Cambria Math" panose="02040503050406030204" pitchFamily="18" charset="0"/>
                        <a:cs typeface="Times New Roman" panose="02020603050405020304" pitchFamily="18" charset="0"/>
                      </a:rPr>
                      <m:t>𝑖𝑡𝑒𝑟𝑎𝑡𝑖𝑜𝑛𝑠</m:t>
                    </m:r>
                    <m:r>
                      <a:rPr lang="it-IT" sz="1400" b="0" i="0" strike="noStrike" baseline="0" noProof="1" dirty="0" smtClean="0">
                        <a:latin typeface="Cambria Math" panose="02040503050406030204" pitchFamily="18" charset="0"/>
                        <a:cs typeface="Times New Roman" panose="02020603050405020304" pitchFamily="18" charset="0"/>
                      </a:rPr>
                      <m:t> </m:t>
                    </m:r>
                    <m:r>
                      <m:rPr>
                        <m:sty m:val="p"/>
                      </m:rPr>
                      <a:rPr lang="it-IT" sz="1400" b="0" i="0" strike="noStrike" baseline="0" noProof="1" dirty="0" smtClean="0">
                        <a:latin typeface="Cambria Math" panose="02040503050406030204" pitchFamily="18" charset="0"/>
                        <a:cs typeface="Times New Roman" panose="02020603050405020304" pitchFamily="18" charset="0"/>
                      </a:rPr>
                      <m:t>for</m:t>
                    </m:r>
                    <m:r>
                      <a:rPr lang="it-IT" sz="1400" b="0" i="0" strike="noStrike" baseline="0" noProof="1" dirty="0" smtClean="0">
                        <a:latin typeface="Cambria Math" panose="02040503050406030204" pitchFamily="18" charset="0"/>
                        <a:cs typeface="Times New Roman" panose="02020603050405020304" pitchFamily="18" charset="0"/>
                      </a:rPr>
                      <m:t> </m:t>
                    </m:r>
                    <m:r>
                      <m:rPr>
                        <m:sty m:val="p"/>
                      </m:rPr>
                      <a:rPr lang="it-IT" sz="1400" b="0" i="0" strike="noStrike" baseline="0" noProof="1" dirty="0" smtClean="0">
                        <a:latin typeface="Cambria Math" panose="02040503050406030204" pitchFamily="18" charset="0"/>
                        <a:cs typeface="Times New Roman" panose="02020603050405020304" pitchFamily="18" charset="0"/>
                      </a:rPr>
                      <m:t>each</m:t>
                    </m:r>
                    <m:r>
                      <a:rPr lang="it-IT" sz="1400" b="0" i="0" strike="noStrike" baseline="0" noProof="1" dirty="0" smtClean="0">
                        <a:latin typeface="Cambria Math" panose="02040503050406030204" pitchFamily="18" charset="0"/>
                        <a:cs typeface="Times New Roman" panose="02020603050405020304" pitchFamily="18" charset="0"/>
                      </a:rPr>
                      <m:t> </m:t>
                    </m:r>
                    <m:r>
                      <m:rPr>
                        <m:sty m:val="p"/>
                      </m:rPr>
                      <a:rPr lang="it-IT" sz="1400" b="0" i="0" strike="noStrike" baseline="0" noProof="1" dirty="0" smtClean="0">
                        <a:latin typeface="Cambria Math" panose="02040503050406030204" pitchFamily="18" charset="0"/>
                        <a:cs typeface="Times New Roman" panose="02020603050405020304" pitchFamily="18" charset="0"/>
                      </a:rPr>
                      <m:t>chain</m:t>
                    </m:r>
                    <m:r>
                      <a:rPr lang="en-US" sz="1400" b="0" i="0" strike="noStrike" baseline="0" noProof="1" dirty="0" smtClean="0">
                        <a:latin typeface="Cambria Math" panose="02040503050406030204" pitchFamily="18" charset="0"/>
                        <a:cs typeface="Times New Roman" panose="02020603050405020304" pitchFamily="18" charset="0"/>
                      </a:rPr>
                      <m:t>,</m:t>
                    </m:r>
                  </m:oMath>
                </a14:m>
                <a:endParaRPr lang="en-US" sz="1400" b="0" i="0" strike="noStrike" baseline="0" noProof="1">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first </a:t>
                </a:r>
                <a14:m>
                  <m:oMath xmlns:m="http://schemas.openxmlformats.org/officeDocument/2006/math">
                    <m:sSup>
                      <m:sSupPr>
                        <m:ctrlPr>
                          <a:rPr lang="en-US" sz="1400" b="0" i="1" strike="noStrike" baseline="0" noProof="1" dirty="0" smtClean="0">
                            <a:latin typeface="Cambria Math" panose="02040503050406030204" pitchFamily="18" charset="0"/>
                            <a:cs typeface="Times New Roman" panose="02020603050405020304" pitchFamily="18" charset="0"/>
                          </a:rPr>
                        </m:ctrlPr>
                      </m:sSupPr>
                      <m:e>
                        <m:r>
                          <a:rPr lang="it-IT" sz="1400" b="0" i="1" strike="noStrike" baseline="0" noProof="1" dirty="0" smtClean="0">
                            <a:latin typeface="Cambria Math" panose="02040503050406030204" pitchFamily="18" charset="0"/>
                            <a:cs typeface="Times New Roman" panose="02020603050405020304" pitchFamily="18" charset="0"/>
                          </a:rPr>
                          <m:t>5⋅</m:t>
                        </m:r>
                        <m:r>
                          <a:rPr lang="en-US" sz="1400" b="0" i="1" strike="noStrike" baseline="0" noProof="1" dirty="0" smtClean="0">
                            <a:latin typeface="Cambria Math" panose="02040503050406030204" pitchFamily="18" charset="0"/>
                            <a:cs typeface="Times New Roman" panose="02020603050405020304" pitchFamily="18" charset="0"/>
                          </a:rPr>
                          <m:t>10</m:t>
                        </m:r>
                      </m:e>
                      <m:sup>
                        <m:r>
                          <a:rPr lang="it-IT" sz="1400" b="0" i="1" strike="noStrike" baseline="0" noProof="1" dirty="0" smtClean="0">
                            <a:latin typeface="Cambria Math" panose="02040503050406030204" pitchFamily="18" charset="0"/>
                            <a:cs typeface="Times New Roman" panose="02020603050405020304" pitchFamily="18" charset="0"/>
                          </a:rPr>
                          <m:t>5</m:t>
                        </m:r>
                      </m:sup>
                    </m:sSup>
                  </m:oMath>
                </a14:m>
                <a:r>
                  <a:rPr lang="en-US" sz="1400" noProof="1">
                    <a:latin typeface="Times New Roman" panose="02020603050405020304" pitchFamily="18" charset="0"/>
                    <a:cs typeface="Times New Roman" panose="02020603050405020304" pitchFamily="18" charset="0"/>
                  </a:rPr>
                  <a:t> samples as burn-in.</a:t>
                </a:r>
              </a:p>
              <a:p>
                <a:pPr algn="l"/>
                <a:endParaRPr lang="en-US" sz="1400" noProof="1">
                  <a:latin typeface="Times New Roman" panose="02020603050405020304" pitchFamily="18" charset="0"/>
                  <a:cs typeface="Times New Roman" panose="02020603050405020304" pitchFamily="18" charset="0"/>
                </a:endParaRPr>
              </a:p>
              <a:p>
                <a:pPr algn="l"/>
                <a:r>
                  <a:rPr lang="en-US" sz="1400" noProof="1">
                    <a:latin typeface="Times New Roman" panose="02020603050405020304" pitchFamily="18" charset="0"/>
                    <a:cs typeface="Times New Roman" panose="02020603050405020304" pitchFamily="18" charset="0"/>
                  </a:rPr>
                  <a:t>P</a:t>
                </a:r>
                <a:r>
                  <a:rPr lang="en-US" sz="1400" b="0" i="0" strike="noStrike" baseline="0" noProof="1">
                    <a:latin typeface="Times New Roman" panose="02020603050405020304" pitchFamily="18" charset="0"/>
                    <a:cs typeface="Times New Roman" panose="02020603050405020304" pitchFamily="18" charset="0"/>
                  </a:rPr>
                  <a:t>arameters values are estimated with the correspondent median value:</a:t>
                </a:r>
              </a:p>
              <a:p>
                <a:pPr algn="l"/>
                <a:endParaRPr lang="en-US" sz="1400" noProof="1">
                  <a:latin typeface="Times New Roman" panose="02020603050405020304" pitchFamily="18" charset="0"/>
                  <a:cs typeface="Times New Roman" panose="02020603050405020304" pitchFamily="18" charset="0"/>
                </a:endParaRPr>
              </a:p>
              <a:p>
                <a:pPr algn="l"/>
                <a14:m>
                  <m:oMath xmlns:m="http://schemas.openxmlformats.org/officeDocument/2006/math">
                    <m:r>
                      <a:rPr lang="en-US" sz="1400" b="0" i="1" strike="noStrike" baseline="0" noProof="1" dirty="0" smtClean="0">
                        <a:latin typeface="Cambria Math" panose="02040503050406030204" pitchFamily="18" charset="0"/>
                        <a:cs typeface="Times New Roman" panose="02020603050405020304" pitchFamily="18" charset="0"/>
                      </a:rPr>
                      <m:t>𝛽</m:t>
                    </m:r>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0.225±0.004</m:t>
                        </m:r>
                      </m:e>
                    </m:d>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r>
                      <a:rPr lang="en-US" sz="1400" b="0" i="1" strike="noStrike" baseline="0" noProof="1" dirty="0" smtClean="0">
                        <a:latin typeface="Cambria Math" panose="02040503050406030204" pitchFamily="18" charset="0"/>
                        <a:cs typeface="Times New Roman" panose="02020603050405020304" pitchFamily="18" charset="0"/>
                      </a:rPr>
                      <m:t>𝑟</m:t>
                    </m:r>
                    <m:r>
                      <a:rPr lang="en-US" sz="1400" b="0" i="1" strike="noStrike" baseline="0" noProof="1" dirty="0" smtClean="0">
                        <a:latin typeface="Cambria Math" panose="02040503050406030204" pitchFamily="18" charset="0"/>
                        <a:cs typeface="Times New Roman" panose="02020603050405020304" pitchFamily="18" charset="0"/>
                      </a:rPr>
                      <m:t>+</m:t>
                    </m:r>
                    <m:r>
                      <a:rPr lang="en-US" sz="1400" b="0" i="1" strike="noStrike" baseline="0" noProof="1" dirty="0" smtClean="0">
                        <a:latin typeface="Cambria Math" panose="02040503050406030204" pitchFamily="18" charset="0"/>
                        <a:cs typeface="Times New Roman" panose="02020603050405020304" pitchFamily="18" charset="0"/>
                      </a:rPr>
                      <m:t>𝜇</m:t>
                    </m:r>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0.032±0.002</m:t>
                        </m:r>
                      </m:e>
                    </m:d>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r>
                      <a:rPr lang="en-US" sz="1400" b="0" i="1" strike="noStrike" baseline="0" noProof="1" dirty="0" smtClean="0">
                        <a:latin typeface="Cambria Math" panose="02040503050406030204" pitchFamily="18" charset="0"/>
                        <a:cs typeface="Times New Roman" panose="02020603050405020304" pitchFamily="18" charset="0"/>
                      </a:rPr>
                      <m:t>𝑞</m:t>
                    </m:r>
                    <m:r>
                      <a:rPr lang="en-US" sz="1400" b="0" i="1" strike="noStrike" baseline="0" noProof="1" dirty="0" smtClean="0">
                        <a:latin typeface="Cambria Math" panose="02040503050406030204" pitchFamily="18" charset="0"/>
                        <a:cs typeface="Times New Roman" panose="02020603050405020304" pitchFamily="18" charset="0"/>
                      </a:rPr>
                      <m:t>=(0.054±0.005)</m:t>
                    </m:r>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r>
                      <a:rPr lang="en-US" sz="1400" b="0" i="1" strike="noStrike" baseline="0" noProof="1" dirty="0" smtClean="0">
                        <a:latin typeface="Cambria Math" panose="02040503050406030204" pitchFamily="18" charset="0"/>
                        <a:cs typeface="Times New Roman" panose="02020603050405020304" pitchFamily="18" charset="0"/>
                      </a:rPr>
                      <m:t>𝑝</m:t>
                    </m:r>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0.011±0.009</m:t>
                        </m:r>
                      </m:e>
                    </m:d>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sSub>
                      <m:sSubPr>
                        <m:ctrlPr>
                          <a:rPr lang="en-US" sz="1400" b="0" i="1" strike="noStrike" baseline="0" noProof="1" dirty="0" smtClean="0">
                            <a:latin typeface="Cambria Math" panose="02040503050406030204" pitchFamily="18" charset="0"/>
                            <a:cs typeface="Times New Roman" panose="02020603050405020304" pitchFamily="18" charset="0"/>
                          </a:rPr>
                        </m:ctrlPr>
                      </m:sSubPr>
                      <m:e>
                        <m:r>
                          <a:rPr lang="en-US" sz="1400" i="1" noProof="1" dirty="0">
                            <a:latin typeface="Cambria Math" panose="02040503050406030204" pitchFamily="18" charset="0"/>
                            <a:cs typeface="Times New Roman" panose="02020603050405020304" pitchFamily="18" charset="0"/>
                          </a:rPr>
                          <m:t>𝜎</m:t>
                        </m:r>
                      </m:e>
                      <m:sub>
                        <m:r>
                          <a:rPr lang="it-IT" sz="1400" b="0" i="1" strike="noStrike" baseline="0" noProof="1" dirty="0" smtClean="0">
                            <a:latin typeface="Cambria Math" panose="02040503050406030204" pitchFamily="18" charset="0"/>
                            <a:cs typeface="Times New Roman" panose="02020603050405020304" pitchFamily="18" charset="0"/>
                          </a:rPr>
                          <m:t>𝐼</m:t>
                        </m:r>
                      </m:sub>
                    </m:sSub>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0.030±0.008</m:t>
                        </m:r>
                      </m:e>
                    </m:d>
                  </m:oMath>
                </a14:m>
                <a:r>
                  <a:rPr lang="en-US" sz="1400" b="0" i="0" strike="noStrike" baseline="0" noProof="1">
                    <a:latin typeface="Times New Roman" panose="02020603050405020304" pitchFamily="18" charset="0"/>
                    <a:cs typeface="Times New Roman" panose="02020603050405020304" pitchFamily="18" charset="0"/>
                  </a:rPr>
                  <a:t> </a:t>
                </a:r>
              </a:p>
              <a:p>
                <a14:m>
                  <m:oMath xmlns:m="http://schemas.openxmlformats.org/officeDocument/2006/math">
                    <m:sSub>
                      <m:sSubPr>
                        <m:ctrlPr>
                          <a:rPr lang="en-US" sz="1400" i="1" noProof="1" dirty="0">
                            <a:latin typeface="Cambria Math" panose="02040503050406030204" pitchFamily="18" charset="0"/>
                            <a:cs typeface="Times New Roman" panose="02020603050405020304" pitchFamily="18" charset="0"/>
                          </a:rPr>
                        </m:ctrlPr>
                      </m:sSubPr>
                      <m:e>
                        <m:r>
                          <a:rPr lang="en-US" sz="1400" i="1" noProof="1" dirty="0">
                            <a:latin typeface="Cambria Math" panose="02040503050406030204" pitchFamily="18" charset="0"/>
                            <a:cs typeface="Times New Roman" panose="02020603050405020304" pitchFamily="18" charset="0"/>
                          </a:rPr>
                          <m:t>𝜎</m:t>
                        </m:r>
                      </m:e>
                      <m:sub>
                        <m:r>
                          <a:rPr lang="it-IT" sz="1400" b="0" i="1" noProof="1" dirty="0" smtClean="0">
                            <a:latin typeface="Cambria Math" panose="02040503050406030204" pitchFamily="18" charset="0"/>
                            <a:cs typeface="Times New Roman" panose="02020603050405020304" pitchFamily="18" charset="0"/>
                          </a:rPr>
                          <m:t>𝑋</m:t>
                        </m:r>
                      </m:sub>
                    </m:sSub>
                    <m:r>
                      <a:rPr lang="en-US" sz="1400" b="0" i="1" strike="noStrike" baseline="0" noProof="1" dirty="0" smtClean="0">
                        <a:latin typeface="Cambria Math" panose="02040503050406030204" pitchFamily="18" charset="0"/>
                        <a:cs typeface="Times New Roman" panose="02020603050405020304" pitchFamily="18" charset="0"/>
                      </a:rPr>
                      <m:t>=</m:t>
                    </m:r>
                    <m:d>
                      <m:dPr>
                        <m:ctrlPr>
                          <a:rPr lang="en-US" sz="1400" b="0" i="1" strike="noStrike" baseline="0" noProof="1" dirty="0" smtClean="0">
                            <a:latin typeface="Cambria Math" panose="02040503050406030204" pitchFamily="18" charset="0"/>
                            <a:cs typeface="Times New Roman" panose="02020603050405020304" pitchFamily="18" charset="0"/>
                          </a:rPr>
                        </m:ctrlPr>
                      </m:dPr>
                      <m:e>
                        <m:r>
                          <a:rPr lang="en-US" sz="1400" b="0" i="1" strike="noStrike" baseline="0" noProof="1" dirty="0" smtClean="0">
                            <a:latin typeface="Cambria Math" panose="02040503050406030204" pitchFamily="18" charset="0"/>
                            <a:cs typeface="Times New Roman" panose="02020603050405020304" pitchFamily="18" charset="0"/>
                          </a:rPr>
                          <m:t>0.13±0.04</m:t>
                        </m:r>
                      </m:e>
                    </m:d>
                  </m:oMath>
                </a14:m>
                <a:r>
                  <a:rPr lang="en-US" sz="1400" b="0" i="0" strike="noStrike" baseline="0" noProof="1">
                    <a:latin typeface="Times New Roman" panose="02020603050405020304" pitchFamily="18" charset="0"/>
                    <a:cs typeface="Times New Roman" panose="02020603050405020304" pitchFamily="18" charset="0"/>
                  </a:rPr>
                  <a:t> </a:t>
                </a:r>
              </a:p>
            </p:txBody>
          </p:sp>
        </mc:Choice>
        <mc:Fallback xmlns="">
          <p:sp>
            <p:nvSpPr>
              <p:cNvPr id="12" name="CasellaDiTesto 11">
                <a:extLst>
                  <a:ext uri="{FF2B5EF4-FFF2-40B4-BE49-F238E27FC236}">
                    <a16:creationId xmlns:a16="http://schemas.microsoft.com/office/drawing/2014/main" id="{DF9CA6C5-B02C-4B7C-9DBA-BF68ECFE0419}"/>
                  </a:ext>
                </a:extLst>
              </p:cNvPr>
              <p:cNvSpPr txBox="1">
                <a:spLocks noRot="1" noChangeAspect="1" noMove="1" noResize="1" noEditPoints="1" noAdjustHandles="1" noChangeArrowheads="1" noChangeShapeType="1" noTextEdit="1"/>
              </p:cNvSpPr>
              <p:nvPr/>
            </p:nvSpPr>
            <p:spPr>
              <a:xfrm>
                <a:off x="6638232" y="930946"/>
                <a:ext cx="4535903" cy="3163495"/>
              </a:xfrm>
              <a:prstGeom prst="rect">
                <a:avLst/>
              </a:prstGeom>
              <a:blipFill>
                <a:blip r:embed="rId2"/>
                <a:stretch>
                  <a:fillRect l="-403" t="-385"/>
                </a:stretch>
              </a:blipFill>
            </p:spPr>
            <p:txBody>
              <a:bodyPr/>
              <a:lstStyle/>
              <a:p>
                <a:r>
                  <a:rPr lang="en-GB">
                    <a:noFill/>
                  </a:rPr>
                  <a:t> </a:t>
                </a:r>
              </a:p>
            </p:txBody>
          </p:sp>
        </mc:Fallback>
      </mc:AlternateContent>
      <p:grpSp>
        <p:nvGrpSpPr>
          <p:cNvPr id="26" name="Gruppo 25">
            <a:extLst>
              <a:ext uri="{FF2B5EF4-FFF2-40B4-BE49-F238E27FC236}">
                <a16:creationId xmlns:a16="http://schemas.microsoft.com/office/drawing/2014/main" id="{ED98846E-3197-4E31-9C8C-CDC27A80B315}"/>
              </a:ext>
            </a:extLst>
          </p:cNvPr>
          <p:cNvGrpSpPr/>
          <p:nvPr/>
        </p:nvGrpSpPr>
        <p:grpSpPr>
          <a:xfrm>
            <a:off x="704633" y="851811"/>
            <a:ext cx="5154378" cy="5598731"/>
            <a:chOff x="704633" y="851811"/>
            <a:chExt cx="5154378" cy="5598731"/>
          </a:xfrm>
        </p:grpSpPr>
        <p:sp>
          <p:nvSpPr>
            <p:cNvPr id="15" name="CasellaDiTesto 14">
              <a:extLst>
                <a:ext uri="{FF2B5EF4-FFF2-40B4-BE49-F238E27FC236}">
                  <a16:creationId xmlns:a16="http://schemas.microsoft.com/office/drawing/2014/main" id="{7F138B66-B8CE-4E65-AA6E-E017870D15AA}"/>
                </a:ext>
              </a:extLst>
            </p:cNvPr>
            <p:cNvSpPr txBox="1"/>
            <p:nvPr/>
          </p:nvSpPr>
          <p:spPr>
            <a:xfrm>
              <a:off x="1143054" y="6204321"/>
              <a:ext cx="1443362" cy="246221"/>
            </a:xfrm>
            <a:prstGeom prst="rect">
              <a:avLst/>
            </a:prstGeom>
            <a:noFill/>
          </p:spPr>
          <p:txBody>
            <a:bodyPr wrap="square" rtlCol="0">
              <a:spAutoFit/>
            </a:bodyPr>
            <a:lstStyle/>
            <a:p>
              <a:r>
                <a:rPr lang="it-IT" sz="1000" b="1" noProof="1">
                  <a:latin typeface="Times New Roman" panose="02020603050405020304" pitchFamily="18" charset="0"/>
                  <a:cs typeface="Times New Roman" panose="02020603050405020304" pitchFamily="18" charset="0"/>
                </a:rPr>
                <a:t>Parameter distribution</a:t>
              </a:r>
            </a:p>
          </p:txBody>
        </p:sp>
        <p:sp>
          <p:nvSpPr>
            <p:cNvPr id="17" name="CasellaDiTesto 16">
              <a:extLst>
                <a:ext uri="{FF2B5EF4-FFF2-40B4-BE49-F238E27FC236}">
                  <a16:creationId xmlns:a16="http://schemas.microsoft.com/office/drawing/2014/main" id="{0904FC33-9288-4128-969E-D996F1367A91}"/>
                </a:ext>
              </a:extLst>
            </p:cNvPr>
            <p:cNvSpPr txBox="1"/>
            <p:nvPr/>
          </p:nvSpPr>
          <p:spPr>
            <a:xfrm>
              <a:off x="4146541" y="6204321"/>
              <a:ext cx="1076542" cy="246221"/>
            </a:xfrm>
            <a:prstGeom prst="rect">
              <a:avLst/>
            </a:prstGeom>
            <a:noFill/>
          </p:spPr>
          <p:txBody>
            <a:bodyPr wrap="square" rtlCol="0">
              <a:spAutoFit/>
            </a:bodyPr>
            <a:lstStyle/>
            <a:p>
              <a:r>
                <a:rPr lang="it-IT" sz="1000" b="1" noProof="1">
                  <a:latin typeface="Times New Roman" panose="02020603050405020304" pitchFamily="18" charset="0"/>
                  <a:cs typeface="Times New Roman" panose="02020603050405020304" pitchFamily="18" charset="0"/>
                </a:rPr>
                <a:t>Parameter trace</a:t>
              </a:r>
            </a:p>
          </p:txBody>
        </p:sp>
        <p:pic>
          <p:nvPicPr>
            <p:cNvPr id="25" name="Immagine 24" descr="Immagine che contiene edificio, gabbia&#10;&#10;Descrizione generata automaticamente">
              <a:extLst>
                <a:ext uri="{FF2B5EF4-FFF2-40B4-BE49-F238E27FC236}">
                  <a16:creationId xmlns:a16="http://schemas.microsoft.com/office/drawing/2014/main" id="{685245FD-2646-4157-BE2E-682D6F2F1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33" y="851811"/>
              <a:ext cx="5154378" cy="5154378"/>
            </a:xfrm>
            <a:prstGeom prst="rect">
              <a:avLst/>
            </a:prstGeom>
          </p:spPr>
        </p:pic>
      </p:grpSp>
      <p:pic>
        <p:nvPicPr>
          <p:cNvPr id="2" name="Immagine 1">
            <a:extLst>
              <a:ext uri="{FF2B5EF4-FFF2-40B4-BE49-F238E27FC236}">
                <a16:creationId xmlns:a16="http://schemas.microsoft.com/office/drawing/2014/main" id="{58DAB2FA-59E6-4625-B6B0-4A43786CC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2114" y="3221372"/>
            <a:ext cx="2956788" cy="2784817"/>
          </a:xfrm>
          <a:prstGeom prst="rect">
            <a:avLst/>
          </a:prstGeom>
        </p:spPr>
      </p:pic>
    </p:spTree>
    <p:extLst>
      <p:ext uri="{BB962C8B-B14F-4D97-AF65-F5344CB8AC3E}">
        <p14:creationId xmlns:p14="http://schemas.microsoft.com/office/powerpoint/2010/main" val="365436457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5405651927DC7428FE0197358ED522B" ma:contentTypeVersion="8" ma:contentTypeDescription="Creare un nuovo documento." ma:contentTypeScope="" ma:versionID="1e2278ee2a740ce40c41d0314a51aa3a">
  <xsd:schema xmlns:xsd="http://www.w3.org/2001/XMLSchema" xmlns:xs="http://www.w3.org/2001/XMLSchema" xmlns:p="http://schemas.microsoft.com/office/2006/metadata/properties" xmlns:ns2="a42e206f-a2cb-408f-802c-329e87c27b40" targetNamespace="http://schemas.microsoft.com/office/2006/metadata/properties" ma:root="true" ma:fieldsID="eba4843696ba4ecce094eac8bcbd31e2" ns2:_="">
    <xsd:import namespace="a42e206f-a2cb-408f-802c-329e87c27b4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2e206f-a2cb-408f-802c-329e87c27b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F73AC4-8F02-47F3-8149-18CD3F2DF1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2e206f-a2cb-408f-802c-329e87c27b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D20867-F43F-4496-8292-62C6829224F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9B03FA8-A39A-4C5E-908C-9F3FBC4398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3850</TotalTime>
  <Words>1571</Words>
  <Application>Microsoft Office PowerPoint</Application>
  <PresentationFormat>Widescreen</PresentationFormat>
  <Paragraphs>149</Paragraphs>
  <Slides>12</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12</vt:i4>
      </vt:variant>
    </vt:vector>
  </HeadingPairs>
  <TitlesOfParts>
    <vt:vector size="20" baseType="lpstr">
      <vt:lpstr>Arial</vt:lpstr>
      <vt:lpstr>Calibri</vt:lpstr>
      <vt:lpstr>Calibri Light</vt:lpstr>
      <vt:lpstr>Cambria Math</vt:lpstr>
      <vt:lpstr>DejaVuSans</vt:lpstr>
      <vt:lpstr>JetBrains Mono</vt:lpstr>
      <vt:lpstr>Times New Roman</vt:lpstr>
      <vt:lpstr>Tema di Office</vt:lpstr>
      <vt:lpstr>Predictability: Can the trend of an expanding epidemic be precisely forecast while the epidemic is still spreading?</vt:lpstr>
      <vt:lpstr>SCIR: SIR model with confinement</vt:lpstr>
      <vt:lpstr>Presentazione standard di PowerPoint</vt:lpstr>
      <vt:lpstr>Presentazione standard di PowerPoint</vt:lpstr>
      <vt:lpstr>Bayesian hierarchical model</vt:lpstr>
      <vt:lpstr>Gibbs sampler algorithm</vt:lpstr>
      <vt:lpstr>Presentazione standard di PowerPoint</vt:lpstr>
      <vt:lpstr>Bayesias parametric Fit</vt:lpstr>
      <vt:lpstr>Results</vt:lpstr>
      <vt:lpstr>Presentazione standard di PowerPoint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Manuel Lacal</dc:creator>
  <cp:lastModifiedBy>Manuel Lacal</cp:lastModifiedBy>
  <cp:revision>222</cp:revision>
  <dcterms:created xsi:type="dcterms:W3CDTF">2020-08-28T16:59:16Z</dcterms:created>
  <dcterms:modified xsi:type="dcterms:W3CDTF">2021-07-11T11:09:33Z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0x010100A5405651927DC7428FE0197358ED522B</vt:lpwstr>
  </property>
</Properties>
</file>