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00.xml"/>
  <Override ContentType="application/vnd.openxmlformats-officedocument.presentationml.slideLayout+xml" PartName="/ppt/slideLayouts/slideLayout101.xml"/>
  <Override ContentType="application/vnd.openxmlformats-officedocument.presentationml.slideLayout+xml" PartName="/ppt/slideLayouts/slideLayout102.xml"/>
  <Override ContentType="application/vnd.openxmlformats-officedocument.presentationml.slideLayout+xml" PartName="/ppt/slideLayouts/slideLayout103.xml"/>
  <Override ContentType="application/vnd.openxmlformats-officedocument.presentationml.slideLayout+xml" PartName="/ppt/slideLayouts/slideLayout104.xml"/>
  <Override ContentType="application/vnd.openxmlformats-officedocument.presentationml.slideLayout+xml" PartName="/ppt/slideLayouts/slideLayout105.xml"/>
  <Override ContentType="application/vnd.openxmlformats-officedocument.presentationml.slideLayout+xml" PartName="/ppt/slideLayouts/slideLayout106.xml"/>
  <Override ContentType="application/vnd.openxmlformats-officedocument.presentationml.slideLayout+xml" PartName="/ppt/slideLayouts/slideLayout107.xml"/>
  <Override ContentType="application/vnd.openxmlformats-officedocument.presentationml.slideLayout+xml" PartName="/ppt/slideLayouts/slideLayout108.xml"/>
  <Override ContentType="application/vnd.openxmlformats-officedocument.presentationml.slideLayout+xml" PartName="/ppt/slideLayouts/slideLayout109.xml"/>
  <Override ContentType="application/vnd.openxmlformats-officedocument.presentationml.slideLayout+xml" PartName="/ppt/slideLayouts/slideLayout11.xml"/>
  <Override ContentType="application/vnd.openxmlformats-officedocument.presentationml.slideLayout+xml" PartName="/ppt/slideLayouts/slideLayout110.xml"/>
  <Override ContentType="application/vnd.openxmlformats-officedocument.presentationml.slideLayout+xml" PartName="/ppt/slideLayouts/slideLayout111.xml"/>
  <Override ContentType="application/vnd.openxmlformats-officedocument.presentationml.slideLayout+xml" PartName="/ppt/slideLayouts/slideLayout112.xml"/>
  <Override ContentType="application/vnd.openxmlformats-officedocument.presentationml.slideLayout+xml" PartName="/ppt/slideLayouts/slideLayout113.xml"/>
  <Override ContentType="application/vnd.openxmlformats-officedocument.presentationml.slideLayout+xml" PartName="/ppt/slideLayouts/slideLayout114.xml"/>
  <Override ContentType="application/vnd.openxmlformats-officedocument.presentationml.slideLayout+xml" PartName="/ppt/slideLayouts/slideLayout115.xml"/>
  <Override ContentType="application/vnd.openxmlformats-officedocument.presentationml.slideLayout+xml" PartName="/ppt/slideLayouts/slideLayout116.xml"/>
  <Override ContentType="application/vnd.openxmlformats-officedocument.presentationml.slideLayout+xml" PartName="/ppt/slideLayouts/slideLayout117.xml"/>
  <Override ContentType="application/vnd.openxmlformats-officedocument.presentationml.slideLayout+xml" PartName="/ppt/slideLayouts/slideLayout118.xml"/>
  <Override ContentType="application/vnd.openxmlformats-officedocument.presentationml.slideLayout+xml" PartName="/ppt/slideLayouts/slideLayout119.xml"/>
  <Override ContentType="application/vnd.openxmlformats-officedocument.presentationml.slideLayout+xml" PartName="/ppt/slideLayouts/slideLayout12.xml"/>
  <Override ContentType="application/vnd.openxmlformats-officedocument.presentationml.slideLayout+xml" PartName="/ppt/slideLayouts/slideLayout120.xml"/>
  <Override ContentType="application/vnd.openxmlformats-officedocument.presentationml.slideLayout+xml" PartName="/ppt/slideLayouts/slideLayout121.xml"/>
  <Override ContentType="application/vnd.openxmlformats-officedocument.presentationml.slideLayout+xml" PartName="/ppt/slideLayouts/slideLayout122.xml"/>
  <Override ContentType="application/vnd.openxmlformats-officedocument.presentationml.slideLayout+xml" PartName="/ppt/slideLayouts/slideLayout123.xml"/>
  <Override ContentType="application/vnd.openxmlformats-officedocument.presentationml.slideLayout+xml" PartName="/ppt/slideLayouts/slideLayout124.xml"/>
  <Override ContentType="application/vnd.openxmlformats-officedocument.presentationml.slideLayout+xml" PartName="/ppt/slideLayouts/slideLayout125.xml"/>
  <Override ContentType="application/vnd.openxmlformats-officedocument.presentationml.slideLayout+xml" PartName="/ppt/slideLayouts/slideLayout126.xml"/>
  <Override ContentType="application/vnd.openxmlformats-officedocument.presentationml.slideLayout+xml" PartName="/ppt/slideLayouts/slideLayout127.xml"/>
  <Override ContentType="application/vnd.openxmlformats-officedocument.presentationml.slideLayout+xml" PartName="/ppt/slideLayouts/slideLayout128.xml"/>
  <Override ContentType="application/vnd.openxmlformats-officedocument.presentationml.slideLayout+xml" PartName="/ppt/slideLayouts/slideLayout129.xml"/>
  <Override ContentType="application/vnd.openxmlformats-officedocument.presentationml.slideLayout+xml" PartName="/ppt/slideLayouts/slideLayout13.xml"/>
  <Override ContentType="application/vnd.openxmlformats-officedocument.presentationml.slideLayout+xml" PartName="/ppt/slideLayouts/slideLayout130.xml"/>
  <Override ContentType="application/vnd.openxmlformats-officedocument.presentationml.slideLayout+xml" PartName="/ppt/slideLayouts/slideLayout131.xml"/>
  <Override ContentType="application/vnd.openxmlformats-officedocument.presentationml.slideLayout+xml" PartName="/ppt/slideLayouts/slideLayout132.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Layout+xml" PartName="/ppt/slideLayouts/slideLayout35.xml"/>
  <Override ContentType="application/vnd.openxmlformats-officedocument.presentationml.slideLayout+xml" PartName="/ppt/slideLayouts/slideLayout36.xml"/>
  <Override ContentType="application/vnd.openxmlformats-officedocument.presentationml.slideLayout+xml" PartName="/ppt/slideLayouts/slideLayout37.xml"/>
  <Override ContentType="application/vnd.openxmlformats-officedocument.presentationml.slideLayout+xml" PartName="/ppt/slideLayouts/slideLayout38.xml"/>
  <Override ContentType="application/vnd.openxmlformats-officedocument.presentationml.slideLayout+xml" PartName="/ppt/slideLayouts/slideLayout39.xml"/>
  <Override ContentType="application/vnd.openxmlformats-officedocument.presentationml.slideLayout+xml" PartName="/ppt/slideLayouts/slideLayout4.xml"/>
  <Override ContentType="application/vnd.openxmlformats-officedocument.presentationml.slideLayout+xml" PartName="/ppt/slideLayouts/slideLayout40.xml"/>
  <Override ContentType="application/vnd.openxmlformats-officedocument.presentationml.slideLayout+xml" PartName="/ppt/slideLayouts/slideLayout41.xml"/>
  <Override ContentType="application/vnd.openxmlformats-officedocument.presentationml.slideLayout+xml" PartName="/ppt/slideLayouts/slideLayout42.xml"/>
  <Override ContentType="application/vnd.openxmlformats-officedocument.presentationml.slideLayout+xml" PartName="/ppt/slideLayouts/slideLayout43.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46.xml"/>
  <Override ContentType="application/vnd.openxmlformats-officedocument.presentationml.slideLayout+xml" PartName="/ppt/slideLayouts/slideLayout47.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5.xml"/>
  <Override ContentType="application/vnd.openxmlformats-officedocument.presentationml.slideLayout+xml" PartName="/ppt/slideLayouts/slideLayout50.xml"/>
  <Override ContentType="application/vnd.openxmlformats-officedocument.presentationml.slideLayout+xml" PartName="/ppt/slideLayouts/slideLayout51.xml"/>
  <Override ContentType="application/vnd.openxmlformats-officedocument.presentationml.slideLayout+xml" PartName="/ppt/slideLayouts/slideLayout52.xml"/>
  <Override ContentType="application/vnd.openxmlformats-officedocument.presentationml.slideLayout+xml" PartName="/ppt/slideLayouts/slideLayout53.xml"/>
  <Override ContentType="application/vnd.openxmlformats-officedocument.presentationml.slideLayout+xml" PartName="/ppt/slideLayouts/slideLayout54.xml"/>
  <Override ContentType="application/vnd.openxmlformats-officedocument.presentationml.slideLayout+xml" PartName="/ppt/slideLayouts/slideLayout55.xml"/>
  <Override ContentType="application/vnd.openxmlformats-officedocument.presentationml.slideLayout+xml" PartName="/ppt/slideLayouts/slideLayout56.xml"/>
  <Override ContentType="application/vnd.openxmlformats-officedocument.presentationml.slideLayout+xml" PartName="/ppt/slideLayouts/slideLayout57.xml"/>
  <Override ContentType="application/vnd.openxmlformats-officedocument.presentationml.slideLayout+xml" PartName="/ppt/slideLayouts/slideLayout58.xml"/>
  <Override ContentType="application/vnd.openxmlformats-officedocument.presentationml.slideLayout+xml" PartName="/ppt/slideLayouts/slideLayout59.xml"/>
  <Override ContentType="application/vnd.openxmlformats-officedocument.presentationml.slideLayout+xml" PartName="/ppt/slideLayouts/slideLayout6.xml"/>
  <Override ContentType="application/vnd.openxmlformats-officedocument.presentationml.slideLayout+xml" PartName="/ppt/slideLayouts/slideLayout60.xml"/>
  <Override ContentType="application/vnd.openxmlformats-officedocument.presentationml.slideLayout+xml" PartName="/ppt/slideLayouts/slideLayout61.xml"/>
  <Override ContentType="application/vnd.openxmlformats-officedocument.presentationml.slideLayout+xml" PartName="/ppt/slideLayouts/slideLayout62.xml"/>
  <Override ContentType="application/vnd.openxmlformats-officedocument.presentationml.slideLayout+xml" PartName="/ppt/slideLayouts/slideLayout63.xml"/>
  <Override ContentType="application/vnd.openxmlformats-officedocument.presentationml.slideLayout+xml" PartName="/ppt/slideLayouts/slideLayout64.xml"/>
  <Override ContentType="application/vnd.openxmlformats-officedocument.presentationml.slideLayout+xml" PartName="/ppt/slideLayouts/slideLayout65.xml"/>
  <Override ContentType="application/vnd.openxmlformats-officedocument.presentationml.slideLayout+xml" PartName="/ppt/slideLayouts/slideLayout66.xml"/>
  <Override ContentType="application/vnd.openxmlformats-officedocument.presentationml.slideLayout+xml" PartName="/ppt/slideLayouts/slideLayout67.xml"/>
  <Override ContentType="application/vnd.openxmlformats-officedocument.presentationml.slideLayout+xml" PartName="/ppt/slideLayouts/slideLayout68.xml"/>
  <Override ContentType="application/vnd.openxmlformats-officedocument.presentationml.slideLayout+xml" PartName="/ppt/slideLayouts/slideLayout69.xml"/>
  <Override ContentType="application/vnd.openxmlformats-officedocument.presentationml.slideLayout+xml" PartName="/ppt/slideLayouts/slideLayout7.xml"/>
  <Override ContentType="application/vnd.openxmlformats-officedocument.presentationml.slideLayout+xml" PartName="/ppt/slideLayouts/slideLayout70.xml"/>
  <Override ContentType="application/vnd.openxmlformats-officedocument.presentationml.slideLayout+xml" PartName="/ppt/slideLayouts/slideLayout71.xml"/>
  <Override ContentType="application/vnd.openxmlformats-officedocument.presentationml.slideLayout+xml" PartName="/ppt/slideLayouts/slideLayout72.xml"/>
  <Override ContentType="application/vnd.openxmlformats-officedocument.presentationml.slideLayout+xml" PartName="/ppt/slideLayouts/slideLayout73.xml"/>
  <Override ContentType="application/vnd.openxmlformats-officedocument.presentationml.slideLayout+xml" PartName="/ppt/slideLayouts/slideLayout74.xml"/>
  <Override ContentType="application/vnd.openxmlformats-officedocument.presentationml.slideLayout+xml" PartName="/ppt/slideLayouts/slideLayout75.xml"/>
  <Override ContentType="application/vnd.openxmlformats-officedocument.presentationml.slideLayout+xml" PartName="/ppt/slideLayouts/slideLayout76.xml"/>
  <Override ContentType="application/vnd.openxmlformats-officedocument.presentationml.slideLayout+xml" PartName="/ppt/slideLayouts/slideLayout77.xml"/>
  <Override ContentType="application/vnd.openxmlformats-officedocument.presentationml.slideLayout+xml" PartName="/ppt/slideLayouts/slideLayout78.xml"/>
  <Override ContentType="application/vnd.openxmlformats-officedocument.presentationml.slideLayout+xml" PartName="/ppt/slideLayouts/slideLayout79.xml"/>
  <Override ContentType="application/vnd.openxmlformats-officedocument.presentationml.slideLayout+xml" PartName="/ppt/slideLayouts/slideLayout8.xml"/>
  <Override ContentType="application/vnd.openxmlformats-officedocument.presentationml.slideLayout+xml" PartName="/ppt/slideLayouts/slideLayout80.xml"/>
  <Override ContentType="application/vnd.openxmlformats-officedocument.presentationml.slideLayout+xml" PartName="/ppt/slideLayouts/slideLayout81.xml"/>
  <Override ContentType="application/vnd.openxmlformats-officedocument.presentationml.slideLayout+xml" PartName="/ppt/slideLayouts/slideLayout82.xml"/>
  <Override ContentType="application/vnd.openxmlformats-officedocument.presentationml.slideLayout+xml" PartName="/ppt/slideLayouts/slideLayout83.xml"/>
  <Override ContentType="application/vnd.openxmlformats-officedocument.presentationml.slideLayout+xml" PartName="/ppt/slideLayouts/slideLayout84.xml"/>
  <Override ContentType="application/vnd.openxmlformats-officedocument.presentationml.slideLayout+xml" PartName="/ppt/slideLayouts/slideLayout85.xml"/>
  <Override ContentType="application/vnd.openxmlformats-officedocument.presentationml.slideLayout+xml" PartName="/ppt/slideLayouts/slideLayout86.xml"/>
  <Override ContentType="application/vnd.openxmlformats-officedocument.presentationml.slideLayout+xml" PartName="/ppt/slideLayouts/slideLayout87.xml"/>
  <Override ContentType="application/vnd.openxmlformats-officedocument.presentationml.slideLayout+xml" PartName="/ppt/slideLayouts/slideLayout88.xml"/>
  <Override ContentType="application/vnd.openxmlformats-officedocument.presentationml.slideLayout+xml" PartName="/ppt/slideLayouts/slideLayout89.xml"/>
  <Override ContentType="application/vnd.openxmlformats-officedocument.presentationml.slideLayout+xml" PartName="/ppt/slideLayouts/slideLayout9.xml"/>
  <Override ContentType="application/vnd.openxmlformats-officedocument.presentationml.slideLayout+xml" PartName="/ppt/slideLayouts/slideLayout90.xml"/>
  <Override ContentType="application/vnd.openxmlformats-officedocument.presentationml.slideLayout+xml" PartName="/ppt/slideLayouts/slideLayout91.xml"/>
  <Override ContentType="application/vnd.openxmlformats-officedocument.presentationml.slideLayout+xml" PartName="/ppt/slideLayouts/slideLayout92.xml"/>
  <Override ContentType="application/vnd.openxmlformats-officedocument.presentationml.slideLayout+xml" PartName="/ppt/slideLayouts/slideLayout93.xml"/>
  <Override ContentType="application/vnd.openxmlformats-officedocument.presentationml.slideLayout+xml" PartName="/ppt/slideLayouts/slideLayout94.xml"/>
  <Override ContentType="application/vnd.openxmlformats-officedocument.presentationml.slideLayout+xml" PartName="/ppt/slideLayouts/slideLayout95.xml"/>
  <Override ContentType="application/vnd.openxmlformats-officedocument.presentationml.slideLayout+xml" PartName="/ppt/slideLayouts/slideLayout96.xml"/>
  <Override ContentType="application/vnd.openxmlformats-officedocument.presentationml.slideLayout+xml" PartName="/ppt/slideLayouts/slideLayout97.xml"/>
  <Override ContentType="application/vnd.openxmlformats-officedocument.presentationml.slideLayout+xml" PartName="/ppt/slideLayouts/slideLayout98.xml"/>
  <Override ContentType="application/vnd.openxmlformats-officedocument.presentationml.slideLayout+xml" PartName="/ppt/slideLayouts/slideLayout99.xml"/>
  <Override ContentType="application/vnd.openxmlformats-officedocument.presentationml.slideMaster+xml" PartName="/ppt/slideMasters/slideMaster1.xml"/>
  <Override ContentType="application/vnd.openxmlformats-officedocument.presentationml.slideMaster+xml" PartName="/ppt/slideMasters/slideMaster10.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Master+xml" PartName="/ppt/slideMasters/slideMaster6.xml"/>
  <Override ContentType="application/vnd.openxmlformats-officedocument.presentationml.slideMaster+xml" PartName="/ppt/slideMasters/slideMaster7.xml"/>
  <Override ContentType="application/vnd.openxmlformats-officedocument.presentationml.slideMaster+xml" PartName="/ppt/slideMasters/slideMaster8.xml"/>
  <Override ContentType="application/vnd.openxmlformats-officedocument.presentationml.slideMaster+xml" PartName="/ppt/slideMasters/slideMaster9.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10.xml"/>
  <Override ContentType="application/vnd.openxmlformats-officedocument.theme+xml" PartName="/ppt/theme/theme11.xml"/>
  <Override ContentType="application/vnd.openxmlformats-officedocument.theme+xml" PartName="/ppt/theme/theme12.xml"/>
  <Override ContentType="application/vnd.openxmlformats-officedocument.theme+xml" PartName="/ppt/theme/theme13.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6.xml"/>
  <Override ContentType="application/vnd.openxmlformats-officedocument.theme+xml" PartName="/ppt/theme/theme7.xml"/>
  <Override ContentType="application/vnd.openxmlformats-officedocument.theme+xml" PartName="/ppt/theme/theme8.xml"/>
  <Override ContentType="application/vnd.openxmlformats-officedocument.theme+xml" PartName="/ppt/theme/theme9.xml"/>
</Types>
</file>

<file path=_rels/.rels><?xml version="1.0" encoding="UTF-8" standalone="yes"?><Relationships xmlns="http://schemas.openxmlformats.org/package/2006/relationships"><Relationship Id="rId2" Target="ppt/presentation.xml" Type="http://schemas.openxmlformats.org/officeDocument/2006/relationships/officeDocument"/><Relationship Id="rId1"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0" r:id="rId5"/>
    <p:sldMasterId id="2147483781" r:id="rId6"/>
    <p:sldMasterId id="2147483782" r:id="rId7"/>
    <p:sldMasterId id="2147483783" r:id="rId8"/>
    <p:sldMasterId id="2147483784" r:id="rId9"/>
    <p:sldMasterId id="2147483785" r:id="rId10"/>
    <p:sldMasterId id="2147483786" r:id="rId11"/>
    <p:sldMasterId id="2147483787" r:id="rId12"/>
    <p:sldMasterId id="2147483788" r:id="rId13"/>
    <p:sldMasterId id="2147483789" r:id="rId14"/>
    <p:sldMasterId id="2147483790" r:id="rId15"/>
    <p:sldMasterId id="2147483791"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313" r:id="rId75"/>
    <p:sldId id="314" r:id="rId76"/>
  </p:sldIdLst>
  <p:sldSz cx="9144000" cy="6858000" type="screen4x3"/>
  <p:notesSz cx="6996112" cy="9283700"/>
  <p:defaultTextStyle>
    <a:lvl1pPr algn="l" defTabSz="914400" fontAlgn="base" indent="0" marL="0" rtl="0">
      <a:lnSpc>
        <a:spcPct val="100000"/>
      </a:lnSpc>
      <a:spcBef>
        <a:spcPct val="0"/>
      </a:spcBef>
      <a:spcAft>
        <a:spcPct val="0"/>
      </a:spcAft>
      <a:buNone/>
      <a:defRPr b="0" baseline="0" dirty="0" i="0" lang="en-US" smtClean="0" sz="24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24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24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24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2400" u="none">
        <a:solidFill>
          <a:schemeClr val="tx1"/>
        </a:solidFill>
        <a:latin charset="0" pitchFamily="18" typeface="Times New Roman"/>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p:restoredTop sz="94660"/>
  </p:normalViewPr>
</p:viewPr>
</file>

<file path=ppt/_rels/presentation.xml.rels><?xml version="1.0" encoding="UTF-8" standalone="yes"?><Relationships xmlns="http://schemas.openxmlformats.org/package/2006/relationships"><Relationship Id="rId73" Target="slides/slide56.xml" Type="http://schemas.openxmlformats.org/officeDocument/2006/relationships/slide"/><Relationship Id="rId72" Target="slides/slide55.xml" Type="http://schemas.openxmlformats.org/officeDocument/2006/relationships/slide"/><Relationship Id="rId71" Target="slides/slide54.xml" Type="http://schemas.openxmlformats.org/officeDocument/2006/relationships/slide"/><Relationship Id="rId70" Target="slides/slide53.xml" Type="http://schemas.openxmlformats.org/officeDocument/2006/relationships/slide"/><Relationship Id="rId63" Target="slides/slide46.xml" Type="http://schemas.openxmlformats.org/officeDocument/2006/relationships/slide"/><Relationship Id="rId62" Target="slides/slide45.xml" Type="http://schemas.openxmlformats.org/officeDocument/2006/relationships/slide"/><Relationship Id="rId61" Target="slides/slide44.xml" Type="http://schemas.openxmlformats.org/officeDocument/2006/relationships/slide"/><Relationship Id="rId60" Target="slides/slide43.xml" Type="http://schemas.openxmlformats.org/officeDocument/2006/relationships/slide"/><Relationship Id="rId53" Target="slides/slide36.xml" Type="http://schemas.openxmlformats.org/officeDocument/2006/relationships/slide"/><Relationship Id="rId52" Target="slides/slide35.xml" Type="http://schemas.openxmlformats.org/officeDocument/2006/relationships/slide"/><Relationship Id="rId51" Target="slides/slide34.xml" Type="http://schemas.openxmlformats.org/officeDocument/2006/relationships/slide"/><Relationship Id="rId50" Target="slides/slide33.xml" Type="http://schemas.openxmlformats.org/officeDocument/2006/relationships/slide"/><Relationship Id="rId5" Target="slideMasters/slideMaster1.xml" Type="http://schemas.openxmlformats.org/officeDocument/2006/relationships/slideMaster"/><Relationship Id="rId39" Target="slides/slide22.xml" Type="http://schemas.openxmlformats.org/officeDocument/2006/relationships/slide"/><Relationship Id="rId4" Target="tableStyles.xml" Type="http://schemas.openxmlformats.org/officeDocument/2006/relationships/tableStyles"/><Relationship Id="rId38" Target="slides/slide21.xml" Type="http://schemas.openxmlformats.org/officeDocument/2006/relationships/slide"/><Relationship Id="rId3" Target="presProps.xml" Type="http://schemas.openxmlformats.org/officeDocument/2006/relationships/presProps"/><Relationship Id="rId37" Target="slides/slide20.xml" Type="http://schemas.openxmlformats.org/officeDocument/2006/relationships/slide"/><Relationship Id="rId2" Target="viewProps.xml" Type="http://schemas.openxmlformats.org/officeDocument/2006/relationships/viewProps"/><Relationship Id="rId36" Target="slides/slide19.xml" Type="http://schemas.openxmlformats.org/officeDocument/2006/relationships/slide"/><Relationship Id="rId69" Target="slides/slide52.xml" Type="http://schemas.openxmlformats.org/officeDocument/2006/relationships/slide"/><Relationship Id="rId1" Target="theme/theme2.xml" Type="http://schemas.openxmlformats.org/officeDocument/2006/relationships/theme"/><Relationship Id="rId35" Target="slides/slide18.xml" Type="http://schemas.openxmlformats.org/officeDocument/2006/relationships/slide"/><Relationship Id="rId68" Target="slides/slide51.xml" Type="http://schemas.openxmlformats.org/officeDocument/2006/relationships/slide"/><Relationship Id="rId34" Target="slides/slide17.xml" Type="http://schemas.openxmlformats.org/officeDocument/2006/relationships/slide"/><Relationship Id="rId67" Target="slides/slide50.xml" Type="http://schemas.openxmlformats.org/officeDocument/2006/relationships/slide"/><Relationship Id="rId33" Target="slides/slide16.xml" Type="http://schemas.openxmlformats.org/officeDocument/2006/relationships/slide"/><Relationship Id="rId66" Target="slides/slide49.xml" Type="http://schemas.openxmlformats.org/officeDocument/2006/relationships/slide"/><Relationship Id="rId32" Target="slides/slide15.xml" Type="http://schemas.openxmlformats.org/officeDocument/2006/relationships/slide"/><Relationship Id="rId65" Target="slides/slide48.xml" Type="http://schemas.openxmlformats.org/officeDocument/2006/relationships/slide"/><Relationship Id="rId31" Target="slides/slide14.xml" Type="http://schemas.openxmlformats.org/officeDocument/2006/relationships/slide"/><Relationship Id="rId64" Target="slides/slide47.xml" Type="http://schemas.openxmlformats.org/officeDocument/2006/relationships/slide"/><Relationship Id="rId30" Target="slides/slide13.xml" Type="http://schemas.openxmlformats.org/officeDocument/2006/relationships/slide"/><Relationship Id="rId27" Target="slides/slide10.xml" Type="http://schemas.openxmlformats.org/officeDocument/2006/relationships/slide"/><Relationship Id="rId26" Target="slides/slide9.xml" Type="http://schemas.openxmlformats.org/officeDocument/2006/relationships/slide"/><Relationship Id="rId59" Target="slides/slide42.xml" Type="http://schemas.openxmlformats.org/officeDocument/2006/relationships/slide"/><Relationship Id="rId25" Target="slides/slide8.xml" Type="http://schemas.openxmlformats.org/officeDocument/2006/relationships/slide"/><Relationship Id="rId58" Target="slides/slide41.xml" Type="http://schemas.openxmlformats.org/officeDocument/2006/relationships/slide"/><Relationship Id="rId24" Target="slides/slide7.xml" Type="http://schemas.openxmlformats.org/officeDocument/2006/relationships/slide"/><Relationship Id="rId55" Target="slides/slide38.xml" Type="http://schemas.openxmlformats.org/officeDocument/2006/relationships/slide"/><Relationship Id="rId21" Target="slides/slide4.xml" Type="http://schemas.openxmlformats.org/officeDocument/2006/relationships/slide"/><Relationship Id="rId19" Target="slides/slide2.xml" Type="http://schemas.openxmlformats.org/officeDocument/2006/relationships/slide"/><Relationship Id="rId54" Target="slides/slide37.xml" Type="http://schemas.openxmlformats.org/officeDocument/2006/relationships/slide"/><Relationship Id="rId20" Target="slides/slide3.xml" Type="http://schemas.openxmlformats.org/officeDocument/2006/relationships/slide"/><Relationship Id="rId18" Target="slides/slide1.xml" Type="http://schemas.openxmlformats.org/officeDocument/2006/relationships/slide"/><Relationship Id="rId17" Target="notesMasters/notesMaster1.xml" Type="http://schemas.openxmlformats.org/officeDocument/2006/relationships/notesMaster"/><Relationship Id="rId13" Target="slideMasters/slideMaster9.xml" Type="http://schemas.openxmlformats.org/officeDocument/2006/relationships/slideMaster"/><Relationship Id="rId47" Target="slides/slide30.xml" Type="http://schemas.openxmlformats.org/officeDocument/2006/relationships/slide"/><Relationship Id="rId16" Target="slideMasters/slideMaster12.xml" Type="http://schemas.openxmlformats.org/officeDocument/2006/relationships/slideMaster"/><Relationship Id="rId12" Target="slideMasters/slideMaster8.xml" Type="http://schemas.openxmlformats.org/officeDocument/2006/relationships/slideMaster"/><Relationship Id="rId46" Target="slides/slide29.xml" Type="http://schemas.openxmlformats.org/officeDocument/2006/relationships/slide"/><Relationship Id="rId49" Target="slides/slide32.xml" Type="http://schemas.openxmlformats.org/officeDocument/2006/relationships/slide"/><Relationship Id="rId15" Target="slideMasters/slideMaster11.xml" Type="http://schemas.openxmlformats.org/officeDocument/2006/relationships/slideMaster"/><Relationship Id="rId11" Target="slideMasters/slideMaster7.xml" Type="http://schemas.openxmlformats.org/officeDocument/2006/relationships/slideMaster"/><Relationship Id="rId45" Target="slides/slide28.xml" Type="http://schemas.openxmlformats.org/officeDocument/2006/relationships/slide"/><Relationship Id="rId48" Target="slides/slide31.xml" Type="http://schemas.openxmlformats.org/officeDocument/2006/relationships/slide"/><Relationship Id="rId14" Target="slideMasters/slideMaster10.xml" Type="http://schemas.openxmlformats.org/officeDocument/2006/relationships/slideMaster"/><Relationship Id="rId10" Target="slideMasters/slideMaster6.xml" Type="http://schemas.openxmlformats.org/officeDocument/2006/relationships/slideMaster"/><Relationship Id="rId44" Target="slides/slide27.xml" Type="http://schemas.openxmlformats.org/officeDocument/2006/relationships/slide"/><Relationship Id="rId43" Target="slides/slide26.xml" Type="http://schemas.openxmlformats.org/officeDocument/2006/relationships/slide"/><Relationship Id="rId76" Target="slides/slide59.xml" Type="http://schemas.openxmlformats.org/officeDocument/2006/relationships/slide"/><Relationship Id="rId42" Target="slides/slide25.xml" Type="http://schemas.openxmlformats.org/officeDocument/2006/relationships/slide"/><Relationship Id="rId75" Target="slides/slide58.xml" Type="http://schemas.openxmlformats.org/officeDocument/2006/relationships/slide"/><Relationship Id="rId41" Target="slides/slide24.xml" Type="http://schemas.openxmlformats.org/officeDocument/2006/relationships/slide"/><Relationship Id="rId9" Target="slideMasters/slideMaster5.xml" Type="http://schemas.openxmlformats.org/officeDocument/2006/relationships/slideMaster"/><Relationship Id="rId74" Target="slides/slide57.xml" Type="http://schemas.openxmlformats.org/officeDocument/2006/relationships/slide"/><Relationship Id="rId40" Target="slides/slide23.xml" Type="http://schemas.openxmlformats.org/officeDocument/2006/relationships/slide"/><Relationship Id="rId8" Target="slideMasters/slideMaster4.xml" Type="http://schemas.openxmlformats.org/officeDocument/2006/relationships/slideMaster"/><Relationship Id="rId7" Target="slideMasters/slideMaster3.xml" Type="http://schemas.openxmlformats.org/officeDocument/2006/relationships/slideMaster"/><Relationship Id="rId6" Target="slideMasters/slideMaster2.xml" Type="http://schemas.openxmlformats.org/officeDocument/2006/relationships/slideMaster"/><Relationship Id="rId57" Target="slides/slide40.xml" Type="http://schemas.openxmlformats.org/officeDocument/2006/relationships/slide"/><Relationship Id="rId23" Target="slides/slide6.xml" Type="http://schemas.openxmlformats.org/officeDocument/2006/relationships/slide"/><Relationship Id="rId29" Target="slides/slide12.xml" Type="http://schemas.openxmlformats.org/officeDocument/2006/relationships/slide"/><Relationship Id="rId56" Target="slides/slide39.xml" Type="http://schemas.openxmlformats.org/officeDocument/2006/relationships/slide"/><Relationship Id="rId22" Target="slides/slide5.xml" Type="http://schemas.openxmlformats.org/officeDocument/2006/relationships/slide"/><Relationship Id="rId28" Target="slides/slide11.xml" Type="http://schemas.openxmlformats.org/officeDocument/2006/relationships/slide"/></Relationships>
</file>

<file path=ppt/notesMasters/_rels/notesMaster1.xml.rels><?xml version="1.0" encoding="UTF-8" standalone="yes"?><Relationships xmlns="http://schemas.openxmlformats.org/package/2006/relationships"><Relationship Id="rId1" Target="../theme/theme13.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Text Box 85"/>
          <p:cNvSpPr>
            <a:spLocks/>
          </p:cNvSpPr>
          <p:nvPr>
            <p:ph sz="quarter" type="hdr"/>
          </p:nvPr>
        </p:nvSpPr>
        <p:spPr>
          <a:xfrm>
            <a:off x="0" y="0"/>
            <a:ext cx="3032125" cy="463550"/>
          </a:xfrm>
          <a:prstGeom prst="rect">
            <a:avLst/>
          </a:prstGeom>
          <a:ln>
            <a:noFill/>
          </a:ln>
        </p:spPr>
        <p:txBody>
          <a:bodyPr bIns="46506" lIns="93013" numCol="1" rIns="93013" tIns="46506"/>
          <a:lstStyle/>
          <a:p>
            <a:endParaRPr/>
          </a:p>
        </p:txBody>
      </p:sp>
      <p:sp>
        <p:nvSpPr>
          <p:cNvPr id="86" name="Text Box 86"/>
          <p:cNvSpPr>
            <a:spLocks/>
          </p:cNvSpPr>
          <p:nvPr>
            <p:ph idx="1" type="dt"/>
          </p:nvPr>
        </p:nvSpPr>
        <p:spPr>
          <a:xfrm>
            <a:off x="3963987" y="0"/>
            <a:ext cx="3032125" cy="463550"/>
          </a:xfrm>
          <a:prstGeom prst="rect">
            <a:avLst/>
          </a:prstGeom>
          <a:ln>
            <a:noFill/>
          </a:ln>
        </p:spPr>
        <p:txBody>
          <a:bodyPr bIns="46506" lIns="93013" numCol="1" rIns="93013" tIns="46506"/>
          <a:lstStyle/>
          <a:p>
            <a:endParaRPr/>
          </a:p>
        </p:txBody>
      </p:sp>
      <p:sp>
        <p:nvSpPr>
          <p:cNvPr id="87" name="Text Box 87"/>
          <p:cNvSpPr>
            <a:spLocks/>
          </p:cNvSpPr>
          <p:nvPr>
            <p:ph idx="2" type="sldImg"/>
          </p:nvPr>
        </p:nvSpPr>
        <p:spPr>
          <a:xfrm>
            <a:off x="1179512" y="696912"/>
            <a:ext cx="4640262" cy="3479800"/>
          </a:xfrm>
          <a:prstGeom prst="rect">
            <a:avLst/>
          </a:prstGeom>
          <a:ln>
            <a:solidFill>
              <a:srgbClr val="000000"/>
            </a:solidFill>
            <a:round/>
            <a:headEnd/>
            <a:tailEnd/>
          </a:ln>
        </p:spPr>
      </p:sp>
      <p:sp>
        <p:nvSpPr>
          <p:cNvPr id="88" name="Text Box 88"/>
          <p:cNvSpPr>
            <a:spLocks/>
          </p:cNvSpPr>
          <p:nvPr>
            <p:ph idx="3" sz="quarter" type="body"/>
          </p:nvPr>
        </p:nvSpPr>
        <p:spPr>
          <a:xfrm>
            <a:off x="933450" y="4408487"/>
            <a:ext cx="5129212" cy="4178300"/>
          </a:xfrm>
          <a:prstGeom prst="rect">
            <a:avLst/>
          </a:prstGeom>
          <a:ln>
            <a:noFill/>
          </a:ln>
        </p:spPr>
        <p:txBody>
          <a:bodyPr bIns="46506" lIns="93013" numCol="1" rIns="93013" tIns="46506"/>
          <a:lstStyle/>
          <a:p>
            <a:endParaRPr/>
          </a:p>
        </p:txBody>
      </p:sp>
      <p:sp>
        <p:nvSpPr>
          <p:cNvPr id="89" name="Text Box 89"/>
          <p:cNvSpPr>
            <a:spLocks/>
          </p:cNvSpPr>
          <p:nvPr>
            <p:ph idx="4" sz="quarter" type="ftr"/>
          </p:nvPr>
        </p:nvSpPr>
        <p:spPr>
          <a:xfrm>
            <a:off x="0" y="8820150"/>
            <a:ext cx="3032125" cy="463550"/>
          </a:xfrm>
          <a:prstGeom prst="rect">
            <a:avLst/>
          </a:prstGeom>
          <a:ln>
            <a:noFill/>
          </a:ln>
        </p:spPr>
        <p:txBody>
          <a:bodyPr anchor="b" bIns="46506" lIns="93013" numCol="1" rIns="93013" tIns="46506"/>
          <a:lstStyle/>
          <a:p>
            <a:endParaRPr/>
          </a:p>
        </p:txBody>
      </p:sp>
      <p:sp>
        <p:nvSpPr>
          <p:cNvPr id="90" name="Text Box 90"/>
          <p:cNvSpPr>
            <a:spLocks/>
          </p:cNvSpPr>
          <p:nvPr>
            <p:ph idx="5" sz="quarter" type="sldNum"/>
          </p:nvPr>
        </p:nvSpPr>
        <p:spPr>
          <a:xfrm>
            <a:off x="3963987" y="8820150"/>
            <a:ext cx="3032125" cy="463550"/>
          </a:xfrm>
          <a:prstGeom prst="rect">
            <a:avLst/>
          </a:prstGeom>
          <a:ln>
            <a:noFill/>
          </a:ln>
        </p:spPr>
        <p:txBody>
          <a:bodyPr anchor="b" bIns="46506" lIns="93013" numCol="1" rIns="93013" tIns="46506"/>
          <a:lstStyle/>
          <a:p>
            <a:pPr algn="r" defTabSz="930275"/>
            <a:r>
              <a:rPr dirty="0" lang="en-US" smtClean="0" sz="1200">
                <a:ea charset="-120" pitchFamily="18" typeface="新細明體"/>
              </a:rPr>
              <a:t>*</a:t>
            </a:r>
          </a:p>
        </p:txBody>
      </p:sp>
    </p:spTree>
  </p:cSld>
  <p:clrMap accent1="accent1" accent2="accent2" accent3="accent3" accent4="accent4" accent5="accent5" accent6="accent6" bg1="lt1" bg2="lt2" folHlink="folHlink" hlink="hlink" tx1="dk1" tx2="dk2"/>
</p:notesMaster>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0.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1.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2.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3.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4.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5.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6.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7.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8.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9.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0.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11.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2.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3.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4.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5.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6.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7.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8.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9.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2.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20.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21.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22.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3.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4.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5.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6.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7.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8.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9.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3.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30.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31.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32.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4.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5.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6.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7.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8.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9.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0.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1.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2.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3.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24.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25.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26.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27.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28.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29.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0.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31.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32.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33.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34.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35.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36.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37.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38.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39.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0.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41.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42.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43.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44.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45.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46.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47.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48.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49.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0.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1.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2.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3.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4.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5.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6.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57.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58.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59.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0.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1.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2.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3.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4.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5.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6.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7.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68.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69.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0.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1.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2.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3.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4.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5.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6.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7.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8.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79.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0.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1.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2.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3.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4.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5.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6.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7.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8.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9.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0.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1.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2.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3.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4.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5.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6.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7.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8.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9.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3" Target="../slideLayouts/slideLayout11.xml" Type="http://schemas.openxmlformats.org/officeDocument/2006/relationships/slideLayout"/><Relationship Id="rId12" Target="../slideLayouts/slideLayout10.xml" Type="http://schemas.openxmlformats.org/officeDocument/2006/relationships/slideLayout"/><Relationship Id="rId11" Target="../slideLayouts/slideLayout9.xml" Type="http://schemas.openxmlformats.org/officeDocument/2006/relationships/slideLayout"/><Relationship Id="rId9" Target="../slideLayouts/slideLayout7.xml" Type="http://schemas.openxmlformats.org/officeDocument/2006/relationships/slideLayout"/><Relationship Id="rId10" Target="../slideLayouts/slideLayout8.xml" Type="http://schemas.openxmlformats.org/officeDocument/2006/relationships/slideLayout"/><Relationship Id="rId8" Target="../slideLayouts/slideLayout6.xml" Type="http://schemas.openxmlformats.org/officeDocument/2006/relationships/slideLayout"/><Relationship Id="rId7" Target="../slideLayouts/slideLayout5.xml" Type="http://schemas.openxmlformats.org/officeDocument/2006/relationships/slideLayout"/><Relationship Id="rId6" Target="../slideLayouts/slideLayout4.xml" Type="http://schemas.openxmlformats.org/officeDocument/2006/relationships/slideLayout"/><Relationship Id="rId5" Target="../slideLayouts/slideLayout3.xml" Type="http://schemas.openxmlformats.org/officeDocument/2006/relationships/slideLayout"/><Relationship Id="rId4" Target="../slideLayouts/slideLayout2.xml" Type="http://schemas.openxmlformats.org/officeDocument/2006/relationships/slideLayout"/><Relationship Id="rId3" Target="../slideLayouts/slideLayout1.xml" Type="http://schemas.openxmlformats.org/officeDocument/2006/relationships/slideLayout"/><Relationship Id="rId2" Target="../media/image1.png" Type="http://schemas.openxmlformats.org/officeDocument/2006/relationships/image"/><Relationship Id="rId1" Target="../theme/theme2.xml" Type="http://schemas.openxmlformats.org/officeDocument/2006/relationships/theme"/></Relationships>
</file>

<file path=ppt/slideMasters/_rels/slideMaster10.xml.rels><?xml version="1.0" encoding="UTF-8" standalone="yes"?><Relationships xmlns="http://schemas.openxmlformats.org/package/2006/relationships"><Relationship Id="rId13" Target="../slideLayouts/slideLayout110.xml" Type="http://schemas.openxmlformats.org/officeDocument/2006/relationships/slideLayout"/><Relationship Id="rId12" Target="../slideLayouts/slideLayout109.xml" Type="http://schemas.openxmlformats.org/officeDocument/2006/relationships/slideLayout"/><Relationship Id="rId11" Target="../slideLayouts/slideLayout108.xml" Type="http://schemas.openxmlformats.org/officeDocument/2006/relationships/slideLayout"/><Relationship Id="rId10" Target="../slideLayouts/slideLayout107.xml" Type="http://schemas.openxmlformats.org/officeDocument/2006/relationships/slideLayout"/><Relationship Id="rId9" Target="../slideLayouts/slideLayout106.xml" Type="http://schemas.openxmlformats.org/officeDocument/2006/relationships/slideLayout"/><Relationship Id="rId8" Target="../slideLayouts/slideLayout105.xml" Type="http://schemas.openxmlformats.org/officeDocument/2006/relationships/slideLayout"/><Relationship Id="rId7" Target="../slideLayouts/slideLayout104.xml" Type="http://schemas.openxmlformats.org/officeDocument/2006/relationships/slideLayout"/><Relationship Id="rId6" Target="../slideLayouts/slideLayout103.xml" Type="http://schemas.openxmlformats.org/officeDocument/2006/relationships/slideLayout"/><Relationship Id="rId5" Target="../slideLayouts/slideLayout102.xml" Type="http://schemas.openxmlformats.org/officeDocument/2006/relationships/slideLayout"/><Relationship Id="rId4" Target="../slideLayouts/slideLayout101.xml" Type="http://schemas.openxmlformats.org/officeDocument/2006/relationships/slideLayout"/><Relationship Id="rId3" Target="../slideLayouts/slideLayout100.xml" Type="http://schemas.openxmlformats.org/officeDocument/2006/relationships/slideLayout"/><Relationship Id="rId2" Target="../media/image1.png" Type="http://schemas.openxmlformats.org/officeDocument/2006/relationships/image"/><Relationship Id="rId1" Target="../theme/theme10.xml" Type="http://schemas.openxmlformats.org/officeDocument/2006/relationships/theme"/></Relationships>
</file>

<file path=ppt/slideMasters/_rels/slideMaster11.xml.rels><?xml version="1.0" encoding="UTF-8" standalone="yes"?><Relationships xmlns="http://schemas.openxmlformats.org/package/2006/relationships"><Relationship Id="rId13" Target="../slideLayouts/slideLayout121.xml" Type="http://schemas.openxmlformats.org/officeDocument/2006/relationships/slideLayout"/><Relationship Id="rId12" Target="../slideLayouts/slideLayout120.xml" Type="http://schemas.openxmlformats.org/officeDocument/2006/relationships/slideLayout"/><Relationship Id="rId11" Target="../slideLayouts/slideLayout119.xml" Type="http://schemas.openxmlformats.org/officeDocument/2006/relationships/slideLayout"/><Relationship Id="rId10" Target="../slideLayouts/slideLayout118.xml" Type="http://schemas.openxmlformats.org/officeDocument/2006/relationships/slideLayout"/><Relationship Id="rId9" Target="../slideLayouts/slideLayout117.xml" Type="http://schemas.openxmlformats.org/officeDocument/2006/relationships/slideLayout"/><Relationship Id="rId8" Target="../slideLayouts/slideLayout116.xml" Type="http://schemas.openxmlformats.org/officeDocument/2006/relationships/slideLayout"/><Relationship Id="rId7" Target="../slideLayouts/slideLayout115.xml" Type="http://schemas.openxmlformats.org/officeDocument/2006/relationships/slideLayout"/><Relationship Id="rId6" Target="../slideLayouts/slideLayout114.xml" Type="http://schemas.openxmlformats.org/officeDocument/2006/relationships/slideLayout"/><Relationship Id="rId5" Target="../slideLayouts/slideLayout113.xml" Type="http://schemas.openxmlformats.org/officeDocument/2006/relationships/slideLayout"/><Relationship Id="rId4" Target="../slideLayouts/slideLayout112.xml" Type="http://schemas.openxmlformats.org/officeDocument/2006/relationships/slideLayout"/><Relationship Id="rId3" Target="../slideLayouts/slideLayout111.xml" Type="http://schemas.openxmlformats.org/officeDocument/2006/relationships/slideLayout"/><Relationship Id="rId2" Target="../media/image1.png" Type="http://schemas.openxmlformats.org/officeDocument/2006/relationships/image"/><Relationship Id="rId1" Target="../theme/theme11.xml" Type="http://schemas.openxmlformats.org/officeDocument/2006/relationships/theme"/></Relationships>
</file>

<file path=ppt/slideMasters/_rels/slideMaster12.xml.rels><?xml version="1.0" encoding="UTF-8" standalone="yes"?><Relationships xmlns="http://schemas.openxmlformats.org/package/2006/relationships"><Relationship Id="rId13" Target="../slideLayouts/slideLayout132.xml" Type="http://schemas.openxmlformats.org/officeDocument/2006/relationships/slideLayout"/><Relationship Id="rId12" Target="../slideLayouts/slideLayout131.xml" Type="http://schemas.openxmlformats.org/officeDocument/2006/relationships/slideLayout"/><Relationship Id="rId11" Target="../slideLayouts/slideLayout130.xml" Type="http://schemas.openxmlformats.org/officeDocument/2006/relationships/slideLayout"/><Relationship Id="rId10" Target="../slideLayouts/slideLayout129.xml" Type="http://schemas.openxmlformats.org/officeDocument/2006/relationships/slideLayout"/><Relationship Id="rId9" Target="../slideLayouts/slideLayout128.xml" Type="http://schemas.openxmlformats.org/officeDocument/2006/relationships/slideLayout"/><Relationship Id="rId8" Target="../slideLayouts/slideLayout127.xml" Type="http://schemas.openxmlformats.org/officeDocument/2006/relationships/slideLayout"/><Relationship Id="rId7" Target="../slideLayouts/slideLayout126.xml" Type="http://schemas.openxmlformats.org/officeDocument/2006/relationships/slideLayout"/><Relationship Id="rId6" Target="../slideLayouts/slideLayout125.xml" Type="http://schemas.openxmlformats.org/officeDocument/2006/relationships/slideLayout"/><Relationship Id="rId5" Target="../slideLayouts/slideLayout124.xml" Type="http://schemas.openxmlformats.org/officeDocument/2006/relationships/slideLayout"/><Relationship Id="rId4" Target="../slideLayouts/slideLayout123.xml" Type="http://schemas.openxmlformats.org/officeDocument/2006/relationships/slideLayout"/><Relationship Id="rId3" Target="../slideLayouts/slideLayout122.xml" Type="http://schemas.openxmlformats.org/officeDocument/2006/relationships/slideLayout"/><Relationship Id="rId2" Target="../media/image1.png" Type="http://schemas.openxmlformats.org/officeDocument/2006/relationships/image"/><Relationship Id="rId1" Target="../theme/theme12.xml" Type="http://schemas.openxmlformats.org/officeDocument/2006/relationships/theme"/></Relationships>
</file>

<file path=ppt/slideMasters/_rels/slideMaster2.xml.rels><?xml version="1.0" encoding="UTF-8" standalone="yes"?><Relationships xmlns="http://schemas.openxmlformats.org/package/2006/relationships"><Relationship Id="rId13" Target="../slideLayouts/slideLayout22.xml" Type="http://schemas.openxmlformats.org/officeDocument/2006/relationships/slideLayout"/><Relationship Id="rId12" Target="../slideLayouts/slideLayout21.xml" Type="http://schemas.openxmlformats.org/officeDocument/2006/relationships/slideLayout"/><Relationship Id="rId11" Target="../slideLayouts/slideLayout20.xml" Type="http://schemas.openxmlformats.org/officeDocument/2006/relationships/slideLayout"/><Relationship Id="rId10" Target="../slideLayouts/slideLayout19.xml" Type="http://schemas.openxmlformats.org/officeDocument/2006/relationships/slideLayout"/><Relationship Id="rId9" Target="../slideLayouts/slideLayout18.xml" Type="http://schemas.openxmlformats.org/officeDocument/2006/relationships/slideLayout"/><Relationship Id="rId8" Target="../slideLayouts/slideLayout17.xml" Type="http://schemas.openxmlformats.org/officeDocument/2006/relationships/slideLayout"/><Relationship Id="rId7" Target="../slideLayouts/slideLayout16.xml" Type="http://schemas.openxmlformats.org/officeDocument/2006/relationships/slideLayout"/><Relationship Id="rId6" Target="../slideLayouts/slideLayout15.xml" Type="http://schemas.openxmlformats.org/officeDocument/2006/relationships/slideLayout"/><Relationship Id="rId5" Target="../slideLayouts/slideLayout14.xml" Type="http://schemas.openxmlformats.org/officeDocument/2006/relationships/slideLayout"/><Relationship Id="rId4" Target="../slideLayouts/slideLayout13.xml" Type="http://schemas.openxmlformats.org/officeDocument/2006/relationships/slideLayout"/><Relationship Id="rId3" Target="../slideLayouts/slideLayout12.xml" Type="http://schemas.openxmlformats.org/officeDocument/2006/relationships/slideLayout"/><Relationship Id="rId2" Target="../media/image1.png" Type="http://schemas.openxmlformats.org/officeDocument/2006/relationships/image"/><Relationship Id="rId1" Target="../theme/theme1.xml" Type="http://schemas.openxmlformats.org/officeDocument/2006/relationships/theme"/></Relationships>
</file>

<file path=ppt/slideMasters/_rels/slideMaster3.xml.rels><?xml version="1.0" encoding="UTF-8" standalone="yes"?><Relationships xmlns="http://schemas.openxmlformats.org/package/2006/relationships"><Relationship Id="rId13" Target="../slideLayouts/slideLayout33.xml" Type="http://schemas.openxmlformats.org/officeDocument/2006/relationships/slideLayout"/><Relationship Id="rId12" Target="../slideLayouts/slideLayout32.xml" Type="http://schemas.openxmlformats.org/officeDocument/2006/relationships/slideLayout"/><Relationship Id="rId11" Target="../slideLayouts/slideLayout31.xml" Type="http://schemas.openxmlformats.org/officeDocument/2006/relationships/slideLayout"/><Relationship Id="rId10" Target="../slideLayouts/slideLayout30.xml" Type="http://schemas.openxmlformats.org/officeDocument/2006/relationships/slideLayout"/><Relationship Id="rId9" Target="../slideLayouts/slideLayout29.xml" Type="http://schemas.openxmlformats.org/officeDocument/2006/relationships/slideLayout"/><Relationship Id="rId8" Target="../slideLayouts/slideLayout28.xml" Type="http://schemas.openxmlformats.org/officeDocument/2006/relationships/slideLayout"/><Relationship Id="rId7" Target="../slideLayouts/slideLayout27.xml" Type="http://schemas.openxmlformats.org/officeDocument/2006/relationships/slideLayout"/><Relationship Id="rId6" Target="../slideLayouts/slideLayout26.xml" Type="http://schemas.openxmlformats.org/officeDocument/2006/relationships/slideLayout"/><Relationship Id="rId5" Target="../slideLayouts/slideLayout25.xml" Type="http://schemas.openxmlformats.org/officeDocument/2006/relationships/slideLayout"/><Relationship Id="rId4" Target="../slideLayouts/slideLayout24.xml" Type="http://schemas.openxmlformats.org/officeDocument/2006/relationships/slideLayout"/><Relationship Id="rId3" Target="../slideLayouts/slideLayout23.xml" Type="http://schemas.openxmlformats.org/officeDocument/2006/relationships/slideLayout"/><Relationship Id="rId2" Target="../media/image1.png" Type="http://schemas.openxmlformats.org/officeDocument/2006/relationships/image"/><Relationship Id="rId1" Target="../theme/theme3.xml" Type="http://schemas.openxmlformats.org/officeDocument/2006/relationships/theme"/></Relationships>
</file>

<file path=ppt/slideMasters/_rels/slideMaster4.xml.rels><?xml version="1.0" encoding="UTF-8" standalone="yes"?><Relationships xmlns="http://schemas.openxmlformats.org/package/2006/relationships"><Relationship Id="rId13" Target="../slideLayouts/slideLayout44.xml" Type="http://schemas.openxmlformats.org/officeDocument/2006/relationships/slideLayout"/><Relationship Id="rId12" Target="../slideLayouts/slideLayout43.xml" Type="http://schemas.openxmlformats.org/officeDocument/2006/relationships/slideLayout"/><Relationship Id="rId11" Target="../slideLayouts/slideLayout42.xml" Type="http://schemas.openxmlformats.org/officeDocument/2006/relationships/slideLayout"/><Relationship Id="rId10" Target="../slideLayouts/slideLayout41.xml" Type="http://schemas.openxmlformats.org/officeDocument/2006/relationships/slideLayout"/><Relationship Id="rId9" Target="../slideLayouts/slideLayout40.xml" Type="http://schemas.openxmlformats.org/officeDocument/2006/relationships/slideLayout"/><Relationship Id="rId8" Target="../slideLayouts/slideLayout39.xml" Type="http://schemas.openxmlformats.org/officeDocument/2006/relationships/slideLayout"/><Relationship Id="rId7" Target="../slideLayouts/slideLayout38.xml" Type="http://schemas.openxmlformats.org/officeDocument/2006/relationships/slideLayout"/><Relationship Id="rId6" Target="../slideLayouts/slideLayout37.xml" Type="http://schemas.openxmlformats.org/officeDocument/2006/relationships/slideLayout"/><Relationship Id="rId5" Target="../slideLayouts/slideLayout36.xml" Type="http://schemas.openxmlformats.org/officeDocument/2006/relationships/slideLayout"/><Relationship Id="rId4" Target="../slideLayouts/slideLayout35.xml" Type="http://schemas.openxmlformats.org/officeDocument/2006/relationships/slideLayout"/><Relationship Id="rId3" Target="../slideLayouts/slideLayout34.xml" Type="http://schemas.openxmlformats.org/officeDocument/2006/relationships/slideLayout"/><Relationship Id="rId2" Target="../media/image1.png" Type="http://schemas.openxmlformats.org/officeDocument/2006/relationships/image"/><Relationship Id="rId1" Target="../theme/theme4.xml" Type="http://schemas.openxmlformats.org/officeDocument/2006/relationships/theme"/></Relationships>
</file>

<file path=ppt/slideMasters/_rels/slideMaster5.xml.rels><?xml version="1.0" encoding="UTF-8" standalone="yes"?><Relationships xmlns="http://schemas.openxmlformats.org/package/2006/relationships"><Relationship Id="rId13" Target="../slideLayouts/slideLayout55.xml" Type="http://schemas.openxmlformats.org/officeDocument/2006/relationships/slideLayout"/><Relationship Id="rId12" Target="../slideLayouts/slideLayout54.xml" Type="http://schemas.openxmlformats.org/officeDocument/2006/relationships/slideLayout"/><Relationship Id="rId11" Target="../slideLayouts/slideLayout53.xml" Type="http://schemas.openxmlformats.org/officeDocument/2006/relationships/slideLayout"/><Relationship Id="rId10" Target="../slideLayouts/slideLayout52.xml" Type="http://schemas.openxmlformats.org/officeDocument/2006/relationships/slideLayout"/><Relationship Id="rId9" Target="../slideLayouts/slideLayout51.xml" Type="http://schemas.openxmlformats.org/officeDocument/2006/relationships/slideLayout"/><Relationship Id="rId8" Target="../slideLayouts/slideLayout50.xml" Type="http://schemas.openxmlformats.org/officeDocument/2006/relationships/slideLayout"/><Relationship Id="rId7" Target="../slideLayouts/slideLayout49.xml" Type="http://schemas.openxmlformats.org/officeDocument/2006/relationships/slideLayout"/><Relationship Id="rId6" Target="../slideLayouts/slideLayout48.xml" Type="http://schemas.openxmlformats.org/officeDocument/2006/relationships/slideLayout"/><Relationship Id="rId5" Target="../slideLayouts/slideLayout47.xml" Type="http://schemas.openxmlformats.org/officeDocument/2006/relationships/slideLayout"/><Relationship Id="rId4" Target="../slideLayouts/slideLayout46.xml" Type="http://schemas.openxmlformats.org/officeDocument/2006/relationships/slideLayout"/><Relationship Id="rId3" Target="../slideLayouts/slideLayout45.xml" Type="http://schemas.openxmlformats.org/officeDocument/2006/relationships/slideLayout"/><Relationship Id="rId2" Target="../media/image1.png" Type="http://schemas.openxmlformats.org/officeDocument/2006/relationships/image"/><Relationship Id="rId1" Target="../theme/theme5.xml" Type="http://schemas.openxmlformats.org/officeDocument/2006/relationships/theme"/></Relationships>
</file>

<file path=ppt/slideMasters/_rels/slideMaster6.xml.rels><?xml version="1.0" encoding="UTF-8" standalone="yes"?><Relationships xmlns="http://schemas.openxmlformats.org/package/2006/relationships"><Relationship Id="rId13" Target="../slideLayouts/slideLayout66.xml" Type="http://schemas.openxmlformats.org/officeDocument/2006/relationships/slideLayout"/><Relationship Id="rId12" Target="../slideLayouts/slideLayout65.xml" Type="http://schemas.openxmlformats.org/officeDocument/2006/relationships/slideLayout"/><Relationship Id="rId11" Target="../slideLayouts/slideLayout64.xml" Type="http://schemas.openxmlformats.org/officeDocument/2006/relationships/slideLayout"/><Relationship Id="rId10" Target="../slideLayouts/slideLayout63.xml" Type="http://schemas.openxmlformats.org/officeDocument/2006/relationships/slideLayout"/><Relationship Id="rId9" Target="../slideLayouts/slideLayout62.xml" Type="http://schemas.openxmlformats.org/officeDocument/2006/relationships/slideLayout"/><Relationship Id="rId8" Target="../slideLayouts/slideLayout61.xml" Type="http://schemas.openxmlformats.org/officeDocument/2006/relationships/slideLayout"/><Relationship Id="rId7" Target="../slideLayouts/slideLayout60.xml" Type="http://schemas.openxmlformats.org/officeDocument/2006/relationships/slideLayout"/><Relationship Id="rId6" Target="../slideLayouts/slideLayout59.xml" Type="http://schemas.openxmlformats.org/officeDocument/2006/relationships/slideLayout"/><Relationship Id="rId5" Target="../slideLayouts/slideLayout58.xml" Type="http://schemas.openxmlformats.org/officeDocument/2006/relationships/slideLayout"/><Relationship Id="rId4" Target="../slideLayouts/slideLayout57.xml" Type="http://schemas.openxmlformats.org/officeDocument/2006/relationships/slideLayout"/><Relationship Id="rId3" Target="../slideLayouts/slideLayout56.xml" Type="http://schemas.openxmlformats.org/officeDocument/2006/relationships/slideLayout"/><Relationship Id="rId2" Target="../media/image1.png" Type="http://schemas.openxmlformats.org/officeDocument/2006/relationships/image"/><Relationship Id="rId1" Target="../theme/theme6.xml" Type="http://schemas.openxmlformats.org/officeDocument/2006/relationships/theme"/></Relationships>
</file>

<file path=ppt/slideMasters/_rels/slideMaster7.xml.rels><?xml version="1.0" encoding="UTF-8" standalone="yes"?><Relationships xmlns="http://schemas.openxmlformats.org/package/2006/relationships"><Relationship Id="rId13" Target="../slideLayouts/slideLayout77.xml" Type="http://schemas.openxmlformats.org/officeDocument/2006/relationships/slideLayout"/><Relationship Id="rId12" Target="../slideLayouts/slideLayout76.xml" Type="http://schemas.openxmlformats.org/officeDocument/2006/relationships/slideLayout"/><Relationship Id="rId11" Target="../slideLayouts/slideLayout75.xml" Type="http://schemas.openxmlformats.org/officeDocument/2006/relationships/slideLayout"/><Relationship Id="rId10" Target="../slideLayouts/slideLayout74.xml" Type="http://schemas.openxmlformats.org/officeDocument/2006/relationships/slideLayout"/><Relationship Id="rId9" Target="../slideLayouts/slideLayout73.xml" Type="http://schemas.openxmlformats.org/officeDocument/2006/relationships/slideLayout"/><Relationship Id="rId8" Target="../slideLayouts/slideLayout72.xml" Type="http://schemas.openxmlformats.org/officeDocument/2006/relationships/slideLayout"/><Relationship Id="rId7" Target="../slideLayouts/slideLayout71.xml" Type="http://schemas.openxmlformats.org/officeDocument/2006/relationships/slideLayout"/><Relationship Id="rId6" Target="../slideLayouts/slideLayout70.xml" Type="http://schemas.openxmlformats.org/officeDocument/2006/relationships/slideLayout"/><Relationship Id="rId5" Target="../slideLayouts/slideLayout69.xml" Type="http://schemas.openxmlformats.org/officeDocument/2006/relationships/slideLayout"/><Relationship Id="rId4" Target="../slideLayouts/slideLayout68.xml" Type="http://schemas.openxmlformats.org/officeDocument/2006/relationships/slideLayout"/><Relationship Id="rId3" Target="../slideLayouts/slideLayout67.xml" Type="http://schemas.openxmlformats.org/officeDocument/2006/relationships/slideLayout"/><Relationship Id="rId2" Target="../media/image1.png" Type="http://schemas.openxmlformats.org/officeDocument/2006/relationships/image"/><Relationship Id="rId1" Target="../theme/theme7.xml" Type="http://schemas.openxmlformats.org/officeDocument/2006/relationships/theme"/></Relationships>
</file>

<file path=ppt/slideMasters/_rels/slideMaster8.xml.rels><?xml version="1.0" encoding="UTF-8" standalone="yes"?><Relationships xmlns="http://schemas.openxmlformats.org/package/2006/relationships"><Relationship Id="rId13" Target="../slideLayouts/slideLayout88.xml" Type="http://schemas.openxmlformats.org/officeDocument/2006/relationships/slideLayout"/><Relationship Id="rId12" Target="../slideLayouts/slideLayout87.xml" Type="http://schemas.openxmlformats.org/officeDocument/2006/relationships/slideLayout"/><Relationship Id="rId11" Target="../slideLayouts/slideLayout86.xml" Type="http://schemas.openxmlformats.org/officeDocument/2006/relationships/slideLayout"/><Relationship Id="rId10" Target="../slideLayouts/slideLayout85.xml" Type="http://schemas.openxmlformats.org/officeDocument/2006/relationships/slideLayout"/><Relationship Id="rId9" Target="../slideLayouts/slideLayout84.xml" Type="http://schemas.openxmlformats.org/officeDocument/2006/relationships/slideLayout"/><Relationship Id="rId8" Target="../slideLayouts/slideLayout83.xml" Type="http://schemas.openxmlformats.org/officeDocument/2006/relationships/slideLayout"/><Relationship Id="rId7" Target="../slideLayouts/slideLayout82.xml" Type="http://schemas.openxmlformats.org/officeDocument/2006/relationships/slideLayout"/><Relationship Id="rId6" Target="../slideLayouts/slideLayout81.xml" Type="http://schemas.openxmlformats.org/officeDocument/2006/relationships/slideLayout"/><Relationship Id="rId5" Target="../slideLayouts/slideLayout80.xml" Type="http://schemas.openxmlformats.org/officeDocument/2006/relationships/slideLayout"/><Relationship Id="rId4" Target="../slideLayouts/slideLayout79.xml" Type="http://schemas.openxmlformats.org/officeDocument/2006/relationships/slideLayout"/><Relationship Id="rId3" Target="../slideLayouts/slideLayout78.xml" Type="http://schemas.openxmlformats.org/officeDocument/2006/relationships/slideLayout"/><Relationship Id="rId2" Target="../media/image1.png" Type="http://schemas.openxmlformats.org/officeDocument/2006/relationships/image"/><Relationship Id="rId1" Target="../theme/theme8.xml" Type="http://schemas.openxmlformats.org/officeDocument/2006/relationships/theme"/></Relationships>
</file>

<file path=ppt/slideMasters/_rels/slideMaster9.xml.rels><?xml version="1.0" encoding="UTF-8" standalone="yes"?><Relationships xmlns="http://schemas.openxmlformats.org/package/2006/relationships"><Relationship Id="rId13" Target="../slideLayouts/slideLayout99.xml" Type="http://schemas.openxmlformats.org/officeDocument/2006/relationships/slideLayout"/><Relationship Id="rId12" Target="../slideLayouts/slideLayout98.xml" Type="http://schemas.openxmlformats.org/officeDocument/2006/relationships/slideLayout"/><Relationship Id="rId11" Target="../slideLayouts/slideLayout97.xml" Type="http://schemas.openxmlformats.org/officeDocument/2006/relationships/slideLayout"/><Relationship Id="rId10" Target="../slideLayouts/slideLayout96.xml" Type="http://schemas.openxmlformats.org/officeDocument/2006/relationships/slideLayout"/><Relationship Id="rId9" Target="../slideLayouts/slideLayout95.xml" Type="http://schemas.openxmlformats.org/officeDocument/2006/relationships/slideLayout"/><Relationship Id="rId8" Target="../slideLayouts/slideLayout94.xml" Type="http://schemas.openxmlformats.org/officeDocument/2006/relationships/slideLayout"/><Relationship Id="rId7" Target="../slideLayouts/slideLayout93.xml" Type="http://schemas.openxmlformats.org/officeDocument/2006/relationships/slideLayout"/><Relationship Id="rId6" Target="../slideLayouts/slideLayout92.xml" Type="http://schemas.openxmlformats.org/officeDocument/2006/relationships/slideLayout"/><Relationship Id="rId5" Target="../slideLayouts/slideLayout91.xml" Type="http://schemas.openxmlformats.org/officeDocument/2006/relationships/slideLayout"/><Relationship Id="rId4" Target="../slideLayouts/slideLayout90.xml" Type="http://schemas.openxmlformats.org/officeDocument/2006/relationships/slideLayout"/><Relationship Id="rId3" Target="../slideLayouts/slideLayout89.xml" Type="http://schemas.openxmlformats.org/officeDocument/2006/relationships/slideLayout"/><Relationship Id="rId2" Target="../media/image1.png" Type="http://schemas.openxmlformats.org/officeDocument/2006/relationships/image"/><Relationship Id="rId1" Target="../theme/theme9.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 name="Text Box 1"/>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2" name="Text Box 2"/>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3" name="Text Box 3"/>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4" name="Text Box 4"/>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
        <p:nvSpPr>
          <p:cNvPr id="5" name="Text Box 5"/>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8: Arrays</a:t>
            </a:r>
          </a:p>
        </p:txBody>
      </p:sp>
      <p:pic>
        <p:nvPicPr>
          <p:cNvPr id="6" name="Picture 6"/>
          <p:cNvPicPr>
            <a:picLocks noChangeAspect="1"/>
          </p:cNvPicPr>
          <p:nvPr/>
        </p:nvPicPr>
        <p:blipFill>
          <a:blip r:embed="rId2"/>
          <a:stretch/>
        </p:blipFill>
        <p:spPr>
          <a:xfrm>
            <a:off x="685800" y="6350000"/>
            <a:ext cx="2667000" cy="495300"/>
          </a:xfrm>
          <a:prstGeom prst="rect">
            <a:avLst/>
          </a:prstGeom>
          <a:noFill/>
          <a:ln>
            <a:noFill/>
          </a:ln>
        </p:spPr>
      </p:pic>
    </p:spTree>
  </p:cSld>
  <p:clrMap accent1="accent1" accent2="accent2" accent3="accent3" accent4="accent4" accent5="accent5" accent6="accent6" bg1="lt1" bg2="lt2" folHlink="folHlink" hlink="hlink" tx1="dk1" tx2="dk2"/>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Text Box 64"/>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8: Arrays</a:t>
            </a:r>
          </a:p>
        </p:txBody>
      </p:sp>
      <p:pic>
        <p:nvPicPr>
          <p:cNvPr id="65" name="Picture 65"/>
          <p:cNvPicPr>
            <a:picLocks noChangeAspect="1"/>
          </p:cNvPicPr>
          <p:nvPr/>
        </p:nvPicPr>
        <p:blipFill>
          <a:blip r:embed="rId2"/>
          <a:stretch/>
        </p:blipFill>
        <p:spPr>
          <a:xfrm>
            <a:off x="685800" y="6350000"/>
            <a:ext cx="2667000" cy="495300"/>
          </a:xfrm>
          <a:prstGeom prst="rect">
            <a:avLst/>
          </a:prstGeom>
          <a:noFill/>
          <a:ln>
            <a:noFill/>
          </a:ln>
        </p:spPr>
      </p:pic>
      <p:sp>
        <p:nvSpPr>
          <p:cNvPr id="67" name="Text Box 67"/>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68" name="Text Box 68"/>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69" name="Text Box 69"/>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70" name="Text Box 70"/>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Text Box 71"/>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8: Arrays</a:t>
            </a:r>
          </a:p>
        </p:txBody>
      </p:sp>
      <p:pic>
        <p:nvPicPr>
          <p:cNvPr id="72" name="Picture 72"/>
          <p:cNvPicPr>
            <a:picLocks noChangeAspect="1"/>
          </p:cNvPicPr>
          <p:nvPr/>
        </p:nvPicPr>
        <p:blipFill>
          <a:blip r:embed="rId2"/>
          <a:stretch/>
        </p:blipFill>
        <p:spPr>
          <a:xfrm>
            <a:off x="685800" y="6350000"/>
            <a:ext cx="2667000" cy="495300"/>
          </a:xfrm>
          <a:prstGeom prst="rect">
            <a:avLst/>
          </a:prstGeom>
          <a:noFill/>
          <a:ln>
            <a:noFill/>
          </a:ln>
        </p:spPr>
      </p:pic>
      <p:sp>
        <p:nvSpPr>
          <p:cNvPr id="74" name="Text Box 74"/>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75" name="Text Box 75"/>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76" name="Text Box 76"/>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77" name="Text Box 77"/>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Text Box 78"/>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8: Arrays</a:t>
            </a:r>
          </a:p>
        </p:txBody>
      </p:sp>
      <p:pic>
        <p:nvPicPr>
          <p:cNvPr id="79" name="Picture 79"/>
          <p:cNvPicPr>
            <a:picLocks noChangeAspect="1"/>
          </p:cNvPicPr>
          <p:nvPr/>
        </p:nvPicPr>
        <p:blipFill>
          <a:blip r:embed="rId2"/>
          <a:stretch/>
        </p:blipFill>
        <p:spPr>
          <a:xfrm>
            <a:off x="685800" y="6350000"/>
            <a:ext cx="2667000" cy="495300"/>
          </a:xfrm>
          <a:prstGeom prst="rect">
            <a:avLst/>
          </a:prstGeom>
          <a:noFill/>
          <a:ln>
            <a:noFill/>
          </a:ln>
        </p:spPr>
      </p:pic>
      <p:sp>
        <p:nvSpPr>
          <p:cNvPr id="81" name="Text Box 81"/>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82" name="Text Box 82"/>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83" name="Text Box 83"/>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84" name="Text Box 84"/>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 Box 8"/>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8: Arrays</a:t>
            </a:r>
          </a:p>
        </p:txBody>
      </p:sp>
      <p:pic>
        <p:nvPicPr>
          <p:cNvPr id="9" name="Picture 9"/>
          <p:cNvPicPr>
            <a:picLocks noChangeAspect="1"/>
          </p:cNvPicPr>
          <p:nvPr/>
        </p:nvPicPr>
        <p:blipFill>
          <a:blip r:embed="rId2"/>
          <a:stretch/>
        </p:blipFill>
        <p:spPr>
          <a:xfrm>
            <a:off x="685800" y="6350000"/>
            <a:ext cx="2667000" cy="495300"/>
          </a:xfrm>
          <a:prstGeom prst="rect">
            <a:avLst/>
          </a:prstGeom>
          <a:noFill/>
          <a:ln>
            <a:noFill/>
          </a:ln>
        </p:spPr>
      </p:pic>
      <p:sp>
        <p:nvSpPr>
          <p:cNvPr id="11" name="Text Box 11"/>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12" name="Text Box 12"/>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13" name="Text Box 13"/>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14" name="Text Box 14"/>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 Box 15"/>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8: Arrays</a:t>
            </a:r>
          </a:p>
        </p:txBody>
      </p:sp>
      <p:pic>
        <p:nvPicPr>
          <p:cNvPr id="16" name="Picture 16"/>
          <p:cNvPicPr>
            <a:picLocks noChangeAspect="1"/>
          </p:cNvPicPr>
          <p:nvPr/>
        </p:nvPicPr>
        <p:blipFill>
          <a:blip r:embed="rId2"/>
          <a:stretch/>
        </p:blipFill>
        <p:spPr>
          <a:xfrm>
            <a:off x="685800" y="6350000"/>
            <a:ext cx="2667000" cy="495300"/>
          </a:xfrm>
          <a:prstGeom prst="rect">
            <a:avLst/>
          </a:prstGeom>
          <a:noFill/>
          <a:ln>
            <a:noFill/>
          </a:ln>
        </p:spPr>
      </p:pic>
      <p:sp>
        <p:nvSpPr>
          <p:cNvPr id="18" name="Text Box 18"/>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19" name="Text Box 19"/>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20" name="Text Box 20"/>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21" name="Text Box 21"/>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 Box 22"/>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8: Arrays</a:t>
            </a:r>
          </a:p>
        </p:txBody>
      </p:sp>
      <p:pic>
        <p:nvPicPr>
          <p:cNvPr id="23" name="Picture 23"/>
          <p:cNvPicPr>
            <a:picLocks noChangeAspect="1"/>
          </p:cNvPicPr>
          <p:nvPr/>
        </p:nvPicPr>
        <p:blipFill>
          <a:blip r:embed="rId2"/>
          <a:stretch/>
        </p:blipFill>
        <p:spPr>
          <a:xfrm>
            <a:off x="685800" y="6350000"/>
            <a:ext cx="2667000" cy="495300"/>
          </a:xfrm>
          <a:prstGeom prst="rect">
            <a:avLst/>
          </a:prstGeom>
          <a:noFill/>
          <a:ln>
            <a:noFill/>
          </a:ln>
        </p:spPr>
      </p:pic>
      <p:sp>
        <p:nvSpPr>
          <p:cNvPr id="25" name="Text Box 25"/>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26" name="Text Box 26"/>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27" name="Text Box 27"/>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28" name="Text Box 28"/>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Text Box 29"/>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8: Arrays</a:t>
            </a:r>
          </a:p>
        </p:txBody>
      </p:sp>
      <p:pic>
        <p:nvPicPr>
          <p:cNvPr id="30" name="Picture 30"/>
          <p:cNvPicPr>
            <a:picLocks noChangeAspect="1"/>
          </p:cNvPicPr>
          <p:nvPr/>
        </p:nvPicPr>
        <p:blipFill>
          <a:blip r:embed="rId2"/>
          <a:stretch/>
        </p:blipFill>
        <p:spPr>
          <a:xfrm>
            <a:off x="685800" y="6350000"/>
            <a:ext cx="2667000" cy="495300"/>
          </a:xfrm>
          <a:prstGeom prst="rect">
            <a:avLst/>
          </a:prstGeom>
          <a:noFill/>
          <a:ln>
            <a:noFill/>
          </a:ln>
        </p:spPr>
      </p:pic>
      <p:sp>
        <p:nvSpPr>
          <p:cNvPr id="32" name="Text Box 32"/>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33" name="Text Box 33"/>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34" name="Text Box 34"/>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35" name="Text Box 35"/>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Text Box 36"/>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8: Arrays</a:t>
            </a:r>
          </a:p>
        </p:txBody>
      </p:sp>
      <p:pic>
        <p:nvPicPr>
          <p:cNvPr id="37" name="Picture 37"/>
          <p:cNvPicPr>
            <a:picLocks noChangeAspect="1"/>
          </p:cNvPicPr>
          <p:nvPr/>
        </p:nvPicPr>
        <p:blipFill>
          <a:blip r:embed="rId2"/>
          <a:stretch/>
        </p:blipFill>
        <p:spPr>
          <a:xfrm>
            <a:off x="685800" y="6350000"/>
            <a:ext cx="2667000" cy="495300"/>
          </a:xfrm>
          <a:prstGeom prst="rect">
            <a:avLst/>
          </a:prstGeom>
          <a:noFill/>
          <a:ln>
            <a:noFill/>
          </a:ln>
        </p:spPr>
      </p:pic>
      <p:sp>
        <p:nvSpPr>
          <p:cNvPr id="39" name="Text Box 39"/>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40" name="Text Box 40"/>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41" name="Text Box 41"/>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42" name="Text Box 42"/>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Text Box 43"/>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8: Arrays</a:t>
            </a:r>
          </a:p>
        </p:txBody>
      </p:sp>
      <p:pic>
        <p:nvPicPr>
          <p:cNvPr id="44" name="Picture 44"/>
          <p:cNvPicPr>
            <a:picLocks noChangeAspect="1"/>
          </p:cNvPicPr>
          <p:nvPr/>
        </p:nvPicPr>
        <p:blipFill>
          <a:blip r:embed="rId2"/>
          <a:stretch/>
        </p:blipFill>
        <p:spPr>
          <a:xfrm>
            <a:off x="685800" y="6350000"/>
            <a:ext cx="2667000" cy="495300"/>
          </a:xfrm>
          <a:prstGeom prst="rect">
            <a:avLst/>
          </a:prstGeom>
          <a:noFill/>
          <a:ln>
            <a:noFill/>
          </a:ln>
        </p:spPr>
      </p:pic>
      <p:sp>
        <p:nvSpPr>
          <p:cNvPr id="46" name="Text Box 46"/>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47" name="Text Box 47"/>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48" name="Text Box 48"/>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49" name="Text Box 49"/>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Text Box 50"/>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8: Arrays</a:t>
            </a:r>
          </a:p>
        </p:txBody>
      </p:sp>
      <p:pic>
        <p:nvPicPr>
          <p:cNvPr id="51" name="Picture 51"/>
          <p:cNvPicPr>
            <a:picLocks noChangeAspect="1"/>
          </p:cNvPicPr>
          <p:nvPr/>
        </p:nvPicPr>
        <p:blipFill>
          <a:blip r:embed="rId2"/>
          <a:stretch/>
        </p:blipFill>
        <p:spPr>
          <a:xfrm>
            <a:off x="685800" y="6350000"/>
            <a:ext cx="2667000" cy="495300"/>
          </a:xfrm>
          <a:prstGeom prst="rect">
            <a:avLst/>
          </a:prstGeom>
          <a:noFill/>
          <a:ln>
            <a:noFill/>
          </a:ln>
        </p:spPr>
      </p:pic>
      <p:sp>
        <p:nvSpPr>
          <p:cNvPr id="53" name="Text Box 53"/>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54" name="Text Box 54"/>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55" name="Text Box 55"/>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56" name="Text Box 56"/>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Text Box 57"/>
          <p:cNvSpPr>
            <a:spLocks/>
          </p:cNvSpPr>
          <p:nvPr/>
        </p:nvSpPr>
        <p:spPr>
          <a:xfrm>
            <a:off x="685800" y="228600"/>
            <a:ext cx="32766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8: Arrays</a:t>
            </a:r>
          </a:p>
        </p:txBody>
      </p:sp>
      <p:pic>
        <p:nvPicPr>
          <p:cNvPr id="58" name="Picture 58"/>
          <p:cNvPicPr>
            <a:picLocks noChangeAspect="1"/>
          </p:cNvPicPr>
          <p:nvPr/>
        </p:nvPicPr>
        <p:blipFill>
          <a:blip r:embed="rId2"/>
          <a:stretch/>
        </p:blipFill>
        <p:spPr>
          <a:xfrm>
            <a:off x="685800" y="6350000"/>
            <a:ext cx="2667000" cy="495300"/>
          </a:xfrm>
          <a:prstGeom prst="rect">
            <a:avLst/>
          </a:prstGeom>
          <a:noFill/>
          <a:ln>
            <a:noFill/>
          </a:ln>
        </p:spPr>
      </p:pic>
      <p:sp>
        <p:nvSpPr>
          <p:cNvPr id="60" name="Text Box 60"/>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61" name="Text Box 61"/>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62" name="Text Box 62"/>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63" name="Text Box 63"/>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s/_rels/slide1.xml.rels><?xml version="1.0" encoding="UTF-8" standalone="yes"?><Relationships xmlns="http://schemas.openxmlformats.org/package/2006/relationships"><Relationship Id="rId1" Target="../slideLayouts/slideLayout18.xml" Type="http://schemas.openxmlformats.org/officeDocument/2006/relationships/slideLayout"/></Relationships>
</file>

<file path=ppt/slides/_rels/slide1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xml.rels><?xml version="1.0" encoding="UTF-8" standalone="yes"?><Relationships xmlns="http://schemas.openxmlformats.org/package/2006/relationships"><Relationship Id="rId2" Target="../media/image2.png" Type="http://schemas.openxmlformats.org/officeDocument/2006/relationships/image"/><Relationship Id="rId1" Target="../slideLayouts/slideLayout29.xml" Type="http://schemas.openxmlformats.org/officeDocument/2006/relationships/slideLayout"/></Relationships>
</file>

<file path=ppt/slides/_rels/slide3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4.xml.rels><?xml version="1.0" encoding="UTF-8" standalone="yes"?><Relationships xmlns="http://schemas.openxmlformats.org/package/2006/relationships"><Relationship Id="rId2" Target="../media/image4.png" Type="http://schemas.openxmlformats.org/officeDocument/2006/relationships/image"/><Relationship Id="rId1" Target="../slideLayouts/slideLayout29.xml" Type="http://schemas.openxmlformats.org/officeDocument/2006/relationships/slideLayout"/></Relationships>
</file>

<file path=ppt/slides/_rels/slide3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6.xml.rels><?xml version="1.0" encoding="UTF-8" standalone="yes"?><Relationships xmlns="http://schemas.openxmlformats.org/package/2006/relationships"><Relationship Id="rId2" Target="../media/image5.png" Type="http://schemas.openxmlformats.org/officeDocument/2006/relationships/image"/><Relationship Id="rId1" Target="../slideLayouts/slideLayout29.xml" Type="http://schemas.openxmlformats.org/officeDocument/2006/relationships/slideLayout"/></Relationships>
</file>

<file path=ppt/slides/_rels/slide3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xml.rels><?xml version="1.0" encoding="UTF-8" standalone="yes"?><Relationships xmlns="http://schemas.openxmlformats.org/package/2006/relationships"><Relationship Id="rId2" Target="../media/image3.png" Type="http://schemas.openxmlformats.org/officeDocument/2006/relationships/image"/><Relationship Id="rId1" Target="../slideLayouts/slideLayout29.xml" Type="http://schemas.openxmlformats.org/officeDocument/2006/relationships/slideLayout"/></Relationships>
</file>

<file path=ppt/slides/_rels/slide5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7.xml.rels><?xml version="1.0" encoding="UTF-8" standalone="yes"?><Relationships xmlns="http://schemas.openxmlformats.org/package/2006/relationships"><Relationship Id="rId1" Target="../slideLayouts/slideLayout73.xml" Type="http://schemas.openxmlformats.org/officeDocument/2006/relationships/slideLayout"/></Relationships>
</file>

<file path=ppt/slides/_rels/slide5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 Box 9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92" name="Text Box 9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
        <p:nvSpPr>
          <p:cNvPr id="93" name="Text Box 93"/>
          <p:cNvSpPr>
            <a:spLocks/>
          </p:cNvSpPr>
          <p:nvPr>
            <p:ph type="ctrTitle"/>
          </p:nvPr>
        </p:nvSpPr>
        <p:spPr>
          <a:xfrm>
            <a:off x="685800" y="2286000"/>
            <a:ext cx="7772400" cy="1143000"/>
          </a:xfrm>
          <a:prstGeom prst="rect">
            <a:avLst/>
          </a:prstGeom>
        </p:spPr>
        <p:txBody>
          <a:bodyPr anchor="ctr" bIns="46038" lIns="92075" numCol="1" rIns="92075" tIns="46038" wrap="square"/>
          <a:lstStyle>
            <a:lvl1pPr>
              <a:defRPr dirty="0" lang="en-US" smtClean="0"/>
            </a:lvl1pPr>
          </a:lstStyle>
          <a:p>
            <a:pPr/>
            <a:r>
              <a:rPr dirty="0" lang="en-US" smtClean="0">
                <a:ea charset="-120" pitchFamily="18" typeface="新細明體"/>
              </a:rPr>
              <a:t>Chapter 8</a:t>
            </a:r>
          </a:p>
        </p:txBody>
      </p:sp>
      <p:sp>
        <p:nvSpPr>
          <p:cNvPr id="94" name="Text Box 94"/>
          <p:cNvSpPr>
            <a:spLocks/>
          </p:cNvSpPr>
          <p:nvPr>
            <p:ph type="subTitle"/>
          </p:nvPr>
        </p:nvSpPr>
        <p:spPr>
          <a:xfrm>
            <a:off x="609600" y="3581400"/>
            <a:ext cx="7924800" cy="2057400"/>
          </a:xfrm>
          <a:prstGeom prst="rect">
            <a:avLst/>
          </a:prstGeom>
        </p:spPr>
        <p:txBody>
          <a:bodyPr anchor="t" bIns="46038" lIns="92075" numCol="1" rIns="92075" tIns="46038" wrap="square"/>
          <a:lstStyle>
            <a:lvl1pPr algn="ctr" marL="0">
              <a:buNone/>
              <a:defRPr dirty="0" lang="en-US" smtClean="0"/>
            </a:lvl1pPr>
            <a:lvl2pPr algn="ctr" marL="457200">
              <a:buNone/>
              <a:defRPr dirty="0" lang="en-US" smtClean="0"/>
            </a:lvl2pPr>
            <a:lvl3pPr algn="ctr" marL="857250">
              <a:buNone/>
              <a:defRPr dirty="0" lang="en-US" smtClean="0"/>
            </a:lvl3pPr>
            <a:lvl4pPr algn="ctr" marL="1200150">
              <a:buNone/>
              <a:defRPr dirty="0" lang="en-US" smtClean="0"/>
            </a:lvl4pPr>
            <a:lvl5pPr algn="ctr" marL="1543050">
              <a:buNone/>
              <a:defRPr dirty="0" lang="en-US" smtClean="0"/>
            </a:lvl5pPr>
          </a:lstStyle>
          <a:p>
            <a:pPr marL="0"/>
            <a:r>
              <a:rPr b="1" dirty="0" lang="en-US" smtClean="0" sz="3600">
                <a:latin charset="0" typeface="Arial"/>
                <a:ea charset="-120" pitchFamily="18" typeface="新細明體"/>
              </a:rPr>
              <a:t>Arrays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3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Array Subscripting</a:t>
            </a:r>
          </a:p>
        </p:txBody>
      </p:sp>
      <p:sp>
        <p:nvSpPr>
          <p:cNvPr id="132" name="Text Box 132"/>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600">
                <a:ea charset="-120" pitchFamily="18" typeface="新細明體"/>
              </a:rPr>
              <a:t>Be careful when an array subscript has a side effect:</a:t>
            </a:r>
          </a:p>
          <a:p>
            <a:pPr indent="-342900" marL="342900">
              <a:lnSpc>
                <a:spcPct val="80000"/>
              </a:lnSpc>
              <a:spcBef>
                <a:spcPts val="1200"/>
              </a:spcBef>
              <a:buNone/>
            </a:pPr>
            <a:r>
              <a:rPr dirty="0" lang="en-US" smtClean="0" sz="2200">
                <a:latin charset="0" pitchFamily="49" typeface="Courier New"/>
                <a:ea charset="-120" pitchFamily="18" typeface="新細明體"/>
              </a:rPr>
              <a:t>	i = 0;</a:t>
            </a:r>
          </a:p>
          <a:p>
            <a:pPr indent="-342900" marL="342900">
              <a:lnSpc>
                <a:spcPct val="80000"/>
              </a:lnSpc>
              <a:spcBef>
                <a:spcPts val="600"/>
              </a:spcBef>
              <a:buNone/>
            </a:pPr>
            <a:r>
              <a:rPr dirty="0" lang="en-US" smtClean="0" sz="2200">
                <a:latin charset="0" pitchFamily="49" typeface="Courier New"/>
                <a:ea charset="-120" pitchFamily="18" typeface="新細明體"/>
              </a:rPr>
              <a:t>	while (i &lt; N)</a:t>
            </a:r>
          </a:p>
          <a:p>
            <a:pPr indent="-342900" marL="342900">
              <a:lnSpc>
                <a:spcPct val="80000"/>
              </a:lnSpc>
              <a:spcBef>
                <a:spcPts val="600"/>
              </a:spcBef>
              <a:buNone/>
            </a:pPr>
            <a:r>
              <a:rPr dirty="0" lang="en-US" smtClean="0" sz="2200">
                <a:latin charset="0" pitchFamily="49" typeface="Courier New"/>
                <a:ea charset="-120" pitchFamily="18" typeface="新細明體"/>
              </a:rPr>
              <a:t>	  a[i] = b[i++];</a:t>
            </a:r>
          </a:p>
          <a:p>
            <a:pPr indent="-342900" marL="342900"/>
            <a:r>
              <a:rPr dirty="0" lang="en-US" smtClean="0" sz="2600">
                <a:ea charset="-120" pitchFamily="18" typeface="新細明體"/>
              </a:rPr>
              <a:t>The expression </a:t>
            </a:r>
            <a:r>
              <a:rPr dirty="0" lang="en-US" smtClean="0" sz="2600">
                <a:latin charset="0" pitchFamily="49" typeface="Courier New"/>
                <a:ea charset="-120" pitchFamily="18" typeface="新細明體"/>
              </a:rPr>
              <a:t>a[i]</a:t>
            </a:r>
            <a:r>
              <a:rPr dirty="0" lang="en-US" smtClean="0" sz="2600">
                <a:ea charset="-120" pitchFamily="18" typeface="新細明體"/>
              </a:rPr>
              <a:t> </a:t>
            </a:r>
            <a:r>
              <a:rPr dirty="0" lang="en-US" smtClean="0" sz="2600">
                <a:latin charset="0" pitchFamily="49" typeface="Courier New"/>
                <a:ea charset="-120" pitchFamily="18" typeface="新細明體"/>
              </a:rPr>
              <a:t>=</a:t>
            </a:r>
            <a:r>
              <a:rPr dirty="0" lang="en-US" smtClean="0" sz="2600">
                <a:ea charset="-120" pitchFamily="18" typeface="新細明體"/>
              </a:rPr>
              <a:t> </a:t>
            </a:r>
            <a:r>
              <a:rPr dirty="0" lang="en-US" smtClean="0" sz="2600">
                <a:latin charset="0" pitchFamily="49" typeface="Courier New"/>
                <a:ea charset="-120" pitchFamily="18" typeface="新細明體"/>
              </a:rPr>
              <a:t>b[i++]</a:t>
            </a:r>
            <a:r>
              <a:rPr dirty="0" lang="en-US" smtClean="0" sz="2600">
                <a:ea charset="-120" pitchFamily="18" typeface="新細明體"/>
              </a:rPr>
              <a:t> accesses the value of </a:t>
            </a:r>
            <a:r>
              <a:rPr dirty="0" lang="en-US" smtClean="0" sz="2600">
                <a:latin charset="0" pitchFamily="49" typeface="Courier New"/>
                <a:ea charset="-120" pitchFamily="18" typeface="新細明體"/>
              </a:rPr>
              <a:t>i</a:t>
            </a:r>
            <a:r>
              <a:rPr dirty="0" lang="en-US" smtClean="0" sz="2600">
                <a:ea charset="-120" pitchFamily="18" typeface="新細明體"/>
              </a:rPr>
              <a:t> and also modifies </a:t>
            </a:r>
            <a:r>
              <a:rPr dirty="0" lang="en-US" smtClean="0" sz="2600">
                <a:latin charset="0" pitchFamily="49" typeface="Courier New"/>
                <a:ea charset="-120" pitchFamily="18" typeface="新細明體"/>
              </a:rPr>
              <a:t>i</a:t>
            </a:r>
            <a:r>
              <a:rPr dirty="0" lang="en-US" smtClean="0" sz="2600">
                <a:ea charset="-120" pitchFamily="18" typeface="新細明體"/>
              </a:rPr>
              <a:t>, causing undefined behavior.</a:t>
            </a:r>
          </a:p>
          <a:p>
            <a:pPr indent="-342900" marL="342900"/>
            <a:r>
              <a:rPr dirty="0" lang="en-US" smtClean="0" sz="2600">
                <a:ea charset="-120" pitchFamily="18" typeface="新細明體"/>
              </a:rPr>
              <a:t>The problem can be avoided by removing the increment from the subscript:</a:t>
            </a:r>
          </a:p>
          <a:p>
            <a:pPr indent="-342900" marL="342900">
              <a:lnSpc>
                <a:spcPct val="80000"/>
              </a:lnSpc>
              <a:spcBef>
                <a:spcPts val="1200"/>
              </a:spcBef>
              <a:buNone/>
            </a:pPr>
            <a:r>
              <a:rPr dirty="0" lang="en-US" smtClean="0" sz="2200">
                <a:latin charset="0" pitchFamily="49" typeface="Courier New"/>
                <a:ea charset="-120" pitchFamily="18" typeface="新細明體"/>
              </a:rPr>
              <a:t>	for (i = 0; i &lt; N; i++)</a:t>
            </a:r>
          </a:p>
          <a:p>
            <a:pPr indent="-342900" marL="342900">
              <a:lnSpc>
                <a:spcPct val="80000"/>
              </a:lnSpc>
              <a:spcBef>
                <a:spcPts val="600"/>
              </a:spcBef>
              <a:buNone/>
            </a:pPr>
            <a:r>
              <a:rPr dirty="0" lang="en-US" smtClean="0" sz="2200">
                <a:latin charset="0" pitchFamily="49" typeface="Courier New"/>
                <a:ea charset="-120" pitchFamily="18" typeface="新細明體"/>
              </a:rPr>
              <a:t>	  a[i] = b[i];</a:t>
            </a:r>
          </a:p>
        </p:txBody>
      </p:sp>
      <p:sp>
        <p:nvSpPr>
          <p:cNvPr id="133" name="Text Box 13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34" name="Text Box 13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 Box 13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Program: Reversing a Series of Numbers</a:t>
            </a:r>
          </a:p>
        </p:txBody>
      </p:sp>
      <p:sp>
        <p:nvSpPr>
          <p:cNvPr id="136" name="Text Box 136"/>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The </a:t>
            </a:r>
            <a:r>
              <a:rPr dirty="0" lang="en-US" smtClean="0">
                <a:latin charset="0" pitchFamily="49" typeface="Courier New"/>
                <a:ea charset="-120" pitchFamily="18" typeface="新細明體"/>
              </a:rPr>
              <a:t>reverse.c</a:t>
            </a:r>
            <a:r>
              <a:rPr dirty="0" lang="en-US" smtClean="0">
                <a:ea charset="-120" pitchFamily="18" typeface="新細明體"/>
              </a:rPr>
              <a:t> program prompts the user to enter a series of numbers, then writes the numbers in reverse order:</a:t>
            </a:r>
          </a:p>
          <a:p>
            <a:pPr indent="-342900" marL="342900">
              <a:lnSpc>
                <a:spcPct val="80000"/>
              </a:lnSpc>
              <a:spcBef>
                <a:spcPts val="1200"/>
              </a:spcBef>
              <a:buNone/>
            </a:pPr>
            <a:r>
              <a:rPr dirty="0" lang="en-US" smtClean="0" sz="2000">
                <a:latin charset="0" pitchFamily="49" typeface="Courier New"/>
                <a:ea charset="-120" pitchFamily="18" typeface="新細明體"/>
              </a:rPr>
              <a:t>	Enter 10 numbers: </a:t>
            </a:r>
            <a:r>
              <a:rPr dirty="0" lang="en-US" smtClean="0" sz="2000" u="sng">
                <a:latin charset="0" pitchFamily="49" typeface="Courier New"/>
                <a:ea charset="-120" pitchFamily="18" typeface="新細明體"/>
              </a:rPr>
              <a:t>34 82 49 102 7 94 23 11 50 31</a:t>
            </a:r>
          </a:p>
          <a:p>
            <a:pPr indent="-342900" marL="342900">
              <a:lnSpc>
                <a:spcPct val="80000"/>
              </a:lnSpc>
              <a:spcBef>
                <a:spcPts val="600"/>
              </a:spcBef>
              <a:buNone/>
            </a:pPr>
            <a:r>
              <a:rPr dirty="0" lang="en-US" smtClean="0" sz="2000">
                <a:latin charset="0" pitchFamily="49" typeface="Courier New"/>
                <a:ea charset="-120" pitchFamily="18" typeface="新細明體"/>
              </a:rPr>
              <a:t>	In reverse order: 31 50 11 23 94 7 102 49 82 34</a:t>
            </a:r>
          </a:p>
          <a:p>
            <a:pPr indent="-342900" marL="342900"/>
            <a:r>
              <a:rPr dirty="0" lang="en-US" smtClean="0">
                <a:ea charset="-120" pitchFamily="18" typeface="新細明體"/>
              </a:rPr>
              <a:t>The program stores the numbers in an array as they’re read, then goes through the array backwards, printing the elements one by one.</a:t>
            </a:r>
          </a:p>
          <a:p>
            <a:pPr indent="-342900" marL="342900"/>
            <a:endParaRPr dirty="0" lang="en-US" smtClean="0">
              <a:ea charset="-120" pitchFamily="18" typeface="新細明體"/>
            </a:endParaRPr>
          </a:p>
        </p:txBody>
      </p:sp>
      <p:sp>
        <p:nvSpPr>
          <p:cNvPr id="137" name="Text Box 13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38" name="Text Box 13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 Box 139"/>
          <p:cNvSpPr>
            <a:spLocks/>
          </p:cNvSpPr>
          <p:nvPr>
            <p:ph type="obj"/>
          </p:nvPr>
        </p:nvSpPr>
        <p:spPr>
          <a:xfrm>
            <a:off x="685800" y="762000"/>
            <a:ext cx="7772400" cy="5562600"/>
          </a:xfrm>
          <a:prstGeom prst="rect">
            <a:avLst/>
          </a:prstGeom>
        </p:spPr>
        <p:txBody>
          <a:bodyPr anchor="t" bIns="46038" lIns="92075" numCol="1" rIns="92075" tIns="46038" wrap="square"/>
          <a:lstStyle/>
          <a:p>
            <a:pPr algn="ctr" indent="-342900" marL="342900">
              <a:spcBef>
                <a:spcPts val="600"/>
              </a:spcBef>
              <a:buNone/>
            </a:pPr>
            <a:r>
              <a:rPr b="1" dirty="0" lang="en-US" smtClean="0">
                <a:latin charset="0" pitchFamily="49" typeface="Courier New"/>
                <a:ea charset="-120" pitchFamily="18" typeface="新細明體"/>
              </a:rPr>
              <a:t>reverse.c</a:t>
            </a:r>
          </a:p>
          <a:p>
            <a:pPr indent="-342900" marL="342900">
              <a:spcBef>
                <a:spcPts val="200"/>
              </a:spcBef>
              <a:buNone/>
            </a:pPr>
            <a:r>
              <a:rPr dirty="0" lang="en-US" smtClean="0" sz="800">
                <a:latin charset="0" pitchFamily="49" typeface="Courier New"/>
                <a:ea charset="-120" pitchFamily="18" typeface="新細明體"/>
              </a:rPr>
              <a:t> </a:t>
            </a:r>
          </a:p>
          <a:p>
            <a:pPr indent="-342900" marL="342900">
              <a:lnSpc>
                <a:spcPct val="80000"/>
              </a:lnSpc>
              <a:spcBef>
                <a:spcPts val="400"/>
              </a:spcBef>
              <a:buNone/>
            </a:pPr>
            <a:r>
              <a:rPr dirty="0" lang="en-US" smtClean="0" sz="1600">
                <a:latin charset="0" pitchFamily="49" typeface="Courier New"/>
                <a:ea charset="-120" pitchFamily="18" typeface="新細明體"/>
              </a:rPr>
              <a:t>/* Reverses a series of numbers */</a:t>
            </a:r>
          </a:p>
          <a:p>
            <a:pPr indent="-342900" marL="342900">
              <a:lnSpc>
                <a:spcPct val="80000"/>
              </a:lnSpc>
              <a:spcBef>
                <a:spcPct val="0"/>
              </a:spcBef>
              <a:buNone/>
            </a:pPr>
            <a:r>
              <a:rPr dirty="0" lang="en-US" smtClean="0" sz="1600">
                <a:latin charset="0" pitchFamily="49" typeface="Courier New"/>
                <a:ea charset="-120" pitchFamily="18" typeface="新細明體"/>
              </a:rPr>
              <a:t> </a:t>
            </a:r>
          </a:p>
          <a:p>
            <a:pPr indent="-342900" marL="342900">
              <a:lnSpc>
                <a:spcPct val="80000"/>
              </a:lnSpc>
              <a:spcBef>
                <a:spcPts val="400"/>
              </a:spcBef>
              <a:buNone/>
            </a:pPr>
            <a:r>
              <a:rPr dirty="0" lang="en-US" smtClean="0" sz="1600">
                <a:latin charset="0" pitchFamily="49" typeface="Courier New"/>
                <a:ea charset="-120" pitchFamily="18" typeface="新細明體"/>
              </a:rPr>
              <a:t>#include &lt;stdio.h&gt;</a:t>
            </a:r>
          </a:p>
          <a:p>
            <a:pPr indent="-342900" marL="342900">
              <a:lnSpc>
                <a:spcPct val="80000"/>
              </a:lnSpc>
              <a:spcBef>
                <a:spcPct val="0"/>
              </a:spcBef>
              <a:buNone/>
            </a:pPr>
            <a:r>
              <a:rPr dirty="0" lang="en-US" smtClean="0" sz="1600">
                <a:latin charset="0" pitchFamily="49" typeface="Courier New"/>
                <a:ea charset="-120" pitchFamily="18" typeface="新細明體"/>
              </a:rPr>
              <a:t> </a:t>
            </a:r>
          </a:p>
          <a:p>
            <a:pPr indent="-342900" marL="342900">
              <a:lnSpc>
                <a:spcPct val="80000"/>
              </a:lnSpc>
              <a:spcBef>
                <a:spcPts val="400"/>
              </a:spcBef>
              <a:buNone/>
            </a:pPr>
            <a:r>
              <a:rPr dirty="0" lang="en-US" smtClean="0" sz="1600">
                <a:latin charset="0" pitchFamily="49" typeface="Courier New"/>
                <a:ea charset="-120" pitchFamily="18" typeface="新細明體"/>
              </a:rPr>
              <a:t>#define N 10</a:t>
            </a:r>
          </a:p>
          <a:p>
            <a:pPr indent="-342900" marL="342900">
              <a:lnSpc>
                <a:spcPct val="80000"/>
              </a:lnSpc>
              <a:spcBef>
                <a:spcPct val="0"/>
              </a:spcBef>
              <a:buNone/>
            </a:pPr>
            <a:r>
              <a:rPr dirty="0" lang="en-US" smtClean="0" sz="1600">
                <a:latin charset="0" pitchFamily="49" typeface="Courier New"/>
                <a:ea charset="-120" pitchFamily="18" typeface="新細明體"/>
              </a:rPr>
              <a:t> </a:t>
            </a:r>
          </a:p>
          <a:p>
            <a:pPr indent="-342900" marL="342900">
              <a:lnSpc>
                <a:spcPct val="80000"/>
              </a:lnSpc>
              <a:spcBef>
                <a:spcPts val="400"/>
              </a:spcBef>
              <a:buNone/>
            </a:pPr>
            <a:r>
              <a:rPr dirty="0" lang="en-US" smtClean="0" sz="1600">
                <a:latin charset="0" pitchFamily="49" typeface="Courier New"/>
                <a:ea charset="-120" pitchFamily="18" typeface="新細明體"/>
              </a:rPr>
              <a:t>int main(void)</a:t>
            </a:r>
          </a:p>
          <a:p>
            <a:pPr indent="-342900" marL="342900">
              <a:lnSpc>
                <a:spcPct val="80000"/>
              </a:lnSpc>
              <a:spcBef>
                <a:spcPts val="400"/>
              </a:spcBef>
              <a:buNone/>
            </a:pPr>
            <a:r>
              <a:rPr dirty="0" lang="en-US" smtClean="0" sz="1600">
                <a:latin charset="0" pitchFamily="49" typeface="Courier New"/>
                <a:ea charset="-120" pitchFamily="18" typeface="新細明體"/>
              </a:rPr>
              <a:t>{</a:t>
            </a:r>
          </a:p>
          <a:p>
            <a:pPr indent="-342900" marL="342900">
              <a:lnSpc>
                <a:spcPct val="80000"/>
              </a:lnSpc>
              <a:spcBef>
                <a:spcPct val="0"/>
              </a:spcBef>
              <a:buNone/>
            </a:pPr>
            <a:r>
              <a:rPr dirty="0" lang="en-US" smtClean="0" sz="1600">
                <a:latin charset="0" pitchFamily="49" typeface="Courier New"/>
                <a:ea charset="-120" pitchFamily="18" typeface="新細明體"/>
              </a:rPr>
              <a:t>  int a[N], i;</a:t>
            </a:r>
          </a:p>
          <a:p>
            <a:pPr indent="-342900" marL="342900">
              <a:lnSpc>
                <a:spcPct val="80000"/>
              </a:lnSpc>
              <a:spcBef>
                <a:spcPct val="0"/>
              </a:spcBef>
              <a:buNone/>
            </a:pPr>
            <a:r>
              <a:rPr dirty="0" lang="en-US" smtClean="0" sz="1600">
                <a:latin charset="0" pitchFamily="49" typeface="Courier New"/>
                <a:ea charset="-120" pitchFamily="18" typeface="新細明體"/>
              </a:rPr>
              <a:t> </a:t>
            </a:r>
          </a:p>
          <a:p>
            <a:pPr indent="-342900" marL="342900">
              <a:lnSpc>
                <a:spcPct val="80000"/>
              </a:lnSpc>
              <a:spcBef>
                <a:spcPts val="400"/>
              </a:spcBef>
              <a:buNone/>
            </a:pPr>
            <a:r>
              <a:rPr dirty="0" lang="en-US" smtClean="0" sz="1600">
                <a:latin charset="0" pitchFamily="49" typeface="Courier New"/>
                <a:ea charset="-120" pitchFamily="18" typeface="新細明體"/>
              </a:rPr>
              <a:t>  printf("Enter %d numbers: ", N);</a:t>
            </a:r>
          </a:p>
          <a:p>
            <a:pPr indent="-342900" marL="342900">
              <a:lnSpc>
                <a:spcPct val="80000"/>
              </a:lnSpc>
              <a:spcBef>
                <a:spcPts val="400"/>
              </a:spcBef>
              <a:buNone/>
            </a:pPr>
            <a:r>
              <a:rPr dirty="0" lang="en-US" smtClean="0" sz="1600">
                <a:latin charset="0" pitchFamily="49" typeface="Courier New"/>
                <a:ea charset="-120" pitchFamily="18" typeface="新細明體"/>
              </a:rPr>
              <a:t>  for (i = 0; i &lt; N; i++)</a:t>
            </a:r>
          </a:p>
          <a:p>
            <a:pPr indent="-342900" marL="342900">
              <a:lnSpc>
                <a:spcPct val="80000"/>
              </a:lnSpc>
              <a:spcBef>
                <a:spcPts val="400"/>
              </a:spcBef>
              <a:buNone/>
            </a:pPr>
            <a:r>
              <a:rPr dirty="0" lang="en-US" smtClean="0" sz="1600">
                <a:latin charset="0" pitchFamily="49" typeface="Courier New"/>
                <a:ea charset="-120" pitchFamily="18" typeface="新細明體"/>
              </a:rPr>
              <a:t>    scanf("%d", &amp;a[i]);</a:t>
            </a:r>
          </a:p>
          <a:p>
            <a:pPr indent="-342900" marL="342900">
              <a:lnSpc>
                <a:spcPct val="80000"/>
              </a:lnSpc>
              <a:spcBef>
                <a:spcPct val="0"/>
              </a:spcBef>
              <a:buNone/>
            </a:pPr>
            <a:r>
              <a:rPr dirty="0" lang="en-US" smtClean="0" sz="1600">
                <a:latin charset="0" pitchFamily="49" typeface="Courier New"/>
                <a:ea charset="-120" pitchFamily="18" typeface="新細明體"/>
              </a:rPr>
              <a:t> </a:t>
            </a:r>
          </a:p>
          <a:p>
            <a:pPr indent="-342900" marL="342900">
              <a:lnSpc>
                <a:spcPct val="80000"/>
              </a:lnSpc>
              <a:spcBef>
                <a:spcPts val="400"/>
              </a:spcBef>
              <a:buNone/>
            </a:pPr>
            <a:r>
              <a:rPr dirty="0" lang="en-US" smtClean="0" sz="1600">
                <a:latin charset="0" pitchFamily="49" typeface="Courier New"/>
                <a:ea charset="-120" pitchFamily="18" typeface="新細明體"/>
              </a:rPr>
              <a:t>  printf("In reverse order:");</a:t>
            </a:r>
          </a:p>
          <a:p>
            <a:pPr indent="-342900" marL="342900">
              <a:lnSpc>
                <a:spcPct val="80000"/>
              </a:lnSpc>
              <a:spcBef>
                <a:spcPts val="400"/>
              </a:spcBef>
              <a:buNone/>
            </a:pPr>
            <a:r>
              <a:rPr dirty="0" lang="en-US" smtClean="0" sz="1600">
                <a:latin charset="0" pitchFamily="49" typeface="Courier New"/>
                <a:ea charset="-120" pitchFamily="18" typeface="新細明體"/>
              </a:rPr>
              <a:t>  for (i = N - 1; i &gt;= 0; i--)</a:t>
            </a:r>
          </a:p>
          <a:p>
            <a:pPr indent="-342900" marL="342900">
              <a:lnSpc>
                <a:spcPct val="80000"/>
              </a:lnSpc>
              <a:spcBef>
                <a:spcPts val="400"/>
              </a:spcBef>
              <a:buNone/>
            </a:pPr>
            <a:r>
              <a:rPr dirty="0" lang="en-US" smtClean="0" sz="1600">
                <a:latin charset="0" pitchFamily="49" typeface="Courier New"/>
                <a:ea charset="-120" pitchFamily="18" typeface="新細明體"/>
              </a:rPr>
              <a:t>    printf(" %d", a[i]);</a:t>
            </a:r>
          </a:p>
          <a:p>
            <a:pPr indent="-342900" marL="342900">
              <a:lnSpc>
                <a:spcPct val="80000"/>
              </a:lnSpc>
              <a:spcBef>
                <a:spcPts val="400"/>
              </a:spcBef>
              <a:buNone/>
            </a:pPr>
            <a:r>
              <a:rPr dirty="0" lang="en-US" smtClean="0" sz="1600">
                <a:latin charset="0" pitchFamily="49" typeface="Courier New"/>
                <a:ea charset="-120" pitchFamily="18" typeface="新細明體"/>
              </a:rPr>
              <a:t>  printf("\n");</a:t>
            </a:r>
          </a:p>
          <a:p>
            <a:pPr indent="-342900" marL="342900">
              <a:lnSpc>
                <a:spcPct val="80000"/>
              </a:lnSpc>
              <a:spcBef>
                <a:spcPct val="0"/>
              </a:spcBef>
              <a:buNone/>
            </a:pPr>
            <a:r>
              <a:rPr dirty="0" lang="en-US" smtClean="0" sz="1600">
                <a:latin charset="0" pitchFamily="49" typeface="Courier New"/>
                <a:ea charset="-120" pitchFamily="18" typeface="新細明體"/>
              </a:rPr>
              <a:t> </a:t>
            </a:r>
          </a:p>
          <a:p>
            <a:pPr indent="-342900" marL="342900">
              <a:lnSpc>
                <a:spcPct val="80000"/>
              </a:lnSpc>
              <a:spcBef>
                <a:spcPts val="400"/>
              </a:spcBef>
              <a:buNone/>
            </a:pPr>
            <a:r>
              <a:rPr dirty="0" lang="en-US" smtClean="0" sz="1600">
                <a:latin charset="0" pitchFamily="49" typeface="Courier New"/>
                <a:ea charset="-120" pitchFamily="18" typeface="新細明體"/>
              </a:rPr>
              <a:t>  return 0;</a:t>
            </a:r>
          </a:p>
          <a:p>
            <a:pPr indent="-342900" marL="342900">
              <a:lnSpc>
                <a:spcPct val="80000"/>
              </a:lnSpc>
              <a:spcBef>
                <a:spcPct val="0"/>
              </a:spcBef>
              <a:buNone/>
            </a:pPr>
            <a:r>
              <a:rPr dirty="0" lang="en-US" smtClean="0" sz="1600">
                <a:latin charset="0" pitchFamily="49" typeface="Courier New"/>
                <a:ea charset="-120" pitchFamily="18" typeface="新細明體"/>
              </a:rPr>
              <a:t>}</a:t>
            </a:r>
          </a:p>
        </p:txBody>
      </p:sp>
      <p:sp>
        <p:nvSpPr>
          <p:cNvPr id="140" name="Text Box 14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41" name="Text Box 14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 Box 14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Array Initialization</a:t>
            </a:r>
          </a:p>
        </p:txBody>
      </p:sp>
      <p:sp>
        <p:nvSpPr>
          <p:cNvPr id="143" name="Text Box 14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An array, like any other variable, can be given an initial value at the time it’s declared.</a:t>
            </a:r>
          </a:p>
          <a:p>
            <a:pPr indent="-342900" marL="342900"/>
            <a:r>
              <a:rPr dirty="0" lang="en-US" smtClean="0">
                <a:ea charset="-120" pitchFamily="18" typeface="新細明體"/>
              </a:rPr>
              <a:t>The most common form of </a:t>
            </a:r>
            <a:r>
              <a:rPr b="1" dirty="0" i="1" lang="en-US" smtClean="0">
                <a:ea charset="-120" pitchFamily="18" typeface="新細明體"/>
              </a:rPr>
              <a:t>array initializer </a:t>
            </a:r>
            <a:r>
              <a:rPr dirty="0" lang="en-US" smtClean="0">
                <a:ea charset="-120" pitchFamily="18" typeface="新細明體"/>
              </a:rPr>
              <a:t>is a list of constant expressions enclosed in braces and separated by commas:</a:t>
            </a:r>
          </a:p>
          <a:p>
            <a:pPr indent="-342900" marL="342900">
              <a:lnSpc>
                <a:spcPct val="80000"/>
              </a:lnSpc>
              <a:spcBef>
                <a:spcPts val="1200"/>
              </a:spcBef>
              <a:buNone/>
            </a:pPr>
            <a:r>
              <a:rPr dirty="0" lang="en-US" smtClean="0" sz="2100">
                <a:latin charset="0" pitchFamily="49" typeface="Courier New"/>
                <a:ea charset="-120" pitchFamily="18" typeface="新細明體"/>
              </a:rPr>
              <a:t>	int a[10] = {1, 2, 3, 4, 5, 6, 7, 8, 9, 10};</a:t>
            </a:r>
          </a:p>
        </p:txBody>
      </p:sp>
      <p:sp>
        <p:nvSpPr>
          <p:cNvPr id="144" name="Text Box 14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45" name="Text Box 14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 Box 146"/>
          <p:cNvSpPr>
            <a:spLocks/>
          </p:cNvSpPr>
          <p:nvPr>
            <p:ph type="title"/>
          </p:nvPr>
        </p:nvSpPr>
        <p:spPr>
          <a:xfrm>
            <a:off x="685800" y="5334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Array Initialization</a:t>
            </a:r>
          </a:p>
        </p:txBody>
      </p:sp>
      <p:sp>
        <p:nvSpPr>
          <p:cNvPr id="147" name="Text Box 147"/>
          <p:cNvSpPr>
            <a:spLocks/>
          </p:cNvSpPr>
          <p:nvPr>
            <p:ph type="obj"/>
          </p:nvPr>
        </p:nvSpPr>
        <p:spPr>
          <a:xfrm>
            <a:off x="685800" y="1295400"/>
            <a:ext cx="7772400" cy="4800600"/>
          </a:xfrm>
          <a:prstGeom prst="rect">
            <a:avLst/>
          </a:prstGeom>
        </p:spPr>
        <p:txBody>
          <a:bodyPr anchor="t" bIns="46038" lIns="92075" numCol="1" rIns="92075" tIns="46038" wrap="square"/>
          <a:lstStyle/>
          <a:p>
            <a:pPr indent="-342900" marL="342900"/>
            <a:r>
              <a:rPr dirty="0" lang="en-US" smtClean="0" sz="2400">
                <a:ea charset="-120" pitchFamily="18" typeface="新細明體"/>
              </a:rPr>
              <a:t>If the initializer is shorter than the array, </a:t>
            </a:r>
            <a:r>
              <a:rPr dirty="0" lang="en-US" smtClean="0" sz="2400">
                <a:solidFill>
                  <a:srgbClr val="FF0000"/>
                </a:solidFill>
                <a:ea charset="-120" pitchFamily="18" typeface="新細明體"/>
              </a:rPr>
              <a:t>the remaining elements</a:t>
            </a:r>
            <a:r>
              <a:rPr dirty="0" lang="en-US" smtClean="0" sz="2400">
                <a:ea charset="-120" pitchFamily="18" typeface="新細明體"/>
              </a:rPr>
              <a:t> of the array are given the value 0:</a:t>
            </a:r>
          </a:p>
          <a:p>
            <a:pPr indent="-342900" marL="342900">
              <a:lnSpc>
                <a:spcPct val="80000"/>
              </a:lnSpc>
              <a:spcBef>
                <a:spcPts val="1200"/>
              </a:spcBef>
              <a:buNone/>
            </a:pPr>
            <a:r>
              <a:rPr dirty="0" lang="en-US" smtClean="0" sz="1800">
                <a:latin charset="0" pitchFamily="49" typeface="Courier New"/>
                <a:ea charset="-120" pitchFamily="18" typeface="新細明體"/>
              </a:rPr>
              <a:t>	int a[10] = {1, 2, 3, 4, 5, 6};</a:t>
            </a:r>
          </a:p>
          <a:p>
            <a:pPr indent="-342900" marL="342900">
              <a:lnSpc>
                <a:spcPct val="80000"/>
              </a:lnSpc>
              <a:spcBef>
                <a:spcPts val="600"/>
              </a:spcBef>
              <a:buNone/>
            </a:pPr>
            <a:r>
              <a:rPr dirty="0" lang="en-US" smtClean="0" sz="1800">
                <a:latin charset="0" pitchFamily="49" typeface="Courier New"/>
                <a:ea charset="-120" pitchFamily="18" typeface="新細明體"/>
              </a:rPr>
              <a:t>	/* initial value of a is {1,</a:t>
            </a:r>
            <a:r>
              <a:rPr dirty="0" lang="en-US" smtClean="0" sz="600">
                <a:latin charset="0" pitchFamily="49" typeface="Courier New"/>
                <a:ea charset="-120" pitchFamily="18" typeface="新細明體"/>
              </a:rPr>
              <a:t> </a:t>
            </a:r>
            <a:r>
              <a:rPr dirty="0" lang="en-US" smtClean="0" sz="1800">
                <a:latin charset="0" pitchFamily="49" typeface="Courier New"/>
                <a:ea charset="-120" pitchFamily="18" typeface="新細明體"/>
              </a:rPr>
              <a:t>2,</a:t>
            </a:r>
            <a:r>
              <a:rPr dirty="0" lang="en-US" smtClean="0" sz="600">
                <a:latin charset="0" pitchFamily="49" typeface="Courier New"/>
                <a:ea charset="-120" pitchFamily="18" typeface="新細明體"/>
              </a:rPr>
              <a:t> </a:t>
            </a:r>
            <a:r>
              <a:rPr dirty="0" lang="en-US" smtClean="0" sz="1800">
                <a:latin charset="0" pitchFamily="49" typeface="Courier New"/>
                <a:ea charset="-120" pitchFamily="18" typeface="新細明體"/>
              </a:rPr>
              <a:t>3,</a:t>
            </a:r>
            <a:r>
              <a:rPr dirty="0" lang="en-US" smtClean="0" sz="600">
                <a:latin charset="0" pitchFamily="49" typeface="Courier New"/>
                <a:ea charset="-120" pitchFamily="18" typeface="新細明體"/>
              </a:rPr>
              <a:t> </a:t>
            </a:r>
            <a:r>
              <a:rPr dirty="0" lang="en-US" smtClean="0" sz="1800">
                <a:latin charset="0" pitchFamily="49" typeface="Courier New"/>
                <a:ea charset="-120" pitchFamily="18" typeface="新細明體"/>
              </a:rPr>
              <a:t>4,</a:t>
            </a:r>
            <a:r>
              <a:rPr dirty="0" lang="en-US" smtClean="0" sz="600">
                <a:latin charset="0" pitchFamily="49" typeface="Courier New"/>
                <a:ea charset="-120" pitchFamily="18" typeface="新細明體"/>
              </a:rPr>
              <a:t> </a:t>
            </a:r>
            <a:r>
              <a:rPr dirty="0" lang="en-US" smtClean="0" sz="1800">
                <a:latin charset="0" pitchFamily="49" typeface="Courier New"/>
                <a:ea charset="-120" pitchFamily="18" typeface="新細明體"/>
              </a:rPr>
              <a:t>5,</a:t>
            </a:r>
            <a:r>
              <a:rPr dirty="0" lang="en-US" smtClean="0" sz="600">
                <a:latin charset="0" pitchFamily="49" typeface="Courier New"/>
                <a:ea charset="-120" pitchFamily="18" typeface="新細明體"/>
              </a:rPr>
              <a:t> </a:t>
            </a:r>
            <a:r>
              <a:rPr dirty="0" lang="en-US" smtClean="0" sz="1800">
                <a:latin charset="0" pitchFamily="49" typeface="Courier New"/>
                <a:ea charset="-120" pitchFamily="18" typeface="新細明體"/>
              </a:rPr>
              <a:t>6,</a:t>
            </a:r>
            <a:r>
              <a:rPr dirty="0" lang="en-US" smtClean="0" sz="600">
                <a:latin charset="0" pitchFamily="49" typeface="Courier New"/>
                <a:ea charset="-120" pitchFamily="18" typeface="新細明體"/>
              </a:rPr>
              <a:t> </a:t>
            </a:r>
            <a:r>
              <a:rPr dirty="0" lang="en-US" smtClean="0" sz="1800">
                <a:latin charset="0" pitchFamily="49" typeface="Courier New"/>
                <a:ea charset="-120" pitchFamily="18" typeface="新細明體"/>
              </a:rPr>
              <a:t>0,</a:t>
            </a:r>
            <a:r>
              <a:rPr dirty="0" lang="en-US" smtClean="0" sz="600">
                <a:latin charset="0" pitchFamily="49" typeface="Courier New"/>
                <a:ea charset="-120" pitchFamily="18" typeface="新細明體"/>
              </a:rPr>
              <a:t> </a:t>
            </a:r>
            <a:r>
              <a:rPr dirty="0" lang="en-US" smtClean="0" sz="1800">
                <a:latin charset="0" pitchFamily="49" typeface="Courier New"/>
                <a:ea charset="-120" pitchFamily="18" typeface="新細明體"/>
              </a:rPr>
              <a:t>0,</a:t>
            </a:r>
            <a:r>
              <a:rPr dirty="0" lang="en-US" smtClean="0" sz="600">
                <a:latin charset="0" pitchFamily="49" typeface="Courier New"/>
                <a:ea charset="-120" pitchFamily="18" typeface="新細明體"/>
              </a:rPr>
              <a:t> </a:t>
            </a:r>
            <a:r>
              <a:rPr dirty="0" lang="en-US" smtClean="0" sz="1800">
                <a:latin charset="0" pitchFamily="49" typeface="Courier New"/>
                <a:ea charset="-120" pitchFamily="18" typeface="新細明體"/>
              </a:rPr>
              <a:t>0,</a:t>
            </a:r>
            <a:r>
              <a:rPr dirty="0" lang="en-US" smtClean="0" sz="600">
                <a:latin charset="0" pitchFamily="49" typeface="Courier New"/>
                <a:ea charset="-120" pitchFamily="18" typeface="新細明體"/>
              </a:rPr>
              <a:t> </a:t>
            </a:r>
            <a:r>
              <a:rPr dirty="0" lang="en-US" smtClean="0" sz="1800">
                <a:latin charset="0" pitchFamily="49" typeface="Courier New"/>
                <a:ea charset="-120" pitchFamily="18" typeface="新細明體"/>
              </a:rPr>
              <a:t>0} */</a:t>
            </a:r>
          </a:p>
          <a:p>
            <a:pPr indent="-342900" marL="342900"/>
            <a:r>
              <a:rPr dirty="0" lang="en-US" smtClean="0" sz="2400">
                <a:ea charset="-120" pitchFamily="18" typeface="新細明體"/>
              </a:rPr>
              <a:t>Using this feature, we can easily initialize an array to all zeros:</a:t>
            </a:r>
          </a:p>
          <a:p>
            <a:pPr indent="-342900" marL="342900">
              <a:lnSpc>
                <a:spcPct val="80000"/>
              </a:lnSpc>
              <a:spcBef>
                <a:spcPts val="1200"/>
              </a:spcBef>
              <a:buNone/>
            </a:pPr>
            <a:r>
              <a:rPr dirty="0" lang="en-US" smtClean="0" sz="1800">
                <a:latin charset="0" pitchFamily="49" typeface="Courier New"/>
                <a:ea charset="-120" pitchFamily="18" typeface="新細明體"/>
              </a:rPr>
              <a:t>	int a[10] = {0};</a:t>
            </a:r>
          </a:p>
          <a:p>
            <a:pPr indent="-342900" marL="342900">
              <a:lnSpc>
                <a:spcPct val="80000"/>
              </a:lnSpc>
              <a:spcBef>
                <a:spcPts val="600"/>
              </a:spcBef>
              <a:buNone/>
            </a:pPr>
            <a:r>
              <a:rPr dirty="0" lang="en-US" smtClean="0" sz="1800">
                <a:latin charset="0" pitchFamily="49" typeface="Courier New"/>
                <a:ea charset="-120" pitchFamily="18" typeface="新細明體"/>
              </a:rPr>
              <a:t>	/* initial value of a is {0,</a:t>
            </a:r>
            <a:r>
              <a:rPr dirty="0" lang="en-US" smtClean="0" sz="600">
                <a:latin charset="0" pitchFamily="49" typeface="Courier New"/>
                <a:ea charset="-120" pitchFamily="18" typeface="新細明體"/>
              </a:rPr>
              <a:t> </a:t>
            </a:r>
            <a:r>
              <a:rPr dirty="0" lang="en-US" smtClean="0" sz="1800">
                <a:latin charset="0" pitchFamily="49" typeface="Courier New"/>
                <a:ea charset="-120" pitchFamily="18" typeface="新細明體"/>
              </a:rPr>
              <a:t>0,</a:t>
            </a:r>
            <a:r>
              <a:rPr dirty="0" lang="en-US" smtClean="0" sz="600">
                <a:latin charset="0" pitchFamily="49" typeface="Courier New"/>
                <a:ea charset="-120" pitchFamily="18" typeface="新細明體"/>
              </a:rPr>
              <a:t> </a:t>
            </a:r>
            <a:r>
              <a:rPr dirty="0" lang="en-US" smtClean="0" sz="1800">
                <a:latin charset="0" pitchFamily="49" typeface="Courier New"/>
                <a:ea charset="-120" pitchFamily="18" typeface="新細明體"/>
              </a:rPr>
              <a:t>0,</a:t>
            </a:r>
            <a:r>
              <a:rPr dirty="0" lang="en-US" smtClean="0" sz="600">
                <a:latin charset="0" pitchFamily="49" typeface="Courier New"/>
                <a:ea charset="-120" pitchFamily="18" typeface="新細明體"/>
              </a:rPr>
              <a:t> </a:t>
            </a:r>
            <a:r>
              <a:rPr dirty="0" lang="en-US" smtClean="0" sz="1800">
                <a:latin charset="0" pitchFamily="49" typeface="Courier New"/>
                <a:ea charset="-120" pitchFamily="18" typeface="新細明體"/>
              </a:rPr>
              <a:t>0,</a:t>
            </a:r>
            <a:r>
              <a:rPr dirty="0" lang="en-US" smtClean="0" sz="600">
                <a:latin charset="0" pitchFamily="49" typeface="Courier New"/>
                <a:ea charset="-120" pitchFamily="18" typeface="新細明體"/>
              </a:rPr>
              <a:t> </a:t>
            </a:r>
            <a:r>
              <a:rPr dirty="0" lang="en-US" smtClean="0" sz="1800">
                <a:latin charset="0" pitchFamily="49" typeface="Courier New"/>
                <a:ea charset="-120" pitchFamily="18" typeface="新細明體"/>
              </a:rPr>
              <a:t>0,</a:t>
            </a:r>
            <a:r>
              <a:rPr dirty="0" lang="en-US" smtClean="0" sz="600">
                <a:latin charset="0" pitchFamily="49" typeface="Courier New"/>
                <a:ea charset="-120" pitchFamily="18" typeface="新細明體"/>
              </a:rPr>
              <a:t> </a:t>
            </a:r>
            <a:r>
              <a:rPr dirty="0" lang="en-US" smtClean="0" sz="1800">
                <a:latin charset="0" pitchFamily="49" typeface="Courier New"/>
                <a:ea charset="-120" pitchFamily="18" typeface="新細明體"/>
              </a:rPr>
              <a:t>0,</a:t>
            </a:r>
            <a:r>
              <a:rPr dirty="0" lang="en-US" smtClean="0" sz="600">
                <a:latin charset="0" pitchFamily="49" typeface="Courier New"/>
                <a:ea charset="-120" pitchFamily="18" typeface="新細明體"/>
              </a:rPr>
              <a:t> </a:t>
            </a:r>
            <a:r>
              <a:rPr dirty="0" lang="en-US" smtClean="0" sz="1800">
                <a:latin charset="0" pitchFamily="49" typeface="Courier New"/>
                <a:ea charset="-120" pitchFamily="18" typeface="新細明體"/>
              </a:rPr>
              <a:t>0,</a:t>
            </a:r>
            <a:r>
              <a:rPr dirty="0" lang="en-US" smtClean="0" sz="600">
                <a:latin charset="0" pitchFamily="49" typeface="Courier New"/>
                <a:ea charset="-120" pitchFamily="18" typeface="新細明體"/>
              </a:rPr>
              <a:t> </a:t>
            </a:r>
            <a:r>
              <a:rPr dirty="0" lang="en-US" smtClean="0" sz="1800">
                <a:latin charset="0" pitchFamily="49" typeface="Courier New"/>
                <a:ea charset="-120" pitchFamily="18" typeface="新細明體"/>
              </a:rPr>
              <a:t>0,</a:t>
            </a:r>
            <a:r>
              <a:rPr dirty="0" lang="en-US" smtClean="0" sz="600">
                <a:latin charset="0" pitchFamily="49" typeface="Courier New"/>
                <a:ea charset="-120" pitchFamily="18" typeface="新細明體"/>
              </a:rPr>
              <a:t> </a:t>
            </a:r>
            <a:r>
              <a:rPr dirty="0" lang="en-US" smtClean="0" sz="1800">
                <a:latin charset="0" pitchFamily="49" typeface="Courier New"/>
                <a:ea charset="-120" pitchFamily="18" typeface="新細明體"/>
              </a:rPr>
              <a:t>0,</a:t>
            </a:r>
            <a:r>
              <a:rPr dirty="0" lang="en-US" smtClean="0" sz="600">
                <a:latin charset="0" pitchFamily="49" typeface="Courier New"/>
                <a:ea charset="-120" pitchFamily="18" typeface="新細明體"/>
              </a:rPr>
              <a:t> </a:t>
            </a:r>
            <a:r>
              <a:rPr dirty="0" lang="en-US" smtClean="0" sz="1800">
                <a:latin charset="0" pitchFamily="49" typeface="Courier New"/>
                <a:ea charset="-120" pitchFamily="18" typeface="新細明體"/>
              </a:rPr>
              <a:t>0} */</a:t>
            </a:r>
          </a:p>
          <a:p>
            <a:pPr indent="-342900" marL="342900">
              <a:buNone/>
            </a:pPr>
            <a:r>
              <a:rPr dirty="0" lang="en-US" smtClean="0" sz="2400">
                <a:ea charset="-120" pitchFamily="18" typeface="新細明體"/>
              </a:rPr>
              <a:t>	There’s a single 0 inside the braces because it’s illegal for an initializer to be completely empty.</a:t>
            </a:r>
          </a:p>
          <a:p>
            <a:pPr indent="-342900" marL="342900"/>
            <a:r>
              <a:rPr dirty="0" lang="en-US" smtClean="0" sz="2400">
                <a:ea charset="-120" pitchFamily="18" typeface="新細明體"/>
              </a:rPr>
              <a:t>It’s also illegal for an initializer to be longer than the array it initializes. (</a:t>
            </a:r>
            <a:r>
              <a:rPr dirty="0" i="1" lang="en-US" smtClean="0">
                <a:solidFill>
                  <a:schemeClr val="accent2"/>
                </a:solidFill>
                <a:ea charset="-120" pitchFamily="18" typeface="新細明體"/>
              </a:rPr>
              <a:t>warning: excess elements in array initializer</a:t>
            </a:r>
            <a:r>
              <a:rPr dirty="0" lang="en-US" smtClean="0" sz="2400">
                <a:ea charset="-120" pitchFamily="18" typeface="新細明體"/>
              </a:rPr>
              <a:t>)</a:t>
            </a:r>
          </a:p>
        </p:txBody>
      </p:sp>
      <p:sp>
        <p:nvSpPr>
          <p:cNvPr id="148" name="Text Box 14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49" name="Text Box 14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 Box 15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Array Initialization</a:t>
            </a:r>
          </a:p>
        </p:txBody>
      </p:sp>
      <p:sp>
        <p:nvSpPr>
          <p:cNvPr id="151" name="Text Box 15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If an initializer is present, the length of the array may be omitted:</a:t>
            </a:r>
          </a:p>
          <a:p>
            <a:pPr indent="-342900" marL="342900">
              <a:lnSpc>
                <a:spcPct val="80000"/>
              </a:lnSpc>
              <a:spcBef>
                <a:spcPts val="1200"/>
              </a:spcBef>
              <a:buNone/>
            </a:pPr>
            <a:r>
              <a:rPr dirty="0" lang="en-US" smtClean="0" sz="2200">
                <a:latin charset="0" pitchFamily="49" typeface="Courier New"/>
                <a:ea charset="-120" pitchFamily="18" typeface="新細明體"/>
              </a:rPr>
              <a:t>	int a[] = {1, 2, 3, 4, 5, 6, 7, 8, 9, 10};</a:t>
            </a:r>
          </a:p>
          <a:p>
            <a:pPr indent="-342900" marL="342900"/>
            <a:r>
              <a:rPr dirty="0" lang="en-US" smtClean="0">
                <a:ea charset="-120" pitchFamily="18" typeface="新細明體"/>
              </a:rPr>
              <a:t>The compiler uses the length of the initializer to determine how long the array is.</a:t>
            </a:r>
          </a:p>
        </p:txBody>
      </p:sp>
      <p:sp>
        <p:nvSpPr>
          <p:cNvPr id="152" name="Text Box 15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53" name="Text Box 15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 Box 15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Designated Initializers (C99)</a:t>
            </a:r>
          </a:p>
        </p:txBody>
      </p:sp>
      <p:sp>
        <p:nvSpPr>
          <p:cNvPr id="155" name="Text Box 155"/>
          <p:cNvSpPr>
            <a:spLocks/>
          </p:cNvSpPr>
          <p:nvPr>
            <p:ph type="obj"/>
          </p:nvPr>
        </p:nvSpPr>
        <p:spPr>
          <a:xfrm>
            <a:off x="685800" y="1524000"/>
            <a:ext cx="7848600" cy="4800600"/>
          </a:xfrm>
          <a:prstGeom prst="rect">
            <a:avLst/>
          </a:prstGeom>
        </p:spPr>
        <p:txBody>
          <a:bodyPr anchor="t" bIns="46038" lIns="92075" numCol="1" rIns="92075" tIns="46038" wrap="square"/>
          <a:lstStyle/>
          <a:p>
            <a:pPr indent="-342900" marL="342900"/>
            <a:r>
              <a:rPr dirty="0" lang="en-US" smtClean="0">
                <a:ea charset="-120" pitchFamily="18" typeface="新細明體"/>
              </a:rPr>
              <a:t>It’s often the case that relatively few elements of an array need to be initialized explicitly; the other elements can be given default values.</a:t>
            </a:r>
          </a:p>
          <a:p>
            <a:pPr indent="-342900" marL="342900"/>
            <a:r>
              <a:rPr dirty="0" lang="en-US" smtClean="0">
                <a:ea charset="-120" pitchFamily="18" typeface="新細明體"/>
              </a:rPr>
              <a:t>An example:</a:t>
            </a:r>
          </a:p>
          <a:p>
            <a:pPr indent="-342900" marL="342900">
              <a:lnSpc>
                <a:spcPct val="80000"/>
              </a:lnSpc>
              <a:spcBef>
                <a:spcPts val="1200"/>
              </a:spcBef>
              <a:buNone/>
            </a:pPr>
            <a:r>
              <a:rPr dirty="0" lang="en-US" smtClean="0" sz="2300">
                <a:latin charset="0" pitchFamily="49" typeface="Courier New"/>
                <a:ea charset="-120" pitchFamily="18" typeface="新細明體"/>
              </a:rPr>
              <a:t>	int a[15] =</a:t>
            </a:r>
          </a:p>
          <a:p>
            <a:pPr indent="-342900" marL="342900">
              <a:lnSpc>
                <a:spcPct val="80000"/>
              </a:lnSpc>
              <a:spcBef>
                <a:spcPts val="600"/>
              </a:spcBef>
              <a:buNone/>
            </a:pPr>
            <a:r>
              <a:rPr dirty="0" lang="en-US" smtClean="0" sz="2300">
                <a:latin charset="0" pitchFamily="49" typeface="Courier New"/>
                <a:ea charset="-120" pitchFamily="18" typeface="新細明體"/>
              </a:rPr>
              <a:t>	  {0,</a:t>
            </a:r>
            <a:r>
              <a:rPr dirty="0" lang="en-US" smtClean="0" sz="2300">
                <a:ea charset="-120" pitchFamily="18" typeface="新細明體"/>
              </a:rPr>
              <a:t> </a:t>
            </a:r>
            <a:r>
              <a:rPr dirty="0" lang="en-US" smtClean="0" sz="2300">
                <a:latin charset="0" pitchFamily="49" typeface="Courier New"/>
                <a:ea charset="-120" pitchFamily="18" typeface="新細明體"/>
              </a:rPr>
              <a:t>0,</a:t>
            </a:r>
            <a:r>
              <a:rPr dirty="0" lang="en-US" smtClean="0" sz="2300">
                <a:ea charset="-120" pitchFamily="18" typeface="新細明體"/>
              </a:rPr>
              <a:t> </a:t>
            </a:r>
            <a:r>
              <a:rPr dirty="0" lang="en-US" smtClean="0" sz="2300">
                <a:latin charset="0" pitchFamily="49" typeface="Courier New"/>
                <a:ea charset="-120" pitchFamily="18" typeface="新細明體"/>
              </a:rPr>
              <a:t>29,</a:t>
            </a:r>
            <a:r>
              <a:rPr dirty="0" lang="en-US" smtClean="0" sz="2300">
                <a:ea charset="-120" pitchFamily="18" typeface="新細明體"/>
              </a:rPr>
              <a:t> </a:t>
            </a:r>
            <a:r>
              <a:rPr dirty="0" lang="en-US" smtClean="0" sz="2300">
                <a:latin charset="0" pitchFamily="49" typeface="Courier New"/>
                <a:ea charset="-120" pitchFamily="18" typeface="新細明體"/>
              </a:rPr>
              <a:t>0,</a:t>
            </a:r>
            <a:r>
              <a:rPr dirty="0" lang="en-US" smtClean="0" sz="2300">
                <a:ea charset="-120" pitchFamily="18" typeface="新細明體"/>
              </a:rPr>
              <a:t> </a:t>
            </a:r>
            <a:r>
              <a:rPr dirty="0" lang="en-US" smtClean="0" sz="2300">
                <a:latin charset="0" pitchFamily="49" typeface="Courier New"/>
                <a:ea charset="-120" pitchFamily="18" typeface="新細明體"/>
              </a:rPr>
              <a:t>0,</a:t>
            </a:r>
            <a:r>
              <a:rPr dirty="0" lang="en-US" smtClean="0" sz="2300">
                <a:ea charset="-120" pitchFamily="18" typeface="新細明體"/>
              </a:rPr>
              <a:t> </a:t>
            </a:r>
            <a:r>
              <a:rPr dirty="0" lang="en-US" smtClean="0" sz="2300">
                <a:latin charset="0" pitchFamily="49" typeface="Courier New"/>
                <a:ea charset="-120" pitchFamily="18" typeface="新細明體"/>
              </a:rPr>
              <a:t>0,</a:t>
            </a:r>
            <a:r>
              <a:rPr dirty="0" lang="en-US" smtClean="0" sz="2300">
                <a:ea charset="-120" pitchFamily="18" typeface="新細明體"/>
              </a:rPr>
              <a:t> </a:t>
            </a:r>
            <a:r>
              <a:rPr dirty="0" lang="en-US" smtClean="0" sz="2300">
                <a:latin charset="0" pitchFamily="49" typeface="Courier New"/>
                <a:ea charset="-120" pitchFamily="18" typeface="新細明體"/>
              </a:rPr>
              <a:t>0,</a:t>
            </a:r>
            <a:r>
              <a:rPr dirty="0" lang="en-US" smtClean="0" sz="2300">
                <a:ea charset="-120" pitchFamily="18" typeface="新細明體"/>
              </a:rPr>
              <a:t> </a:t>
            </a:r>
            <a:r>
              <a:rPr dirty="0" lang="en-US" smtClean="0" sz="2300">
                <a:latin charset="0" pitchFamily="49" typeface="Courier New"/>
                <a:ea charset="-120" pitchFamily="18" typeface="新細明體"/>
              </a:rPr>
              <a:t>0,</a:t>
            </a:r>
            <a:r>
              <a:rPr dirty="0" lang="en-US" smtClean="0" sz="2300">
                <a:ea charset="-120" pitchFamily="18" typeface="新細明體"/>
              </a:rPr>
              <a:t> </a:t>
            </a:r>
            <a:r>
              <a:rPr dirty="0" lang="en-US" smtClean="0" sz="2300">
                <a:latin charset="0" pitchFamily="49" typeface="Courier New"/>
                <a:ea charset="-120" pitchFamily="18" typeface="新細明體"/>
              </a:rPr>
              <a:t>0,</a:t>
            </a:r>
            <a:r>
              <a:rPr dirty="0" lang="en-US" smtClean="0" sz="2300">
                <a:ea charset="-120" pitchFamily="18" typeface="新細明體"/>
              </a:rPr>
              <a:t> </a:t>
            </a:r>
            <a:r>
              <a:rPr dirty="0" lang="en-US" smtClean="0" sz="2300">
                <a:latin charset="0" pitchFamily="49" typeface="Courier New"/>
                <a:ea charset="-120" pitchFamily="18" typeface="新細明體"/>
              </a:rPr>
              <a:t>7,</a:t>
            </a:r>
            <a:r>
              <a:rPr dirty="0" lang="en-US" smtClean="0" sz="2300">
                <a:ea charset="-120" pitchFamily="18" typeface="新細明體"/>
              </a:rPr>
              <a:t> </a:t>
            </a:r>
            <a:r>
              <a:rPr dirty="0" lang="en-US" smtClean="0" sz="2300">
                <a:latin charset="0" pitchFamily="49" typeface="Courier New"/>
                <a:ea charset="-120" pitchFamily="18" typeface="新細明體"/>
              </a:rPr>
              <a:t>0,</a:t>
            </a:r>
            <a:r>
              <a:rPr dirty="0" lang="en-US" smtClean="0" sz="2300">
                <a:ea charset="-120" pitchFamily="18" typeface="新細明體"/>
              </a:rPr>
              <a:t> </a:t>
            </a:r>
            <a:r>
              <a:rPr dirty="0" lang="en-US" smtClean="0" sz="2300">
                <a:latin charset="0" pitchFamily="49" typeface="Courier New"/>
                <a:ea charset="-120" pitchFamily="18" typeface="新細明體"/>
              </a:rPr>
              <a:t>0,</a:t>
            </a:r>
            <a:r>
              <a:rPr dirty="0" lang="en-US" smtClean="0" sz="2300">
                <a:ea charset="-120" pitchFamily="18" typeface="新細明體"/>
              </a:rPr>
              <a:t> </a:t>
            </a:r>
            <a:r>
              <a:rPr dirty="0" lang="en-US" smtClean="0" sz="2300">
                <a:latin charset="0" pitchFamily="49" typeface="Courier New"/>
                <a:ea charset="-120" pitchFamily="18" typeface="新細明體"/>
              </a:rPr>
              <a:t>0,</a:t>
            </a:r>
            <a:r>
              <a:rPr dirty="0" lang="en-US" smtClean="0" sz="2300">
                <a:ea charset="-120" pitchFamily="18" typeface="新細明體"/>
              </a:rPr>
              <a:t> </a:t>
            </a:r>
            <a:r>
              <a:rPr dirty="0" lang="en-US" smtClean="0" sz="2300">
                <a:latin charset="0" pitchFamily="49" typeface="Courier New"/>
                <a:ea charset="-120" pitchFamily="18" typeface="新細明體"/>
              </a:rPr>
              <a:t>0,</a:t>
            </a:r>
            <a:r>
              <a:rPr dirty="0" lang="en-US" smtClean="0" sz="2300">
                <a:ea charset="-120" pitchFamily="18" typeface="新細明體"/>
              </a:rPr>
              <a:t> </a:t>
            </a:r>
            <a:r>
              <a:rPr dirty="0" lang="en-US" smtClean="0" sz="2300">
                <a:latin charset="0" pitchFamily="49" typeface="Courier New"/>
                <a:ea charset="-120" pitchFamily="18" typeface="新細明體"/>
              </a:rPr>
              <a:t>48};</a:t>
            </a:r>
          </a:p>
          <a:p>
            <a:pPr indent="-342900" marL="342900"/>
            <a:r>
              <a:rPr dirty="0" lang="en-US" smtClean="0">
                <a:ea charset="-120" pitchFamily="18" typeface="新細明體"/>
              </a:rPr>
              <a:t>For a large array, writing an initializer in this fashion is tedious and error-prone.</a:t>
            </a:r>
          </a:p>
        </p:txBody>
      </p:sp>
      <p:sp>
        <p:nvSpPr>
          <p:cNvPr id="156" name="Text Box 15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57" name="Text Box 15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 Box 15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Designated Initializers (C99)</a:t>
            </a:r>
          </a:p>
        </p:txBody>
      </p:sp>
      <p:sp>
        <p:nvSpPr>
          <p:cNvPr id="159" name="Text Box 159"/>
          <p:cNvSpPr>
            <a:spLocks/>
          </p:cNvSpPr>
          <p:nvPr>
            <p:ph type="obj"/>
          </p:nvPr>
        </p:nvSpPr>
        <p:spPr>
          <a:xfrm>
            <a:off x="685800" y="1524000"/>
            <a:ext cx="7848600" cy="4800600"/>
          </a:xfrm>
          <a:prstGeom prst="rect">
            <a:avLst/>
          </a:prstGeom>
        </p:spPr>
        <p:txBody>
          <a:bodyPr anchor="t" bIns="46038" lIns="92075" numCol="1" rIns="92075" tIns="46038" wrap="square"/>
          <a:lstStyle/>
          <a:p>
            <a:pPr indent="-342900" marL="342900"/>
            <a:r>
              <a:rPr dirty="0" lang="en-US" smtClean="0">
                <a:ea charset="-120" pitchFamily="18" typeface="新細明體"/>
              </a:rPr>
              <a:t>C99’s </a:t>
            </a:r>
            <a:r>
              <a:rPr b="1" dirty="0" i="1" lang="en-US" smtClean="0">
                <a:ea charset="-120" pitchFamily="18" typeface="新細明體"/>
              </a:rPr>
              <a:t>designated initializers </a:t>
            </a:r>
            <a:r>
              <a:rPr dirty="0" lang="en-US" smtClean="0">
                <a:ea charset="-120" pitchFamily="18" typeface="新細明體"/>
              </a:rPr>
              <a:t>can be used to solve this problem.</a:t>
            </a:r>
          </a:p>
          <a:p>
            <a:pPr indent="-342900" marL="342900"/>
            <a:r>
              <a:rPr dirty="0" lang="en-US" smtClean="0">
                <a:ea charset="-120" pitchFamily="18" typeface="新細明體"/>
              </a:rPr>
              <a:t>Here’s how we could redo the previous example using a designated initializer:</a:t>
            </a:r>
          </a:p>
          <a:p>
            <a:pPr indent="-342900" marL="342900">
              <a:lnSpc>
                <a:spcPct val="80000"/>
              </a:lnSpc>
              <a:spcBef>
                <a:spcPts val="1200"/>
              </a:spcBef>
              <a:buNone/>
            </a:pPr>
            <a:r>
              <a:rPr dirty="0" lang="en-US" smtClean="0" sz="2200">
                <a:latin charset="0" pitchFamily="49" typeface="Courier New"/>
                <a:ea charset="-120" pitchFamily="18" typeface="新細明體"/>
              </a:rPr>
              <a:t>	int a[15] = {[2] = 29, [9] = 7, [14] = 48};</a:t>
            </a:r>
          </a:p>
          <a:p>
            <a:pPr indent="-342900" marL="342900"/>
            <a:r>
              <a:rPr dirty="0" lang="en-US" smtClean="0">
                <a:ea charset="-120" pitchFamily="18" typeface="新細明體"/>
              </a:rPr>
              <a:t>Each number in brackets is said to be a </a:t>
            </a:r>
            <a:r>
              <a:rPr b="1" dirty="0" i="1" lang="en-US" smtClean="0">
                <a:ea charset="-120" pitchFamily="18" typeface="新細明體"/>
              </a:rPr>
              <a:t>designator.</a:t>
            </a:r>
          </a:p>
        </p:txBody>
      </p:sp>
      <p:sp>
        <p:nvSpPr>
          <p:cNvPr id="160" name="Text Box 16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61" name="Text Box 16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 Box 16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Designated Initializers (C99)</a:t>
            </a:r>
          </a:p>
        </p:txBody>
      </p:sp>
      <p:sp>
        <p:nvSpPr>
          <p:cNvPr id="163" name="Text Box 16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Designated initializers are shorter and easier to read (at least for some arrays).</a:t>
            </a:r>
          </a:p>
          <a:p>
            <a:pPr indent="-342900" marL="342900"/>
            <a:r>
              <a:rPr dirty="0" lang="en-US" smtClean="0">
                <a:ea charset="-120" pitchFamily="18" typeface="新細明體"/>
              </a:rPr>
              <a:t>Also, the order in which the elements are listed no longer matters.</a:t>
            </a:r>
          </a:p>
          <a:p>
            <a:pPr indent="-342900" marL="342900"/>
            <a:r>
              <a:rPr dirty="0" lang="en-US" smtClean="0">
                <a:ea charset="-120" pitchFamily="18" typeface="新細明體"/>
              </a:rPr>
              <a:t>Another way to write the previous example:</a:t>
            </a:r>
          </a:p>
          <a:p>
            <a:pPr indent="-342900" marL="342900">
              <a:lnSpc>
                <a:spcPct val="80000"/>
              </a:lnSpc>
              <a:spcBef>
                <a:spcPts val="1200"/>
              </a:spcBef>
              <a:buNone/>
            </a:pPr>
            <a:r>
              <a:rPr dirty="0" lang="en-US" smtClean="0" sz="2200">
                <a:latin charset="0" pitchFamily="49" typeface="Courier New"/>
                <a:ea charset="-120" pitchFamily="18" typeface="新細明體"/>
              </a:rPr>
              <a:t>	int a[15] = {[14] = 48, [9] = 7, [2] = 29};</a:t>
            </a:r>
          </a:p>
        </p:txBody>
      </p:sp>
      <p:sp>
        <p:nvSpPr>
          <p:cNvPr id="164" name="Text Box 16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65" name="Text Box 16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 Box 16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Designated Initializers (C99)</a:t>
            </a:r>
          </a:p>
        </p:txBody>
      </p:sp>
      <p:sp>
        <p:nvSpPr>
          <p:cNvPr id="167" name="Text Box 167"/>
          <p:cNvSpPr>
            <a:spLocks/>
          </p:cNvSpPr>
          <p:nvPr>
            <p:ph type="obj"/>
          </p:nvPr>
        </p:nvSpPr>
        <p:spPr>
          <a:xfrm>
            <a:off x="685800" y="1524000"/>
            <a:ext cx="8001000" cy="4800600"/>
          </a:xfrm>
          <a:prstGeom prst="rect">
            <a:avLst/>
          </a:prstGeom>
        </p:spPr>
        <p:txBody>
          <a:bodyPr anchor="t" bIns="46038" lIns="92075" numCol="1" rIns="92075" tIns="46038" wrap="square"/>
          <a:lstStyle/>
          <a:p>
            <a:pPr indent="-342900" marL="342900"/>
            <a:r>
              <a:rPr dirty="0" lang="en-US" smtClean="0">
                <a:ea charset="-120" pitchFamily="18" typeface="新細明體"/>
              </a:rPr>
              <a:t>Designators must be </a:t>
            </a:r>
            <a:r>
              <a:rPr b="1" dirty="0" lang="en-US" smtClean="0">
                <a:solidFill>
                  <a:srgbClr val="FF7706"/>
                </a:solidFill>
                <a:ea charset="-120" pitchFamily="18" typeface="新細明體"/>
              </a:rPr>
              <a:t>integer constant expressions</a:t>
            </a:r>
            <a:r>
              <a:rPr dirty="0" lang="en-US" smtClean="0">
                <a:ea charset="-120" pitchFamily="18" typeface="新細明體"/>
              </a:rPr>
              <a:t>.</a:t>
            </a:r>
          </a:p>
          <a:p>
            <a:pPr indent="-342900" marL="342900"/>
            <a:r>
              <a:rPr dirty="0" lang="en-US" smtClean="0">
                <a:ea charset="-120" pitchFamily="18" typeface="新細明體"/>
              </a:rPr>
              <a:t>If the array being initialized has length </a:t>
            </a:r>
            <a:r>
              <a:rPr dirty="0" i="1" lang="en-US" smtClean="0">
                <a:ea charset="-120" pitchFamily="18" typeface="新細明體"/>
              </a:rPr>
              <a:t>n</a:t>
            </a:r>
            <a:r>
              <a:rPr dirty="0" lang="en-US" smtClean="0">
                <a:ea charset="-120" pitchFamily="18" typeface="新細明體"/>
              </a:rPr>
              <a:t>, each designator must be between 0 and </a:t>
            </a:r>
            <a:r>
              <a:rPr dirty="0" i="1" lang="en-US" smtClean="0">
                <a:ea charset="-120" pitchFamily="18" typeface="新細明體"/>
              </a:rPr>
              <a:t>n</a:t>
            </a:r>
            <a:r>
              <a:rPr dirty="0" lang="en-US" smtClean="0">
                <a:ea charset="-120" pitchFamily="18" typeface="新細明體"/>
              </a:rPr>
              <a:t> – 1.</a:t>
            </a:r>
          </a:p>
          <a:p>
            <a:pPr indent="-342900" marL="342900"/>
            <a:r>
              <a:rPr dirty="0" lang="en-US" smtClean="0">
                <a:ea charset="-120" pitchFamily="18" typeface="新細明體"/>
              </a:rPr>
              <a:t>If the length of the array is omitted, a designator can be any nonnegative integer.</a:t>
            </a:r>
          </a:p>
          <a:p>
            <a:pPr indent="-285750" lvl="1" marL="742950"/>
            <a:r>
              <a:rPr dirty="0" lang="en-US" smtClean="0">
                <a:ea charset="-120" pitchFamily="18" typeface="新細明體"/>
              </a:rPr>
              <a:t>The compiler will deduce the length of the array from the largest designator.</a:t>
            </a:r>
          </a:p>
          <a:p>
            <a:pPr indent="-342900" marL="342900"/>
            <a:r>
              <a:rPr dirty="0" lang="en-US" smtClean="0">
                <a:ea charset="-120" pitchFamily="18" typeface="新細明體"/>
              </a:rPr>
              <a:t>The following array will have 24 elements:</a:t>
            </a:r>
          </a:p>
          <a:p>
            <a:pPr indent="-342900" marL="342900">
              <a:lnSpc>
                <a:spcPct val="80000"/>
              </a:lnSpc>
              <a:spcBef>
                <a:spcPts val="1200"/>
              </a:spcBef>
              <a:buNone/>
            </a:pPr>
            <a:r>
              <a:rPr dirty="0" lang="en-US" smtClean="0" sz="2000">
                <a:latin charset="0" pitchFamily="49" typeface="Courier New"/>
                <a:ea charset="-120" pitchFamily="18" typeface="新細明體"/>
              </a:rPr>
              <a:t>	int</a:t>
            </a:r>
            <a:r>
              <a:rPr dirty="0" lang="en-US" smtClean="0" sz="1100">
                <a:latin charset="0" pitchFamily="49" typeface="Courier New"/>
                <a:ea charset="-120" pitchFamily="18" typeface="新細明體"/>
              </a:rPr>
              <a:t> </a:t>
            </a:r>
            <a:r>
              <a:rPr dirty="0" lang="en-US" smtClean="0" sz="2000">
                <a:latin charset="0" pitchFamily="49" typeface="Courier New"/>
                <a:ea charset="-120" pitchFamily="18" typeface="新細明體"/>
              </a:rPr>
              <a:t>b[]</a:t>
            </a:r>
            <a:r>
              <a:rPr dirty="0" lang="en-US" smtClean="0" sz="1100">
                <a:latin charset="0" pitchFamily="49" typeface="Courier New"/>
                <a:ea charset="-120" pitchFamily="18" typeface="新細明體"/>
              </a:rPr>
              <a:t> </a:t>
            </a:r>
            <a:r>
              <a:rPr dirty="0" lang="en-US" smtClean="0" sz="2000">
                <a:latin charset="0" pitchFamily="49" typeface="Courier New"/>
                <a:ea charset="-120" pitchFamily="18" typeface="新細明體"/>
              </a:rPr>
              <a:t>=</a:t>
            </a:r>
            <a:r>
              <a:rPr dirty="0" lang="en-US" smtClean="0" sz="1100">
                <a:latin charset="0" pitchFamily="49" typeface="Courier New"/>
                <a:ea charset="-120" pitchFamily="18" typeface="新細明體"/>
              </a:rPr>
              <a:t> </a:t>
            </a:r>
            <a:r>
              <a:rPr dirty="0" lang="en-US" smtClean="0" sz="2000">
                <a:latin charset="0" pitchFamily="49" typeface="Courier New"/>
                <a:ea charset="-120" pitchFamily="18" typeface="新細明體"/>
              </a:rPr>
              <a:t>{[5]</a:t>
            </a:r>
            <a:r>
              <a:rPr dirty="0" lang="en-US" smtClean="0" sz="1100">
                <a:latin charset="0" pitchFamily="49" typeface="Courier New"/>
                <a:ea charset="-120" pitchFamily="18" typeface="新細明體"/>
              </a:rPr>
              <a:t> </a:t>
            </a:r>
            <a:r>
              <a:rPr dirty="0" lang="en-US" smtClean="0" sz="2000">
                <a:latin charset="0" pitchFamily="49" typeface="Courier New"/>
                <a:ea charset="-120" pitchFamily="18" typeface="新細明體"/>
              </a:rPr>
              <a:t>=</a:t>
            </a:r>
            <a:r>
              <a:rPr dirty="0" lang="en-US" smtClean="0" sz="1100">
                <a:latin charset="0" pitchFamily="49" typeface="Courier New"/>
                <a:ea charset="-120" pitchFamily="18" typeface="新細明體"/>
              </a:rPr>
              <a:t> </a:t>
            </a:r>
            <a:r>
              <a:rPr dirty="0" lang="en-US" smtClean="0" sz="2000">
                <a:latin charset="0" pitchFamily="49" typeface="Courier New"/>
                <a:ea charset="-120" pitchFamily="18" typeface="新細明體"/>
              </a:rPr>
              <a:t>10,</a:t>
            </a:r>
            <a:r>
              <a:rPr dirty="0" lang="en-US" smtClean="0" sz="1100">
                <a:latin charset="0" pitchFamily="49" typeface="Courier New"/>
                <a:ea charset="-120" pitchFamily="18" typeface="新細明體"/>
              </a:rPr>
              <a:t> </a:t>
            </a:r>
            <a:r>
              <a:rPr dirty="0" lang="en-US" smtClean="0" sz="2000">
                <a:latin charset="0" pitchFamily="49" typeface="Courier New"/>
                <a:ea charset="-120" pitchFamily="18" typeface="新細明體"/>
              </a:rPr>
              <a:t>[23]</a:t>
            </a:r>
            <a:r>
              <a:rPr dirty="0" lang="en-US" smtClean="0" sz="1100">
                <a:latin charset="0" pitchFamily="49" typeface="Courier New"/>
                <a:ea charset="-120" pitchFamily="18" typeface="新細明體"/>
              </a:rPr>
              <a:t> </a:t>
            </a:r>
            <a:r>
              <a:rPr dirty="0" lang="en-US" smtClean="0" sz="2000">
                <a:latin charset="0" pitchFamily="49" typeface="Courier New"/>
                <a:ea charset="-120" pitchFamily="18" typeface="新細明體"/>
              </a:rPr>
              <a:t>=</a:t>
            </a:r>
            <a:r>
              <a:rPr dirty="0" lang="en-US" smtClean="0" sz="1100">
                <a:latin charset="0" pitchFamily="49" typeface="Courier New"/>
                <a:ea charset="-120" pitchFamily="18" typeface="新細明體"/>
              </a:rPr>
              <a:t> </a:t>
            </a:r>
            <a:r>
              <a:rPr dirty="0" lang="en-US" smtClean="0" sz="2000">
                <a:latin charset="0" pitchFamily="49" typeface="Courier New"/>
                <a:ea charset="-120" pitchFamily="18" typeface="新細明體"/>
              </a:rPr>
              <a:t>13,</a:t>
            </a:r>
            <a:r>
              <a:rPr dirty="0" lang="en-US" smtClean="0" sz="1100">
                <a:latin charset="0" pitchFamily="49" typeface="Courier New"/>
                <a:ea charset="-120" pitchFamily="18" typeface="新細明體"/>
              </a:rPr>
              <a:t> </a:t>
            </a:r>
            <a:r>
              <a:rPr dirty="0" lang="en-US" smtClean="0" sz="2000">
                <a:latin charset="0" pitchFamily="49" typeface="Courier New"/>
                <a:ea charset="-120" pitchFamily="18" typeface="新細明體"/>
              </a:rPr>
              <a:t>[11]</a:t>
            </a:r>
            <a:r>
              <a:rPr dirty="0" lang="en-US" smtClean="0" sz="1100">
                <a:latin charset="0" pitchFamily="49" typeface="Courier New"/>
                <a:ea charset="-120" pitchFamily="18" typeface="新細明體"/>
              </a:rPr>
              <a:t> </a:t>
            </a:r>
            <a:r>
              <a:rPr dirty="0" lang="en-US" smtClean="0" sz="2000">
                <a:latin charset="0" pitchFamily="49" typeface="Courier New"/>
                <a:ea charset="-120" pitchFamily="18" typeface="新細明體"/>
              </a:rPr>
              <a:t>=</a:t>
            </a:r>
            <a:r>
              <a:rPr dirty="0" lang="en-US" smtClean="0" sz="1100">
                <a:latin charset="0" pitchFamily="49" typeface="Courier New"/>
                <a:ea charset="-120" pitchFamily="18" typeface="新細明體"/>
              </a:rPr>
              <a:t> </a:t>
            </a:r>
            <a:r>
              <a:rPr dirty="0" lang="en-US" smtClean="0" sz="2000">
                <a:latin charset="0" pitchFamily="49" typeface="Courier New"/>
                <a:ea charset="-120" pitchFamily="18" typeface="新細明體"/>
              </a:rPr>
              <a:t>36,</a:t>
            </a:r>
            <a:r>
              <a:rPr dirty="0" lang="en-US" smtClean="0" sz="1100">
                <a:latin charset="0" pitchFamily="49" typeface="Courier New"/>
                <a:ea charset="-120" pitchFamily="18" typeface="新細明體"/>
              </a:rPr>
              <a:t> </a:t>
            </a:r>
            <a:r>
              <a:rPr dirty="0" lang="en-US" smtClean="0" sz="2000">
                <a:latin charset="0" pitchFamily="49" typeface="Courier New"/>
                <a:ea charset="-120" pitchFamily="18" typeface="新細明體"/>
              </a:rPr>
              <a:t>[15]</a:t>
            </a:r>
            <a:r>
              <a:rPr dirty="0" lang="en-US" smtClean="0" sz="1100">
                <a:latin charset="0" pitchFamily="49" typeface="Courier New"/>
                <a:ea charset="-120" pitchFamily="18" typeface="新細明體"/>
              </a:rPr>
              <a:t> </a:t>
            </a:r>
            <a:r>
              <a:rPr dirty="0" lang="en-US" smtClean="0" sz="2000">
                <a:latin charset="0" pitchFamily="49" typeface="Courier New"/>
                <a:ea charset="-120" pitchFamily="18" typeface="新細明體"/>
              </a:rPr>
              <a:t>=</a:t>
            </a:r>
            <a:r>
              <a:rPr dirty="0" lang="en-US" smtClean="0" sz="1100">
                <a:latin charset="0" pitchFamily="49" typeface="Courier New"/>
                <a:ea charset="-120" pitchFamily="18" typeface="新細明體"/>
              </a:rPr>
              <a:t> </a:t>
            </a:r>
            <a:r>
              <a:rPr dirty="0" lang="en-US" smtClean="0" sz="2000">
                <a:latin charset="0" pitchFamily="49" typeface="Courier New"/>
                <a:ea charset="-120" pitchFamily="18" typeface="新細明體"/>
              </a:rPr>
              <a:t>29};</a:t>
            </a:r>
          </a:p>
        </p:txBody>
      </p:sp>
      <p:sp>
        <p:nvSpPr>
          <p:cNvPr id="168" name="Text Box 16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69" name="Text Box 16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 Box 95"/>
          <p:cNvSpPr>
            <a:spLocks/>
          </p:cNvSpPr>
          <p:nvPr>
            <p:ph type="title"/>
          </p:nvPr>
        </p:nvSpPr>
        <p:spPr>
          <a:xfrm>
            <a:off x="381000" y="762000"/>
            <a:ext cx="8382000" cy="685800"/>
          </a:xfrm>
          <a:prstGeom prst="rect">
            <a:avLst/>
          </a:prstGeom>
        </p:spPr>
        <p:txBody>
          <a:bodyPr anchor="ctr" bIns="46038" lIns="92075" numCol="1" rIns="92075" tIns="46038" wrap="square"/>
          <a:lstStyle/>
          <a:p>
            <a:pPr indent="0" marL="0"/>
            <a:r>
              <a:rPr dirty="0" lang="en-US" smtClean="0">
                <a:ea charset="-120" pitchFamily="18" typeface="新細明體"/>
              </a:rPr>
              <a:t>Scalar Variables versus Aggregate Variables</a:t>
            </a:r>
          </a:p>
        </p:txBody>
      </p:sp>
      <p:sp>
        <p:nvSpPr>
          <p:cNvPr id="96" name="Text Box 96"/>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So far, the only variables we’ve seen are </a:t>
            </a:r>
            <a:r>
              <a:rPr b="1" dirty="0" i="1" lang="en-US" smtClean="0">
                <a:ea charset="-120" pitchFamily="18" typeface="新細明體"/>
              </a:rPr>
              <a:t>scalar   (a single number):</a:t>
            </a:r>
            <a:r>
              <a:rPr dirty="0" lang="en-US" smtClean="0">
                <a:ea charset="-120" pitchFamily="18" typeface="新細明體"/>
              </a:rPr>
              <a:t> capable of holding a single data item.</a:t>
            </a:r>
          </a:p>
          <a:p>
            <a:pPr indent="-342900" marL="342900"/>
            <a:r>
              <a:rPr dirty="0" lang="en-US" smtClean="0">
                <a:ea charset="-120" pitchFamily="18" typeface="新細明體"/>
              </a:rPr>
              <a:t>C also supports </a:t>
            </a:r>
            <a:r>
              <a:rPr b="1" dirty="0" i="1" lang="en-US" smtClean="0">
                <a:ea charset="-120" pitchFamily="18" typeface="新細明體"/>
              </a:rPr>
              <a:t>aggregate</a:t>
            </a:r>
            <a:r>
              <a:rPr dirty="0" lang="en-US" smtClean="0">
                <a:ea charset="-120" pitchFamily="18" typeface="新細明體"/>
              </a:rPr>
              <a:t> variables, which can store collections of values.</a:t>
            </a:r>
          </a:p>
          <a:p>
            <a:pPr indent="-342900" marL="342900"/>
            <a:r>
              <a:rPr dirty="0" lang="en-US" smtClean="0">
                <a:ea charset="-120" pitchFamily="18" typeface="新細明體"/>
              </a:rPr>
              <a:t>There are </a:t>
            </a:r>
            <a:r>
              <a:rPr dirty="0" lang="en-US" smtClean="0">
                <a:solidFill>
                  <a:srgbClr val="FF0000"/>
                </a:solidFill>
                <a:ea charset="-120" pitchFamily="18" typeface="新細明體"/>
              </a:rPr>
              <a:t>two kinds of aggregates </a:t>
            </a:r>
            <a:r>
              <a:rPr dirty="0" lang="en-US" smtClean="0">
                <a:ea charset="-120" pitchFamily="18" typeface="新細明體"/>
              </a:rPr>
              <a:t>in C: </a:t>
            </a:r>
            <a:r>
              <a:rPr b="1" dirty="0" lang="en-US" smtClean="0" u="sng">
                <a:solidFill>
                  <a:srgbClr val="FF0000"/>
                </a:solidFill>
                <a:ea charset="-120" pitchFamily="18" typeface="新細明體"/>
              </a:rPr>
              <a:t>array</a:t>
            </a:r>
            <a:r>
              <a:rPr dirty="0" lang="en-US" smtClean="0">
                <a:solidFill>
                  <a:srgbClr val="FF0000"/>
                </a:solidFill>
                <a:ea charset="-120" pitchFamily="18" typeface="新細明體"/>
              </a:rPr>
              <a:t> </a:t>
            </a:r>
            <a:r>
              <a:rPr dirty="0" lang="en-US" smtClean="0">
                <a:ea charset="-120" pitchFamily="18" typeface="新細明體"/>
              </a:rPr>
              <a:t>and </a:t>
            </a:r>
            <a:r>
              <a:rPr b="1" dirty="0" lang="en-US" smtClean="0" u="sng">
                <a:solidFill>
                  <a:srgbClr val="FF0000"/>
                </a:solidFill>
                <a:ea charset="-120" pitchFamily="18" typeface="新細明體"/>
              </a:rPr>
              <a:t>structure</a:t>
            </a:r>
            <a:r>
              <a:rPr dirty="0" lang="en-US" smtClean="0" u="sng">
                <a:solidFill>
                  <a:srgbClr val="FF0000"/>
                </a:solidFill>
                <a:ea charset="-120" pitchFamily="18" typeface="新細明體"/>
              </a:rPr>
              <a:t> (</a:t>
            </a:r>
            <a:r>
              <a:rPr b="1" dirty="0" lang="en-US" smtClean="0" u="sng">
                <a:solidFill>
                  <a:srgbClr val="FF0000"/>
                </a:solidFill>
                <a:ea charset="-120" pitchFamily="18" typeface="新細明體"/>
              </a:rPr>
              <a:t>struct</a:t>
            </a:r>
            <a:r>
              <a:rPr dirty="0" lang="en-US" smtClean="0" u="sng">
                <a:solidFill>
                  <a:srgbClr val="FF0000"/>
                </a:solidFill>
                <a:ea charset="-120" pitchFamily="18" typeface="新細明體"/>
              </a:rPr>
              <a:t>)</a:t>
            </a:r>
            <a:r>
              <a:rPr dirty="0" lang="en-US" smtClean="0">
                <a:ea charset="-120" pitchFamily="18" typeface="新細明體"/>
              </a:rPr>
              <a:t>.</a:t>
            </a:r>
          </a:p>
          <a:p>
            <a:pPr indent="-342900" marL="342900"/>
            <a:r>
              <a:rPr dirty="0" lang="en-US" smtClean="0">
                <a:ea charset="-120" pitchFamily="18" typeface="新細明體"/>
              </a:rPr>
              <a:t>The focus of the chapter is on one-dimensional arrays, which play a much bigger role in C than do multidimensional arrays.</a:t>
            </a:r>
          </a:p>
        </p:txBody>
      </p:sp>
      <p:sp>
        <p:nvSpPr>
          <p:cNvPr id="97" name="Text Box 9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98" name="Text Box 9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 Box 17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Designated Initializers (C99)</a:t>
            </a:r>
          </a:p>
        </p:txBody>
      </p:sp>
      <p:sp>
        <p:nvSpPr>
          <p:cNvPr id="171" name="Text Box 171"/>
          <p:cNvSpPr>
            <a:spLocks/>
          </p:cNvSpPr>
          <p:nvPr>
            <p:ph type="obj"/>
          </p:nvPr>
        </p:nvSpPr>
        <p:spPr>
          <a:xfrm>
            <a:off x="685800" y="1524000"/>
            <a:ext cx="7848600" cy="4800600"/>
          </a:xfrm>
          <a:prstGeom prst="rect">
            <a:avLst/>
          </a:prstGeom>
        </p:spPr>
        <p:txBody>
          <a:bodyPr anchor="t" bIns="46038" lIns="92075" numCol="1" rIns="92075" tIns="46038" wrap="square"/>
          <a:lstStyle/>
          <a:p>
            <a:pPr indent="-342900" marL="342900"/>
            <a:r>
              <a:rPr dirty="0" lang="en-US" smtClean="0">
                <a:ea charset="-120" pitchFamily="18" typeface="新細明體"/>
              </a:rPr>
              <a:t>An initializer may use both the older (element-by-element) technique and the newer (designated) technique:</a:t>
            </a:r>
          </a:p>
          <a:p>
            <a:pPr indent="-342900" marL="342900">
              <a:lnSpc>
                <a:spcPct val="80000"/>
              </a:lnSpc>
              <a:spcBef>
                <a:spcPts val="1200"/>
              </a:spcBef>
              <a:buNone/>
            </a:pPr>
            <a:r>
              <a:rPr dirty="0" lang="en-US" smtClean="0" sz="2400">
                <a:latin charset="0" pitchFamily="49" typeface="Courier New"/>
                <a:ea charset="-120" pitchFamily="18" typeface="新細明體"/>
              </a:rPr>
              <a:t>	int c[10] = {5,</a:t>
            </a:r>
            <a:r>
              <a:rPr dirty="0" lang="en-US" smtClean="0" sz="900">
                <a:latin charset="0" pitchFamily="49" typeface="Courier New"/>
                <a:ea charset="-120" pitchFamily="18" typeface="新細明體"/>
              </a:rPr>
              <a:t> </a:t>
            </a:r>
            <a:r>
              <a:rPr dirty="0" lang="en-US" smtClean="0" sz="2400">
                <a:latin charset="0" pitchFamily="49" typeface="Courier New"/>
                <a:ea charset="-120" pitchFamily="18" typeface="新細明體"/>
              </a:rPr>
              <a:t>1,</a:t>
            </a:r>
            <a:r>
              <a:rPr dirty="0" lang="en-US" smtClean="0" sz="900">
                <a:latin charset="0" pitchFamily="49" typeface="Courier New"/>
                <a:ea charset="-120" pitchFamily="18" typeface="新細明體"/>
              </a:rPr>
              <a:t> </a:t>
            </a:r>
            <a:r>
              <a:rPr dirty="0" lang="en-US" smtClean="0" sz="2400">
                <a:latin charset="0" pitchFamily="49" typeface="Courier New"/>
                <a:ea charset="-120" pitchFamily="18" typeface="新細明體"/>
              </a:rPr>
              <a:t>9,</a:t>
            </a:r>
            <a:r>
              <a:rPr dirty="0" lang="en-US" smtClean="0" sz="900">
                <a:latin charset="0" pitchFamily="49" typeface="Courier New"/>
                <a:ea charset="-120" pitchFamily="18" typeface="新細明體"/>
              </a:rPr>
              <a:t> </a:t>
            </a:r>
            <a:r>
              <a:rPr dirty="0" lang="en-US" smtClean="0" sz="2400">
                <a:latin charset="0" pitchFamily="49" typeface="Courier New"/>
                <a:ea charset="-120" pitchFamily="18" typeface="新細明體"/>
              </a:rPr>
              <a:t>[4]</a:t>
            </a:r>
            <a:r>
              <a:rPr dirty="0" lang="en-US" smtClean="0" sz="900">
                <a:latin charset="0" pitchFamily="49" typeface="Courier New"/>
                <a:ea charset="-120" pitchFamily="18" typeface="新細明體"/>
              </a:rPr>
              <a:t> </a:t>
            </a:r>
            <a:r>
              <a:rPr dirty="0" lang="en-US" smtClean="0" sz="2400">
                <a:latin charset="0" pitchFamily="49" typeface="Courier New"/>
                <a:ea charset="-120" pitchFamily="18" typeface="新細明體"/>
              </a:rPr>
              <a:t>=</a:t>
            </a:r>
            <a:r>
              <a:rPr dirty="0" lang="en-US" smtClean="0" sz="900">
                <a:latin charset="0" pitchFamily="49" typeface="Courier New"/>
                <a:ea charset="-120" pitchFamily="18" typeface="新細明體"/>
              </a:rPr>
              <a:t> </a:t>
            </a:r>
            <a:r>
              <a:rPr dirty="0" lang="en-US" smtClean="0" sz="2400">
                <a:latin charset="0" pitchFamily="49" typeface="Courier New"/>
                <a:ea charset="-120" pitchFamily="18" typeface="新細明體"/>
              </a:rPr>
              <a:t>3,</a:t>
            </a:r>
            <a:r>
              <a:rPr dirty="0" lang="en-US" smtClean="0" sz="900">
                <a:latin charset="0" pitchFamily="49" typeface="Courier New"/>
                <a:ea charset="-120" pitchFamily="18" typeface="新細明體"/>
              </a:rPr>
              <a:t> </a:t>
            </a:r>
            <a:r>
              <a:rPr dirty="0" lang="en-US" smtClean="0" sz="2400">
                <a:latin charset="0" pitchFamily="49" typeface="Courier New"/>
                <a:ea charset="-120" pitchFamily="18" typeface="新細明體"/>
              </a:rPr>
              <a:t>7,</a:t>
            </a:r>
            <a:r>
              <a:rPr dirty="0" lang="en-US" smtClean="0" sz="900">
                <a:latin charset="0" pitchFamily="49" typeface="Courier New"/>
                <a:ea charset="-120" pitchFamily="18" typeface="新細明體"/>
              </a:rPr>
              <a:t> </a:t>
            </a:r>
            <a:r>
              <a:rPr dirty="0" lang="en-US" smtClean="0" sz="2400">
                <a:latin charset="0" pitchFamily="49" typeface="Courier New"/>
                <a:ea charset="-120" pitchFamily="18" typeface="新細明體"/>
              </a:rPr>
              <a:t>2,</a:t>
            </a:r>
            <a:r>
              <a:rPr dirty="0" lang="en-US" smtClean="0" sz="900">
                <a:latin charset="0" pitchFamily="49" typeface="Courier New"/>
                <a:ea charset="-120" pitchFamily="18" typeface="新細明體"/>
              </a:rPr>
              <a:t> </a:t>
            </a:r>
            <a:r>
              <a:rPr dirty="0" lang="en-US" smtClean="0" sz="2400">
                <a:latin charset="0" pitchFamily="49" typeface="Courier New"/>
                <a:ea charset="-120" pitchFamily="18" typeface="新細明體"/>
              </a:rPr>
              <a:t>[8]</a:t>
            </a:r>
            <a:r>
              <a:rPr dirty="0" lang="en-US" smtClean="0" sz="900">
                <a:latin charset="0" pitchFamily="49" typeface="Courier New"/>
                <a:ea charset="-120" pitchFamily="18" typeface="新細明體"/>
              </a:rPr>
              <a:t> </a:t>
            </a:r>
            <a:r>
              <a:rPr dirty="0" lang="en-US" smtClean="0" sz="2400">
                <a:latin charset="0" pitchFamily="49" typeface="Courier New"/>
                <a:ea charset="-120" pitchFamily="18" typeface="新細明體"/>
              </a:rPr>
              <a:t>=</a:t>
            </a:r>
            <a:r>
              <a:rPr dirty="0" lang="en-US" smtClean="0" sz="900">
                <a:latin charset="0" pitchFamily="49" typeface="Courier New"/>
                <a:ea charset="-120" pitchFamily="18" typeface="新細明體"/>
              </a:rPr>
              <a:t> </a:t>
            </a:r>
            <a:r>
              <a:rPr dirty="0" lang="en-US" smtClean="0" sz="2400">
                <a:latin charset="0" pitchFamily="49" typeface="Courier New"/>
                <a:ea charset="-120" pitchFamily="18" typeface="新細明體"/>
              </a:rPr>
              <a:t>6};</a:t>
            </a:r>
          </a:p>
        </p:txBody>
      </p:sp>
      <p:sp>
        <p:nvSpPr>
          <p:cNvPr id="172" name="Text Box 17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73" name="Text Box 17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 Box 174"/>
          <p:cNvSpPr>
            <a:spLocks/>
          </p:cNvSpPr>
          <p:nvPr>
            <p:ph type="title"/>
          </p:nvPr>
        </p:nvSpPr>
        <p:spPr>
          <a:xfrm>
            <a:off x="381000" y="762000"/>
            <a:ext cx="8382000" cy="685800"/>
          </a:xfrm>
          <a:prstGeom prst="rect">
            <a:avLst/>
          </a:prstGeom>
        </p:spPr>
        <p:txBody>
          <a:bodyPr anchor="ctr" bIns="46038" lIns="92075" numCol="1" rIns="92075" tIns="46038" wrap="square"/>
          <a:lstStyle/>
          <a:p>
            <a:pPr indent="0" marL="0"/>
            <a:r>
              <a:rPr dirty="0" lang="en-US" smtClean="0" sz="2900">
                <a:ea charset="-120" pitchFamily="18" typeface="新細明體"/>
              </a:rPr>
              <a:t>Program: Checking a Number for Repeated Digits</a:t>
            </a:r>
          </a:p>
        </p:txBody>
      </p:sp>
      <p:sp>
        <p:nvSpPr>
          <p:cNvPr id="175" name="Text Box 17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The </a:t>
            </a:r>
            <a:r>
              <a:rPr dirty="0" lang="en-US" smtClean="0">
                <a:latin charset="0" pitchFamily="49" typeface="Courier New"/>
                <a:ea charset="-120" pitchFamily="18" typeface="新細明體"/>
              </a:rPr>
              <a:t>repdigit.c</a:t>
            </a:r>
            <a:r>
              <a:rPr dirty="0" lang="en-US" smtClean="0">
                <a:ea charset="-120" pitchFamily="18" typeface="新細明體"/>
              </a:rPr>
              <a:t> program checks whether any of the digits in a number appear more than once.</a:t>
            </a:r>
          </a:p>
          <a:p>
            <a:pPr indent="-342900" marL="342900"/>
            <a:r>
              <a:rPr dirty="0" lang="en-US" smtClean="0">
                <a:ea charset="-120" pitchFamily="18" typeface="新細明體"/>
              </a:rPr>
              <a:t>After user enters a number, program prints either </a:t>
            </a:r>
            <a:r>
              <a:rPr dirty="0" lang="en-US" smtClean="0">
                <a:solidFill>
                  <a:srgbClr val="FF0000"/>
                </a:solidFill>
                <a:latin charset="0" pitchFamily="49" typeface="Courier New"/>
                <a:ea charset="-120" pitchFamily="18" typeface="新細明體"/>
              </a:rPr>
              <a:t>Repeated</a:t>
            </a:r>
            <a:r>
              <a:rPr dirty="0" lang="en-US" smtClean="0">
                <a:solidFill>
                  <a:srgbClr val="FF0000"/>
                </a:solidFill>
                <a:ea charset="-120" pitchFamily="18" typeface="新細明體"/>
              </a:rPr>
              <a:t> </a:t>
            </a:r>
            <a:r>
              <a:rPr dirty="0" lang="en-US" smtClean="0">
                <a:solidFill>
                  <a:srgbClr val="FF0000"/>
                </a:solidFill>
                <a:latin charset="0" pitchFamily="49" typeface="Courier New"/>
                <a:ea charset="-120" pitchFamily="18" typeface="新細明體"/>
              </a:rPr>
              <a:t>digit</a:t>
            </a:r>
            <a:r>
              <a:rPr dirty="0" lang="en-US" smtClean="0">
                <a:solidFill>
                  <a:srgbClr val="FF0000"/>
                </a:solidFill>
                <a:ea charset="-120" pitchFamily="18" typeface="新細明體"/>
              </a:rPr>
              <a:t> </a:t>
            </a:r>
            <a:r>
              <a:rPr dirty="0" lang="en-US" smtClean="0">
                <a:ea charset="-120" pitchFamily="18" typeface="新細明體"/>
              </a:rPr>
              <a:t>or </a:t>
            </a:r>
            <a:r>
              <a:rPr dirty="0" lang="en-US" smtClean="0">
                <a:solidFill>
                  <a:srgbClr val="FF0000"/>
                </a:solidFill>
                <a:latin charset="0" pitchFamily="49" typeface="Courier New"/>
                <a:ea charset="-120" pitchFamily="18" typeface="新細明體"/>
              </a:rPr>
              <a:t>No</a:t>
            </a:r>
            <a:r>
              <a:rPr dirty="0" lang="en-US" smtClean="0">
                <a:solidFill>
                  <a:srgbClr val="FF0000"/>
                </a:solidFill>
                <a:ea charset="-120" pitchFamily="18" typeface="新細明體"/>
              </a:rPr>
              <a:t> </a:t>
            </a:r>
            <a:r>
              <a:rPr dirty="0" lang="en-US" smtClean="0">
                <a:solidFill>
                  <a:srgbClr val="FF0000"/>
                </a:solidFill>
                <a:latin charset="0" pitchFamily="49" typeface="Courier New"/>
                <a:ea charset="-120" pitchFamily="18" typeface="新細明體"/>
              </a:rPr>
              <a:t>repeated</a:t>
            </a:r>
            <a:r>
              <a:rPr dirty="0" lang="en-US" smtClean="0">
                <a:solidFill>
                  <a:srgbClr val="FF0000"/>
                </a:solidFill>
                <a:ea charset="-120" pitchFamily="18" typeface="新細明體"/>
              </a:rPr>
              <a:t> </a:t>
            </a:r>
            <a:r>
              <a:rPr dirty="0" lang="en-US" smtClean="0">
                <a:solidFill>
                  <a:srgbClr val="FF0000"/>
                </a:solidFill>
                <a:latin charset="0" pitchFamily="49" typeface="Courier New"/>
                <a:ea charset="-120" pitchFamily="18" typeface="新細明體"/>
              </a:rPr>
              <a:t>digit</a:t>
            </a:r>
            <a:r>
              <a:rPr dirty="0" lang="en-US" smtClean="0">
                <a:ea charset="-120" pitchFamily="18" typeface="新細明體"/>
              </a:rPr>
              <a:t>:</a:t>
            </a:r>
          </a:p>
          <a:p>
            <a:pPr indent="-342900" marL="342900">
              <a:lnSpc>
                <a:spcPct val="80000"/>
              </a:lnSpc>
              <a:spcBef>
                <a:spcPts val="1200"/>
              </a:spcBef>
              <a:buNone/>
            </a:pPr>
            <a:r>
              <a:rPr dirty="0" lang="en-US" smtClean="0" sz="2400">
                <a:latin charset="0" pitchFamily="49" typeface="Courier New"/>
                <a:ea charset="-120" pitchFamily="18" typeface="新細明體"/>
              </a:rPr>
              <a:t>	Enter a number: </a:t>
            </a:r>
            <a:r>
              <a:rPr dirty="0" lang="en-US" smtClean="0" sz="2400" u="sng">
                <a:latin charset="0" pitchFamily="49" typeface="Courier New"/>
                <a:ea charset="-120" pitchFamily="18" typeface="新細明體"/>
              </a:rPr>
              <a:t>28212</a:t>
            </a:r>
          </a:p>
          <a:p>
            <a:pPr indent="-342900" marL="342900">
              <a:lnSpc>
                <a:spcPct val="80000"/>
              </a:lnSpc>
              <a:spcBef>
                <a:spcPts val="600"/>
              </a:spcBef>
              <a:buNone/>
            </a:pPr>
            <a:r>
              <a:rPr dirty="0" lang="en-US" smtClean="0" sz="2400">
                <a:latin charset="0" pitchFamily="49" typeface="Courier New"/>
                <a:ea charset="-120" pitchFamily="18" typeface="新細明體"/>
              </a:rPr>
              <a:t>	Repeated digit</a:t>
            </a:r>
          </a:p>
          <a:p>
            <a:pPr indent="-342900" marL="342900"/>
            <a:r>
              <a:rPr dirty="0" lang="en-US" smtClean="0">
                <a:ea charset="-120" pitchFamily="18" typeface="新細明體"/>
              </a:rPr>
              <a:t>The number 28212 has a repeated digit (2); a number like 9357 doesn’t.</a:t>
            </a:r>
          </a:p>
        </p:txBody>
      </p:sp>
      <p:sp>
        <p:nvSpPr>
          <p:cNvPr id="176" name="Text Box 17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77" name="Text Box 17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 Box 178"/>
          <p:cNvSpPr>
            <a:spLocks/>
          </p:cNvSpPr>
          <p:nvPr>
            <p:ph type="title"/>
          </p:nvPr>
        </p:nvSpPr>
        <p:spPr>
          <a:xfrm>
            <a:off x="381000" y="762000"/>
            <a:ext cx="8382000" cy="685800"/>
          </a:xfrm>
          <a:prstGeom prst="rect">
            <a:avLst/>
          </a:prstGeom>
        </p:spPr>
        <p:txBody>
          <a:bodyPr anchor="ctr" bIns="46038" lIns="92075" numCol="1" rIns="92075" tIns="46038" wrap="square"/>
          <a:lstStyle/>
          <a:p>
            <a:pPr indent="0" marL="0"/>
            <a:r>
              <a:rPr dirty="0" lang="en-US" smtClean="0" sz="2900">
                <a:ea charset="-120" pitchFamily="18" typeface="新細明體"/>
              </a:rPr>
              <a:t>Program: Checking a Number for Repeated Digits</a:t>
            </a:r>
          </a:p>
        </p:txBody>
      </p:sp>
      <p:sp>
        <p:nvSpPr>
          <p:cNvPr id="179" name="Text Box 17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500">
                <a:ea charset="-120" pitchFamily="18" typeface="新細明體"/>
              </a:rPr>
              <a:t>The program uses an array of 10 Boolean values to keep track of which digits appear in a number.</a:t>
            </a:r>
          </a:p>
          <a:p>
            <a:pPr indent="-342900" marL="342900"/>
            <a:r>
              <a:rPr dirty="0" lang="en-US" smtClean="0" sz="2500">
                <a:ea charset="-120" pitchFamily="18" typeface="新細明體"/>
              </a:rPr>
              <a:t>Initially, every element of the </a:t>
            </a:r>
            <a:r>
              <a:rPr dirty="0" lang="en-US" smtClean="0" sz="2500">
                <a:latin charset="0" pitchFamily="49" typeface="Courier New"/>
                <a:ea charset="-120" pitchFamily="18" typeface="新細明體"/>
              </a:rPr>
              <a:t>digit_seen</a:t>
            </a:r>
            <a:r>
              <a:rPr dirty="0" lang="en-US" smtClean="0" sz="2500">
                <a:ea charset="-120" pitchFamily="18" typeface="新細明體"/>
              </a:rPr>
              <a:t> array is false.</a:t>
            </a:r>
          </a:p>
          <a:p>
            <a:pPr indent="-342900" marL="342900"/>
            <a:r>
              <a:rPr dirty="0" lang="en-US" smtClean="0" sz="2500">
                <a:ea charset="-120" pitchFamily="18" typeface="新細明體"/>
              </a:rPr>
              <a:t>When given a number </a:t>
            </a:r>
            <a:r>
              <a:rPr dirty="0" lang="en-US" smtClean="0" sz="2500">
                <a:latin charset="0" pitchFamily="49" typeface="Courier New"/>
                <a:ea charset="-120" pitchFamily="18" typeface="新細明體"/>
              </a:rPr>
              <a:t>n</a:t>
            </a:r>
            <a:r>
              <a:rPr dirty="0" lang="en-US" smtClean="0" sz="2500">
                <a:ea charset="-120" pitchFamily="18" typeface="新細明體"/>
              </a:rPr>
              <a:t>, the program examines </a:t>
            </a:r>
            <a:r>
              <a:rPr dirty="0" lang="en-US" smtClean="0" sz="2500">
                <a:latin charset="0" pitchFamily="49" typeface="Courier New"/>
                <a:ea charset="-120" pitchFamily="18" typeface="新細明體"/>
              </a:rPr>
              <a:t>n</a:t>
            </a:r>
            <a:r>
              <a:rPr dirty="0" lang="en-US" smtClean="0" sz="2500">
                <a:ea charset="-120" pitchFamily="18" typeface="新細明體"/>
              </a:rPr>
              <a:t>’s digits one at a time, storing the current digit in a variable named </a:t>
            </a:r>
            <a:r>
              <a:rPr dirty="0" lang="en-US" smtClean="0" sz="2500">
                <a:latin charset="0" pitchFamily="49" typeface="Courier New"/>
                <a:ea charset="-120" pitchFamily="18" typeface="新細明體"/>
              </a:rPr>
              <a:t>digit</a:t>
            </a:r>
            <a:r>
              <a:rPr dirty="0" lang="en-US" smtClean="0" sz="2500">
                <a:ea charset="-120" pitchFamily="18" typeface="新細明體"/>
              </a:rPr>
              <a:t>.</a:t>
            </a:r>
          </a:p>
          <a:p>
            <a:pPr indent="-285750" lvl="1" marL="742950"/>
            <a:r>
              <a:rPr dirty="0" lang="en-US" smtClean="0" sz="2100">
                <a:ea charset="-120" pitchFamily="18" typeface="新細明體"/>
              </a:rPr>
              <a:t>If </a:t>
            </a:r>
            <a:r>
              <a:rPr dirty="0" lang="en-US" smtClean="0" sz="2100">
                <a:latin charset="0" pitchFamily="49" typeface="Courier New"/>
                <a:ea charset="-120" pitchFamily="18" typeface="新細明體"/>
              </a:rPr>
              <a:t>digit_seen[digit]</a:t>
            </a:r>
            <a:r>
              <a:rPr dirty="0" lang="en-US" smtClean="0" sz="2100">
                <a:ea charset="-120" pitchFamily="18" typeface="新細明體"/>
              </a:rPr>
              <a:t> is true, then </a:t>
            </a:r>
            <a:r>
              <a:rPr dirty="0" lang="en-US" smtClean="0" sz="2100">
                <a:latin charset="0" pitchFamily="49" typeface="Courier New"/>
                <a:ea charset="-120" pitchFamily="18" typeface="新細明體"/>
              </a:rPr>
              <a:t>digit</a:t>
            </a:r>
            <a:r>
              <a:rPr dirty="0" lang="en-US" smtClean="0" sz="2100">
                <a:ea charset="-120" pitchFamily="18" typeface="新細明體"/>
              </a:rPr>
              <a:t> appears at least twice in </a:t>
            </a:r>
            <a:r>
              <a:rPr dirty="0" lang="en-US" smtClean="0" sz="2100">
                <a:latin charset="0" pitchFamily="49" typeface="Courier New"/>
                <a:ea charset="-120" pitchFamily="18" typeface="新細明體"/>
              </a:rPr>
              <a:t>n</a:t>
            </a:r>
            <a:r>
              <a:rPr dirty="0" lang="en-US" smtClean="0" sz="2100">
                <a:ea charset="-120" pitchFamily="18" typeface="新細明體"/>
              </a:rPr>
              <a:t>.</a:t>
            </a:r>
          </a:p>
          <a:p>
            <a:pPr indent="-285750" lvl="1" marL="742950"/>
            <a:r>
              <a:rPr dirty="0" lang="en-US" smtClean="0" sz="2100">
                <a:ea charset="-120" pitchFamily="18" typeface="新細明體"/>
              </a:rPr>
              <a:t>If </a:t>
            </a:r>
            <a:r>
              <a:rPr dirty="0" lang="en-US" smtClean="0" sz="2100">
                <a:latin charset="0" pitchFamily="49" typeface="Courier New"/>
                <a:ea charset="-120" pitchFamily="18" typeface="新細明體"/>
              </a:rPr>
              <a:t>digit_seen[digit]</a:t>
            </a:r>
            <a:r>
              <a:rPr dirty="0" lang="en-US" smtClean="0" sz="2100">
                <a:ea charset="-120" pitchFamily="18" typeface="新細明體"/>
              </a:rPr>
              <a:t> is false, then </a:t>
            </a:r>
            <a:r>
              <a:rPr dirty="0" lang="en-US" smtClean="0" sz="2100">
                <a:latin charset="0" pitchFamily="49" typeface="Courier New"/>
                <a:ea charset="-120" pitchFamily="18" typeface="新細明體"/>
              </a:rPr>
              <a:t>digit</a:t>
            </a:r>
            <a:r>
              <a:rPr dirty="0" lang="en-US" smtClean="0" sz="2100">
                <a:ea charset="-120" pitchFamily="18" typeface="新細明體"/>
              </a:rPr>
              <a:t> has not been seen before, so the program sets </a:t>
            </a:r>
            <a:r>
              <a:rPr dirty="0" lang="en-US" smtClean="0" sz="2100">
                <a:latin charset="0" pitchFamily="49" typeface="Courier New"/>
                <a:ea charset="-120" pitchFamily="18" typeface="新細明體"/>
              </a:rPr>
              <a:t>digit_seen[digit]</a:t>
            </a:r>
            <a:r>
              <a:rPr dirty="0" lang="en-US" smtClean="0" sz="2100">
                <a:ea charset="-120" pitchFamily="18" typeface="新細明體"/>
              </a:rPr>
              <a:t> to </a:t>
            </a:r>
            <a:r>
              <a:rPr dirty="0" lang="en-US" smtClean="0" sz="2100">
                <a:latin charset="0" pitchFamily="49" typeface="Courier New"/>
                <a:ea charset="-120" pitchFamily="18" typeface="新細明體"/>
              </a:rPr>
              <a:t>true</a:t>
            </a:r>
            <a:r>
              <a:rPr dirty="0" lang="en-US" smtClean="0" sz="2100">
                <a:ea charset="-120" pitchFamily="18" typeface="新細明體"/>
              </a:rPr>
              <a:t> and keeps going.</a:t>
            </a:r>
          </a:p>
        </p:txBody>
      </p:sp>
      <p:sp>
        <p:nvSpPr>
          <p:cNvPr id="180" name="Text Box 18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81" name="Text Box 18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 Box 182"/>
          <p:cNvSpPr>
            <a:spLocks/>
          </p:cNvSpPr>
          <p:nvPr>
            <p:ph type="obj"/>
          </p:nvPr>
        </p:nvSpPr>
        <p:spPr>
          <a:xfrm>
            <a:off x="685800" y="762000"/>
            <a:ext cx="7772400" cy="5562600"/>
          </a:xfrm>
          <a:prstGeom prst="rect">
            <a:avLst/>
          </a:prstGeom>
        </p:spPr>
        <p:txBody>
          <a:bodyPr anchor="t" bIns="46038" lIns="92075" numCol="1" rIns="92075" tIns="46038" wrap="square"/>
          <a:lstStyle/>
          <a:p>
            <a:pPr algn="ctr" indent="-342900" marL="342900">
              <a:spcBef>
                <a:spcPts val="600"/>
              </a:spcBef>
              <a:buNone/>
            </a:pPr>
            <a:r>
              <a:rPr b="1" dirty="0" lang="en-US" smtClean="0">
                <a:latin charset="0" pitchFamily="49" typeface="Courier New"/>
                <a:ea charset="-120" pitchFamily="18" typeface="新細明體"/>
              </a:rPr>
              <a:t>repdigit.c</a:t>
            </a:r>
          </a:p>
          <a:p>
            <a:pPr indent="-342900" marL="342900">
              <a:spcBef>
                <a:spcPts val="200"/>
              </a:spcBef>
              <a:buNone/>
            </a:pPr>
            <a:r>
              <a:rPr dirty="0" lang="en-US" smtClean="0" sz="800">
                <a:latin charset="0" pitchFamily="49" typeface="Courier New"/>
                <a:ea charset="-120" pitchFamily="18" typeface="新細明體"/>
              </a:rPr>
              <a:t> </a:t>
            </a:r>
          </a:p>
          <a:p>
            <a:pPr indent="-342900" marL="342900">
              <a:lnSpc>
                <a:spcPct val="80000"/>
              </a:lnSpc>
              <a:spcBef>
                <a:spcPts val="200"/>
              </a:spcBef>
              <a:buNone/>
            </a:pPr>
            <a:r>
              <a:rPr dirty="0" lang="en-US" smtClean="0" sz="1800">
                <a:latin charset="0" pitchFamily="49" typeface="Courier New"/>
                <a:ea charset="-120" pitchFamily="18" typeface="新細明體"/>
              </a:rPr>
              <a:t>/* Checks numbers for repeated digits */</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200"/>
              </a:spcBef>
              <a:buNone/>
            </a:pPr>
            <a:r>
              <a:rPr dirty="0" lang="en-US" smtClean="0" sz="1800">
                <a:latin charset="0" pitchFamily="49" typeface="Courier New"/>
                <a:ea charset="-120" pitchFamily="18" typeface="新細明體"/>
              </a:rPr>
              <a:t>#include &lt;stdbool.h&gt;   /* C99 only */</a:t>
            </a:r>
          </a:p>
          <a:p>
            <a:pPr indent="-342900" marL="342900">
              <a:lnSpc>
                <a:spcPct val="80000"/>
              </a:lnSpc>
              <a:spcBef>
                <a:spcPts val="200"/>
              </a:spcBef>
              <a:buNone/>
            </a:pPr>
            <a:r>
              <a:rPr dirty="0" lang="en-US" smtClean="0" sz="1800">
                <a:latin charset="0" pitchFamily="49" typeface="Courier New"/>
                <a:ea charset="-120" pitchFamily="18" typeface="新細明體"/>
              </a:rPr>
              <a:t>#include &lt;stdio.h&gt;</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200"/>
              </a:spcBef>
              <a:buNone/>
            </a:pPr>
            <a:r>
              <a:rPr dirty="0" lang="en-US" smtClean="0" sz="1800">
                <a:latin charset="0" pitchFamily="49" typeface="Courier New"/>
                <a:ea charset="-120" pitchFamily="18" typeface="新細明體"/>
              </a:rPr>
              <a:t>int main(void)</a:t>
            </a:r>
          </a:p>
          <a:p>
            <a:pPr indent="-342900" marL="342900">
              <a:lnSpc>
                <a:spcPct val="80000"/>
              </a:lnSpc>
              <a:spcBef>
                <a:spcPts val="200"/>
              </a:spcBef>
              <a:buNone/>
            </a:pPr>
            <a:r>
              <a:rPr dirty="0" lang="en-US" smtClean="0" sz="1800">
                <a:latin charset="0" pitchFamily="49" typeface="Courier New"/>
                <a:ea charset="-120" pitchFamily="18" typeface="新細明體"/>
              </a:rPr>
              <a:t>{</a:t>
            </a:r>
          </a:p>
          <a:p>
            <a:pPr indent="-342900" marL="342900">
              <a:lnSpc>
                <a:spcPct val="80000"/>
              </a:lnSpc>
              <a:spcBef>
                <a:spcPct val="0"/>
              </a:spcBef>
              <a:buNone/>
            </a:pPr>
            <a:r>
              <a:rPr dirty="0" lang="en-US" smtClean="0" sz="1800">
                <a:latin charset="0" pitchFamily="49" typeface="Courier New"/>
                <a:ea charset="-120" pitchFamily="18" typeface="新細明體"/>
              </a:rPr>
              <a:t>  bool digit_seen[10] = {false};</a:t>
            </a:r>
          </a:p>
          <a:p>
            <a:pPr indent="-342900" marL="342900">
              <a:lnSpc>
                <a:spcPct val="80000"/>
              </a:lnSpc>
              <a:spcBef>
                <a:spcPts val="200"/>
              </a:spcBef>
              <a:buNone/>
            </a:pPr>
            <a:r>
              <a:rPr dirty="0" lang="en-US" smtClean="0" sz="1800">
                <a:latin charset="0" pitchFamily="49" typeface="Courier New"/>
                <a:ea charset="-120" pitchFamily="18" typeface="新細明體"/>
              </a:rPr>
              <a:t>  int digit;</a:t>
            </a:r>
          </a:p>
          <a:p>
            <a:pPr indent="-342900" marL="342900">
              <a:lnSpc>
                <a:spcPct val="80000"/>
              </a:lnSpc>
              <a:spcBef>
                <a:spcPts val="200"/>
              </a:spcBef>
              <a:buNone/>
            </a:pPr>
            <a:r>
              <a:rPr dirty="0" lang="en-US" smtClean="0" sz="1800">
                <a:latin charset="0" pitchFamily="49" typeface="Courier New"/>
                <a:ea charset="-120" pitchFamily="18" typeface="新細明體"/>
              </a:rPr>
              <a:t>  long n;</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200"/>
              </a:spcBef>
              <a:buNone/>
            </a:pPr>
            <a:r>
              <a:rPr dirty="0" lang="en-US" smtClean="0" sz="1800">
                <a:latin charset="0" pitchFamily="49" typeface="Courier New"/>
                <a:ea charset="-120" pitchFamily="18" typeface="新細明體"/>
              </a:rPr>
              <a:t>  printf("Enter a number: ");</a:t>
            </a:r>
          </a:p>
          <a:p>
            <a:pPr indent="-342900" marL="342900">
              <a:lnSpc>
                <a:spcPct val="80000"/>
              </a:lnSpc>
              <a:spcBef>
                <a:spcPts val="200"/>
              </a:spcBef>
              <a:buNone/>
            </a:pPr>
            <a:r>
              <a:rPr dirty="0" lang="en-US" smtClean="0" sz="1800">
                <a:latin charset="0" pitchFamily="49" typeface="Courier New"/>
                <a:ea charset="-120" pitchFamily="18" typeface="新細明體"/>
              </a:rPr>
              <a:t>  scanf("%ld", &amp;n);</a:t>
            </a:r>
          </a:p>
          <a:p>
            <a:pPr indent="-342900" marL="342900">
              <a:lnSpc>
                <a:spcPct val="80000"/>
              </a:lnSpc>
              <a:spcBef>
                <a:spcPts val="200"/>
              </a:spcBef>
              <a:buNone/>
            </a:pPr>
            <a:r>
              <a:rPr dirty="0" lang="en-US" smtClean="0" sz="1800">
                <a:latin charset="0" pitchFamily="49" typeface="Courier New"/>
                <a:ea charset="-120" pitchFamily="18" typeface="新細明體"/>
              </a:rPr>
              <a:t>  while (n &gt; 0) {</a:t>
            </a:r>
          </a:p>
          <a:p>
            <a:pPr indent="-342900" marL="342900">
              <a:lnSpc>
                <a:spcPct val="80000"/>
              </a:lnSpc>
              <a:spcBef>
                <a:spcPts val="200"/>
              </a:spcBef>
              <a:buNone/>
            </a:pPr>
            <a:r>
              <a:rPr dirty="0" lang="en-US" smtClean="0" sz="1800">
                <a:latin charset="0" pitchFamily="49" typeface="Courier New"/>
                <a:ea charset="-120" pitchFamily="18" typeface="新細明體"/>
              </a:rPr>
              <a:t>    digit = n % 10;</a:t>
            </a:r>
          </a:p>
          <a:p>
            <a:pPr indent="-342900" marL="342900">
              <a:lnSpc>
                <a:spcPct val="80000"/>
              </a:lnSpc>
              <a:spcBef>
                <a:spcPts val="200"/>
              </a:spcBef>
              <a:buNone/>
            </a:pPr>
            <a:r>
              <a:rPr dirty="0" lang="en-US" smtClean="0" sz="1800">
                <a:latin charset="0" pitchFamily="49" typeface="Courier New"/>
                <a:ea charset="-120" pitchFamily="18" typeface="新細明體"/>
              </a:rPr>
              <a:t>    if (digit_seen[digit])</a:t>
            </a:r>
          </a:p>
          <a:p>
            <a:pPr indent="-342900" marL="342900">
              <a:lnSpc>
                <a:spcPct val="80000"/>
              </a:lnSpc>
              <a:spcBef>
                <a:spcPts val="200"/>
              </a:spcBef>
              <a:buNone/>
            </a:pPr>
            <a:r>
              <a:rPr dirty="0" lang="en-US" smtClean="0" sz="1800">
                <a:latin charset="0" pitchFamily="49" typeface="Courier New"/>
                <a:ea charset="-120" pitchFamily="18" typeface="新細明體"/>
              </a:rPr>
              <a:t>      break;</a:t>
            </a:r>
          </a:p>
          <a:p>
            <a:pPr indent="-342900" marL="342900">
              <a:lnSpc>
                <a:spcPct val="80000"/>
              </a:lnSpc>
              <a:spcBef>
                <a:spcPts val="200"/>
              </a:spcBef>
              <a:buNone/>
            </a:pPr>
            <a:r>
              <a:rPr dirty="0" lang="en-US" smtClean="0" sz="1800">
                <a:latin charset="0" pitchFamily="49" typeface="Courier New"/>
                <a:ea charset="-120" pitchFamily="18" typeface="新細明體"/>
              </a:rPr>
              <a:t>    digit_seen[digit] = true;</a:t>
            </a:r>
          </a:p>
          <a:p>
            <a:pPr indent="-342900" marL="342900">
              <a:lnSpc>
                <a:spcPct val="80000"/>
              </a:lnSpc>
              <a:spcBef>
                <a:spcPts val="200"/>
              </a:spcBef>
              <a:buNone/>
            </a:pPr>
            <a:r>
              <a:rPr dirty="0" lang="en-US" smtClean="0" sz="1800">
                <a:latin charset="0" pitchFamily="49" typeface="Courier New"/>
                <a:ea charset="-120" pitchFamily="18" typeface="新細明體"/>
              </a:rPr>
              <a:t>    n /= 10;</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ct val="0"/>
              </a:spcBef>
              <a:buNone/>
            </a:pPr>
            <a:endParaRPr dirty="0" lang="en-US" smtClean="0" sz="1800">
              <a:latin charset="0" pitchFamily="49" typeface="Courier New"/>
              <a:ea charset="-120" pitchFamily="18" typeface="新細明體"/>
            </a:endParaRPr>
          </a:p>
        </p:txBody>
      </p:sp>
      <p:sp>
        <p:nvSpPr>
          <p:cNvPr id="183" name="Text Box 18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84" name="Text Box 18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 Box 185"/>
          <p:cNvSpPr>
            <a:spLocks/>
          </p:cNvSpPr>
          <p:nvPr>
            <p:ph type="obj"/>
          </p:nvPr>
        </p:nvSpPr>
        <p:spPr>
          <a:xfrm>
            <a:off x="685800" y="762000"/>
            <a:ext cx="7772400" cy="5562600"/>
          </a:xfrm>
          <a:prstGeom prst="rect">
            <a:avLst/>
          </a:prstGeom>
        </p:spPr>
        <p:txBody>
          <a:bodyPr anchor="t" bIns="46038" lIns="92075" numCol="1" rIns="92075" tIns="46038" wrap="square"/>
          <a:lstStyle/>
          <a:p>
            <a:pPr indent="-342900" marL="342900">
              <a:lnSpc>
                <a:spcPct val="80000"/>
              </a:lnSpc>
              <a:spcBef>
                <a:spcPts val="400"/>
              </a:spcBef>
              <a:buNone/>
            </a:pPr>
            <a:r>
              <a:rPr dirty="0" lang="en-US" smtClean="0" sz="1800">
                <a:latin charset="0" pitchFamily="49" typeface="Courier New"/>
                <a:ea charset="-120" pitchFamily="18" typeface="新細明體"/>
              </a:rPr>
              <a:t>  if (n &gt; 0)</a:t>
            </a:r>
          </a:p>
          <a:p>
            <a:pPr indent="-342900" marL="342900">
              <a:lnSpc>
                <a:spcPct val="80000"/>
              </a:lnSpc>
              <a:spcBef>
                <a:spcPts val="400"/>
              </a:spcBef>
              <a:buNone/>
            </a:pPr>
            <a:r>
              <a:rPr dirty="0" lang="en-US" smtClean="0" sz="1800">
                <a:latin charset="0" pitchFamily="49" typeface="Courier New"/>
                <a:ea charset="-120" pitchFamily="18" typeface="新細明體"/>
              </a:rPr>
              <a:t>    printf("Repeated digit\n");</a:t>
            </a:r>
          </a:p>
          <a:p>
            <a:pPr indent="-342900" marL="342900">
              <a:lnSpc>
                <a:spcPct val="80000"/>
              </a:lnSpc>
              <a:spcBef>
                <a:spcPts val="400"/>
              </a:spcBef>
              <a:buNone/>
            </a:pPr>
            <a:r>
              <a:rPr dirty="0" lang="en-US" smtClean="0" sz="1800">
                <a:latin charset="0" pitchFamily="49" typeface="Courier New"/>
                <a:ea charset="-120" pitchFamily="18" typeface="新細明體"/>
              </a:rPr>
              <a:t>  else</a:t>
            </a:r>
          </a:p>
          <a:p>
            <a:pPr indent="-342900" marL="342900">
              <a:lnSpc>
                <a:spcPct val="80000"/>
              </a:lnSpc>
              <a:spcBef>
                <a:spcPts val="400"/>
              </a:spcBef>
              <a:buNone/>
            </a:pPr>
            <a:r>
              <a:rPr dirty="0" lang="en-US" smtClean="0" sz="1800">
                <a:latin charset="0" pitchFamily="49" typeface="Courier New"/>
                <a:ea charset="-120" pitchFamily="18" typeface="新細明體"/>
              </a:rPr>
              <a:t>    printf("No repeated digit\n");</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return 0;</a:t>
            </a:r>
          </a:p>
          <a:p>
            <a:pPr indent="-342900" marL="342900">
              <a:lnSpc>
                <a:spcPct val="80000"/>
              </a:lnSpc>
              <a:spcBef>
                <a:spcPts val="400"/>
              </a:spcBef>
              <a:buNone/>
            </a:pPr>
            <a:r>
              <a:rPr dirty="0" lang="en-US" smtClean="0" sz="1800">
                <a:latin charset="0" pitchFamily="49" typeface="Courier New"/>
                <a:ea charset="-120" pitchFamily="18" typeface="新細明體"/>
              </a:rPr>
              <a:t>}</a:t>
            </a:r>
          </a:p>
          <a:p>
            <a:pPr indent="-342900" marL="342900">
              <a:lnSpc>
                <a:spcPct val="80000"/>
              </a:lnSpc>
              <a:spcBef>
                <a:spcPts val="400"/>
              </a:spcBef>
              <a:buNone/>
            </a:pPr>
            <a:endParaRPr dirty="0" lang="en-US" smtClean="0" sz="1800">
              <a:latin charset="0" pitchFamily="49" typeface="Courier New"/>
              <a:ea charset="-120" pitchFamily="18" typeface="新細明體"/>
            </a:endParaRPr>
          </a:p>
        </p:txBody>
      </p:sp>
      <p:sp>
        <p:nvSpPr>
          <p:cNvPr id="186" name="Text Box 18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87" name="Text Box 18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 Box 18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Using the </a:t>
            </a:r>
            <a:r>
              <a:rPr b="1" dirty="0" lang="en-US" smtClean="0">
                <a:latin charset="0" pitchFamily="49" typeface="Courier New"/>
                <a:ea charset="-120" pitchFamily="18" typeface="新細明體"/>
              </a:rPr>
              <a:t>sizeof</a:t>
            </a:r>
            <a:r>
              <a:rPr dirty="0" lang="en-US" smtClean="0">
                <a:ea charset="-120" pitchFamily="18" typeface="新細明體"/>
              </a:rPr>
              <a:t> Operator with Arrays</a:t>
            </a:r>
          </a:p>
        </p:txBody>
      </p:sp>
      <p:sp>
        <p:nvSpPr>
          <p:cNvPr id="189" name="Text Box 18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The </a:t>
            </a:r>
            <a:r>
              <a:rPr dirty="0" lang="en-US" smtClean="0">
                <a:latin charset="0" pitchFamily="49" typeface="Courier New"/>
                <a:ea charset="-120" pitchFamily="18" typeface="新細明體"/>
              </a:rPr>
              <a:t>sizeof</a:t>
            </a:r>
            <a:r>
              <a:rPr dirty="0" lang="en-US" smtClean="0">
                <a:ea charset="-120" pitchFamily="18" typeface="新細明體"/>
              </a:rPr>
              <a:t> operator can determine the size of an array (in bytes).</a:t>
            </a:r>
          </a:p>
          <a:p>
            <a:pPr indent="-342900" marL="342900"/>
            <a:r>
              <a:rPr dirty="0" lang="en-US" smtClean="0">
                <a:ea charset="-120" pitchFamily="18" typeface="新細明體"/>
              </a:rPr>
              <a:t>If </a:t>
            </a:r>
            <a:r>
              <a:rPr dirty="0" lang="en-US" smtClean="0">
                <a:latin charset="0" pitchFamily="49" typeface="Courier New"/>
                <a:ea charset="-120" pitchFamily="18" typeface="新細明體"/>
              </a:rPr>
              <a:t>a</a:t>
            </a:r>
            <a:r>
              <a:rPr dirty="0" lang="en-US" smtClean="0">
                <a:ea charset="-120" pitchFamily="18" typeface="新細明體"/>
              </a:rPr>
              <a:t> is an array of 10 integers, then </a:t>
            </a:r>
            <a:r>
              <a:rPr dirty="0" lang="en-US" smtClean="0">
                <a:latin charset="0" pitchFamily="49" typeface="Courier New"/>
                <a:ea charset="-120" pitchFamily="18" typeface="新細明體"/>
              </a:rPr>
              <a:t>sizeof(a)</a:t>
            </a:r>
            <a:r>
              <a:rPr dirty="0" lang="en-US" smtClean="0">
                <a:ea charset="-120" pitchFamily="18" typeface="新細明體"/>
              </a:rPr>
              <a:t> is typically 40 (assuming that each integer requires four bytes).</a:t>
            </a:r>
          </a:p>
          <a:p>
            <a:pPr indent="-342900" marL="342900"/>
            <a:r>
              <a:rPr dirty="0" lang="en-US" smtClean="0">
                <a:ea charset="-120" pitchFamily="18" typeface="新細明體"/>
              </a:rPr>
              <a:t>We can also use </a:t>
            </a:r>
            <a:r>
              <a:rPr dirty="0" lang="en-US" smtClean="0">
                <a:latin charset="0" pitchFamily="49" typeface="Courier New"/>
                <a:ea charset="-120" pitchFamily="18" typeface="新細明體"/>
              </a:rPr>
              <a:t>sizeof</a:t>
            </a:r>
            <a:r>
              <a:rPr dirty="0" lang="en-US" smtClean="0">
                <a:ea charset="-120" pitchFamily="18" typeface="新細明體"/>
              </a:rPr>
              <a:t> to measure the size of an array element, such as </a:t>
            </a:r>
            <a:r>
              <a:rPr dirty="0" lang="en-US" smtClean="0">
                <a:latin charset="0" pitchFamily="49" typeface="Courier New"/>
                <a:ea charset="-120" pitchFamily="18" typeface="新細明體"/>
              </a:rPr>
              <a:t>a[0]</a:t>
            </a:r>
            <a:r>
              <a:rPr dirty="0" lang="en-US" smtClean="0">
                <a:ea charset="-120" pitchFamily="18" typeface="新細明體"/>
              </a:rPr>
              <a:t>.</a:t>
            </a:r>
          </a:p>
          <a:p>
            <a:pPr indent="-342900" marL="342900"/>
            <a:r>
              <a:rPr dirty="0" lang="en-US" smtClean="0">
                <a:ea charset="-120" pitchFamily="18" typeface="新細明體"/>
              </a:rPr>
              <a:t>Dividing the array size by the element size gives the length of the array:</a:t>
            </a:r>
          </a:p>
          <a:p>
            <a:pPr indent="-342900" marL="342900">
              <a:lnSpc>
                <a:spcPct val="80000"/>
              </a:lnSpc>
              <a:spcBef>
                <a:spcPts val="1200"/>
              </a:spcBef>
              <a:buNone/>
            </a:pPr>
            <a:r>
              <a:rPr dirty="0" lang="en-US" smtClean="0" sz="2400">
                <a:latin charset="0" pitchFamily="49" typeface="Courier New"/>
                <a:ea charset="-120" pitchFamily="18" typeface="新細明體"/>
              </a:rPr>
              <a:t>	sizeof(a) / sizeof(a[0])</a:t>
            </a:r>
          </a:p>
        </p:txBody>
      </p:sp>
      <p:sp>
        <p:nvSpPr>
          <p:cNvPr id="190" name="Text Box 19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91" name="Text Box 19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 Box 19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Using the </a:t>
            </a:r>
            <a:r>
              <a:rPr b="1" dirty="0" lang="en-US" smtClean="0">
                <a:latin charset="0" pitchFamily="49" typeface="Courier New"/>
                <a:ea charset="-120" pitchFamily="18" typeface="新細明體"/>
              </a:rPr>
              <a:t>sizeof</a:t>
            </a:r>
            <a:r>
              <a:rPr dirty="0" lang="en-US" smtClean="0">
                <a:ea charset="-120" pitchFamily="18" typeface="新細明體"/>
              </a:rPr>
              <a:t> Operator with Arrays</a:t>
            </a:r>
          </a:p>
        </p:txBody>
      </p:sp>
      <p:sp>
        <p:nvSpPr>
          <p:cNvPr id="193" name="Text Box 193"/>
          <p:cNvSpPr>
            <a:spLocks/>
          </p:cNvSpPr>
          <p:nvPr>
            <p:ph type="obj"/>
          </p:nvPr>
        </p:nvSpPr>
        <p:spPr>
          <a:xfrm>
            <a:off x="685800" y="1524000"/>
            <a:ext cx="7924800" cy="4800600"/>
          </a:xfrm>
          <a:prstGeom prst="rect">
            <a:avLst/>
          </a:prstGeom>
        </p:spPr>
        <p:txBody>
          <a:bodyPr anchor="t" bIns="46038" lIns="92075" numCol="1" rIns="92075" tIns="46038" wrap="square"/>
          <a:lstStyle/>
          <a:p>
            <a:pPr indent="-342900" marL="342900"/>
            <a:r>
              <a:rPr dirty="0" lang="en-US" smtClean="0">
                <a:ea charset="-120" pitchFamily="18" typeface="新細明體"/>
              </a:rPr>
              <a:t>Some programmers use this expression when the length of the array is needed.</a:t>
            </a:r>
          </a:p>
          <a:p>
            <a:pPr indent="-342900" marL="342900"/>
            <a:r>
              <a:rPr dirty="0" lang="en-US" smtClean="0">
                <a:ea charset="-120" pitchFamily="18" typeface="新細明體"/>
              </a:rPr>
              <a:t>A loop that clears the array </a:t>
            </a:r>
            <a:r>
              <a:rPr dirty="0" lang="en-US" smtClean="0">
                <a:latin charset="0" pitchFamily="49" typeface="Courier New"/>
                <a:ea charset="-120" pitchFamily="18" typeface="新細明體"/>
              </a:rPr>
              <a:t>a</a:t>
            </a:r>
            <a:r>
              <a:rPr dirty="0" lang="en-US" smtClean="0">
                <a:ea charset="-120" pitchFamily="18" typeface="新細明體"/>
              </a:rPr>
              <a:t>:</a:t>
            </a:r>
          </a:p>
          <a:p>
            <a:pPr indent="-342900" marL="342900">
              <a:lnSpc>
                <a:spcPct val="80000"/>
              </a:lnSpc>
              <a:spcBef>
                <a:spcPts val="1200"/>
              </a:spcBef>
              <a:buNone/>
            </a:pPr>
            <a:r>
              <a:rPr dirty="0" lang="en-US" smtClean="0" sz="2100">
                <a:latin charset="0" pitchFamily="49" typeface="Courier New"/>
                <a:ea charset="-120" pitchFamily="18" typeface="新細明體"/>
              </a:rPr>
              <a:t>	for (i = 0; i &lt; sizeof(a) / sizeof(a[0]); i++)</a:t>
            </a:r>
          </a:p>
          <a:p>
            <a:pPr indent="-342900" marL="342900">
              <a:lnSpc>
                <a:spcPct val="80000"/>
              </a:lnSpc>
              <a:spcBef>
                <a:spcPts val="600"/>
              </a:spcBef>
              <a:buNone/>
            </a:pPr>
            <a:r>
              <a:rPr dirty="0" lang="en-US" smtClean="0" sz="2100">
                <a:latin charset="0" pitchFamily="49" typeface="Courier New"/>
                <a:ea charset="-120" pitchFamily="18" typeface="新細明體"/>
              </a:rPr>
              <a:t>	  a[i] = 0;</a:t>
            </a:r>
          </a:p>
          <a:p>
            <a:pPr indent="-342900" marL="342900">
              <a:buNone/>
            </a:pPr>
            <a:r>
              <a:rPr dirty="0" lang="en-US" smtClean="0">
                <a:ea charset="-120" pitchFamily="18" typeface="新細明體"/>
              </a:rPr>
              <a:t>	Note that the loop doesn’t have to be modified if the array length should change at a later date.</a:t>
            </a:r>
          </a:p>
        </p:txBody>
      </p:sp>
      <p:sp>
        <p:nvSpPr>
          <p:cNvPr id="194" name="Text Box 19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95" name="Text Box 19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 Box 19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Using the </a:t>
            </a:r>
            <a:r>
              <a:rPr b="1" dirty="0" lang="en-US" smtClean="0">
                <a:latin charset="0" pitchFamily="49" typeface="Courier New"/>
                <a:ea charset="-120" pitchFamily="18" typeface="新細明體"/>
              </a:rPr>
              <a:t>sizeof</a:t>
            </a:r>
            <a:r>
              <a:rPr dirty="0" lang="en-US" smtClean="0">
                <a:ea charset="-120" pitchFamily="18" typeface="新細明體"/>
              </a:rPr>
              <a:t> Operator with Arrays</a:t>
            </a:r>
          </a:p>
        </p:txBody>
      </p:sp>
      <p:sp>
        <p:nvSpPr>
          <p:cNvPr id="197" name="Text Box 197"/>
          <p:cNvSpPr>
            <a:spLocks/>
          </p:cNvSpPr>
          <p:nvPr>
            <p:ph type="obj"/>
          </p:nvPr>
        </p:nvSpPr>
        <p:spPr>
          <a:xfrm>
            <a:off x="685800" y="1524000"/>
            <a:ext cx="7924800" cy="4800600"/>
          </a:xfrm>
          <a:prstGeom prst="rect">
            <a:avLst/>
          </a:prstGeom>
        </p:spPr>
        <p:txBody>
          <a:bodyPr anchor="t" bIns="46038" lIns="92075" numCol="1" rIns="92075" tIns="46038" wrap="square"/>
          <a:lstStyle/>
          <a:p>
            <a:pPr indent="-342900" marL="342900"/>
            <a:r>
              <a:rPr dirty="0" lang="en-US" smtClean="0">
                <a:ea charset="-120" pitchFamily="18" typeface="新細明體"/>
              </a:rPr>
              <a:t>Some compilers produce a warning message for the expression </a:t>
            </a:r>
            <a:r>
              <a:rPr dirty="0" lang="en-US" smtClean="0">
                <a:latin charset="0" pitchFamily="49" typeface="Courier New"/>
                <a:ea charset="-120" pitchFamily="18" typeface="新細明體"/>
              </a:rPr>
              <a:t>i</a:t>
            </a:r>
            <a:r>
              <a:rPr dirty="0" lang="en-US" smtClean="0">
                <a:ea charset="-120" pitchFamily="18" typeface="新細明體"/>
              </a:rPr>
              <a:t> </a:t>
            </a:r>
            <a:r>
              <a:rPr dirty="0" lang="en-US" smtClean="0">
                <a:latin charset="0" pitchFamily="49" typeface="Courier New"/>
                <a:ea charset="-120" pitchFamily="18" typeface="新細明體"/>
              </a:rPr>
              <a:t>&lt;</a:t>
            </a:r>
            <a:r>
              <a:rPr dirty="0" lang="en-US" smtClean="0">
                <a:ea charset="-120" pitchFamily="18" typeface="新細明體"/>
              </a:rPr>
              <a:t> </a:t>
            </a:r>
            <a:r>
              <a:rPr dirty="0" lang="en-US" smtClean="0">
                <a:latin charset="0" pitchFamily="49" typeface="Courier New"/>
                <a:ea charset="-120" pitchFamily="18" typeface="新細明體"/>
              </a:rPr>
              <a:t>sizeof(a)</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a:t>
            </a:r>
            <a:r>
              <a:rPr dirty="0" lang="en-US" smtClean="0">
                <a:latin charset="0" pitchFamily="49" typeface="Courier New"/>
                <a:ea charset="-120" pitchFamily="18" typeface="新細明體"/>
              </a:rPr>
              <a:t>sizeof(a[0])</a:t>
            </a:r>
            <a:r>
              <a:rPr dirty="0" lang="en-US" smtClean="0">
                <a:ea charset="-120" pitchFamily="18" typeface="新細明體"/>
              </a:rPr>
              <a:t>.</a:t>
            </a:r>
          </a:p>
          <a:p>
            <a:pPr indent="-342900" marL="342900"/>
            <a:r>
              <a:rPr dirty="0" lang="en-US" smtClean="0">
                <a:ea charset="-120" pitchFamily="18" typeface="新細明體"/>
              </a:rPr>
              <a:t>The variable </a:t>
            </a:r>
            <a:r>
              <a:rPr dirty="0" lang="en-US" smtClean="0">
                <a:latin charset="0" pitchFamily="49" typeface="Courier New"/>
                <a:ea charset="-120" pitchFamily="18" typeface="新細明體"/>
              </a:rPr>
              <a:t>i</a:t>
            </a:r>
            <a:r>
              <a:rPr dirty="0" lang="en-US" smtClean="0">
                <a:ea charset="-120" pitchFamily="18" typeface="新細明體"/>
              </a:rPr>
              <a:t> probably has type </a:t>
            </a:r>
            <a:r>
              <a:rPr dirty="0" lang="en-US" smtClean="0">
                <a:latin charset="0" pitchFamily="49" typeface="Courier New"/>
                <a:ea charset="-120" pitchFamily="18" typeface="新細明體"/>
              </a:rPr>
              <a:t>int</a:t>
            </a:r>
            <a:r>
              <a:rPr dirty="0" lang="en-US" smtClean="0">
                <a:ea charset="-120" pitchFamily="18" typeface="新細明體"/>
              </a:rPr>
              <a:t> (a signed type), whereas </a:t>
            </a:r>
            <a:r>
              <a:rPr dirty="0" lang="en-US" smtClean="0">
                <a:latin charset="0" pitchFamily="49" typeface="Courier New"/>
                <a:ea charset="-120" pitchFamily="18" typeface="新細明體"/>
              </a:rPr>
              <a:t>sizeof</a:t>
            </a:r>
            <a:r>
              <a:rPr dirty="0" lang="en-US" smtClean="0">
                <a:ea charset="-120" pitchFamily="18" typeface="新細明體"/>
              </a:rPr>
              <a:t> produces a value of type </a:t>
            </a:r>
            <a:r>
              <a:rPr dirty="0" lang="en-US" smtClean="0">
                <a:latin charset="0" pitchFamily="49" typeface="Courier New"/>
                <a:ea charset="-120" pitchFamily="18" typeface="新細明體"/>
              </a:rPr>
              <a:t>size_t</a:t>
            </a:r>
            <a:r>
              <a:rPr dirty="0" lang="en-US" smtClean="0">
                <a:ea charset="-120" pitchFamily="18" typeface="新細明體"/>
              </a:rPr>
              <a:t> (an unsigned type).</a:t>
            </a:r>
          </a:p>
          <a:p>
            <a:pPr indent="-342900" marL="342900"/>
            <a:r>
              <a:rPr dirty="0" lang="en-US" smtClean="0">
                <a:ea charset="-120" pitchFamily="18" typeface="新細明體"/>
              </a:rPr>
              <a:t>Comparing a signed integer with an unsigned integer can be dangerous, but in this case it’s safe.</a:t>
            </a:r>
          </a:p>
          <a:p>
            <a:pPr indent="-342900" marL="342900">
              <a:lnSpc>
                <a:spcPct val="80000"/>
              </a:lnSpc>
              <a:spcBef>
                <a:spcPts val="600"/>
              </a:spcBef>
              <a:buNone/>
            </a:pPr>
            <a:endParaRPr dirty="0" lang="en-US" smtClean="0" sz="1800">
              <a:latin charset="0" pitchFamily="49" typeface="Courier New"/>
              <a:ea charset="-120" pitchFamily="18" typeface="新細明體"/>
            </a:endParaRPr>
          </a:p>
          <a:p>
            <a:pPr indent="-342900" marL="342900">
              <a:lnSpc>
                <a:spcPct val="80000"/>
              </a:lnSpc>
              <a:spcBef>
                <a:spcPts val="600"/>
              </a:spcBef>
              <a:buNone/>
            </a:pPr>
            <a:endParaRPr dirty="0" lang="en-US" smtClean="0" sz="1800">
              <a:latin charset="0" pitchFamily="49" typeface="Courier New"/>
              <a:ea charset="-120" pitchFamily="18" typeface="新細明體"/>
            </a:endParaRPr>
          </a:p>
        </p:txBody>
      </p:sp>
      <p:sp>
        <p:nvSpPr>
          <p:cNvPr id="198" name="Text Box 19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99" name="Text Box 19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 Box 20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Using the </a:t>
            </a:r>
            <a:r>
              <a:rPr b="1" dirty="0" lang="en-US" smtClean="0">
                <a:latin charset="0" pitchFamily="49" typeface="Courier New"/>
                <a:ea charset="-120" pitchFamily="18" typeface="新細明體"/>
              </a:rPr>
              <a:t>sizeof</a:t>
            </a:r>
            <a:r>
              <a:rPr dirty="0" lang="en-US" smtClean="0">
                <a:ea charset="-120" pitchFamily="18" typeface="新細明體"/>
              </a:rPr>
              <a:t> Operator with Arrays</a:t>
            </a:r>
          </a:p>
        </p:txBody>
      </p:sp>
      <p:sp>
        <p:nvSpPr>
          <p:cNvPr id="201" name="Text Box 201"/>
          <p:cNvSpPr>
            <a:spLocks/>
          </p:cNvSpPr>
          <p:nvPr>
            <p:ph type="obj"/>
          </p:nvPr>
        </p:nvSpPr>
        <p:spPr>
          <a:xfrm>
            <a:off x="685800" y="1524000"/>
            <a:ext cx="7848600" cy="4800600"/>
          </a:xfrm>
          <a:prstGeom prst="rect">
            <a:avLst/>
          </a:prstGeom>
        </p:spPr>
        <p:txBody>
          <a:bodyPr anchor="t" bIns="46038" lIns="92075" numCol="1" rIns="92075" tIns="46038" wrap="square"/>
          <a:lstStyle/>
          <a:p>
            <a:pPr indent="-342900" marL="342900"/>
            <a:r>
              <a:rPr dirty="0" lang="en-US" smtClean="0">
                <a:ea charset="-120" pitchFamily="18" typeface="新細明體"/>
              </a:rPr>
              <a:t>To avoid a warning, we can add a </a:t>
            </a:r>
            <a:r>
              <a:rPr dirty="0" lang="en-US" smtClean="0">
                <a:solidFill>
                  <a:srgbClr val="FF0000"/>
                </a:solidFill>
                <a:ea charset="-120" pitchFamily="18" typeface="新細明體"/>
              </a:rPr>
              <a:t>cast</a:t>
            </a:r>
            <a:r>
              <a:rPr dirty="0" lang="en-US" smtClean="0">
                <a:ea charset="-120" pitchFamily="18" typeface="新細明體"/>
              </a:rPr>
              <a:t> that converts </a:t>
            </a:r>
            <a:r>
              <a:rPr dirty="0" lang="en-US" smtClean="0">
                <a:latin charset="0" pitchFamily="49" typeface="Courier New"/>
                <a:ea charset="-120" pitchFamily="18" typeface="新細明體"/>
              </a:rPr>
              <a:t>sizeof(a)</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a:t>
            </a:r>
            <a:r>
              <a:rPr dirty="0" lang="en-US" smtClean="0">
                <a:latin charset="0" pitchFamily="49" typeface="Courier New"/>
                <a:ea charset="-120" pitchFamily="18" typeface="新細明體"/>
              </a:rPr>
              <a:t>sizeof(a[0])</a:t>
            </a:r>
            <a:r>
              <a:rPr dirty="0" lang="en-US" smtClean="0">
                <a:ea charset="-120" pitchFamily="18" typeface="新細明體"/>
              </a:rPr>
              <a:t> to a signed integer:</a:t>
            </a:r>
          </a:p>
          <a:p>
            <a:pPr indent="-342900" marL="342900">
              <a:lnSpc>
                <a:spcPct val="80000"/>
              </a:lnSpc>
              <a:spcBef>
                <a:spcPts val="1200"/>
              </a:spcBef>
              <a:buNone/>
            </a:pPr>
            <a:r>
              <a:rPr dirty="0" lang="en-US" smtClean="0" sz="1900">
                <a:latin charset="0" pitchFamily="49" typeface="Courier New"/>
                <a:ea charset="-120" pitchFamily="18" typeface="新細明體"/>
              </a:rPr>
              <a:t>	for</a:t>
            </a:r>
            <a:r>
              <a:rPr dirty="0" lang="en-US" smtClean="0" sz="1200">
                <a:latin charset="0" pitchFamily="49" typeface="Courier New"/>
                <a:ea charset="-120" pitchFamily="18" typeface="新細明體"/>
              </a:rPr>
              <a:t> </a:t>
            </a:r>
            <a:r>
              <a:rPr dirty="0" lang="en-US" smtClean="0" sz="1900">
                <a:latin charset="0" pitchFamily="49" typeface="Courier New"/>
                <a:ea charset="-120" pitchFamily="18" typeface="新細明體"/>
              </a:rPr>
              <a:t>(i</a:t>
            </a:r>
            <a:r>
              <a:rPr dirty="0" lang="en-US" smtClean="0" sz="1200">
                <a:latin charset="0" pitchFamily="49" typeface="Courier New"/>
                <a:ea charset="-120" pitchFamily="18" typeface="新細明體"/>
              </a:rPr>
              <a:t> </a:t>
            </a:r>
            <a:r>
              <a:rPr dirty="0" lang="en-US" smtClean="0" sz="1900">
                <a:latin charset="0" pitchFamily="49" typeface="Courier New"/>
                <a:ea charset="-120" pitchFamily="18" typeface="新細明體"/>
              </a:rPr>
              <a:t>=</a:t>
            </a:r>
            <a:r>
              <a:rPr dirty="0" lang="en-US" smtClean="0" sz="1200">
                <a:latin charset="0" pitchFamily="49" typeface="Courier New"/>
                <a:ea charset="-120" pitchFamily="18" typeface="新細明體"/>
              </a:rPr>
              <a:t> </a:t>
            </a:r>
            <a:r>
              <a:rPr dirty="0" lang="en-US" smtClean="0" sz="1900">
                <a:latin charset="0" pitchFamily="49" typeface="Courier New"/>
                <a:ea charset="-120" pitchFamily="18" typeface="新細明體"/>
              </a:rPr>
              <a:t>0;</a:t>
            </a:r>
            <a:r>
              <a:rPr dirty="0" lang="en-US" smtClean="0" sz="1200">
                <a:latin charset="0" pitchFamily="49" typeface="Courier New"/>
                <a:ea charset="-120" pitchFamily="18" typeface="新細明體"/>
              </a:rPr>
              <a:t> </a:t>
            </a:r>
            <a:r>
              <a:rPr dirty="0" lang="en-US" smtClean="0" sz="1900">
                <a:latin charset="0" pitchFamily="49" typeface="Courier New"/>
                <a:ea charset="-120" pitchFamily="18" typeface="新細明體"/>
              </a:rPr>
              <a:t>i</a:t>
            </a:r>
            <a:r>
              <a:rPr dirty="0" lang="en-US" smtClean="0" sz="1200">
                <a:latin charset="0" pitchFamily="49" typeface="Courier New"/>
                <a:ea charset="-120" pitchFamily="18" typeface="新細明體"/>
              </a:rPr>
              <a:t> </a:t>
            </a:r>
            <a:r>
              <a:rPr dirty="0" lang="en-US" smtClean="0" sz="1900">
                <a:latin charset="0" pitchFamily="49" typeface="Courier New"/>
                <a:ea charset="-120" pitchFamily="18" typeface="新細明體"/>
              </a:rPr>
              <a:t>&lt;</a:t>
            </a:r>
            <a:r>
              <a:rPr dirty="0" lang="en-US" smtClean="0" sz="1200">
                <a:latin charset="0" pitchFamily="49" typeface="Courier New"/>
                <a:ea charset="-120" pitchFamily="18" typeface="新細明體"/>
              </a:rPr>
              <a:t> </a:t>
            </a:r>
            <a:r>
              <a:rPr dirty="0" lang="en-US" smtClean="0" sz="1900">
                <a:latin charset="0" pitchFamily="49" typeface="Courier New"/>
                <a:ea charset="-120" pitchFamily="18" typeface="新細明體"/>
              </a:rPr>
              <a:t>(int)</a:t>
            </a:r>
            <a:r>
              <a:rPr dirty="0" lang="en-US" smtClean="0" sz="1200">
                <a:latin charset="0" pitchFamily="49" typeface="Courier New"/>
                <a:ea charset="-120" pitchFamily="18" typeface="新細明體"/>
              </a:rPr>
              <a:t> </a:t>
            </a:r>
            <a:r>
              <a:rPr dirty="0" lang="en-US" smtClean="0" sz="1900">
                <a:latin charset="0" pitchFamily="49" typeface="Courier New"/>
                <a:ea charset="-120" pitchFamily="18" typeface="新細明體"/>
              </a:rPr>
              <a:t>(sizeof(a)</a:t>
            </a:r>
            <a:r>
              <a:rPr dirty="0" lang="en-US" smtClean="0" sz="1200">
                <a:latin charset="0" pitchFamily="49" typeface="Courier New"/>
                <a:ea charset="-120" pitchFamily="18" typeface="新細明體"/>
              </a:rPr>
              <a:t> </a:t>
            </a:r>
            <a:r>
              <a:rPr dirty="0" lang="en-US" smtClean="0" sz="1900">
                <a:latin charset="0" pitchFamily="49" typeface="Courier New"/>
                <a:ea charset="-120" pitchFamily="18" typeface="新細明體"/>
              </a:rPr>
              <a:t>/</a:t>
            </a:r>
            <a:r>
              <a:rPr dirty="0" lang="en-US" smtClean="0" sz="1200">
                <a:latin charset="0" pitchFamily="49" typeface="Courier New"/>
                <a:ea charset="-120" pitchFamily="18" typeface="新細明體"/>
              </a:rPr>
              <a:t> </a:t>
            </a:r>
            <a:r>
              <a:rPr dirty="0" lang="en-US" smtClean="0" sz="1900">
                <a:latin charset="0" pitchFamily="49" typeface="Courier New"/>
                <a:ea charset="-120" pitchFamily="18" typeface="新細明體"/>
              </a:rPr>
              <a:t>sizeof(a[0]));</a:t>
            </a:r>
            <a:r>
              <a:rPr dirty="0" lang="en-US" smtClean="0" sz="1200">
                <a:latin charset="0" pitchFamily="49" typeface="Courier New"/>
                <a:ea charset="-120" pitchFamily="18" typeface="新細明體"/>
              </a:rPr>
              <a:t> </a:t>
            </a:r>
            <a:r>
              <a:rPr dirty="0" lang="en-US" smtClean="0" sz="1900">
                <a:latin charset="0" pitchFamily="49" typeface="Courier New"/>
                <a:ea charset="-120" pitchFamily="18" typeface="新細明體"/>
              </a:rPr>
              <a:t>i++)</a:t>
            </a:r>
          </a:p>
          <a:p>
            <a:pPr indent="-342900" marL="342900">
              <a:lnSpc>
                <a:spcPct val="80000"/>
              </a:lnSpc>
              <a:spcBef>
                <a:spcPts val="500"/>
              </a:spcBef>
              <a:buNone/>
            </a:pPr>
            <a:r>
              <a:rPr dirty="0" lang="en-US" smtClean="0" sz="1900">
                <a:latin charset="0" pitchFamily="49" typeface="Courier New"/>
                <a:ea charset="-120" pitchFamily="18" typeface="新細明體"/>
              </a:rPr>
              <a:t>	  a[i] = 0;</a:t>
            </a:r>
          </a:p>
          <a:p>
            <a:pPr indent="-342900" marL="342900"/>
            <a:r>
              <a:rPr dirty="0" lang="en-US" smtClean="0">
                <a:ea charset="-120" pitchFamily="18" typeface="新細明體"/>
              </a:rPr>
              <a:t>Defining a macro for the size calculation is often helpful:</a:t>
            </a:r>
          </a:p>
          <a:p>
            <a:pPr indent="-342900" marL="342900">
              <a:lnSpc>
                <a:spcPct val="80000"/>
              </a:lnSpc>
              <a:spcBef>
                <a:spcPts val="1200"/>
              </a:spcBef>
              <a:buNone/>
            </a:pPr>
            <a:r>
              <a:rPr dirty="0" lang="en-US" smtClean="0" sz="1900">
                <a:latin charset="0" pitchFamily="49" typeface="Courier New"/>
                <a:ea charset="-120" pitchFamily="18" typeface="新細明體"/>
              </a:rPr>
              <a:t>	#define SIZE ((int) (sizeof(a) / sizeof(a[0])))</a:t>
            </a:r>
          </a:p>
          <a:p>
            <a:pPr indent="-342900" marL="342900">
              <a:lnSpc>
                <a:spcPct val="50000"/>
              </a:lnSpc>
              <a:spcBef>
                <a:spcPct val="0"/>
              </a:spcBef>
              <a:buNone/>
            </a:pPr>
            <a:r>
              <a:rPr dirty="0" lang="en-US" smtClean="0" sz="1900">
                <a:latin charset="0" pitchFamily="49" typeface="Courier New"/>
                <a:ea charset="-120" pitchFamily="18" typeface="新細明體"/>
              </a:rPr>
              <a:t>	 </a:t>
            </a:r>
          </a:p>
          <a:p>
            <a:pPr indent="-342900" marL="342900">
              <a:lnSpc>
                <a:spcPct val="80000"/>
              </a:lnSpc>
              <a:spcBef>
                <a:spcPts val="600"/>
              </a:spcBef>
              <a:buNone/>
            </a:pPr>
            <a:r>
              <a:rPr dirty="0" lang="en-US" smtClean="0" sz="1900">
                <a:latin charset="0" pitchFamily="49" typeface="Courier New"/>
                <a:ea charset="-120" pitchFamily="18" typeface="新細明體"/>
              </a:rPr>
              <a:t>	for (i = 0; i &lt; SIZE; i++)</a:t>
            </a:r>
          </a:p>
          <a:p>
            <a:pPr indent="-342900" marL="342900">
              <a:lnSpc>
                <a:spcPct val="80000"/>
              </a:lnSpc>
              <a:spcBef>
                <a:spcPts val="500"/>
              </a:spcBef>
              <a:buNone/>
            </a:pPr>
            <a:r>
              <a:rPr dirty="0" lang="en-US" smtClean="0" sz="1900">
                <a:latin charset="0" pitchFamily="49" typeface="Courier New"/>
                <a:ea charset="-120" pitchFamily="18" typeface="新細明體"/>
              </a:rPr>
              <a:t>	  a[i] = 0;</a:t>
            </a:r>
          </a:p>
        </p:txBody>
      </p:sp>
      <p:sp>
        <p:nvSpPr>
          <p:cNvPr id="202" name="Text Box 20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03" name="Text Box 20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 Box 20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Program: Computing Interest</a:t>
            </a:r>
          </a:p>
        </p:txBody>
      </p:sp>
      <p:sp>
        <p:nvSpPr>
          <p:cNvPr id="205" name="Text Box 20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The </a:t>
            </a:r>
            <a:r>
              <a:rPr dirty="0" lang="en-US" smtClean="0">
                <a:latin charset="0" pitchFamily="49" typeface="Courier New"/>
                <a:ea charset="-120" pitchFamily="18" typeface="新細明體"/>
              </a:rPr>
              <a:t>interest.c</a:t>
            </a:r>
            <a:r>
              <a:rPr dirty="0" lang="en-US" smtClean="0">
                <a:ea charset="-120" pitchFamily="18" typeface="新細明體"/>
              </a:rPr>
              <a:t> program prints a table showing the value of $100 invested at different rates of interest over a period of years.</a:t>
            </a:r>
          </a:p>
          <a:p>
            <a:pPr indent="-342900" marL="342900"/>
            <a:r>
              <a:rPr dirty="0" lang="en-US" smtClean="0">
                <a:ea charset="-120" pitchFamily="18" typeface="新細明體"/>
              </a:rPr>
              <a:t>The user will enter an interest rate and the number of years the money will be invested.</a:t>
            </a:r>
          </a:p>
          <a:p>
            <a:pPr indent="-342900" marL="342900"/>
            <a:r>
              <a:rPr dirty="0" lang="en-US" smtClean="0">
                <a:ea charset="-120" pitchFamily="18" typeface="新細明體"/>
              </a:rPr>
              <a:t>The table will show the value of the money at one-year intervals—at that interest rate and the next four higher rates—assuming that interest is compounded once a year.</a:t>
            </a:r>
          </a:p>
        </p:txBody>
      </p:sp>
      <p:sp>
        <p:nvSpPr>
          <p:cNvPr id="206" name="Text Box 20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07" name="Text Box 20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 Box 9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One-Dimensional Arrays</a:t>
            </a:r>
          </a:p>
        </p:txBody>
      </p:sp>
      <p:sp>
        <p:nvSpPr>
          <p:cNvPr id="100" name="Text Box 100"/>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600">
                <a:ea charset="-120" pitchFamily="18" typeface="新細明體"/>
              </a:rPr>
              <a:t>An </a:t>
            </a:r>
            <a:r>
              <a:rPr b="1" dirty="0" i="1" lang="en-US" smtClean="0" sz="2600">
                <a:ea charset="-120" pitchFamily="18" typeface="新細明體"/>
              </a:rPr>
              <a:t>array</a:t>
            </a:r>
            <a:r>
              <a:rPr dirty="0" lang="en-US" smtClean="0" sz="2600">
                <a:ea charset="-120" pitchFamily="18" typeface="新細明體"/>
              </a:rPr>
              <a:t> is a data structure containing a number of data values, all of which have the same type.</a:t>
            </a:r>
          </a:p>
          <a:p>
            <a:pPr indent="-342900" marL="342900"/>
            <a:r>
              <a:rPr dirty="0" lang="en-US" smtClean="0" sz="2600">
                <a:ea charset="-120" pitchFamily="18" typeface="新細明體"/>
              </a:rPr>
              <a:t>These values, known as </a:t>
            </a:r>
            <a:r>
              <a:rPr b="1" dirty="0" i="1" lang="en-US" smtClean="0" sz="2600">
                <a:ea charset="-120" pitchFamily="18" typeface="新細明體"/>
              </a:rPr>
              <a:t>elements,</a:t>
            </a:r>
            <a:r>
              <a:rPr dirty="0" lang="en-US" smtClean="0" sz="2600">
                <a:ea charset="-120" pitchFamily="18" typeface="新細明體"/>
              </a:rPr>
              <a:t> can be individually selected by their </a:t>
            </a:r>
            <a:r>
              <a:rPr dirty="0" lang="en-US" smtClean="0" sz="2600">
                <a:solidFill>
                  <a:srgbClr val="FF7706"/>
                </a:solidFill>
                <a:ea charset="-120" pitchFamily="18" typeface="新細明體"/>
              </a:rPr>
              <a:t>position</a:t>
            </a:r>
            <a:r>
              <a:rPr dirty="0" lang="en-US" smtClean="0" sz="2600">
                <a:ea charset="-120" pitchFamily="18" typeface="新細明體"/>
              </a:rPr>
              <a:t> (</a:t>
            </a:r>
            <a:r>
              <a:rPr b="1" dirty="0" i="1" lang="en-US" smtClean="0" sz="2600">
                <a:solidFill>
                  <a:srgbClr val="FF7706"/>
                </a:solidFill>
                <a:ea charset="-120" pitchFamily="18" typeface="新細明體"/>
              </a:rPr>
              <a:t>index</a:t>
            </a:r>
            <a:r>
              <a:rPr dirty="0" lang="en-US" smtClean="0" sz="2600">
                <a:ea charset="-120" pitchFamily="18" typeface="新細明體"/>
              </a:rPr>
              <a:t>) within the array.</a:t>
            </a:r>
          </a:p>
          <a:p>
            <a:pPr indent="-342900" marL="342900"/>
            <a:r>
              <a:rPr dirty="0" lang="en-US" smtClean="0" sz="2600">
                <a:ea charset="-120" pitchFamily="18" typeface="新細明體"/>
              </a:rPr>
              <a:t>The simplest kind of array has just one dimension.</a:t>
            </a:r>
          </a:p>
          <a:p>
            <a:pPr indent="-342900" marL="342900"/>
            <a:r>
              <a:rPr dirty="0" lang="en-US" smtClean="0" sz="2600">
                <a:ea charset="-120" pitchFamily="18" typeface="新細明體"/>
              </a:rPr>
              <a:t>The elements of a one-dimensional array </a:t>
            </a:r>
            <a:r>
              <a:rPr dirty="0" lang="en-US" smtClean="0" sz="2600">
                <a:latin charset="0" pitchFamily="49" typeface="Courier New"/>
                <a:ea charset="-120" pitchFamily="18" typeface="新細明體"/>
              </a:rPr>
              <a:t>a</a:t>
            </a:r>
            <a:r>
              <a:rPr dirty="0" lang="en-US" smtClean="0" sz="2600">
                <a:ea charset="-120" pitchFamily="18" typeface="新細明體"/>
              </a:rPr>
              <a:t> are conceptually arranged one after another in a single row (or column):</a:t>
            </a:r>
          </a:p>
          <a:p>
            <a:pPr indent="-342900" marL="342900"/>
            <a:endParaRPr dirty="0" lang="en-US" smtClean="0" sz="2600">
              <a:ea charset="-120" pitchFamily="18" typeface="新細明體"/>
            </a:endParaRPr>
          </a:p>
        </p:txBody>
      </p:sp>
      <p:sp>
        <p:nvSpPr>
          <p:cNvPr id="101" name="Text Box 10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02" name="Text Box 10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103" name="Picture 103"/>
          <p:cNvPicPr>
            <a:picLocks noChangeAspect="1"/>
          </p:cNvPicPr>
          <p:nvPr/>
        </p:nvPicPr>
        <p:blipFill>
          <a:blip r:embed="rId2"/>
          <a:stretch/>
        </p:blipFill>
        <p:spPr>
          <a:xfrm>
            <a:off x="1752600" y="5181600"/>
            <a:ext cx="5551487" cy="6540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 Box 20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Program: Computing Interest</a:t>
            </a:r>
          </a:p>
        </p:txBody>
      </p:sp>
      <p:sp>
        <p:nvSpPr>
          <p:cNvPr id="209" name="Text Box 20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Here’s what a session with the program will look like:</a:t>
            </a:r>
          </a:p>
          <a:p>
            <a:pPr indent="-342900" marL="342900">
              <a:lnSpc>
                <a:spcPct val="80000"/>
              </a:lnSpc>
              <a:spcBef>
                <a:spcPts val="1200"/>
              </a:spcBef>
              <a:buNone/>
            </a:pPr>
            <a:r>
              <a:rPr dirty="0" lang="en-US" smtClean="0" sz="2200">
                <a:latin charset="0" pitchFamily="49" typeface="Courier New"/>
                <a:ea charset="-120" pitchFamily="18" typeface="新細明體"/>
              </a:rPr>
              <a:t>	Enter interest rate: </a:t>
            </a:r>
            <a:r>
              <a:rPr dirty="0" lang="en-US" smtClean="0" sz="2200" u="sng">
                <a:latin charset="0" pitchFamily="49" typeface="Courier New"/>
                <a:ea charset="-120" pitchFamily="18" typeface="新細明體"/>
              </a:rPr>
              <a:t>6</a:t>
            </a:r>
          </a:p>
          <a:p>
            <a:pPr indent="-342900" marL="342900">
              <a:lnSpc>
                <a:spcPct val="80000"/>
              </a:lnSpc>
              <a:spcBef>
                <a:spcPts val="600"/>
              </a:spcBef>
              <a:buNone/>
            </a:pPr>
            <a:r>
              <a:rPr dirty="0" lang="en-US" smtClean="0" sz="2200">
                <a:latin charset="0" pitchFamily="49" typeface="Courier New"/>
                <a:ea charset="-120" pitchFamily="18" typeface="新細明體"/>
              </a:rPr>
              <a:t>	Enter number of years: </a:t>
            </a:r>
            <a:r>
              <a:rPr dirty="0" lang="en-US" smtClean="0" sz="2200" u="sng">
                <a:latin charset="0" pitchFamily="49" typeface="Courier New"/>
                <a:ea charset="-120" pitchFamily="18" typeface="新細明體"/>
              </a:rPr>
              <a:t>5</a:t>
            </a:r>
          </a:p>
          <a:p>
            <a:pPr indent="-342900" marL="342900">
              <a:lnSpc>
                <a:spcPct val="50000"/>
              </a:lnSpc>
              <a:spcBef>
                <a:spcPct val="0"/>
              </a:spcBef>
              <a:buNone/>
            </a:pPr>
            <a:r>
              <a:rPr dirty="0" lang="en-US" smtClean="0" sz="2200">
                <a:latin charset="0" pitchFamily="49" typeface="Courier New"/>
                <a:ea charset="-120" pitchFamily="18" typeface="新細明體"/>
              </a:rPr>
              <a:t>	 </a:t>
            </a:r>
          </a:p>
          <a:p>
            <a:pPr indent="-342900" marL="342900">
              <a:lnSpc>
                <a:spcPct val="80000"/>
              </a:lnSpc>
              <a:spcBef>
                <a:spcPts val="600"/>
              </a:spcBef>
              <a:buNone/>
            </a:pPr>
            <a:r>
              <a:rPr dirty="0" lang="en-US" smtClean="0" sz="2200">
                <a:latin charset="0" pitchFamily="49" typeface="Courier New"/>
                <a:ea charset="-120" pitchFamily="18" typeface="新細明體"/>
              </a:rPr>
              <a:t>	Years     6%     7%     8%     9%    10%</a:t>
            </a:r>
          </a:p>
          <a:p>
            <a:pPr indent="-342900" marL="342900">
              <a:lnSpc>
                <a:spcPct val="80000"/>
              </a:lnSpc>
              <a:spcBef>
                <a:spcPts val="600"/>
              </a:spcBef>
              <a:buNone/>
            </a:pPr>
            <a:r>
              <a:rPr dirty="0" lang="en-US" smtClean="0" sz="2200">
                <a:latin charset="0" pitchFamily="49" typeface="Courier New"/>
                <a:ea charset="-120" pitchFamily="18" typeface="新細明體"/>
              </a:rPr>
              <a:t>	  1     106.00 107.00 108.00 109.00 110.00</a:t>
            </a:r>
          </a:p>
          <a:p>
            <a:pPr indent="-342900" marL="342900">
              <a:lnSpc>
                <a:spcPct val="80000"/>
              </a:lnSpc>
              <a:spcBef>
                <a:spcPts val="600"/>
              </a:spcBef>
              <a:buNone/>
            </a:pPr>
            <a:r>
              <a:rPr dirty="0" lang="en-US" smtClean="0" sz="2200">
                <a:latin charset="0" pitchFamily="49" typeface="Courier New"/>
                <a:ea charset="-120" pitchFamily="18" typeface="新細明體"/>
              </a:rPr>
              <a:t>	  2     112.36 114.49 116.64 118.81 121.00</a:t>
            </a:r>
          </a:p>
          <a:p>
            <a:pPr indent="-342900" marL="342900">
              <a:lnSpc>
                <a:spcPct val="80000"/>
              </a:lnSpc>
              <a:spcBef>
                <a:spcPts val="600"/>
              </a:spcBef>
              <a:buNone/>
            </a:pPr>
            <a:r>
              <a:rPr dirty="0" lang="en-US" smtClean="0" sz="2200">
                <a:latin charset="0" pitchFamily="49" typeface="Courier New"/>
                <a:ea charset="-120" pitchFamily="18" typeface="新細明體"/>
              </a:rPr>
              <a:t>	  3     119.10 122.50 125.97 129.50 133.10</a:t>
            </a:r>
          </a:p>
          <a:p>
            <a:pPr indent="-342900" marL="342900">
              <a:lnSpc>
                <a:spcPct val="80000"/>
              </a:lnSpc>
              <a:spcBef>
                <a:spcPts val="600"/>
              </a:spcBef>
              <a:buNone/>
            </a:pPr>
            <a:r>
              <a:rPr dirty="0" lang="en-US" smtClean="0" sz="2200">
                <a:latin charset="0" pitchFamily="49" typeface="Courier New"/>
                <a:ea charset="-120" pitchFamily="18" typeface="新細明體"/>
              </a:rPr>
              <a:t>	  4     126.25 131.08 136.05 141.16 146.41</a:t>
            </a:r>
          </a:p>
          <a:p>
            <a:pPr indent="-342900" marL="342900">
              <a:lnSpc>
                <a:spcPct val="80000"/>
              </a:lnSpc>
              <a:spcBef>
                <a:spcPts val="600"/>
              </a:spcBef>
              <a:buNone/>
            </a:pPr>
            <a:r>
              <a:rPr dirty="0" lang="en-US" smtClean="0" sz="2200">
                <a:latin charset="0" pitchFamily="49" typeface="Courier New"/>
                <a:ea charset="-120" pitchFamily="18" typeface="新細明體"/>
              </a:rPr>
              <a:t>	  5     133.82 140.26 146.93 153.86 161.05</a:t>
            </a:r>
          </a:p>
        </p:txBody>
      </p:sp>
      <p:sp>
        <p:nvSpPr>
          <p:cNvPr id="210" name="Text Box 21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11" name="Text Box 21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 Box 21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Program: Computing Interest</a:t>
            </a:r>
          </a:p>
        </p:txBody>
      </p:sp>
      <p:sp>
        <p:nvSpPr>
          <p:cNvPr id="213" name="Text Box 21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700">
                <a:ea charset="-120" pitchFamily="18" typeface="新細明體"/>
              </a:rPr>
              <a:t>The numbers in the second row depend on the numbers in the first row, so it makes sense to store the first row in an array.</a:t>
            </a:r>
          </a:p>
          <a:p>
            <a:pPr indent="-285750" lvl="1" marL="742950"/>
            <a:r>
              <a:rPr dirty="0" lang="en-US" smtClean="0" sz="2300">
                <a:ea charset="-120" pitchFamily="18" typeface="新細明體"/>
              </a:rPr>
              <a:t>The values in the array are then used to compute the second row.</a:t>
            </a:r>
          </a:p>
          <a:p>
            <a:pPr indent="-285750" lvl="1" marL="742950"/>
            <a:r>
              <a:rPr dirty="0" lang="en-US" smtClean="0" sz="2300">
                <a:ea charset="-120" pitchFamily="18" typeface="新細明體"/>
              </a:rPr>
              <a:t>This process can be repeated for the third and later rows.</a:t>
            </a:r>
          </a:p>
          <a:p>
            <a:pPr indent="-342900" marL="342900"/>
            <a:r>
              <a:rPr dirty="0" lang="en-US" smtClean="0" sz="2700">
                <a:ea charset="-120" pitchFamily="18" typeface="新細明體"/>
              </a:rPr>
              <a:t>The program uses nested </a:t>
            </a:r>
            <a:r>
              <a:rPr dirty="0" lang="en-US" smtClean="0" sz="2700">
                <a:latin charset="0" pitchFamily="49" typeface="Courier New"/>
                <a:ea charset="-120" pitchFamily="18" typeface="新細明體"/>
              </a:rPr>
              <a:t>for</a:t>
            </a:r>
            <a:r>
              <a:rPr dirty="0" lang="en-US" smtClean="0" sz="2700">
                <a:ea charset="-120" pitchFamily="18" typeface="新細明體"/>
              </a:rPr>
              <a:t> statements.</a:t>
            </a:r>
          </a:p>
          <a:p>
            <a:pPr indent="-285750" lvl="1" marL="742950"/>
            <a:r>
              <a:rPr dirty="0" lang="en-US" smtClean="0" sz="2300">
                <a:ea charset="-120" pitchFamily="18" typeface="新細明體"/>
              </a:rPr>
              <a:t>The outer loop counts from 1 to the number of years requested by the user.</a:t>
            </a:r>
          </a:p>
          <a:p>
            <a:pPr indent="-285750" lvl="1" marL="742950"/>
            <a:r>
              <a:rPr dirty="0" lang="en-US" smtClean="0" sz="2300">
                <a:ea charset="-120" pitchFamily="18" typeface="新細明體"/>
              </a:rPr>
              <a:t>The inner loop increments the interest rate from its lowest value to its highest value.</a:t>
            </a:r>
          </a:p>
        </p:txBody>
      </p:sp>
      <p:sp>
        <p:nvSpPr>
          <p:cNvPr id="214" name="Text Box 21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15" name="Text Box 21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 Box 216"/>
          <p:cNvSpPr>
            <a:spLocks/>
          </p:cNvSpPr>
          <p:nvPr>
            <p:ph type="obj"/>
          </p:nvPr>
        </p:nvSpPr>
        <p:spPr>
          <a:xfrm>
            <a:off x="381000" y="762000"/>
            <a:ext cx="8458200" cy="5562600"/>
          </a:xfrm>
          <a:prstGeom prst="rect">
            <a:avLst/>
          </a:prstGeom>
        </p:spPr>
        <p:txBody>
          <a:bodyPr anchor="t" bIns="46038" lIns="92075" numCol="1" rIns="92075" tIns="46038" wrap="square"/>
          <a:lstStyle/>
          <a:p>
            <a:pPr algn="ctr" indent="-342900" marL="342900">
              <a:spcBef>
                <a:spcPts val="600"/>
              </a:spcBef>
              <a:buNone/>
            </a:pPr>
            <a:r>
              <a:rPr b="1" dirty="0" lang="en-US" smtClean="0">
                <a:latin charset="0" pitchFamily="49" typeface="Courier New"/>
                <a:ea charset="-120" pitchFamily="18" typeface="新細明體"/>
              </a:rPr>
              <a:t>interest.c</a:t>
            </a:r>
          </a:p>
          <a:p>
            <a:pPr indent="-342900" marL="342900">
              <a:spcBef>
                <a:spcPts val="200"/>
              </a:spcBef>
              <a:buNone/>
            </a:pPr>
            <a:r>
              <a:rPr dirty="0" lang="en-US" smtClean="0" sz="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Prints a table of compound interest */</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#include &lt;stdio.h&gt;</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#define NUM_RATES ((int) (sizeof(value) / sizeof(value[0])))</a:t>
            </a:r>
          </a:p>
          <a:p>
            <a:pPr indent="-342900" marL="342900">
              <a:lnSpc>
                <a:spcPct val="80000"/>
              </a:lnSpc>
              <a:spcBef>
                <a:spcPts val="400"/>
              </a:spcBef>
              <a:buNone/>
            </a:pPr>
            <a:r>
              <a:rPr dirty="0" lang="en-US" smtClean="0" sz="1800">
                <a:latin charset="0" pitchFamily="49" typeface="Courier New"/>
                <a:ea charset="-120" pitchFamily="18" typeface="新細明體"/>
              </a:rPr>
              <a:t>#define INITIAL_BALANCE 100.00</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int main(void)</a:t>
            </a:r>
          </a:p>
          <a:p>
            <a:pPr indent="-342900" marL="342900">
              <a:lnSpc>
                <a:spcPct val="80000"/>
              </a:lnSpc>
              <a:spcBef>
                <a:spcPts val="400"/>
              </a:spcBef>
              <a:buNone/>
            </a:pPr>
            <a:r>
              <a:rPr dirty="0" lang="en-US" smtClean="0" sz="1800">
                <a:latin charset="0" pitchFamily="49" typeface="Courier New"/>
                <a:ea charset="-120" pitchFamily="18" typeface="新細明體"/>
              </a:rPr>
              <a:t>{</a:t>
            </a:r>
          </a:p>
          <a:p>
            <a:pPr indent="-342900" marL="342900">
              <a:lnSpc>
                <a:spcPct val="80000"/>
              </a:lnSpc>
              <a:spcBef>
                <a:spcPts val="400"/>
              </a:spcBef>
              <a:buNone/>
            </a:pPr>
            <a:r>
              <a:rPr dirty="0" lang="en-US" smtClean="0" sz="1800">
                <a:latin charset="0" pitchFamily="49" typeface="Courier New"/>
                <a:ea charset="-120" pitchFamily="18" typeface="新細明體"/>
              </a:rPr>
              <a:t>  int i, low_rate, num_years, year;</a:t>
            </a:r>
          </a:p>
          <a:p>
            <a:pPr indent="-342900" marL="342900">
              <a:lnSpc>
                <a:spcPct val="80000"/>
              </a:lnSpc>
              <a:spcBef>
                <a:spcPts val="400"/>
              </a:spcBef>
              <a:buNone/>
            </a:pPr>
            <a:r>
              <a:rPr dirty="0" lang="en-US" smtClean="0" sz="1800">
                <a:latin charset="0" pitchFamily="49" typeface="Courier New"/>
                <a:ea charset="-120" pitchFamily="18" typeface="新細明體"/>
              </a:rPr>
              <a:t>  double value[5];</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printf("Enter interest rate: ");</a:t>
            </a:r>
          </a:p>
          <a:p>
            <a:pPr indent="-342900" marL="342900">
              <a:lnSpc>
                <a:spcPct val="80000"/>
              </a:lnSpc>
              <a:spcBef>
                <a:spcPts val="400"/>
              </a:spcBef>
              <a:buNone/>
            </a:pPr>
            <a:r>
              <a:rPr dirty="0" lang="en-US" smtClean="0" sz="1800">
                <a:latin charset="0" pitchFamily="49" typeface="Courier New"/>
                <a:ea charset="-120" pitchFamily="18" typeface="新細明體"/>
              </a:rPr>
              <a:t>  scanf("%d", &amp;low_rate);</a:t>
            </a:r>
          </a:p>
          <a:p>
            <a:pPr indent="-342900" marL="342900">
              <a:lnSpc>
                <a:spcPct val="80000"/>
              </a:lnSpc>
              <a:spcBef>
                <a:spcPts val="400"/>
              </a:spcBef>
              <a:buNone/>
            </a:pPr>
            <a:r>
              <a:rPr dirty="0" lang="en-US" smtClean="0" sz="1800">
                <a:latin charset="0" pitchFamily="49" typeface="Courier New"/>
                <a:ea charset="-120" pitchFamily="18" typeface="新細明體"/>
              </a:rPr>
              <a:t>  printf("Enter number of years: ");</a:t>
            </a:r>
          </a:p>
          <a:p>
            <a:pPr indent="-342900" marL="342900">
              <a:lnSpc>
                <a:spcPct val="80000"/>
              </a:lnSpc>
              <a:spcBef>
                <a:spcPts val="400"/>
              </a:spcBef>
              <a:buNone/>
            </a:pPr>
            <a:r>
              <a:rPr dirty="0" lang="en-US" smtClean="0" sz="1800">
                <a:latin charset="0" pitchFamily="49" typeface="Courier New"/>
                <a:ea charset="-120" pitchFamily="18" typeface="新細明體"/>
              </a:rPr>
              <a:t>  scanf("%d", &amp;num_years);</a:t>
            </a:r>
          </a:p>
        </p:txBody>
      </p:sp>
      <p:sp>
        <p:nvSpPr>
          <p:cNvPr id="217" name="Text Box 21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18" name="Text Box 21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 Box 219"/>
          <p:cNvSpPr>
            <a:spLocks/>
          </p:cNvSpPr>
          <p:nvPr>
            <p:ph type="obj"/>
          </p:nvPr>
        </p:nvSpPr>
        <p:spPr>
          <a:xfrm>
            <a:off x="381000" y="762000"/>
            <a:ext cx="7772400" cy="5562600"/>
          </a:xfrm>
          <a:prstGeom prst="rect">
            <a:avLst/>
          </a:prstGeom>
        </p:spPr>
        <p:txBody>
          <a:bodyPr anchor="t" bIns="46038" lIns="92075" numCol="1" rIns="92075" tIns="46038" wrap="square"/>
          <a:lstStyle/>
          <a:p>
            <a:pPr indent="-342900" marL="342900">
              <a:lnSpc>
                <a:spcPct val="80000"/>
              </a:lnSpc>
              <a:spcBef>
                <a:spcPts val="400"/>
              </a:spcBef>
              <a:buNone/>
            </a:pPr>
            <a:r>
              <a:rPr dirty="0" lang="en-US" smtClean="0" sz="1800">
                <a:latin charset="0" pitchFamily="49" typeface="Courier New"/>
                <a:ea charset="-120" pitchFamily="18" typeface="新細明體"/>
              </a:rPr>
              <a:t>  printf("\nYears");</a:t>
            </a:r>
          </a:p>
          <a:p>
            <a:pPr indent="-342900" marL="342900">
              <a:lnSpc>
                <a:spcPct val="80000"/>
              </a:lnSpc>
              <a:spcBef>
                <a:spcPts val="400"/>
              </a:spcBef>
              <a:buNone/>
            </a:pPr>
            <a:r>
              <a:rPr dirty="0" lang="en-US" smtClean="0" sz="1800">
                <a:latin charset="0" pitchFamily="49" typeface="Courier New"/>
                <a:ea charset="-120" pitchFamily="18" typeface="新細明體"/>
              </a:rPr>
              <a:t>  for (i = 0; i &lt; NUM_RATES; i++) {</a:t>
            </a:r>
          </a:p>
          <a:p>
            <a:pPr indent="-342900" marL="342900">
              <a:lnSpc>
                <a:spcPct val="80000"/>
              </a:lnSpc>
              <a:spcBef>
                <a:spcPts val="400"/>
              </a:spcBef>
              <a:buNone/>
            </a:pPr>
            <a:r>
              <a:rPr dirty="0" lang="en-US" smtClean="0" sz="1800">
                <a:latin charset="0" pitchFamily="49" typeface="Courier New"/>
                <a:ea charset="-120" pitchFamily="18" typeface="新細明體"/>
              </a:rPr>
              <a:t>    printf("%6d%%", low_rate + i);</a:t>
            </a:r>
          </a:p>
          <a:p>
            <a:pPr indent="-342900" marL="342900">
              <a:lnSpc>
                <a:spcPct val="80000"/>
              </a:lnSpc>
              <a:spcBef>
                <a:spcPts val="400"/>
              </a:spcBef>
              <a:buNone/>
            </a:pPr>
            <a:r>
              <a:rPr dirty="0" lang="en-US" smtClean="0" sz="1800">
                <a:latin charset="0" pitchFamily="49" typeface="Courier New"/>
                <a:ea charset="-120" pitchFamily="18" typeface="新細明體"/>
              </a:rPr>
              <a:t>    value[i] = INITIAL_BALANCE;</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printf("\n");</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for (year = 1; year &lt;= num_years; year++) {</a:t>
            </a:r>
          </a:p>
          <a:p>
            <a:pPr indent="-342900" marL="342900">
              <a:lnSpc>
                <a:spcPct val="80000"/>
              </a:lnSpc>
              <a:spcBef>
                <a:spcPts val="400"/>
              </a:spcBef>
              <a:buNone/>
            </a:pPr>
            <a:r>
              <a:rPr dirty="0" lang="en-US" smtClean="0" sz="1800">
                <a:latin charset="0" pitchFamily="49" typeface="Courier New"/>
                <a:ea charset="-120" pitchFamily="18" typeface="新細明體"/>
              </a:rPr>
              <a:t>    printf("%3d    ", year);</a:t>
            </a:r>
          </a:p>
          <a:p>
            <a:pPr indent="-342900" marL="342900">
              <a:lnSpc>
                <a:spcPct val="80000"/>
              </a:lnSpc>
              <a:spcBef>
                <a:spcPts val="400"/>
              </a:spcBef>
              <a:buNone/>
            </a:pPr>
            <a:r>
              <a:rPr dirty="0" lang="en-US" smtClean="0" sz="1800">
                <a:latin charset="0" pitchFamily="49" typeface="Courier New"/>
                <a:ea charset="-120" pitchFamily="18" typeface="新細明體"/>
              </a:rPr>
              <a:t>    for (i = 0; i &lt; NUM_RATES; i++) {</a:t>
            </a:r>
          </a:p>
          <a:p>
            <a:pPr indent="-342900" marL="342900">
              <a:lnSpc>
                <a:spcPct val="80000"/>
              </a:lnSpc>
              <a:spcBef>
                <a:spcPts val="400"/>
              </a:spcBef>
              <a:buNone/>
            </a:pPr>
            <a:r>
              <a:rPr dirty="0" lang="en-US" smtClean="0" sz="1800">
                <a:latin charset="0" pitchFamily="49" typeface="Courier New"/>
                <a:ea charset="-120" pitchFamily="18" typeface="新細明體"/>
              </a:rPr>
              <a:t>      value[i] += (low_rate + i) / 100.0 * value[i];</a:t>
            </a:r>
          </a:p>
          <a:p>
            <a:pPr indent="-342900" marL="342900">
              <a:lnSpc>
                <a:spcPct val="80000"/>
              </a:lnSpc>
              <a:spcBef>
                <a:spcPts val="400"/>
              </a:spcBef>
              <a:buNone/>
            </a:pPr>
            <a:r>
              <a:rPr dirty="0" lang="en-US" smtClean="0" sz="1800">
                <a:latin charset="0" pitchFamily="49" typeface="Courier New"/>
                <a:ea charset="-120" pitchFamily="18" typeface="新細明體"/>
              </a:rPr>
              <a:t>      printf("%7.2f", value[i]);</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printf("\n");</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return 0;</a:t>
            </a:r>
          </a:p>
          <a:p>
            <a:pPr indent="-342900" marL="342900">
              <a:lnSpc>
                <a:spcPct val="80000"/>
              </a:lnSpc>
              <a:spcBef>
                <a:spcPts val="400"/>
              </a:spcBef>
              <a:buNone/>
            </a:pPr>
            <a:r>
              <a:rPr dirty="0" lang="en-US" smtClean="0" sz="1800">
                <a:latin charset="0" pitchFamily="49" typeface="Courier New"/>
                <a:ea charset="-120" pitchFamily="18" typeface="新細明體"/>
              </a:rPr>
              <a:t>}</a:t>
            </a:r>
          </a:p>
        </p:txBody>
      </p:sp>
      <p:sp>
        <p:nvSpPr>
          <p:cNvPr id="220" name="Text Box 22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21" name="Text Box 22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 Box 22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Multidimensional Arrays</a:t>
            </a:r>
          </a:p>
        </p:txBody>
      </p:sp>
      <p:sp>
        <p:nvSpPr>
          <p:cNvPr id="223" name="Text Box 22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400">
                <a:ea charset="-120" pitchFamily="18" typeface="新細明體"/>
              </a:rPr>
              <a:t>An array may have any number of dimensions.</a:t>
            </a:r>
          </a:p>
          <a:p>
            <a:pPr indent="-342900" marL="342900"/>
            <a:r>
              <a:rPr dirty="0" lang="en-US" smtClean="0" sz="2400">
                <a:ea charset="-120" pitchFamily="18" typeface="新細明體"/>
              </a:rPr>
              <a:t>The following declaration creates a two-dimensional array (a </a:t>
            </a:r>
            <a:r>
              <a:rPr dirty="0" i="1" lang="en-US" smtClean="0" sz="2400">
                <a:ea charset="-120" pitchFamily="18" typeface="新細明體"/>
              </a:rPr>
              <a:t>matrix,</a:t>
            </a:r>
            <a:r>
              <a:rPr dirty="0" lang="en-US" smtClean="0" sz="2400">
                <a:ea charset="-120" pitchFamily="18" typeface="新細明體"/>
              </a:rPr>
              <a:t> in mathematical terminology):</a:t>
            </a:r>
          </a:p>
          <a:p>
            <a:pPr indent="-342900" marL="342900">
              <a:lnSpc>
                <a:spcPct val="80000"/>
              </a:lnSpc>
              <a:spcBef>
                <a:spcPts val="1200"/>
              </a:spcBef>
              <a:buNone/>
            </a:pPr>
            <a:r>
              <a:rPr dirty="0" lang="en-US" smtClean="0" sz="2000">
                <a:latin charset="0" pitchFamily="49" typeface="Courier New"/>
                <a:ea charset="-120" pitchFamily="18" typeface="新細明體"/>
              </a:rPr>
              <a:t>	int m[5][9];</a:t>
            </a:r>
          </a:p>
          <a:p>
            <a:pPr indent="-342900" marL="342900"/>
            <a:r>
              <a:rPr dirty="0" lang="en-US" smtClean="0" sz="2400">
                <a:latin charset="0" pitchFamily="49" typeface="Courier New"/>
                <a:ea charset="-120" pitchFamily="18" typeface="新細明體"/>
              </a:rPr>
              <a:t>m</a:t>
            </a:r>
            <a:r>
              <a:rPr dirty="0" lang="en-US" smtClean="0" sz="2400">
                <a:ea charset="-120" pitchFamily="18" typeface="新細明體"/>
              </a:rPr>
              <a:t> has 5 rows and 9 columns. Both rows and columns are indexed from 0:</a:t>
            </a:r>
          </a:p>
          <a:p>
            <a:pPr indent="-342900" marL="342900"/>
            <a:endParaRPr dirty="0" lang="en-US" smtClean="0" sz="2400">
              <a:ea charset="-120" pitchFamily="18" typeface="新細明體"/>
            </a:endParaRPr>
          </a:p>
        </p:txBody>
      </p:sp>
      <p:sp>
        <p:nvSpPr>
          <p:cNvPr id="224" name="Text Box 22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25" name="Text Box 22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226" name="Picture 226"/>
          <p:cNvPicPr>
            <a:picLocks noChangeAspect="1"/>
          </p:cNvPicPr>
          <p:nvPr/>
        </p:nvPicPr>
        <p:blipFill>
          <a:blip r:embed="rId2"/>
          <a:stretch/>
        </p:blipFill>
        <p:spPr>
          <a:xfrm>
            <a:off x="2616200" y="4013200"/>
            <a:ext cx="3829050" cy="2276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 Box 22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Multidimensional Arrays</a:t>
            </a:r>
          </a:p>
        </p:txBody>
      </p:sp>
      <p:sp>
        <p:nvSpPr>
          <p:cNvPr id="229" name="Text Box 22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To access the element of </a:t>
            </a:r>
            <a:r>
              <a:rPr dirty="0" lang="en-US" smtClean="0">
                <a:latin charset="0" pitchFamily="49" typeface="Courier New"/>
                <a:ea charset="-120" pitchFamily="18" typeface="新細明體"/>
              </a:rPr>
              <a:t>m</a:t>
            </a:r>
            <a:r>
              <a:rPr dirty="0" lang="en-US" smtClean="0">
                <a:ea charset="-120" pitchFamily="18" typeface="新細明體"/>
              </a:rPr>
              <a:t> in row </a:t>
            </a:r>
            <a:r>
              <a:rPr dirty="0" lang="en-US" smtClean="0">
                <a:latin charset="0" pitchFamily="49" typeface="Courier New"/>
                <a:ea charset="-120" pitchFamily="18" typeface="新細明體"/>
              </a:rPr>
              <a:t>i</a:t>
            </a:r>
            <a:r>
              <a:rPr dirty="0" lang="en-US" smtClean="0">
                <a:ea charset="-120" pitchFamily="18" typeface="新細明體"/>
              </a:rPr>
              <a:t>, column </a:t>
            </a:r>
            <a:r>
              <a:rPr dirty="0" lang="en-US" smtClean="0">
                <a:latin charset="0" pitchFamily="49" typeface="Courier New"/>
                <a:ea charset="-120" pitchFamily="18" typeface="新細明體"/>
              </a:rPr>
              <a:t>j</a:t>
            </a:r>
            <a:r>
              <a:rPr dirty="0" lang="en-US" smtClean="0">
                <a:ea charset="-120" pitchFamily="18" typeface="新細明體"/>
              </a:rPr>
              <a:t>, we must write </a:t>
            </a:r>
            <a:r>
              <a:rPr dirty="0" lang="en-US" smtClean="0">
                <a:latin charset="0" pitchFamily="49" typeface="Courier New"/>
                <a:ea charset="-120" pitchFamily="18" typeface="新細明體"/>
              </a:rPr>
              <a:t>m[i][j]</a:t>
            </a:r>
            <a:r>
              <a:rPr dirty="0" lang="en-US" smtClean="0">
                <a:ea charset="-120" pitchFamily="18" typeface="新細明體"/>
              </a:rPr>
              <a:t>.</a:t>
            </a:r>
          </a:p>
          <a:p>
            <a:pPr indent="-342900" marL="342900"/>
            <a:r>
              <a:rPr dirty="0" lang="en-US" smtClean="0">
                <a:ea charset="-120" pitchFamily="18" typeface="新細明體"/>
              </a:rPr>
              <a:t>The expression </a:t>
            </a:r>
            <a:r>
              <a:rPr dirty="0" lang="en-US" smtClean="0">
                <a:latin charset="0" pitchFamily="49" typeface="Courier New"/>
                <a:ea charset="-120" pitchFamily="18" typeface="新細明體"/>
              </a:rPr>
              <a:t>m[i]</a:t>
            </a:r>
            <a:r>
              <a:rPr dirty="0" lang="en-US" smtClean="0">
                <a:ea charset="-120" pitchFamily="18" typeface="新細明體"/>
              </a:rPr>
              <a:t> designates row </a:t>
            </a:r>
            <a:r>
              <a:rPr dirty="0" lang="en-US" smtClean="0">
                <a:latin charset="0" pitchFamily="49" typeface="Courier New"/>
                <a:ea charset="-120" pitchFamily="18" typeface="新細明體"/>
              </a:rPr>
              <a:t>i</a:t>
            </a:r>
            <a:r>
              <a:rPr dirty="0" lang="en-US" smtClean="0">
                <a:ea charset="-120" pitchFamily="18" typeface="新細明體"/>
              </a:rPr>
              <a:t> of </a:t>
            </a:r>
            <a:r>
              <a:rPr dirty="0" lang="en-US" smtClean="0">
                <a:latin charset="0" pitchFamily="49" typeface="Courier New"/>
                <a:ea charset="-120" pitchFamily="18" typeface="新細明體"/>
              </a:rPr>
              <a:t>m</a:t>
            </a:r>
            <a:r>
              <a:rPr dirty="0" lang="en-US" smtClean="0">
                <a:ea charset="-120" pitchFamily="18" typeface="新細明體"/>
              </a:rPr>
              <a:t>, and </a:t>
            </a:r>
            <a:r>
              <a:rPr dirty="0" lang="en-US" smtClean="0">
                <a:latin charset="0" pitchFamily="49" typeface="Courier New"/>
                <a:ea charset="-120" pitchFamily="18" typeface="新細明體"/>
              </a:rPr>
              <a:t>m[i][j]</a:t>
            </a:r>
            <a:r>
              <a:rPr dirty="0" lang="en-US" smtClean="0">
                <a:ea charset="-120" pitchFamily="18" typeface="新細明體"/>
              </a:rPr>
              <a:t> then selects element </a:t>
            </a:r>
            <a:r>
              <a:rPr dirty="0" lang="en-US" smtClean="0">
                <a:latin charset="0" pitchFamily="49" typeface="Courier New"/>
                <a:ea charset="-120" pitchFamily="18" typeface="新細明體"/>
              </a:rPr>
              <a:t>j</a:t>
            </a:r>
            <a:r>
              <a:rPr dirty="0" lang="en-US" smtClean="0">
                <a:ea charset="-120" pitchFamily="18" typeface="新細明體"/>
              </a:rPr>
              <a:t> in this row.</a:t>
            </a:r>
          </a:p>
          <a:p>
            <a:pPr indent="-342900" marL="342900"/>
            <a:r>
              <a:rPr dirty="0" lang="en-US" smtClean="0">
                <a:ea charset="-120" pitchFamily="18" typeface="新細明體"/>
              </a:rPr>
              <a:t>Resist the temptation to write </a:t>
            </a:r>
            <a:r>
              <a:rPr dirty="0" lang="en-US" smtClean="0">
                <a:latin charset="0" pitchFamily="49" typeface="Courier New"/>
                <a:ea charset="-120" pitchFamily="18" typeface="新細明體"/>
              </a:rPr>
              <a:t>m[i,j]</a:t>
            </a:r>
            <a:r>
              <a:rPr dirty="0" lang="en-US" smtClean="0">
                <a:ea charset="-120" pitchFamily="18" typeface="新細明體"/>
              </a:rPr>
              <a:t> instead of </a:t>
            </a:r>
            <a:r>
              <a:rPr dirty="0" lang="en-US" smtClean="0">
                <a:latin charset="0" pitchFamily="49" typeface="Courier New"/>
                <a:ea charset="-120" pitchFamily="18" typeface="新細明體"/>
              </a:rPr>
              <a:t>m[i][j]</a:t>
            </a:r>
            <a:r>
              <a:rPr dirty="0" lang="en-US" smtClean="0">
                <a:ea charset="-120" pitchFamily="18" typeface="新細明體"/>
              </a:rPr>
              <a:t>.</a:t>
            </a:r>
          </a:p>
          <a:p>
            <a:pPr indent="-342900" marL="342900"/>
            <a:r>
              <a:rPr dirty="0" lang="en-US" smtClean="0">
                <a:ea charset="-120" pitchFamily="18" typeface="新細明體"/>
              </a:rPr>
              <a:t>C treats the comma as an operator in this context, so </a:t>
            </a:r>
            <a:r>
              <a:rPr dirty="0" lang="en-US" smtClean="0">
                <a:latin charset="0" pitchFamily="49" typeface="Courier New"/>
                <a:ea charset="-120" pitchFamily="18" typeface="新細明體"/>
              </a:rPr>
              <a:t>m[i,j]</a:t>
            </a:r>
            <a:r>
              <a:rPr dirty="0" lang="en-US" smtClean="0">
                <a:ea charset="-120" pitchFamily="18" typeface="新細明體"/>
              </a:rPr>
              <a:t> is the same as </a:t>
            </a:r>
            <a:r>
              <a:rPr dirty="0" lang="en-US" smtClean="0">
                <a:latin charset="0" pitchFamily="49" typeface="Courier New"/>
                <a:ea charset="-120" pitchFamily="18" typeface="新細明體"/>
              </a:rPr>
              <a:t>m[j]</a:t>
            </a:r>
            <a:r>
              <a:rPr dirty="0" lang="en-US" smtClean="0">
                <a:ea charset="-120" pitchFamily="18" typeface="新細明體"/>
              </a:rPr>
              <a:t>.</a:t>
            </a:r>
          </a:p>
        </p:txBody>
      </p:sp>
      <p:sp>
        <p:nvSpPr>
          <p:cNvPr id="230" name="Text Box 23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31" name="Text Box 23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Box 23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Multidimensional Arrays</a:t>
            </a:r>
          </a:p>
        </p:txBody>
      </p:sp>
      <p:sp>
        <p:nvSpPr>
          <p:cNvPr id="233" name="Text Box 23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Although we visualize two-dimensional arrays as tables, that’s not the way they’re actually stored in computer memory.</a:t>
            </a:r>
          </a:p>
          <a:p>
            <a:pPr indent="-342900" marL="342900"/>
            <a:r>
              <a:rPr dirty="0" lang="en-US" smtClean="0">
                <a:ea charset="-120" pitchFamily="18" typeface="新細明體"/>
              </a:rPr>
              <a:t>C stores arrays in </a:t>
            </a:r>
            <a:r>
              <a:rPr b="1" dirty="0" i="1" lang="en-US" smtClean="0">
                <a:solidFill>
                  <a:srgbClr val="FF0000"/>
                </a:solidFill>
                <a:ea charset="-120" pitchFamily="18" typeface="新細明體"/>
              </a:rPr>
              <a:t>row-major order</a:t>
            </a:r>
            <a:r>
              <a:rPr b="1" dirty="0" i="1" lang="en-US" smtClean="0">
                <a:ea charset="-120" pitchFamily="18" typeface="新細明體"/>
              </a:rPr>
              <a:t>,</a:t>
            </a:r>
            <a:r>
              <a:rPr dirty="0" lang="en-US" smtClean="0">
                <a:ea charset="-120" pitchFamily="18" typeface="新細明體"/>
              </a:rPr>
              <a:t> with row 0 first, then row 1, and so forth.</a:t>
            </a:r>
          </a:p>
          <a:p>
            <a:pPr indent="-342900" marL="342900"/>
            <a:r>
              <a:rPr dirty="0" lang="en-US" smtClean="0">
                <a:ea charset="-120" pitchFamily="18" typeface="新細明體"/>
              </a:rPr>
              <a:t>How the </a:t>
            </a:r>
            <a:r>
              <a:rPr dirty="0" lang="en-US" smtClean="0">
                <a:latin charset="0" pitchFamily="49" typeface="Courier New"/>
                <a:ea charset="-120" pitchFamily="18" typeface="新細明體"/>
              </a:rPr>
              <a:t>m</a:t>
            </a:r>
            <a:r>
              <a:rPr dirty="0" lang="en-US" smtClean="0">
                <a:ea charset="-120" pitchFamily="18" typeface="新細明體"/>
              </a:rPr>
              <a:t> array is stored:</a:t>
            </a:r>
          </a:p>
        </p:txBody>
      </p:sp>
      <p:sp>
        <p:nvSpPr>
          <p:cNvPr id="234" name="Text Box 23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35" name="Text Box 23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236" name="Picture 236"/>
          <p:cNvPicPr>
            <a:picLocks noChangeAspect="1"/>
          </p:cNvPicPr>
          <p:nvPr/>
        </p:nvPicPr>
        <p:blipFill>
          <a:blip r:embed="rId2"/>
          <a:stretch/>
        </p:blipFill>
        <p:spPr>
          <a:xfrm>
            <a:off x="1803400" y="4470400"/>
            <a:ext cx="5456237" cy="1244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 Box 23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Multidimensional Arrays</a:t>
            </a:r>
          </a:p>
        </p:txBody>
      </p:sp>
      <p:sp>
        <p:nvSpPr>
          <p:cNvPr id="239" name="Text Box 23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400">
                <a:ea charset="-120" pitchFamily="18" typeface="新細明體"/>
              </a:rPr>
              <a:t>Nested </a:t>
            </a:r>
            <a:r>
              <a:rPr dirty="0" lang="en-US" smtClean="0" sz="2400">
                <a:latin charset="0" pitchFamily="49" typeface="Courier New"/>
                <a:ea charset="-120" pitchFamily="18" typeface="新細明體"/>
              </a:rPr>
              <a:t>for</a:t>
            </a:r>
            <a:r>
              <a:rPr dirty="0" lang="en-US" smtClean="0" sz="2400">
                <a:ea charset="-120" pitchFamily="18" typeface="新細明體"/>
              </a:rPr>
              <a:t> loops are ideal for processing multidimensional arrays.</a:t>
            </a:r>
          </a:p>
          <a:p>
            <a:pPr indent="-342900" marL="342900"/>
            <a:r>
              <a:rPr dirty="0" lang="en-US" smtClean="0" sz="2400">
                <a:ea charset="-120" pitchFamily="18" typeface="新細明體"/>
              </a:rPr>
              <a:t>Consider the problem of initializing an array for use as an identity matrix. A pair of nested </a:t>
            </a:r>
            <a:r>
              <a:rPr dirty="0" lang="en-US" smtClean="0" sz="2400">
                <a:latin charset="0" pitchFamily="49" typeface="Courier New"/>
                <a:ea charset="-120" pitchFamily="18" typeface="新細明體"/>
              </a:rPr>
              <a:t>for</a:t>
            </a:r>
            <a:r>
              <a:rPr dirty="0" lang="en-US" smtClean="0" sz="2400">
                <a:ea charset="-120" pitchFamily="18" typeface="新細明體"/>
              </a:rPr>
              <a:t> loops is perfect:</a:t>
            </a:r>
          </a:p>
          <a:p>
            <a:pPr indent="-342900" marL="342900">
              <a:lnSpc>
                <a:spcPct val="70000"/>
              </a:lnSpc>
              <a:spcBef>
                <a:spcPts val="1000"/>
              </a:spcBef>
              <a:buNone/>
            </a:pPr>
            <a:r>
              <a:rPr dirty="0" lang="en-US" smtClean="0" sz="2000">
                <a:latin charset="0" pitchFamily="49" typeface="Courier New"/>
                <a:ea charset="-120" pitchFamily="18" typeface="新細明體"/>
              </a:rPr>
              <a:t>	#define N 10</a:t>
            </a:r>
          </a:p>
          <a:p>
            <a:pPr indent="-342900" marL="342900">
              <a:lnSpc>
                <a:spcPct val="70000"/>
              </a:lnSpc>
              <a:spcBef>
                <a:spcPct val="0"/>
              </a:spcBef>
              <a:buNone/>
            </a:pPr>
            <a:r>
              <a:rPr dirty="0" lang="en-US" smtClean="0" sz="2000">
                <a:latin charset="0" pitchFamily="49" typeface="Courier New"/>
                <a:ea charset="-120" pitchFamily="18" typeface="新細明體"/>
              </a:rPr>
              <a:t>	 </a:t>
            </a:r>
          </a:p>
          <a:p>
            <a:pPr indent="-342900" marL="342900">
              <a:lnSpc>
                <a:spcPct val="70000"/>
              </a:lnSpc>
              <a:spcBef>
                <a:spcPts val="500"/>
              </a:spcBef>
              <a:buNone/>
            </a:pPr>
            <a:r>
              <a:rPr dirty="0" lang="en-US" smtClean="0" sz="2000">
                <a:latin charset="0" pitchFamily="49" typeface="Courier New"/>
                <a:ea charset="-120" pitchFamily="18" typeface="新細明體"/>
              </a:rPr>
              <a:t>	double ident[N][N];</a:t>
            </a:r>
          </a:p>
          <a:p>
            <a:pPr indent="-342900" marL="342900">
              <a:lnSpc>
                <a:spcPct val="70000"/>
              </a:lnSpc>
              <a:spcBef>
                <a:spcPts val="500"/>
              </a:spcBef>
              <a:buNone/>
            </a:pPr>
            <a:r>
              <a:rPr dirty="0" lang="en-US" smtClean="0" sz="2000">
                <a:latin charset="0" pitchFamily="49" typeface="Courier New"/>
                <a:ea charset="-120" pitchFamily="18" typeface="新細明體"/>
              </a:rPr>
              <a:t>	int row, col;</a:t>
            </a:r>
          </a:p>
          <a:p>
            <a:pPr indent="-342900" marL="342900">
              <a:lnSpc>
                <a:spcPct val="70000"/>
              </a:lnSpc>
              <a:spcBef>
                <a:spcPct val="0"/>
              </a:spcBef>
              <a:buNone/>
            </a:pPr>
            <a:r>
              <a:rPr dirty="0" lang="en-US" smtClean="0" sz="2000">
                <a:latin charset="0" pitchFamily="49" typeface="Courier New"/>
                <a:ea charset="-120" pitchFamily="18" typeface="新細明體"/>
              </a:rPr>
              <a:t>	 </a:t>
            </a:r>
          </a:p>
          <a:p>
            <a:pPr indent="-342900" marL="342900">
              <a:lnSpc>
                <a:spcPct val="70000"/>
              </a:lnSpc>
              <a:spcBef>
                <a:spcPts val="500"/>
              </a:spcBef>
              <a:buNone/>
            </a:pPr>
            <a:r>
              <a:rPr dirty="0" lang="en-US" smtClean="0" sz="2000">
                <a:latin charset="0" pitchFamily="49" typeface="Courier New"/>
                <a:ea charset="-120" pitchFamily="18" typeface="新細明體"/>
              </a:rPr>
              <a:t>	for (row = 0; row &lt; N; row++)</a:t>
            </a:r>
          </a:p>
          <a:p>
            <a:pPr indent="-342900" marL="342900">
              <a:lnSpc>
                <a:spcPct val="70000"/>
              </a:lnSpc>
              <a:spcBef>
                <a:spcPts val="500"/>
              </a:spcBef>
              <a:buNone/>
            </a:pPr>
            <a:r>
              <a:rPr dirty="0" lang="en-US" smtClean="0" sz="2000">
                <a:latin charset="0" pitchFamily="49" typeface="Courier New"/>
                <a:ea charset="-120" pitchFamily="18" typeface="新細明體"/>
              </a:rPr>
              <a:t>	  for (col = 0; col &lt; N; col++)</a:t>
            </a:r>
          </a:p>
          <a:p>
            <a:pPr indent="-342900" marL="342900">
              <a:lnSpc>
                <a:spcPct val="70000"/>
              </a:lnSpc>
              <a:spcBef>
                <a:spcPts val="500"/>
              </a:spcBef>
              <a:buNone/>
            </a:pPr>
            <a:r>
              <a:rPr dirty="0" lang="en-US" smtClean="0" sz="2000">
                <a:latin charset="0" pitchFamily="49" typeface="Courier New"/>
                <a:ea charset="-120" pitchFamily="18" typeface="新細明體"/>
              </a:rPr>
              <a:t>	    if (row == col)</a:t>
            </a:r>
          </a:p>
          <a:p>
            <a:pPr indent="-342900" marL="342900">
              <a:lnSpc>
                <a:spcPct val="70000"/>
              </a:lnSpc>
              <a:spcBef>
                <a:spcPts val="500"/>
              </a:spcBef>
              <a:buNone/>
            </a:pPr>
            <a:r>
              <a:rPr dirty="0" lang="en-US" smtClean="0" sz="2000">
                <a:latin charset="0" pitchFamily="49" typeface="Courier New"/>
                <a:ea charset="-120" pitchFamily="18" typeface="新細明體"/>
              </a:rPr>
              <a:t>	      ident[row][col] = 1.0;</a:t>
            </a:r>
          </a:p>
          <a:p>
            <a:pPr indent="-342900" marL="342900">
              <a:lnSpc>
                <a:spcPct val="70000"/>
              </a:lnSpc>
              <a:spcBef>
                <a:spcPts val="500"/>
              </a:spcBef>
              <a:buNone/>
            </a:pPr>
            <a:r>
              <a:rPr dirty="0" lang="en-US" smtClean="0" sz="2000">
                <a:latin charset="0" pitchFamily="49" typeface="Courier New"/>
                <a:ea charset="-120" pitchFamily="18" typeface="新細明體"/>
              </a:rPr>
              <a:t>	    else</a:t>
            </a:r>
          </a:p>
          <a:p>
            <a:pPr indent="-342900" marL="342900">
              <a:lnSpc>
                <a:spcPct val="70000"/>
              </a:lnSpc>
              <a:spcBef>
                <a:spcPts val="500"/>
              </a:spcBef>
              <a:buNone/>
            </a:pPr>
            <a:r>
              <a:rPr dirty="0" lang="en-US" smtClean="0" sz="2000">
                <a:latin charset="0" pitchFamily="49" typeface="Courier New"/>
                <a:ea charset="-120" pitchFamily="18" typeface="新細明體"/>
              </a:rPr>
              <a:t>	      ident[row][col] = 0.0;</a:t>
            </a:r>
          </a:p>
        </p:txBody>
      </p:sp>
      <p:sp>
        <p:nvSpPr>
          <p:cNvPr id="240" name="Text Box 24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41" name="Text Box 24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ext Box 24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Initializing a Multidimensional Array</a:t>
            </a:r>
          </a:p>
        </p:txBody>
      </p:sp>
      <p:sp>
        <p:nvSpPr>
          <p:cNvPr id="243" name="Text Box 24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We can create an initializer for a two-dimensional array by nesting one-dimensional initializers:</a:t>
            </a:r>
          </a:p>
          <a:p>
            <a:pPr indent="-342900" marL="342900">
              <a:lnSpc>
                <a:spcPct val="80000"/>
              </a:lnSpc>
              <a:spcBef>
                <a:spcPts val="1200"/>
              </a:spcBef>
              <a:buNone/>
            </a:pPr>
            <a:r>
              <a:rPr dirty="0" lang="en-US" smtClean="0" sz="2100">
                <a:latin charset="0" pitchFamily="49" typeface="Courier New"/>
                <a:ea charset="-120" pitchFamily="18" typeface="新細明體"/>
              </a:rPr>
              <a:t>	int m[5][9] = {{1, 1, 1, 1, 1, 0, 1, 1, 1},</a:t>
            </a:r>
          </a:p>
          <a:p>
            <a:pPr indent="-342900" marL="342900">
              <a:lnSpc>
                <a:spcPct val="80000"/>
              </a:lnSpc>
              <a:spcBef>
                <a:spcPts val="600"/>
              </a:spcBef>
              <a:buNone/>
            </a:pPr>
            <a:r>
              <a:rPr dirty="0" lang="en-US" smtClean="0" sz="2100">
                <a:latin charset="0" pitchFamily="49" typeface="Courier New"/>
                <a:ea charset="-120" pitchFamily="18" typeface="新細明體"/>
              </a:rPr>
              <a:t>	               {0, 1, 0, 1, 0, 1, 0, 1, 0},</a:t>
            </a:r>
          </a:p>
          <a:p>
            <a:pPr indent="-342900" marL="342900">
              <a:lnSpc>
                <a:spcPct val="80000"/>
              </a:lnSpc>
              <a:spcBef>
                <a:spcPts val="600"/>
              </a:spcBef>
              <a:buNone/>
            </a:pPr>
            <a:r>
              <a:rPr dirty="0" lang="en-US" smtClean="0" sz="2100">
                <a:latin charset="0" pitchFamily="49" typeface="Courier New"/>
                <a:ea charset="-120" pitchFamily="18" typeface="新細明體"/>
              </a:rPr>
              <a:t>	               {0, 1, 0, 1, 1, 0, 0, 1, 0},</a:t>
            </a:r>
          </a:p>
          <a:p>
            <a:pPr indent="-342900" marL="342900">
              <a:lnSpc>
                <a:spcPct val="80000"/>
              </a:lnSpc>
              <a:spcBef>
                <a:spcPts val="600"/>
              </a:spcBef>
              <a:buNone/>
            </a:pPr>
            <a:r>
              <a:rPr dirty="0" lang="en-US" smtClean="0" sz="2100">
                <a:latin charset="0" pitchFamily="49" typeface="Courier New"/>
                <a:ea charset="-120" pitchFamily="18" typeface="新細明體"/>
              </a:rPr>
              <a:t>	               {1, 1, 0, 1, 0, 0, 0, 1, 0},</a:t>
            </a:r>
          </a:p>
          <a:p>
            <a:pPr indent="-342900" marL="342900">
              <a:lnSpc>
                <a:spcPct val="80000"/>
              </a:lnSpc>
              <a:spcBef>
                <a:spcPts val="600"/>
              </a:spcBef>
              <a:buNone/>
            </a:pPr>
            <a:r>
              <a:rPr dirty="0" lang="en-US" smtClean="0" sz="2100">
                <a:latin charset="0" pitchFamily="49" typeface="Courier New"/>
                <a:ea charset="-120" pitchFamily="18" typeface="新細明體"/>
              </a:rPr>
              <a:t>	               {1, 1, 0, 1, 0, 0, 1, 1, 1}};</a:t>
            </a:r>
          </a:p>
          <a:p>
            <a:pPr indent="-342900" marL="342900"/>
            <a:r>
              <a:rPr dirty="0" lang="en-US" smtClean="0">
                <a:ea charset="-120" pitchFamily="18" typeface="新細明體"/>
              </a:rPr>
              <a:t>Initializers for higher-dimensional arrays are constructed in a similar fashion.</a:t>
            </a:r>
          </a:p>
          <a:p>
            <a:pPr indent="-342900" marL="342900"/>
            <a:r>
              <a:rPr dirty="0" lang="en-US" smtClean="0">
                <a:ea charset="-120" pitchFamily="18" typeface="新細明體"/>
              </a:rPr>
              <a:t>C provides a variety of ways to abbreviate initializers for multidimensional arrays</a:t>
            </a:r>
          </a:p>
        </p:txBody>
      </p:sp>
      <p:sp>
        <p:nvSpPr>
          <p:cNvPr id="244" name="Text Box 24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45" name="Text Box 24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 Box 24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Initializing a Multidimensional Array</a:t>
            </a:r>
          </a:p>
        </p:txBody>
      </p:sp>
      <p:sp>
        <p:nvSpPr>
          <p:cNvPr id="247" name="Text Box 24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If an initializer isn’t large enough to fill a multidimensional array, the remaining elements are given the value 0.</a:t>
            </a:r>
          </a:p>
          <a:p>
            <a:pPr indent="-342900" marL="342900"/>
            <a:r>
              <a:rPr dirty="0" lang="en-US" smtClean="0">
                <a:ea charset="-120" pitchFamily="18" typeface="新細明體"/>
              </a:rPr>
              <a:t>The following initializer fills only the first three rows of </a:t>
            </a:r>
            <a:r>
              <a:rPr dirty="0" lang="en-US" smtClean="0">
                <a:latin charset="0" pitchFamily="49" typeface="Courier New"/>
                <a:ea charset="-120" pitchFamily="18" typeface="新細明體"/>
              </a:rPr>
              <a:t>m</a:t>
            </a:r>
            <a:r>
              <a:rPr dirty="0" lang="en-US" smtClean="0">
                <a:ea charset="-120" pitchFamily="18" typeface="新細明體"/>
              </a:rPr>
              <a:t>; the last two rows will contain zeros:</a:t>
            </a:r>
          </a:p>
          <a:p>
            <a:pPr indent="-342900" marL="342900">
              <a:lnSpc>
                <a:spcPct val="80000"/>
              </a:lnSpc>
              <a:spcBef>
                <a:spcPts val="1200"/>
              </a:spcBef>
              <a:buNone/>
            </a:pPr>
            <a:r>
              <a:rPr dirty="0" lang="en-US" smtClean="0" sz="2100">
                <a:latin charset="0" pitchFamily="49" typeface="Courier New"/>
                <a:ea charset="-120" pitchFamily="18" typeface="新細明體"/>
              </a:rPr>
              <a:t>	int m[5][9] = {{1, 1, 1, 1, 1, 0, 1, 1, 1},</a:t>
            </a:r>
          </a:p>
          <a:p>
            <a:pPr indent="-342900" marL="342900">
              <a:lnSpc>
                <a:spcPct val="80000"/>
              </a:lnSpc>
              <a:spcBef>
                <a:spcPts val="600"/>
              </a:spcBef>
              <a:buNone/>
            </a:pPr>
            <a:r>
              <a:rPr dirty="0" lang="en-US" smtClean="0" sz="2100">
                <a:latin charset="0" pitchFamily="49" typeface="Courier New"/>
                <a:ea charset="-120" pitchFamily="18" typeface="新細明體"/>
              </a:rPr>
              <a:t>	               {0, 1, 0, 1, 0, 1, 0, 1, 0},</a:t>
            </a:r>
          </a:p>
          <a:p>
            <a:pPr indent="-342900" marL="342900">
              <a:lnSpc>
                <a:spcPct val="80000"/>
              </a:lnSpc>
              <a:spcBef>
                <a:spcPts val="600"/>
              </a:spcBef>
              <a:buNone/>
            </a:pPr>
            <a:r>
              <a:rPr dirty="0" lang="en-US" smtClean="0" sz="2100">
                <a:latin charset="0" pitchFamily="49" typeface="Courier New"/>
                <a:ea charset="-120" pitchFamily="18" typeface="新細明體"/>
              </a:rPr>
              <a:t>	               {0, 1, 0, 1, 1, 0, 0, 1, 0}};</a:t>
            </a:r>
          </a:p>
        </p:txBody>
      </p:sp>
      <p:sp>
        <p:nvSpPr>
          <p:cNvPr id="248" name="Text Box 24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49" name="Text Box 24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 Box 10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One-Dimensional Arrays</a:t>
            </a:r>
          </a:p>
        </p:txBody>
      </p:sp>
      <p:sp>
        <p:nvSpPr>
          <p:cNvPr id="106" name="Text Box 106"/>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To declare an array, we must specify the </a:t>
            </a:r>
            <a:r>
              <a:rPr dirty="0" i="1" lang="en-US" smtClean="0">
                <a:ea charset="-120" pitchFamily="18" typeface="新細明體"/>
              </a:rPr>
              <a:t>type</a:t>
            </a:r>
            <a:r>
              <a:rPr dirty="0" lang="en-US" smtClean="0">
                <a:ea charset="-120" pitchFamily="18" typeface="新細明體"/>
              </a:rPr>
              <a:t> of the array’s elements and the </a:t>
            </a:r>
            <a:r>
              <a:rPr dirty="0" i="1" lang="en-US" smtClean="0">
                <a:ea charset="-120" pitchFamily="18" typeface="新細明體"/>
              </a:rPr>
              <a:t>number</a:t>
            </a:r>
            <a:r>
              <a:rPr dirty="0" lang="en-US" smtClean="0">
                <a:ea charset="-120" pitchFamily="18" typeface="新細明體"/>
              </a:rPr>
              <a:t> of elements:</a:t>
            </a:r>
          </a:p>
          <a:p>
            <a:pPr indent="-342900" marL="342900">
              <a:lnSpc>
                <a:spcPct val="80000"/>
              </a:lnSpc>
              <a:spcBef>
                <a:spcPts val="1200"/>
              </a:spcBef>
              <a:buNone/>
            </a:pPr>
            <a:r>
              <a:rPr dirty="0" lang="en-US" smtClean="0" sz="2400">
                <a:latin charset="0" pitchFamily="49" typeface="Courier New"/>
                <a:ea charset="-120" pitchFamily="18" typeface="新細明體"/>
              </a:rPr>
              <a:t>	int a[10];</a:t>
            </a:r>
          </a:p>
          <a:p>
            <a:pPr indent="-342900" marL="342900"/>
            <a:r>
              <a:rPr dirty="0" lang="en-US" smtClean="0">
                <a:ea charset="-120" pitchFamily="18" typeface="新細明體"/>
              </a:rPr>
              <a:t>The elements may be of any type; the length of the array can be any (integer) constant expression.</a:t>
            </a:r>
          </a:p>
          <a:p>
            <a:pPr indent="-342900" marL="342900"/>
            <a:r>
              <a:rPr dirty="0" lang="en-US" smtClean="0">
                <a:ea charset="-120" pitchFamily="18" typeface="新細明體"/>
              </a:rPr>
              <a:t>Using a macro to define the length of an array is an excellent practice:</a:t>
            </a:r>
          </a:p>
          <a:p>
            <a:pPr indent="-342900" marL="342900">
              <a:lnSpc>
                <a:spcPct val="80000"/>
              </a:lnSpc>
              <a:spcBef>
                <a:spcPts val="1200"/>
              </a:spcBef>
              <a:buNone/>
            </a:pPr>
            <a:r>
              <a:rPr dirty="0" lang="en-US" smtClean="0" sz="2400">
                <a:latin charset="0" pitchFamily="49" typeface="Courier New"/>
                <a:ea charset="-120" pitchFamily="18" typeface="新細明體"/>
              </a:rPr>
              <a:t>	#define N 10</a:t>
            </a:r>
          </a:p>
          <a:p>
            <a:pPr indent="-342900" marL="342900">
              <a:lnSpc>
                <a:spcPct val="80000"/>
              </a:lnSpc>
              <a:spcBef>
                <a:spcPts val="600"/>
              </a:spcBef>
              <a:buNone/>
            </a:pPr>
            <a:r>
              <a:rPr dirty="0" lang="en-US" smtClean="0" sz="2400">
                <a:latin charset="0" pitchFamily="49" typeface="Courier New"/>
                <a:ea charset="-120" pitchFamily="18" typeface="新細明體"/>
              </a:rPr>
              <a:t>	…</a:t>
            </a:r>
          </a:p>
          <a:p>
            <a:pPr indent="-342900" marL="342900">
              <a:lnSpc>
                <a:spcPct val="80000"/>
              </a:lnSpc>
              <a:spcBef>
                <a:spcPts val="600"/>
              </a:spcBef>
              <a:buNone/>
            </a:pPr>
            <a:r>
              <a:rPr dirty="0" lang="en-US" smtClean="0" sz="2400">
                <a:latin charset="0" pitchFamily="49" typeface="Courier New"/>
                <a:ea charset="-120" pitchFamily="18" typeface="新細明體"/>
              </a:rPr>
              <a:t>	int a[N];</a:t>
            </a:r>
          </a:p>
        </p:txBody>
      </p:sp>
      <p:sp>
        <p:nvSpPr>
          <p:cNvPr id="107" name="Text Box 10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08" name="Text Box 10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 Box 25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Initializing a Multidimensional Array</a:t>
            </a:r>
          </a:p>
        </p:txBody>
      </p:sp>
      <p:sp>
        <p:nvSpPr>
          <p:cNvPr id="251" name="Text Box 25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If an inner list isn’t long enough to fill a row, the remaining elements in the row are initialized to 0:</a:t>
            </a:r>
          </a:p>
          <a:p>
            <a:pPr indent="-342900" marL="342900">
              <a:lnSpc>
                <a:spcPct val="80000"/>
              </a:lnSpc>
              <a:spcBef>
                <a:spcPts val="1200"/>
              </a:spcBef>
              <a:buNone/>
            </a:pPr>
            <a:r>
              <a:rPr dirty="0" lang="en-US" smtClean="0" sz="2100">
                <a:latin charset="0" pitchFamily="49" typeface="Courier New"/>
                <a:ea charset="-120" pitchFamily="18" typeface="新細明體"/>
              </a:rPr>
              <a:t>	int m[5][9] = {{1, 1, 1, 1, 1, 0, 1, 1, 1},</a:t>
            </a:r>
          </a:p>
          <a:p>
            <a:pPr indent="-342900" marL="342900">
              <a:lnSpc>
                <a:spcPct val="80000"/>
              </a:lnSpc>
              <a:spcBef>
                <a:spcPts val="600"/>
              </a:spcBef>
              <a:buNone/>
            </a:pPr>
            <a:r>
              <a:rPr dirty="0" lang="en-US" smtClean="0" sz="2100">
                <a:latin charset="0" pitchFamily="49" typeface="Courier New"/>
                <a:ea charset="-120" pitchFamily="18" typeface="新細明體"/>
              </a:rPr>
              <a:t>	               {0, 1, 0, 1, 0, 1, 0, 1},</a:t>
            </a:r>
          </a:p>
          <a:p>
            <a:pPr indent="-342900" marL="342900">
              <a:lnSpc>
                <a:spcPct val="80000"/>
              </a:lnSpc>
              <a:spcBef>
                <a:spcPts val="600"/>
              </a:spcBef>
              <a:buNone/>
            </a:pPr>
            <a:r>
              <a:rPr dirty="0" lang="en-US" smtClean="0" sz="2100">
                <a:latin charset="0" pitchFamily="49" typeface="Courier New"/>
                <a:ea charset="-120" pitchFamily="18" typeface="新細明體"/>
              </a:rPr>
              <a:t>	               {0, 1, 0, 1, 1, 0, 0, 1},</a:t>
            </a:r>
          </a:p>
          <a:p>
            <a:pPr indent="-342900" marL="342900">
              <a:lnSpc>
                <a:spcPct val="80000"/>
              </a:lnSpc>
              <a:spcBef>
                <a:spcPts val="600"/>
              </a:spcBef>
              <a:buNone/>
            </a:pPr>
            <a:r>
              <a:rPr dirty="0" lang="en-US" smtClean="0" sz="2100">
                <a:latin charset="0" pitchFamily="49" typeface="Courier New"/>
                <a:ea charset="-120" pitchFamily="18" typeface="新細明體"/>
              </a:rPr>
              <a:t>	               {1, 1, 0, 1, 0, 0, 0, 1},</a:t>
            </a:r>
          </a:p>
          <a:p>
            <a:pPr indent="-342900" marL="342900">
              <a:lnSpc>
                <a:spcPct val="80000"/>
              </a:lnSpc>
              <a:spcBef>
                <a:spcPts val="600"/>
              </a:spcBef>
              <a:buNone/>
            </a:pPr>
            <a:r>
              <a:rPr dirty="0" lang="en-US" smtClean="0" sz="2100">
                <a:latin charset="0" pitchFamily="49" typeface="Courier New"/>
                <a:ea charset="-120" pitchFamily="18" typeface="新細明體"/>
              </a:rPr>
              <a:t>	               {1, 1, 0, 1, 0, 0, 1, 1, 1}};</a:t>
            </a:r>
          </a:p>
        </p:txBody>
      </p:sp>
      <p:sp>
        <p:nvSpPr>
          <p:cNvPr id="252" name="Text Box 25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53" name="Text Box 25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 Box 25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Initializing a Multidimensional Array</a:t>
            </a:r>
          </a:p>
        </p:txBody>
      </p:sp>
      <p:sp>
        <p:nvSpPr>
          <p:cNvPr id="255" name="Text Box 25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We can even omit the inner braces:</a:t>
            </a:r>
          </a:p>
          <a:p>
            <a:pPr indent="-342900" marL="342900">
              <a:lnSpc>
                <a:spcPct val="80000"/>
              </a:lnSpc>
              <a:spcBef>
                <a:spcPts val="1200"/>
              </a:spcBef>
              <a:buNone/>
            </a:pPr>
            <a:r>
              <a:rPr dirty="0" lang="en-US" smtClean="0" sz="2100">
                <a:latin charset="0" pitchFamily="49" typeface="Courier New"/>
                <a:ea charset="-120" pitchFamily="18" typeface="新細明體"/>
              </a:rPr>
              <a:t>	int m[5][9] = {1, 1, 1, 1, 1, 0, 1, 1, 1,</a:t>
            </a:r>
          </a:p>
          <a:p>
            <a:pPr indent="-342900" marL="342900">
              <a:lnSpc>
                <a:spcPct val="80000"/>
              </a:lnSpc>
              <a:spcBef>
                <a:spcPts val="600"/>
              </a:spcBef>
              <a:buNone/>
            </a:pPr>
            <a:r>
              <a:rPr dirty="0" lang="en-US" smtClean="0" sz="2100">
                <a:latin charset="0" pitchFamily="49" typeface="Courier New"/>
                <a:ea charset="-120" pitchFamily="18" typeface="新細明體"/>
              </a:rPr>
              <a:t>	               0, 1, 0, 1, 0, 1, 0, 1, 0,</a:t>
            </a:r>
          </a:p>
          <a:p>
            <a:pPr indent="-342900" marL="342900">
              <a:lnSpc>
                <a:spcPct val="80000"/>
              </a:lnSpc>
              <a:spcBef>
                <a:spcPts val="600"/>
              </a:spcBef>
              <a:buNone/>
            </a:pPr>
            <a:r>
              <a:rPr dirty="0" lang="en-US" smtClean="0" sz="2100">
                <a:latin charset="0" pitchFamily="49" typeface="Courier New"/>
                <a:ea charset="-120" pitchFamily="18" typeface="新細明體"/>
              </a:rPr>
              <a:t>	               0, 1, 0, 1, 1, 0, 0, 1, 0,</a:t>
            </a:r>
          </a:p>
          <a:p>
            <a:pPr indent="-342900" marL="342900">
              <a:lnSpc>
                <a:spcPct val="80000"/>
              </a:lnSpc>
              <a:spcBef>
                <a:spcPts val="600"/>
              </a:spcBef>
              <a:buNone/>
            </a:pPr>
            <a:r>
              <a:rPr dirty="0" lang="en-US" smtClean="0" sz="2100">
                <a:latin charset="0" pitchFamily="49" typeface="Courier New"/>
                <a:ea charset="-120" pitchFamily="18" typeface="新細明體"/>
              </a:rPr>
              <a:t>	               1, 1, 0, 1, 0, 0, 0, 1, 0,</a:t>
            </a:r>
          </a:p>
          <a:p>
            <a:pPr indent="-342900" marL="342900">
              <a:lnSpc>
                <a:spcPct val="80000"/>
              </a:lnSpc>
              <a:spcBef>
                <a:spcPts val="600"/>
              </a:spcBef>
              <a:buNone/>
            </a:pPr>
            <a:r>
              <a:rPr dirty="0" lang="en-US" smtClean="0" sz="2100">
                <a:latin charset="0" pitchFamily="49" typeface="Courier New"/>
                <a:ea charset="-120" pitchFamily="18" typeface="新細明體"/>
              </a:rPr>
              <a:t>	               1, 1, 0, 1, 0, 0, 1, 1, 1};</a:t>
            </a:r>
          </a:p>
          <a:p>
            <a:pPr indent="-342900" marL="342900">
              <a:buNone/>
            </a:pPr>
            <a:r>
              <a:rPr dirty="0" lang="en-US" smtClean="0">
                <a:ea charset="-120" pitchFamily="18" typeface="新細明體"/>
              </a:rPr>
              <a:t>	Once the compiler has seen enough values to fill one row, it begins filling the next.</a:t>
            </a:r>
          </a:p>
          <a:p>
            <a:pPr indent="-342900" marL="342900"/>
            <a:r>
              <a:rPr dirty="0" lang="en-US" smtClean="0">
                <a:ea charset="-120" pitchFamily="18" typeface="新細明體"/>
              </a:rPr>
              <a:t>Omitting the inner braces can be risky, since an extra element (or even worse, a missing element) will affect the rest of the initializer.</a:t>
            </a:r>
          </a:p>
        </p:txBody>
      </p:sp>
      <p:sp>
        <p:nvSpPr>
          <p:cNvPr id="256" name="Text Box 25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57" name="Text Box 25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 Box 25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Initializing a Multidimensional Array</a:t>
            </a:r>
          </a:p>
        </p:txBody>
      </p:sp>
      <p:sp>
        <p:nvSpPr>
          <p:cNvPr id="259" name="Text Box 25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C99’s designated initializers work with multidimensional arrays.</a:t>
            </a:r>
          </a:p>
          <a:p>
            <a:pPr indent="-342900" marL="342900"/>
            <a:r>
              <a:rPr dirty="0" lang="en-US" smtClean="0">
                <a:ea charset="-120" pitchFamily="18" typeface="新細明體"/>
              </a:rPr>
              <a:t>How to create 2 × 2 identity matrix:</a:t>
            </a:r>
          </a:p>
          <a:p>
            <a:pPr indent="-342900" marL="342900">
              <a:lnSpc>
                <a:spcPct val="80000"/>
              </a:lnSpc>
              <a:spcBef>
                <a:spcPts val="1200"/>
              </a:spcBef>
              <a:buNone/>
            </a:pPr>
            <a:r>
              <a:rPr dirty="0" lang="en-US" smtClean="0" sz="1900">
                <a:latin charset="0" pitchFamily="49" typeface="Courier New"/>
                <a:ea charset="-120" pitchFamily="18" typeface="新細明體"/>
              </a:rPr>
              <a:t>	double ident[2][2] = {[0][0] = 1.0, [1][1] = 1.0};</a:t>
            </a:r>
          </a:p>
          <a:p>
            <a:pPr indent="-342900" marL="342900">
              <a:buNone/>
            </a:pPr>
            <a:r>
              <a:rPr dirty="0" lang="en-US" smtClean="0">
                <a:ea charset="-120" pitchFamily="18" typeface="新細明體"/>
              </a:rPr>
              <a:t>	As usual, all elements for which no value is specified will default to zero.</a:t>
            </a:r>
          </a:p>
        </p:txBody>
      </p:sp>
      <p:sp>
        <p:nvSpPr>
          <p:cNvPr id="260" name="Text Box 26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61" name="Text Box 26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 Box 26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Constant Arrays</a:t>
            </a:r>
          </a:p>
        </p:txBody>
      </p:sp>
      <p:sp>
        <p:nvSpPr>
          <p:cNvPr id="263" name="Text Box 26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An array can be made “constant” by starting its declaration with the word </a:t>
            </a:r>
            <a:r>
              <a:rPr dirty="0" lang="en-US" smtClean="0">
                <a:latin charset="0" pitchFamily="49" typeface="Courier New"/>
                <a:ea charset="-120" pitchFamily="18" typeface="新細明體"/>
              </a:rPr>
              <a:t>const</a:t>
            </a:r>
            <a:r>
              <a:rPr dirty="0" lang="en-US" smtClean="0">
                <a:ea charset="-120" pitchFamily="18" typeface="新細明體"/>
              </a:rPr>
              <a:t>:</a:t>
            </a:r>
          </a:p>
          <a:p>
            <a:pPr indent="-342900" marL="342900">
              <a:lnSpc>
                <a:spcPct val="80000"/>
              </a:lnSpc>
              <a:spcBef>
                <a:spcPts val="1200"/>
              </a:spcBef>
              <a:buNone/>
            </a:pPr>
            <a:r>
              <a:rPr dirty="0" lang="en-US" smtClean="0" sz="1800">
                <a:latin charset="0" pitchFamily="49" typeface="Courier New"/>
                <a:ea charset="-120" pitchFamily="18" typeface="新細明體"/>
              </a:rPr>
              <a:t>	const char hex_chars[] =</a:t>
            </a:r>
          </a:p>
          <a:p>
            <a:pPr indent="-342900" marL="342900">
              <a:lnSpc>
                <a:spcPct val="80000"/>
              </a:lnSpc>
              <a:spcBef>
                <a:spcPts val="600"/>
              </a:spcBef>
              <a:buNone/>
            </a:pPr>
            <a:r>
              <a:rPr dirty="0" lang="en-US" smtClean="0" sz="1800">
                <a:latin charset="0" pitchFamily="49" typeface="Courier New"/>
                <a:ea charset="-120" pitchFamily="18" typeface="新細明體"/>
              </a:rPr>
              <a:t>	  {'0', '1', '2', '3', '4', '5', '6', '7', '8', '9',</a:t>
            </a:r>
          </a:p>
          <a:p>
            <a:pPr indent="-342900" marL="342900">
              <a:lnSpc>
                <a:spcPct val="80000"/>
              </a:lnSpc>
              <a:spcBef>
                <a:spcPts val="600"/>
              </a:spcBef>
              <a:buNone/>
            </a:pPr>
            <a:r>
              <a:rPr dirty="0" lang="en-US" smtClean="0" sz="1800">
                <a:latin charset="0" pitchFamily="49" typeface="Courier New"/>
                <a:ea charset="-120" pitchFamily="18" typeface="新細明體"/>
              </a:rPr>
              <a:t>	   'A', 'B', 'C', 'D', 'E', 'F'};</a:t>
            </a:r>
          </a:p>
          <a:p>
            <a:pPr indent="-342900" marL="342900"/>
            <a:r>
              <a:rPr dirty="0" lang="en-US" smtClean="0">
                <a:ea charset="-120" pitchFamily="18" typeface="新細明體"/>
              </a:rPr>
              <a:t>An array that’s been declared </a:t>
            </a:r>
            <a:r>
              <a:rPr dirty="0" lang="en-US" smtClean="0">
                <a:latin charset="0" pitchFamily="49" typeface="Courier New"/>
                <a:ea charset="-120" pitchFamily="18" typeface="新細明體"/>
              </a:rPr>
              <a:t>const</a:t>
            </a:r>
            <a:r>
              <a:rPr dirty="0" lang="en-US" smtClean="0">
                <a:ea charset="-120" pitchFamily="18" typeface="新細明體"/>
              </a:rPr>
              <a:t> should not be modified by the program.</a:t>
            </a:r>
          </a:p>
        </p:txBody>
      </p:sp>
      <p:sp>
        <p:nvSpPr>
          <p:cNvPr id="264" name="Text Box 26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65" name="Text Box 26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 Box 26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Constant Arrays</a:t>
            </a:r>
          </a:p>
        </p:txBody>
      </p:sp>
      <p:sp>
        <p:nvSpPr>
          <p:cNvPr id="267" name="Text Box 26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Advantages of declaring an array to be </a:t>
            </a:r>
            <a:r>
              <a:rPr dirty="0" lang="en-US" smtClean="0">
                <a:latin charset="0" pitchFamily="49" typeface="Courier New"/>
                <a:ea charset="-120" pitchFamily="18" typeface="新細明體"/>
              </a:rPr>
              <a:t>const</a:t>
            </a:r>
            <a:r>
              <a:rPr dirty="0" lang="en-US" smtClean="0">
                <a:ea charset="-120" pitchFamily="18" typeface="新細明體"/>
              </a:rPr>
              <a:t>:</a:t>
            </a:r>
          </a:p>
          <a:p>
            <a:pPr indent="-285750" lvl="1" marL="742950"/>
            <a:r>
              <a:rPr dirty="0" lang="en-US" smtClean="0">
                <a:ea charset="-120" pitchFamily="18" typeface="新細明體"/>
              </a:rPr>
              <a:t>Documents that the program won’t change the array.</a:t>
            </a:r>
          </a:p>
          <a:p>
            <a:pPr indent="-285750" lvl="1" marL="742950"/>
            <a:r>
              <a:rPr dirty="0" lang="en-US" smtClean="0">
                <a:ea charset="-120" pitchFamily="18" typeface="新細明體"/>
              </a:rPr>
              <a:t>Helps the compiler catch errors.</a:t>
            </a:r>
          </a:p>
          <a:p>
            <a:pPr indent="-342900" marL="342900"/>
            <a:r>
              <a:rPr dirty="0" lang="en-US" smtClean="0">
                <a:latin charset="0" pitchFamily="49" typeface="Courier New"/>
                <a:ea charset="-120" pitchFamily="18" typeface="新細明體"/>
              </a:rPr>
              <a:t>const</a:t>
            </a:r>
            <a:r>
              <a:rPr dirty="0" lang="en-US" smtClean="0">
                <a:ea charset="-120" pitchFamily="18" typeface="新細明體"/>
              </a:rPr>
              <a:t> isn’t limited to arrays, but it’s particularly useful in array declarations.</a:t>
            </a:r>
          </a:p>
        </p:txBody>
      </p:sp>
      <p:sp>
        <p:nvSpPr>
          <p:cNvPr id="268" name="Text Box 26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69" name="Text Box 26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 Box 27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Program: Dealing a Hand of Cards</a:t>
            </a:r>
          </a:p>
        </p:txBody>
      </p:sp>
      <p:sp>
        <p:nvSpPr>
          <p:cNvPr id="271" name="Text Box 27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The </a:t>
            </a:r>
            <a:r>
              <a:rPr dirty="0" lang="en-US" smtClean="0">
                <a:latin charset="0" pitchFamily="49" typeface="Courier New"/>
                <a:ea charset="-120" pitchFamily="18" typeface="新細明體"/>
              </a:rPr>
              <a:t>deal.c</a:t>
            </a:r>
            <a:r>
              <a:rPr dirty="0" lang="en-US" smtClean="0">
                <a:ea charset="-120" pitchFamily="18" typeface="新細明體"/>
              </a:rPr>
              <a:t> program illustrates both two-dimensional arrays and constant arrays.</a:t>
            </a:r>
          </a:p>
          <a:p>
            <a:pPr indent="-342900" marL="342900"/>
            <a:r>
              <a:rPr dirty="0" lang="en-US" smtClean="0">
                <a:ea charset="-120" pitchFamily="18" typeface="新細明體"/>
              </a:rPr>
              <a:t>The program deals a random hand from a standard deck of playing cards.</a:t>
            </a:r>
          </a:p>
          <a:p>
            <a:pPr indent="-342900" marL="342900"/>
            <a:r>
              <a:rPr dirty="0" lang="en-US" smtClean="0">
                <a:ea charset="-120" pitchFamily="18" typeface="新細明體"/>
              </a:rPr>
              <a:t>Each card in a standard deck has a </a:t>
            </a:r>
          </a:p>
          <a:p>
            <a:pPr indent="-285750" lvl="1" marL="742950"/>
            <a:r>
              <a:rPr dirty="0" i="1" lang="en-US" smtClean="0" sz="2800" u="sng">
                <a:solidFill>
                  <a:srgbClr val="B82F25"/>
                </a:solidFill>
                <a:ea charset="-120" pitchFamily="18" typeface="新細明體"/>
              </a:rPr>
              <a:t>suit</a:t>
            </a:r>
            <a:r>
              <a:rPr dirty="0" lang="en-US" smtClean="0" sz="2800">
                <a:solidFill>
                  <a:srgbClr val="B82F25"/>
                </a:solidFill>
                <a:ea charset="-120" pitchFamily="18" typeface="新細明體"/>
              </a:rPr>
              <a:t> (clubs, diamonds, hearts, or spades)</a:t>
            </a:r>
            <a:r>
              <a:rPr dirty="0" lang="en-US" smtClean="0" sz="2800">
                <a:ea charset="-120" pitchFamily="18" typeface="新細明體"/>
              </a:rPr>
              <a:t> and a </a:t>
            </a:r>
          </a:p>
          <a:p>
            <a:pPr indent="-285750" lvl="1" marL="742950"/>
            <a:r>
              <a:rPr dirty="0" i="1" lang="en-US" smtClean="0" sz="2800" u="sng">
                <a:solidFill>
                  <a:srgbClr val="B82F25"/>
                </a:solidFill>
                <a:ea charset="-120" pitchFamily="18" typeface="新細明體"/>
              </a:rPr>
              <a:t>rank</a:t>
            </a:r>
            <a:r>
              <a:rPr dirty="0" lang="en-US" smtClean="0" sz="2800">
                <a:solidFill>
                  <a:srgbClr val="B82F25"/>
                </a:solidFill>
                <a:ea charset="-120" pitchFamily="18" typeface="新細明體"/>
              </a:rPr>
              <a:t> (two, three, four, five, six, seven, eight, nine, ten, jack, queen, king, or ace).</a:t>
            </a:r>
          </a:p>
        </p:txBody>
      </p:sp>
      <p:sp>
        <p:nvSpPr>
          <p:cNvPr id="272" name="Text Box 27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73" name="Text Box 27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 Box 27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Program: Dealing a Hand of Cards</a:t>
            </a:r>
          </a:p>
        </p:txBody>
      </p:sp>
      <p:sp>
        <p:nvSpPr>
          <p:cNvPr id="275" name="Text Box 27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The user will specify how many cards should be in the hand:</a:t>
            </a:r>
          </a:p>
          <a:p>
            <a:pPr indent="-342900" marL="342900">
              <a:lnSpc>
                <a:spcPct val="80000"/>
              </a:lnSpc>
              <a:spcBef>
                <a:spcPts val="1200"/>
              </a:spcBef>
              <a:buNone/>
            </a:pPr>
            <a:r>
              <a:rPr dirty="0" lang="en-US" smtClean="0" sz="2400">
                <a:latin charset="0" pitchFamily="49" typeface="Courier New"/>
                <a:ea charset="-120" pitchFamily="18" typeface="新細明體"/>
              </a:rPr>
              <a:t>	Enter number of cards in hand: </a:t>
            </a:r>
            <a:r>
              <a:rPr dirty="0" lang="en-US" smtClean="0" sz="2400" u="sng">
                <a:latin charset="0" pitchFamily="49" typeface="Courier New"/>
                <a:ea charset="-120" pitchFamily="18" typeface="新細明體"/>
              </a:rPr>
              <a:t>5</a:t>
            </a:r>
          </a:p>
          <a:p>
            <a:pPr indent="-342900" marL="342900">
              <a:lnSpc>
                <a:spcPct val="80000"/>
              </a:lnSpc>
              <a:spcBef>
                <a:spcPts val="600"/>
              </a:spcBef>
              <a:buNone/>
            </a:pPr>
            <a:r>
              <a:rPr dirty="0" lang="en-US" smtClean="0" sz="2400">
                <a:latin charset="0" pitchFamily="49" typeface="Courier New"/>
                <a:ea charset="-120" pitchFamily="18" typeface="新細明體"/>
              </a:rPr>
              <a:t>	Your hand: 7c 2s 5d as 2h</a:t>
            </a:r>
          </a:p>
          <a:p>
            <a:pPr indent="-342900" marL="342900"/>
            <a:r>
              <a:rPr dirty="0" lang="en-US" smtClean="0">
                <a:ea charset="-120" pitchFamily="18" typeface="新細明體"/>
              </a:rPr>
              <a:t>Problems to be solved:</a:t>
            </a:r>
          </a:p>
          <a:p>
            <a:pPr indent="-285750" lvl="1" marL="742950"/>
            <a:r>
              <a:rPr dirty="0" lang="en-US" smtClean="0">
                <a:ea charset="-120" pitchFamily="18" typeface="新細明體"/>
              </a:rPr>
              <a:t>How do we pick cards </a:t>
            </a:r>
            <a:r>
              <a:rPr dirty="0" lang="en-US" smtClean="0">
                <a:solidFill>
                  <a:srgbClr val="FF0000"/>
                </a:solidFill>
                <a:ea charset="-120" pitchFamily="18" typeface="新細明體"/>
              </a:rPr>
              <a:t>randomly</a:t>
            </a:r>
            <a:r>
              <a:rPr dirty="0" lang="en-US" smtClean="0">
                <a:ea charset="-120" pitchFamily="18" typeface="新細明體"/>
              </a:rPr>
              <a:t> from the deck?</a:t>
            </a:r>
          </a:p>
          <a:p>
            <a:pPr indent="-285750" lvl="1" marL="742950"/>
            <a:r>
              <a:rPr dirty="0" lang="en-US" smtClean="0">
                <a:ea charset="-120" pitchFamily="18" typeface="新細明體"/>
              </a:rPr>
              <a:t>How do we avoid </a:t>
            </a:r>
            <a:r>
              <a:rPr dirty="0" lang="en-US" smtClean="0">
                <a:solidFill>
                  <a:srgbClr val="FF0000"/>
                </a:solidFill>
                <a:ea charset="-120" pitchFamily="18" typeface="新細明體"/>
              </a:rPr>
              <a:t>duplicated cards </a:t>
            </a:r>
            <a:r>
              <a:rPr dirty="0" lang="en-US" smtClean="0">
                <a:ea charset="-120" pitchFamily="18" typeface="新細明體"/>
              </a:rPr>
              <a:t>(i.e., picking the same card twice)?</a:t>
            </a:r>
          </a:p>
        </p:txBody>
      </p:sp>
      <p:sp>
        <p:nvSpPr>
          <p:cNvPr id="276" name="Text Box 27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77" name="Text Box 27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 Box 27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Program: Dealing a Hand of Cards</a:t>
            </a:r>
          </a:p>
        </p:txBody>
      </p:sp>
      <p:sp>
        <p:nvSpPr>
          <p:cNvPr id="279" name="Text Box 27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To pick cards randomly, we’ll use several C library functions:</a:t>
            </a:r>
          </a:p>
          <a:p>
            <a:pPr indent="-285750" lvl="1" marL="742950"/>
            <a:r>
              <a:rPr b="1" dirty="0" lang="en-US" smtClean="0">
                <a:solidFill>
                  <a:srgbClr val="FF0000"/>
                </a:solidFill>
                <a:latin charset="0" pitchFamily="49" typeface="Courier New"/>
                <a:ea charset="-120" pitchFamily="18" typeface="新細明體"/>
              </a:rPr>
              <a:t>time</a:t>
            </a:r>
            <a:r>
              <a:rPr dirty="0" lang="en-US" smtClean="0">
                <a:solidFill>
                  <a:srgbClr val="FF0000"/>
                </a:solidFill>
                <a:ea charset="-120" pitchFamily="18" typeface="新細明體"/>
              </a:rPr>
              <a:t> </a:t>
            </a:r>
            <a:r>
              <a:rPr dirty="0" lang="en-US" smtClean="0">
                <a:ea charset="-120" pitchFamily="18" typeface="新細明體"/>
              </a:rPr>
              <a:t>(from </a:t>
            </a:r>
            <a:r>
              <a:rPr dirty="0" lang="en-US" smtClean="0">
                <a:latin charset="0" pitchFamily="49" typeface="Courier New"/>
                <a:ea charset="-120" pitchFamily="18" typeface="新細明體"/>
              </a:rPr>
              <a:t>&lt;time.h&gt;</a:t>
            </a:r>
            <a:r>
              <a:rPr dirty="0" lang="en-US" smtClean="0">
                <a:ea charset="-120" pitchFamily="18" typeface="新細明體"/>
              </a:rPr>
              <a:t>) – returns the current time, encoded in a single number.</a:t>
            </a:r>
          </a:p>
          <a:p>
            <a:pPr indent="-285750" lvl="1" marL="742950"/>
            <a:r>
              <a:rPr b="1" dirty="0" lang="en-US" smtClean="0">
                <a:solidFill>
                  <a:srgbClr val="FF0000"/>
                </a:solidFill>
                <a:latin charset="0" pitchFamily="49" typeface="Courier New"/>
                <a:ea charset="-120" pitchFamily="18" typeface="新細明體"/>
              </a:rPr>
              <a:t>srand</a:t>
            </a:r>
            <a:r>
              <a:rPr dirty="0" lang="en-US" smtClean="0">
                <a:solidFill>
                  <a:srgbClr val="FF0000"/>
                </a:solidFill>
                <a:ea charset="-120" pitchFamily="18" typeface="新細明體"/>
              </a:rPr>
              <a:t> </a:t>
            </a:r>
            <a:r>
              <a:rPr dirty="0" lang="en-US" smtClean="0">
                <a:ea charset="-120" pitchFamily="18" typeface="新細明體"/>
              </a:rPr>
              <a:t>(from </a:t>
            </a:r>
            <a:r>
              <a:rPr dirty="0" lang="en-US" smtClean="0">
                <a:latin charset="0" pitchFamily="49" typeface="Courier New"/>
                <a:ea charset="-120" pitchFamily="18" typeface="新細明體"/>
              </a:rPr>
              <a:t>&lt;stdlib.h&gt;</a:t>
            </a:r>
            <a:r>
              <a:rPr dirty="0" lang="en-US" smtClean="0">
                <a:ea charset="-120" pitchFamily="18" typeface="新細明體"/>
              </a:rPr>
              <a:t>) – initializes C’s random number generator.</a:t>
            </a:r>
          </a:p>
          <a:p>
            <a:pPr indent="-285750" lvl="1" marL="742950"/>
            <a:r>
              <a:rPr b="1" dirty="0" lang="en-US" smtClean="0">
                <a:solidFill>
                  <a:srgbClr val="FF0000"/>
                </a:solidFill>
                <a:latin charset="0" pitchFamily="49" typeface="Courier New"/>
                <a:ea charset="-120" pitchFamily="18" typeface="新細明體"/>
              </a:rPr>
              <a:t>rand</a:t>
            </a:r>
            <a:r>
              <a:rPr dirty="0" lang="en-US" smtClean="0">
                <a:solidFill>
                  <a:srgbClr val="FF0000"/>
                </a:solidFill>
                <a:ea charset="-120" pitchFamily="18" typeface="新細明體"/>
              </a:rPr>
              <a:t> </a:t>
            </a:r>
            <a:r>
              <a:rPr dirty="0" lang="en-US" smtClean="0">
                <a:ea charset="-120" pitchFamily="18" typeface="新細明體"/>
              </a:rPr>
              <a:t>(from </a:t>
            </a:r>
            <a:r>
              <a:rPr dirty="0" lang="en-US" smtClean="0">
                <a:latin charset="0" pitchFamily="49" typeface="Courier New"/>
                <a:ea charset="-120" pitchFamily="18" typeface="新細明體"/>
              </a:rPr>
              <a:t>&lt;stdlib.h&gt;</a:t>
            </a:r>
            <a:r>
              <a:rPr dirty="0" lang="en-US" smtClean="0">
                <a:ea charset="-120" pitchFamily="18" typeface="新細明體"/>
              </a:rPr>
              <a:t>) – produces an apparently random number each time it’s called.</a:t>
            </a:r>
          </a:p>
          <a:p>
            <a:pPr indent="-342900" marL="342900"/>
            <a:r>
              <a:rPr dirty="0" lang="en-US" smtClean="0">
                <a:ea charset="-120" pitchFamily="18" typeface="新細明體"/>
              </a:rPr>
              <a:t>By using the </a:t>
            </a:r>
            <a:r>
              <a:rPr dirty="0" lang="en-US" smtClean="0">
                <a:latin charset="0" pitchFamily="49" typeface="Courier New"/>
                <a:ea charset="-120" pitchFamily="18" typeface="新細明體"/>
              </a:rPr>
              <a:t>%</a:t>
            </a:r>
            <a:r>
              <a:rPr dirty="0" lang="en-US" smtClean="0">
                <a:ea charset="-120" pitchFamily="18" typeface="新細明體"/>
              </a:rPr>
              <a:t> operator, we can scale the return value from </a:t>
            </a:r>
            <a:r>
              <a:rPr dirty="0" lang="en-US" smtClean="0">
                <a:latin charset="0" pitchFamily="49" typeface="Courier New"/>
                <a:ea charset="-120" pitchFamily="18" typeface="新細明體"/>
              </a:rPr>
              <a:t>rand</a:t>
            </a:r>
            <a:r>
              <a:rPr dirty="0" lang="en-US" smtClean="0">
                <a:ea charset="-120" pitchFamily="18" typeface="新細明體"/>
              </a:rPr>
              <a:t> so that it falls between 0 and 3 (for suits) or between 0 and 12 (for ranks).</a:t>
            </a:r>
          </a:p>
        </p:txBody>
      </p:sp>
      <p:sp>
        <p:nvSpPr>
          <p:cNvPr id="280" name="Text Box 28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81" name="Text Box 28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 Box 28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Program: Dealing a Hand of Cards</a:t>
            </a:r>
          </a:p>
        </p:txBody>
      </p:sp>
      <p:sp>
        <p:nvSpPr>
          <p:cNvPr id="283" name="Text Box 28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600">
                <a:ea charset="-120" pitchFamily="18" typeface="新細明體"/>
              </a:rPr>
              <a:t>The </a:t>
            </a:r>
            <a:r>
              <a:rPr dirty="0" lang="en-US" smtClean="0" sz="2600">
                <a:latin charset="0" pitchFamily="49" typeface="Courier New"/>
                <a:ea charset="-120" pitchFamily="18" typeface="新細明體"/>
              </a:rPr>
              <a:t>in_hand</a:t>
            </a:r>
            <a:r>
              <a:rPr dirty="0" lang="en-US" smtClean="0" sz="2600">
                <a:ea charset="-120" pitchFamily="18" typeface="新細明體"/>
              </a:rPr>
              <a:t> array is used to keep track of which cards have already been chosen.</a:t>
            </a:r>
          </a:p>
          <a:p>
            <a:pPr indent="-342900" marL="342900"/>
            <a:r>
              <a:rPr dirty="0" lang="en-US" smtClean="0" sz="2600">
                <a:ea charset="-120" pitchFamily="18" typeface="新細明體"/>
              </a:rPr>
              <a:t>The array has 4 rows and 13 columns; each element corresponds to one of the 52 cards in the deck.</a:t>
            </a:r>
          </a:p>
          <a:p>
            <a:pPr indent="-342900" marL="342900"/>
            <a:r>
              <a:rPr dirty="0" lang="en-US" smtClean="0" sz="2600">
                <a:ea charset="-120" pitchFamily="18" typeface="新細明體"/>
              </a:rPr>
              <a:t>All elements of the array will be false to start with.</a:t>
            </a:r>
          </a:p>
          <a:p>
            <a:pPr indent="-342900" marL="342900"/>
            <a:r>
              <a:rPr dirty="0" lang="en-US" smtClean="0" sz="2600">
                <a:ea charset="-120" pitchFamily="18" typeface="新細明體"/>
              </a:rPr>
              <a:t>Each time we pick a card at random, we’ll check whether the element of </a:t>
            </a:r>
            <a:r>
              <a:rPr dirty="0" lang="en-US" smtClean="0" sz="2600">
                <a:latin charset="0" pitchFamily="49" typeface="Courier New"/>
                <a:ea charset="-120" pitchFamily="18" typeface="新細明體"/>
              </a:rPr>
              <a:t>in_hand</a:t>
            </a:r>
            <a:r>
              <a:rPr dirty="0" lang="en-US" smtClean="0" sz="2600">
                <a:ea charset="-120" pitchFamily="18" typeface="新細明體"/>
              </a:rPr>
              <a:t> corresponding to that card is true or false.</a:t>
            </a:r>
          </a:p>
          <a:p>
            <a:pPr indent="-285750" lvl="1" marL="742950"/>
            <a:r>
              <a:rPr dirty="0" lang="en-US" smtClean="0" sz="2200">
                <a:ea charset="-120" pitchFamily="18" typeface="新細明體"/>
              </a:rPr>
              <a:t>If it’s true, we’ll have to pick another card.</a:t>
            </a:r>
          </a:p>
          <a:p>
            <a:pPr indent="-285750" lvl="1" marL="742950"/>
            <a:r>
              <a:rPr dirty="0" lang="en-US" smtClean="0" sz="2200">
                <a:ea charset="-120" pitchFamily="18" typeface="新細明體"/>
              </a:rPr>
              <a:t>If it’s false, we’ll store </a:t>
            </a:r>
            <a:r>
              <a:rPr dirty="0" lang="en-US" smtClean="0" sz="2200">
                <a:latin charset="0" pitchFamily="49" typeface="Courier New"/>
                <a:ea charset="-120" pitchFamily="18" typeface="新細明體"/>
              </a:rPr>
              <a:t>true</a:t>
            </a:r>
            <a:r>
              <a:rPr dirty="0" lang="en-US" smtClean="0" sz="2200">
                <a:ea charset="-120" pitchFamily="18" typeface="新細明體"/>
              </a:rPr>
              <a:t> in that element to remind us later that this card has already been picked.</a:t>
            </a:r>
          </a:p>
        </p:txBody>
      </p:sp>
      <p:sp>
        <p:nvSpPr>
          <p:cNvPr id="284" name="Text Box 28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85" name="Text Box 28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 Box 28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Program: Dealing a Hand of Cards</a:t>
            </a:r>
          </a:p>
        </p:txBody>
      </p:sp>
      <p:sp>
        <p:nvSpPr>
          <p:cNvPr id="287" name="Text Box 28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Once we’ve verified that a card is “new,” we’ll need to translate its numerical rank and suit into characters and then display the card.</a:t>
            </a:r>
          </a:p>
          <a:p>
            <a:pPr indent="-342900" marL="342900"/>
            <a:r>
              <a:rPr dirty="0" lang="en-US" smtClean="0">
                <a:ea charset="-120" pitchFamily="18" typeface="新細明體"/>
              </a:rPr>
              <a:t>To translate the rank and suit to character form, we’ll set up two arrays of characters—one for the rank and one for the suit—and then use the numbers to subscript the arrays.</a:t>
            </a:r>
          </a:p>
          <a:p>
            <a:pPr indent="-342900" marL="342900"/>
            <a:r>
              <a:rPr dirty="0" lang="en-US" smtClean="0">
                <a:ea charset="-120" pitchFamily="18" typeface="新細明體"/>
              </a:rPr>
              <a:t>These arrays won’t change during program execution, so they are declared to be </a:t>
            </a:r>
            <a:r>
              <a:rPr dirty="0" lang="en-US" smtClean="0">
                <a:latin charset="0" pitchFamily="49" typeface="Courier New"/>
                <a:ea charset="-120" pitchFamily="18" typeface="新細明體"/>
              </a:rPr>
              <a:t>const</a:t>
            </a:r>
            <a:r>
              <a:rPr dirty="0" lang="en-US" smtClean="0">
                <a:ea charset="-120" pitchFamily="18" typeface="新細明體"/>
              </a:rPr>
              <a:t>.</a:t>
            </a:r>
          </a:p>
        </p:txBody>
      </p:sp>
      <p:sp>
        <p:nvSpPr>
          <p:cNvPr id="288" name="Text Box 28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89" name="Text Box 28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 Box 10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Array Subscripting</a:t>
            </a:r>
          </a:p>
        </p:txBody>
      </p:sp>
      <p:sp>
        <p:nvSpPr>
          <p:cNvPr id="110" name="Text Box 110"/>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To access an array element, write the array name followed by an integer value in square brackets.</a:t>
            </a:r>
          </a:p>
          <a:p>
            <a:pPr indent="-342900" marL="342900"/>
            <a:r>
              <a:rPr dirty="0" lang="en-US" smtClean="0">
                <a:ea charset="-120" pitchFamily="18" typeface="新細明體"/>
              </a:rPr>
              <a:t>This is referred to as </a:t>
            </a:r>
            <a:r>
              <a:rPr b="1" dirty="0" i="1" lang="en-US" smtClean="0">
                <a:ea charset="-120" pitchFamily="18" typeface="新細明體"/>
              </a:rPr>
              <a:t>subscripting</a:t>
            </a:r>
            <a:r>
              <a:rPr dirty="0" lang="en-US" smtClean="0">
                <a:ea charset="-120" pitchFamily="18" typeface="新細明體"/>
              </a:rPr>
              <a:t> or </a:t>
            </a:r>
            <a:r>
              <a:rPr b="1" dirty="0" i="1" lang="en-US" smtClean="0">
                <a:ea charset="-120" pitchFamily="18" typeface="新細明體"/>
              </a:rPr>
              <a:t>indexing</a:t>
            </a:r>
            <a:r>
              <a:rPr dirty="0" lang="en-US" smtClean="0">
                <a:ea charset="-120" pitchFamily="18" typeface="新細明體"/>
              </a:rPr>
              <a:t> the array.</a:t>
            </a:r>
          </a:p>
          <a:p>
            <a:pPr indent="-342900" marL="342900"/>
            <a:r>
              <a:rPr dirty="0" lang="en-US" smtClean="0">
                <a:ea charset="-120" pitchFamily="18" typeface="新細明體"/>
              </a:rPr>
              <a:t>The elements of an array of length </a:t>
            </a:r>
            <a:r>
              <a:rPr dirty="0" i="1" lang="en-US" smtClean="0">
                <a:ea charset="-120" pitchFamily="18" typeface="新細明體"/>
              </a:rPr>
              <a:t>n</a:t>
            </a:r>
            <a:r>
              <a:rPr dirty="0" lang="en-US" smtClean="0">
                <a:ea charset="-120" pitchFamily="18" typeface="新細明體"/>
              </a:rPr>
              <a:t> are indexed from 0 to </a:t>
            </a:r>
            <a:r>
              <a:rPr dirty="0" i="1" lang="en-US" smtClean="0">
                <a:ea charset="-120" pitchFamily="18" typeface="新細明體"/>
              </a:rPr>
              <a:t>n</a:t>
            </a:r>
            <a:r>
              <a:rPr dirty="0" lang="en-US" smtClean="0">
                <a:ea charset="-120" pitchFamily="18" typeface="新細明體"/>
              </a:rPr>
              <a:t> – 1.</a:t>
            </a:r>
          </a:p>
          <a:p>
            <a:pPr indent="-342900" marL="342900"/>
            <a:r>
              <a:rPr dirty="0" lang="en-US" smtClean="0">
                <a:ea charset="-120" pitchFamily="18" typeface="新細明體"/>
              </a:rPr>
              <a:t>If </a:t>
            </a:r>
            <a:r>
              <a:rPr dirty="0" lang="en-US" smtClean="0">
                <a:latin charset="0" pitchFamily="49" typeface="Courier New"/>
                <a:ea charset="-120" pitchFamily="18" typeface="新細明體"/>
              </a:rPr>
              <a:t>a</a:t>
            </a:r>
            <a:r>
              <a:rPr dirty="0" lang="en-US" smtClean="0">
                <a:ea charset="-120" pitchFamily="18" typeface="新細明體"/>
              </a:rPr>
              <a:t> is an array of length 10, its elements are designated by </a:t>
            </a:r>
            <a:r>
              <a:rPr dirty="0" lang="en-US" smtClean="0">
                <a:latin charset="0" pitchFamily="49" typeface="Courier New"/>
                <a:ea charset="-120" pitchFamily="18" typeface="新細明體"/>
              </a:rPr>
              <a:t>a[0]</a:t>
            </a:r>
            <a:r>
              <a:rPr dirty="0" lang="en-US" smtClean="0">
                <a:ea charset="-120" pitchFamily="18" typeface="新細明體"/>
              </a:rPr>
              <a:t>, </a:t>
            </a:r>
            <a:r>
              <a:rPr dirty="0" lang="en-US" smtClean="0">
                <a:latin charset="0" pitchFamily="49" typeface="Courier New"/>
                <a:ea charset="-120" pitchFamily="18" typeface="新細明體"/>
              </a:rPr>
              <a:t>a[1]</a:t>
            </a:r>
            <a:r>
              <a:rPr dirty="0" lang="en-US" smtClean="0">
                <a:ea charset="-120" pitchFamily="18" typeface="新細明體"/>
              </a:rPr>
              <a:t>, …, </a:t>
            </a:r>
            <a:r>
              <a:rPr dirty="0" lang="en-US" smtClean="0">
                <a:latin charset="0" pitchFamily="49" typeface="Courier New"/>
                <a:ea charset="-120" pitchFamily="18" typeface="新細明體"/>
              </a:rPr>
              <a:t>a[9]</a:t>
            </a:r>
            <a:r>
              <a:rPr dirty="0" lang="en-US" smtClean="0">
                <a:ea charset="-120" pitchFamily="18" typeface="新細明體"/>
              </a:rPr>
              <a:t>:</a:t>
            </a:r>
          </a:p>
        </p:txBody>
      </p:sp>
      <p:sp>
        <p:nvSpPr>
          <p:cNvPr id="111" name="Text Box 11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12" name="Text Box 11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113" name="Picture 113"/>
          <p:cNvPicPr>
            <a:picLocks noChangeAspect="1"/>
          </p:cNvPicPr>
          <p:nvPr/>
        </p:nvPicPr>
        <p:blipFill>
          <a:blip r:embed="rId2"/>
          <a:stretch/>
        </p:blipFill>
        <p:spPr>
          <a:xfrm>
            <a:off x="1866900" y="5384800"/>
            <a:ext cx="5311775" cy="885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 Box 290"/>
          <p:cNvSpPr>
            <a:spLocks/>
          </p:cNvSpPr>
          <p:nvPr>
            <p:ph type="obj"/>
          </p:nvPr>
        </p:nvSpPr>
        <p:spPr>
          <a:xfrm>
            <a:off x="304800" y="762000"/>
            <a:ext cx="8534400" cy="5562600"/>
          </a:xfrm>
          <a:prstGeom prst="rect">
            <a:avLst/>
          </a:prstGeom>
        </p:spPr>
        <p:txBody>
          <a:bodyPr anchor="t" bIns="46038" lIns="92075" numCol="1" rIns="92075" tIns="46038" wrap="square"/>
          <a:lstStyle/>
          <a:p>
            <a:pPr algn="ctr" indent="-342900" marL="342900">
              <a:spcBef>
                <a:spcPts val="600"/>
              </a:spcBef>
              <a:buNone/>
            </a:pPr>
            <a:r>
              <a:rPr b="1" dirty="0" lang="en-US" smtClean="0">
                <a:latin charset="0" pitchFamily="49" typeface="Courier New"/>
                <a:ea charset="-120" pitchFamily="18" typeface="新細明體"/>
              </a:rPr>
              <a:t>deal.c</a:t>
            </a:r>
          </a:p>
          <a:p>
            <a:pPr indent="-342900" marL="342900">
              <a:spcBef>
                <a:spcPts val="200"/>
              </a:spcBef>
              <a:buNone/>
            </a:pPr>
            <a:r>
              <a:rPr dirty="0" lang="en-US" smtClean="0" sz="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Deals a random hand of cards */</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#include &lt;stdbool.h&gt;   /* C99 only */</a:t>
            </a:r>
          </a:p>
          <a:p>
            <a:pPr indent="-342900" marL="342900">
              <a:lnSpc>
                <a:spcPct val="80000"/>
              </a:lnSpc>
              <a:spcBef>
                <a:spcPts val="400"/>
              </a:spcBef>
              <a:buNone/>
            </a:pPr>
            <a:r>
              <a:rPr dirty="0" lang="en-US" smtClean="0" sz="1800">
                <a:latin charset="0" pitchFamily="49" typeface="Courier New"/>
                <a:ea charset="-120" pitchFamily="18" typeface="新細明體"/>
              </a:rPr>
              <a:t>#include &lt;stdio.h&gt;</a:t>
            </a:r>
          </a:p>
          <a:p>
            <a:pPr indent="-342900" marL="342900">
              <a:lnSpc>
                <a:spcPct val="80000"/>
              </a:lnSpc>
              <a:spcBef>
                <a:spcPts val="400"/>
              </a:spcBef>
              <a:buNone/>
            </a:pPr>
            <a:r>
              <a:rPr dirty="0" lang="en-US" smtClean="0" sz="1800">
                <a:latin charset="0" pitchFamily="49" typeface="Courier New"/>
                <a:ea charset="-120" pitchFamily="18" typeface="新細明體"/>
              </a:rPr>
              <a:t>#include &lt;stdlib.h&gt;</a:t>
            </a:r>
          </a:p>
          <a:p>
            <a:pPr indent="-342900" marL="342900">
              <a:lnSpc>
                <a:spcPct val="80000"/>
              </a:lnSpc>
              <a:spcBef>
                <a:spcPts val="400"/>
              </a:spcBef>
              <a:buNone/>
            </a:pPr>
            <a:r>
              <a:rPr dirty="0" lang="en-US" smtClean="0" sz="1800">
                <a:latin charset="0" pitchFamily="49" typeface="Courier New"/>
                <a:ea charset="-120" pitchFamily="18" typeface="新細明體"/>
              </a:rPr>
              <a:t>#include &lt;time.h&gt;</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#define NUM_SUITS 4</a:t>
            </a:r>
          </a:p>
          <a:p>
            <a:pPr indent="-342900" marL="342900">
              <a:lnSpc>
                <a:spcPct val="80000"/>
              </a:lnSpc>
              <a:spcBef>
                <a:spcPts val="400"/>
              </a:spcBef>
              <a:buNone/>
            </a:pPr>
            <a:r>
              <a:rPr dirty="0" lang="en-US" smtClean="0" sz="1800">
                <a:latin charset="0" pitchFamily="49" typeface="Courier New"/>
                <a:ea charset="-120" pitchFamily="18" typeface="新細明體"/>
              </a:rPr>
              <a:t>#define NUM_RANKS 13</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int main(void)</a:t>
            </a:r>
          </a:p>
          <a:p>
            <a:pPr indent="-342900" marL="342900">
              <a:lnSpc>
                <a:spcPct val="80000"/>
              </a:lnSpc>
              <a:spcBef>
                <a:spcPts val="400"/>
              </a:spcBef>
              <a:buNone/>
            </a:pPr>
            <a:r>
              <a:rPr dirty="0" lang="en-US" smtClean="0" sz="1800">
                <a:latin charset="0" pitchFamily="49" typeface="Courier New"/>
                <a:ea charset="-120" pitchFamily="18" typeface="新細明體"/>
              </a:rPr>
              <a:t>{</a:t>
            </a:r>
          </a:p>
          <a:p>
            <a:pPr indent="-342900" marL="342900">
              <a:lnSpc>
                <a:spcPct val="80000"/>
              </a:lnSpc>
              <a:spcBef>
                <a:spcPts val="400"/>
              </a:spcBef>
              <a:buNone/>
            </a:pPr>
            <a:r>
              <a:rPr dirty="0" lang="en-US" smtClean="0" sz="1800">
                <a:latin charset="0" pitchFamily="49" typeface="Courier New"/>
                <a:ea charset="-120" pitchFamily="18" typeface="新細明體"/>
              </a:rPr>
              <a:t>  bool in_hand[NUM_SUITS][NUM_RANKS] = {false};</a:t>
            </a:r>
          </a:p>
          <a:p>
            <a:pPr indent="-342900" marL="342900">
              <a:lnSpc>
                <a:spcPct val="80000"/>
              </a:lnSpc>
              <a:spcBef>
                <a:spcPts val="400"/>
              </a:spcBef>
              <a:buNone/>
            </a:pPr>
            <a:r>
              <a:rPr dirty="0" lang="en-US" smtClean="0" sz="1800">
                <a:latin charset="0" pitchFamily="49" typeface="Courier New"/>
                <a:ea charset="-120" pitchFamily="18" typeface="新細明體"/>
              </a:rPr>
              <a:t>  int num_cards, rank, suit;</a:t>
            </a:r>
          </a:p>
          <a:p>
            <a:pPr indent="-342900" marL="342900">
              <a:lnSpc>
                <a:spcPct val="80000"/>
              </a:lnSpc>
              <a:spcBef>
                <a:spcPts val="400"/>
              </a:spcBef>
              <a:buNone/>
            </a:pPr>
            <a:r>
              <a:rPr dirty="0" lang="en-US" smtClean="0" sz="1800">
                <a:latin charset="0" pitchFamily="49" typeface="Courier New"/>
                <a:ea charset="-120" pitchFamily="18" typeface="新細明體"/>
              </a:rPr>
              <a:t>  const char rank_code[] = {'2','3','4','5','6','7','8',</a:t>
            </a:r>
          </a:p>
          <a:p>
            <a:pPr indent="-342900" marL="342900">
              <a:lnSpc>
                <a:spcPct val="80000"/>
              </a:lnSpc>
              <a:spcBef>
                <a:spcPts val="400"/>
              </a:spcBef>
              <a:buNone/>
            </a:pPr>
            <a:r>
              <a:rPr dirty="0" lang="en-US" smtClean="0" sz="1800">
                <a:latin charset="0" pitchFamily="49" typeface="Courier New"/>
                <a:ea charset="-120" pitchFamily="18" typeface="新細明體"/>
              </a:rPr>
              <a:t>                            '9','t','j','q','k','a'};</a:t>
            </a:r>
          </a:p>
          <a:p>
            <a:pPr indent="-342900" marL="342900">
              <a:lnSpc>
                <a:spcPct val="80000"/>
              </a:lnSpc>
              <a:spcBef>
                <a:spcPts val="400"/>
              </a:spcBef>
              <a:buNone/>
            </a:pPr>
            <a:r>
              <a:rPr dirty="0" lang="en-US" smtClean="0" sz="1800">
                <a:latin charset="0" pitchFamily="49" typeface="Courier New"/>
                <a:ea charset="-120" pitchFamily="18" typeface="新細明體"/>
              </a:rPr>
              <a:t>  const char suit_code[] = {'c','d','h','s'};</a:t>
            </a:r>
          </a:p>
          <a:p>
            <a:pPr indent="-342900" marL="342900">
              <a:lnSpc>
                <a:spcPct val="50000"/>
              </a:lnSpc>
              <a:spcBef>
                <a:spcPct val="0"/>
              </a:spcBef>
              <a:buNone/>
            </a:pPr>
            <a:r>
              <a:rPr dirty="0" lang="en-US" smtClean="0" sz="1800">
                <a:latin charset="0" pitchFamily="49" typeface="Courier New"/>
                <a:ea charset="-120" pitchFamily="18" typeface="新細明體"/>
              </a:rPr>
              <a:t> </a:t>
            </a:r>
          </a:p>
        </p:txBody>
      </p:sp>
      <p:sp>
        <p:nvSpPr>
          <p:cNvPr id="291" name="Text Box 29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92" name="Text Box 29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 Box 293"/>
          <p:cNvSpPr>
            <a:spLocks/>
          </p:cNvSpPr>
          <p:nvPr>
            <p:ph type="obj"/>
          </p:nvPr>
        </p:nvSpPr>
        <p:spPr>
          <a:xfrm>
            <a:off x="304800" y="762000"/>
            <a:ext cx="8534400" cy="5562600"/>
          </a:xfrm>
          <a:prstGeom prst="rect">
            <a:avLst/>
          </a:prstGeom>
        </p:spPr>
        <p:txBody>
          <a:bodyPr anchor="t" bIns="46038" lIns="92075" numCol="1" rIns="92075" tIns="46038" wrap="square"/>
          <a:lstStyle/>
          <a:p>
            <a:pPr indent="-342900" marL="342900">
              <a:lnSpc>
                <a:spcPct val="80000"/>
              </a:lnSpc>
              <a:spcBef>
                <a:spcPts val="400"/>
              </a:spcBef>
              <a:buNone/>
            </a:pPr>
            <a:r>
              <a:rPr dirty="0" lang="en-US" smtClean="0" sz="1800">
                <a:latin charset="0" pitchFamily="49" typeface="Courier New"/>
                <a:ea charset="-120" pitchFamily="18" typeface="新細明體"/>
              </a:rPr>
              <a:t>  </a:t>
            </a:r>
            <a:r>
              <a:rPr b="1" dirty="0" lang="en-US" smtClean="0">
                <a:solidFill>
                  <a:srgbClr val="FF0000"/>
                </a:solidFill>
                <a:latin charset="0" pitchFamily="49" typeface="Courier New"/>
                <a:ea charset="-120" pitchFamily="18" typeface="新細明體"/>
              </a:rPr>
              <a:t>srand((unsigned) time(NULL));</a:t>
            </a:r>
          </a:p>
          <a:p>
            <a:pPr indent="-342900" marL="342900">
              <a:lnSpc>
                <a:spcPct val="80000"/>
              </a:lnSpc>
              <a:spcBef>
                <a:spcPct val="0"/>
              </a:spcBef>
              <a:buNone/>
            </a:pPr>
            <a:endParaRPr dirty="0" lang="en-US" smtClean="0" sz="1800">
              <a:latin charset="0" pitchFamily="49" typeface="Courier New"/>
              <a:ea charset="-120" pitchFamily="18" typeface="新細明體"/>
            </a:endParaRPr>
          </a:p>
          <a:p>
            <a:pPr indent="-342900" marL="342900">
              <a:lnSpc>
                <a:spcPct val="80000"/>
              </a:lnSpc>
              <a:spcBef>
                <a:spcPts val="400"/>
              </a:spcBef>
              <a:buNone/>
            </a:pPr>
            <a:r>
              <a:rPr dirty="0" lang="en-US" smtClean="0" sz="1800">
                <a:latin charset="0" pitchFamily="49" typeface="Courier New"/>
                <a:ea charset="-120" pitchFamily="18" typeface="新細明體"/>
              </a:rPr>
              <a:t>  printf("Enter number of cards in hand: ");</a:t>
            </a:r>
          </a:p>
          <a:p>
            <a:pPr indent="-342900" marL="342900">
              <a:lnSpc>
                <a:spcPct val="80000"/>
              </a:lnSpc>
              <a:spcBef>
                <a:spcPts val="400"/>
              </a:spcBef>
              <a:buNone/>
            </a:pPr>
            <a:r>
              <a:rPr dirty="0" lang="en-US" smtClean="0" sz="1800">
                <a:latin charset="0" pitchFamily="49" typeface="Courier New"/>
                <a:ea charset="-120" pitchFamily="18" typeface="新細明體"/>
              </a:rPr>
              <a:t>  scanf("%d", </a:t>
            </a:r>
            <a:r>
              <a:rPr b="1" dirty="0" lang="en-US" smtClean="0" sz="2400">
                <a:solidFill>
                  <a:srgbClr val="6DBFAB"/>
                </a:solidFill>
                <a:latin charset="0" pitchFamily="49" typeface="Courier New"/>
                <a:ea charset="-120" pitchFamily="18" typeface="新細明體"/>
              </a:rPr>
              <a:t>&amp;num_cards</a:t>
            </a:r>
            <a:r>
              <a:rPr dirty="0" lang="en-US" smtClean="0" sz="1800">
                <a:latin charset="0" pitchFamily="49" typeface="Courier New"/>
                <a:ea charset="-120" pitchFamily="18" typeface="新細明體"/>
              </a:rPr>
              <a:t>);</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printf("Your hand:");</a:t>
            </a:r>
          </a:p>
          <a:p>
            <a:pPr indent="-342900" marL="342900">
              <a:lnSpc>
                <a:spcPct val="80000"/>
              </a:lnSpc>
              <a:spcBef>
                <a:spcPts val="400"/>
              </a:spcBef>
              <a:buNone/>
            </a:pPr>
            <a:r>
              <a:rPr dirty="0" lang="en-US" smtClean="0" sz="1800">
                <a:latin charset="0" pitchFamily="49" typeface="Courier New"/>
                <a:ea charset="-120" pitchFamily="18" typeface="新細明體"/>
              </a:rPr>
              <a:t>  while (</a:t>
            </a:r>
            <a:r>
              <a:rPr b="1" dirty="0" lang="en-US" smtClean="0" sz="2400">
                <a:solidFill>
                  <a:srgbClr val="6DBFAB"/>
                </a:solidFill>
                <a:latin charset="0" pitchFamily="49" typeface="Courier New"/>
                <a:ea charset="-120" pitchFamily="18" typeface="新細明體"/>
              </a:rPr>
              <a:t>num_cards</a:t>
            </a:r>
            <a:r>
              <a:rPr dirty="0" lang="en-US" smtClean="0" sz="1800">
                <a:latin charset="0" pitchFamily="49" typeface="Courier New"/>
                <a:ea charset="-120" pitchFamily="18" typeface="新細明體"/>
              </a:rPr>
              <a:t> &gt; 0) {</a:t>
            </a:r>
          </a:p>
          <a:p>
            <a:pPr indent="-342900" marL="342900">
              <a:lnSpc>
                <a:spcPct val="80000"/>
              </a:lnSpc>
              <a:spcBef>
                <a:spcPts val="400"/>
              </a:spcBef>
              <a:buNone/>
            </a:pPr>
            <a:r>
              <a:rPr dirty="0" lang="en-US" smtClean="0" sz="1800">
                <a:latin charset="0" pitchFamily="49" typeface="Courier New"/>
                <a:ea charset="-120" pitchFamily="18" typeface="新細明體"/>
              </a:rPr>
              <a:t>    suit = </a:t>
            </a:r>
            <a:r>
              <a:rPr b="1" dirty="0" lang="en-US" smtClean="0" sz="2400">
                <a:solidFill>
                  <a:srgbClr val="FF0000"/>
                </a:solidFill>
                <a:latin charset="0" pitchFamily="49" typeface="Courier New"/>
                <a:ea charset="-120" pitchFamily="18" typeface="新細明體"/>
              </a:rPr>
              <a:t>rand()</a:t>
            </a:r>
            <a:r>
              <a:rPr dirty="0" lang="en-US" smtClean="0" sz="1800">
                <a:latin charset="0" pitchFamily="49" typeface="Courier New"/>
                <a:ea charset="-120" pitchFamily="18" typeface="新細明體"/>
              </a:rPr>
              <a:t>% NUM_SUITS;  /* picks a random suit */</a:t>
            </a:r>
          </a:p>
          <a:p>
            <a:pPr indent="-342900" marL="342900">
              <a:lnSpc>
                <a:spcPct val="80000"/>
              </a:lnSpc>
              <a:spcBef>
                <a:spcPts val="400"/>
              </a:spcBef>
              <a:buNone/>
            </a:pPr>
            <a:r>
              <a:rPr dirty="0" lang="en-US" smtClean="0" sz="1800">
                <a:latin charset="0" pitchFamily="49" typeface="Courier New"/>
                <a:ea charset="-120" pitchFamily="18" typeface="新細明體"/>
              </a:rPr>
              <a:t>    rank = </a:t>
            </a:r>
            <a:r>
              <a:rPr b="1" dirty="0" lang="en-US" smtClean="0" sz="2400">
                <a:solidFill>
                  <a:srgbClr val="FF0000"/>
                </a:solidFill>
                <a:latin charset="0" pitchFamily="49" typeface="Courier New"/>
                <a:ea charset="-120" pitchFamily="18" typeface="新細明體"/>
              </a:rPr>
              <a:t>rand()</a:t>
            </a:r>
            <a:r>
              <a:rPr dirty="0" lang="en-US" smtClean="0" sz="1800">
                <a:latin charset="0" pitchFamily="49" typeface="Courier New"/>
                <a:ea charset="-120" pitchFamily="18" typeface="新細明體"/>
              </a:rPr>
              <a:t>%</a:t>
            </a:r>
            <a:r>
              <a:rPr b="1" dirty="0" lang="en-US" smtClean="0" sz="2400">
                <a:solidFill>
                  <a:srgbClr val="FF0000"/>
                </a:solidFill>
                <a:latin charset="0" pitchFamily="49" typeface="Courier New"/>
                <a:ea charset="-120" pitchFamily="18" typeface="新細明體"/>
              </a:rPr>
              <a:t> </a:t>
            </a:r>
            <a:r>
              <a:rPr dirty="0" lang="en-US" smtClean="0" sz="1800">
                <a:latin charset="0" pitchFamily="49" typeface="Courier New"/>
                <a:ea charset="-120" pitchFamily="18" typeface="新細明體"/>
              </a:rPr>
              <a:t>NUM_RANKS;  /* picks a random rank */</a:t>
            </a:r>
          </a:p>
          <a:p>
            <a:pPr indent="-342900" marL="342900">
              <a:lnSpc>
                <a:spcPct val="80000"/>
              </a:lnSpc>
              <a:spcBef>
                <a:spcPts val="400"/>
              </a:spcBef>
              <a:buNone/>
            </a:pPr>
            <a:r>
              <a:rPr dirty="0" lang="en-US" smtClean="0" sz="1800">
                <a:latin charset="0" pitchFamily="49" typeface="Courier New"/>
                <a:ea charset="-120" pitchFamily="18" typeface="新細明體"/>
              </a:rPr>
              <a:t>    if (!in_hand[suit][rank]) {</a:t>
            </a:r>
          </a:p>
          <a:p>
            <a:pPr indent="-342900" marL="342900">
              <a:lnSpc>
                <a:spcPct val="80000"/>
              </a:lnSpc>
              <a:spcBef>
                <a:spcPts val="400"/>
              </a:spcBef>
              <a:buNone/>
            </a:pPr>
            <a:r>
              <a:rPr dirty="0" lang="en-US" smtClean="0" sz="1800">
                <a:latin charset="0" pitchFamily="49" typeface="Courier New"/>
                <a:ea charset="-120" pitchFamily="18" typeface="新細明體"/>
              </a:rPr>
              <a:t>      in_hand[suit][rank] = true;</a:t>
            </a:r>
          </a:p>
          <a:p>
            <a:pPr indent="-342900" marL="342900">
              <a:lnSpc>
                <a:spcPct val="80000"/>
              </a:lnSpc>
              <a:spcBef>
                <a:spcPts val="400"/>
              </a:spcBef>
              <a:buNone/>
            </a:pPr>
            <a:r>
              <a:rPr dirty="0" lang="en-US" smtClean="0" sz="1800">
                <a:latin charset="0" pitchFamily="49" typeface="Courier New"/>
                <a:ea charset="-120" pitchFamily="18" typeface="新細明體"/>
              </a:rPr>
              <a:t>      num_cards--;</a:t>
            </a:r>
          </a:p>
          <a:p>
            <a:pPr indent="-342900" marL="342900">
              <a:lnSpc>
                <a:spcPct val="80000"/>
              </a:lnSpc>
              <a:spcBef>
                <a:spcPts val="400"/>
              </a:spcBef>
              <a:buNone/>
            </a:pPr>
            <a:r>
              <a:rPr dirty="0" lang="en-US" smtClean="0" sz="1800">
                <a:latin charset="0" pitchFamily="49" typeface="Courier New"/>
                <a:ea charset="-120" pitchFamily="18" typeface="新細明體"/>
              </a:rPr>
              <a:t>      printf(" %c%c", rank_code[rank], suit_code[suit]);</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printf("\n");</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return 0;</a:t>
            </a:r>
          </a:p>
          <a:p>
            <a:pPr indent="-342900" marL="342900">
              <a:lnSpc>
                <a:spcPct val="80000"/>
              </a:lnSpc>
              <a:spcBef>
                <a:spcPts val="400"/>
              </a:spcBef>
              <a:buNone/>
            </a:pPr>
            <a:r>
              <a:rPr dirty="0" lang="en-US" smtClean="0" sz="1800">
                <a:latin charset="0" pitchFamily="49" typeface="Courier New"/>
                <a:ea charset="-120" pitchFamily="18" typeface="新細明體"/>
              </a:rPr>
              <a:t>}</a:t>
            </a:r>
          </a:p>
        </p:txBody>
      </p:sp>
      <p:sp>
        <p:nvSpPr>
          <p:cNvPr id="294" name="Text Box 29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95" name="Text Box 29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ext Box 29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Variable-Length Arrays (C99)</a:t>
            </a:r>
          </a:p>
        </p:txBody>
      </p:sp>
      <p:sp>
        <p:nvSpPr>
          <p:cNvPr id="297" name="Text Box 29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In C89, the length of an array variable must be specified by a constant expression.</a:t>
            </a:r>
          </a:p>
          <a:p>
            <a:pPr indent="-342900" marL="342900"/>
            <a:r>
              <a:rPr dirty="0" lang="en-US" smtClean="0">
                <a:ea charset="-120" pitchFamily="18" typeface="新細明體"/>
              </a:rPr>
              <a:t>In C99, however, it’s sometimes possible to use an expression that’s </a:t>
            </a:r>
            <a:r>
              <a:rPr dirty="0" i="1" lang="en-US" smtClean="0">
                <a:ea charset="-120" pitchFamily="18" typeface="新細明體"/>
              </a:rPr>
              <a:t>not</a:t>
            </a:r>
            <a:r>
              <a:rPr dirty="0" lang="en-US" smtClean="0">
                <a:ea charset="-120" pitchFamily="18" typeface="新細明體"/>
              </a:rPr>
              <a:t> constant.</a:t>
            </a:r>
          </a:p>
          <a:p>
            <a:pPr indent="-342900" marL="342900"/>
            <a:r>
              <a:rPr dirty="0" lang="en-US" smtClean="0">
                <a:ea charset="-120" pitchFamily="18" typeface="新細明體"/>
              </a:rPr>
              <a:t>The </a:t>
            </a:r>
            <a:r>
              <a:rPr dirty="0" lang="en-US" smtClean="0">
                <a:latin charset="0" pitchFamily="49" typeface="Courier New"/>
                <a:ea charset="-120" pitchFamily="18" typeface="新細明體"/>
              </a:rPr>
              <a:t>reverse2.c</a:t>
            </a:r>
            <a:r>
              <a:rPr dirty="0" lang="en-US" smtClean="0">
                <a:ea charset="-120" pitchFamily="18" typeface="新細明體"/>
              </a:rPr>
              <a:t> program—a modification of </a:t>
            </a:r>
            <a:r>
              <a:rPr dirty="0" lang="en-US" smtClean="0">
                <a:latin charset="0" pitchFamily="49" typeface="Courier New"/>
                <a:ea charset="-120" pitchFamily="18" typeface="新細明體"/>
              </a:rPr>
              <a:t>reverse.c</a:t>
            </a:r>
            <a:r>
              <a:rPr dirty="0" lang="en-US" smtClean="0">
                <a:ea charset="-120" pitchFamily="18" typeface="新細明體"/>
              </a:rPr>
              <a:t>—illustrates this ability.</a:t>
            </a:r>
          </a:p>
        </p:txBody>
      </p:sp>
      <p:sp>
        <p:nvSpPr>
          <p:cNvPr id="298" name="Text Box 29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99" name="Text Box 29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 Box 300"/>
          <p:cNvSpPr>
            <a:spLocks/>
          </p:cNvSpPr>
          <p:nvPr>
            <p:ph type="obj"/>
          </p:nvPr>
        </p:nvSpPr>
        <p:spPr>
          <a:xfrm>
            <a:off x="381000" y="762000"/>
            <a:ext cx="8382000" cy="5562600"/>
          </a:xfrm>
          <a:prstGeom prst="rect">
            <a:avLst/>
          </a:prstGeom>
        </p:spPr>
        <p:txBody>
          <a:bodyPr anchor="t" bIns="46038" lIns="92075" numCol="1" rIns="92075" tIns="46038" wrap="square"/>
          <a:lstStyle/>
          <a:p>
            <a:pPr algn="ctr" indent="-342900" marL="342900">
              <a:spcBef>
                <a:spcPts val="600"/>
              </a:spcBef>
              <a:buNone/>
            </a:pPr>
            <a:r>
              <a:rPr b="1" dirty="0" lang="en-US" smtClean="0">
                <a:latin charset="0" pitchFamily="49" typeface="Courier New"/>
                <a:ea charset="-120" pitchFamily="18" typeface="新細明體"/>
              </a:rPr>
              <a:t>reverse2.c</a:t>
            </a:r>
          </a:p>
          <a:p>
            <a:pPr indent="-342900" marL="342900">
              <a:spcBef>
                <a:spcPts val="200"/>
              </a:spcBef>
              <a:buNone/>
            </a:pPr>
            <a:r>
              <a:rPr dirty="0" lang="en-US" smtClean="0" sz="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Reverses a series of numbers using a variable-length</a:t>
            </a:r>
          </a:p>
          <a:p>
            <a:pPr indent="-342900" marL="342900">
              <a:lnSpc>
                <a:spcPct val="80000"/>
              </a:lnSpc>
              <a:spcBef>
                <a:spcPts val="400"/>
              </a:spcBef>
              <a:buNone/>
            </a:pPr>
            <a:r>
              <a:rPr dirty="0" lang="en-US" smtClean="0" sz="1800">
                <a:latin charset="0" pitchFamily="49" typeface="Courier New"/>
                <a:ea charset="-120" pitchFamily="18" typeface="新細明體"/>
              </a:rPr>
              <a:t>   array - C99 only */</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#include &lt;stdio.h&gt;</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int main(void)</a:t>
            </a:r>
          </a:p>
          <a:p>
            <a:pPr indent="-342900" marL="342900">
              <a:lnSpc>
                <a:spcPct val="80000"/>
              </a:lnSpc>
              <a:spcBef>
                <a:spcPts val="400"/>
              </a:spcBef>
              <a:buNone/>
            </a:pPr>
            <a:r>
              <a:rPr dirty="0" lang="en-US" smtClean="0" sz="1800">
                <a:latin charset="0" pitchFamily="49" typeface="Courier New"/>
                <a:ea charset="-120" pitchFamily="18" typeface="新細明體"/>
              </a:rPr>
              <a:t>{</a:t>
            </a:r>
          </a:p>
          <a:p>
            <a:pPr indent="-342900" marL="342900">
              <a:lnSpc>
                <a:spcPct val="80000"/>
              </a:lnSpc>
              <a:spcBef>
                <a:spcPts val="400"/>
              </a:spcBef>
              <a:buNone/>
            </a:pPr>
            <a:r>
              <a:rPr dirty="0" lang="en-US" smtClean="0" sz="1800">
                <a:latin charset="0" pitchFamily="49" typeface="Courier New"/>
                <a:ea charset="-120" pitchFamily="18" typeface="新細明體"/>
              </a:rPr>
              <a:t>  int i, </a:t>
            </a:r>
            <a:r>
              <a:rPr b="1" dirty="0" lang="en-US" smtClean="0" sz="2400">
                <a:solidFill>
                  <a:srgbClr val="C00000"/>
                </a:solidFill>
                <a:latin charset="0" pitchFamily="49" typeface="Courier New"/>
                <a:ea charset="-120" pitchFamily="18" typeface="新細明體"/>
              </a:rPr>
              <a:t>n</a:t>
            </a:r>
            <a:r>
              <a:rPr dirty="0" lang="en-US" smtClean="0" sz="1800">
                <a:latin charset="0" pitchFamily="49" typeface="Courier New"/>
                <a:ea charset="-120" pitchFamily="18" typeface="新細明體"/>
              </a:rPr>
              <a:t>;</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printf("How many numbers do you want to reverse? ");</a:t>
            </a:r>
          </a:p>
          <a:p>
            <a:pPr indent="-342900" marL="342900">
              <a:lnSpc>
                <a:spcPct val="80000"/>
              </a:lnSpc>
              <a:spcBef>
                <a:spcPts val="400"/>
              </a:spcBef>
              <a:buNone/>
            </a:pPr>
            <a:r>
              <a:rPr dirty="0" lang="en-US" smtClean="0" sz="1800">
                <a:latin charset="0" pitchFamily="49" typeface="Courier New"/>
                <a:ea charset="-120" pitchFamily="18" typeface="新細明體"/>
              </a:rPr>
              <a:t>  scanf("%d", &amp;n);</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int a[</a:t>
            </a:r>
            <a:r>
              <a:rPr b="1" dirty="0" lang="en-US" smtClean="0">
                <a:solidFill>
                  <a:srgbClr val="B82F25"/>
                </a:solidFill>
                <a:latin charset="0" pitchFamily="49" typeface="Courier New"/>
                <a:ea charset="-120" pitchFamily="18" typeface="新細明體"/>
              </a:rPr>
              <a:t>n</a:t>
            </a:r>
            <a:r>
              <a:rPr dirty="0" lang="en-US" smtClean="0" sz="1800">
                <a:latin charset="0" pitchFamily="49" typeface="Courier New"/>
                <a:ea charset="-120" pitchFamily="18" typeface="新細明體"/>
              </a:rPr>
              <a:t>];   /* C99 only - length of array depends on n */</a:t>
            </a:r>
          </a:p>
          <a:p>
            <a:pPr indent="-342900" marL="342900">
              <a:lnSpc>
                <a:spcPct val="80000"/>
              </a:lnSpc>
              <a:spcBef>
                <a:spcPct val="0"/>
              </a:spcBef>
              <a:buNone/>
            </a:pPr>
            <a:endParaRPr dirty="0" lang="en-US" smtClean="0" sz="1800">
              <a:latin charset="0" pitchFamily="49" typeface="Courier New"/>
              <a:ea charset="-120" pitchFamily="18" typeface="新細明體"/>
            </a:endParaRPr>
          </a:p>
          <a:p>
            <a:pPr indent="-342900" marL="342900">
              <a:spcBef>
                <a:spcPts val="200"/>
              </a:spcBef>
              <a:buNone/>
            </a:pPr>
            <a:r>
              <a:rPr dirty="0" lang="en-US" smtClean="0" sz="1400">
                <a:latin charset="0" pitchFamily="49" typeface="Courier New"/>
                <a:ea charset="-120" pitchFamily="18" typeface="新細明體"/>
              </a:rPr>
              <a:t> </a:t>
            </a:r>
            <a:r>
              <a:rPr dirty="0" lang="en-US" smtClean="0" sz="1800">
                <a:latin charset="0" pitchFamily="49" typeface="Courier New"/>
                <a:ea charset="-120" pitchFamily="18" typeface="新細明體"/>
              </a:rPr>
              <a:t> printf("Enter %d numbers: ", n);</a:t>
            </a:r>
          </a:p>
          <a:p>
            <a:pPr indent="-342900" marL="342900">
              <a:buNone/>
            </a:pPr>
            <a:r>
              <a:rPr dirty="0" lang="en-US" smtClean="0" sz="1800">
                <a:latin charset="0" pitchFamily="49" typeface="Courier New"/>
                <a:ea charset="-120" pitchFamily="18" typeface="新細明體"/>
              </a:rPr>
              <a:t>  for (i = 0; i &lt; n; i++)</a:t>
            </a:r>
          </a:p>
          <a:p>
            <a:pPr indent="-342900" marL="342900">
              <a:buNone/>
            </a:pPr>
            <a:r>
              <a:rPr dirty="0" lang="en-US" smtClean="0" sz="1800">
                <a:latin charset="0" pitchFamily="49" typeface="Courier New"/>
                <a:ea charset="-120" pitchFamily="18" typeface="新細明體"/>
              </a:rPr>
              <a:t>    scanf("%d", &amp;a[i]);</a:t>
            </a:r>
          </a:p>
        </p:txBody>
      </p:sp>
      <p:sp>
        <p:nvSpPr>
          <p:cNvPr id="301" name="Text Box 30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02" name="Text Box 30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Text Box 303"/>
          <p:cNvSpPr>
            <a:spLocks/>
          </p:cNvSpPr>
          <p:nvPr>
            <p:ph type="obj"/>
          </p:nvPr>
        </p:nvSpPr>
        <p:spPr>
          <a:xfrm>
            <a:off x="381000" y="762000"/>
            <a:ext cx="8382000" cy="5562600"/>
          </a:xfrm>
          <a:prstGeom prst="rect">
            <a:avLst/>
          </a:prstGeom>
        </p:spPr>
        <p:txBody>
          <a:bodyPr anchor="t" bIns="46038" lIns="92075" numCol="1" rIns="92075" tIns="46038" wrap="square"/>
          <a:lstStyle/>
          <a:p>
            <a:pPr indent="-342900" marL="342900">
              <a:lnSpc>
                <a:spcPct val="80000"/>
              </a:lnSpc>
              <a:spcBef>
                <a:spcPts val="400"/>
              </a:spcBef>
              <a:buNone/>
            </a:pPr>
            <a:r>
              <a:rPr dirty="0" lang="en-US" smtClean="0" sz="1800">
                <a:latin charset="0" pitchFamily="49" typeface="Courier New"/>
                <a:ea charset="-120" pitchFamily="18" typeface="新細明體"/>
              </a:rPr>
              <a:t>  printf("In reverse order:");</a:t>
            </a:r>
          </a:p>
          <a:p>
            <a:pPr indent="-342900" marL="342900">
              <a:lnSpc>
                <a:spcPct val="80000"/>
              </a:lnSpc>
              <a:spcBef>
                <a:spcPts val="400"/>
              </a:spcBef>
              <a:buNone/>
            </a:pPr>
            <a:r>
              <a:rPr dirty="0" lang="en-US" smtClean="0" sz="1800">
                <a:latin charset="0" pitchFamily="49" typeface="Courier New"/>
                <a:ea charset="-120" pitchFamily="18" typeface="新細明體"/>
              </a:rPr>
              <a:t>  for (i = n - 1; i &gt;= 0; i--)</a:t>
            </a:r>
          </a:p>
          <a:p>
            <a:pPr indent="-342900" marL="342900">
              <a:lnSpc>
                <a:spcPct val="80000"/>
              </a:lnSpc>
              <a:spcBef>
                <a:spcPts val="400"/>
              </a:spcBef>
              <a:buNone/>
            </a:pPr>
            <a:r>
              <a:rPr dirty="0" lang="en-US" smtClean="0" sz="1800">
                <a:latin charset="0" pitchFamily="49" typeface="Courier New"/>
                <a:ea charset="-120" pitchFamily="18" typeface="新細明體"/>
              </a:rPr>
              <a:t>    printf(" %d", a[i]);</a:t>
            </a:r>
          </a:p>
          <a:p>
            <a:pPr indent="-342900" marL="342900">
              <a:lnSpc>
                <a:spcPct val="80000"/>
              </a:lnSpc>
              <a:spcBef>
                <a:spcPts val="400"/>
              </a:spcBef>
              <a:buNone/>
            </a:pPr>
            <a:r>
              <a:rPr dirty="0" lang="en-US" smtClean="0" sz="1800">
                <a:latin charset="0" pitchFamily="49" typeface="Courier New"/>
                <a:ea charset="-120" pitchFamily="18" typeface="新細明體"/>
              </a:rPr>
              <a:t>  printf("\n");</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return 0;</a:t>
            </a:r>
          </a:p>
          <a:p>
            <a:pPr indent="-342900" marL="342900">
              <a:lnSpc>
                <a:spcPct val="80000"/>
              </a:lnSpc>
              <a:spcBef>
                <a:spcPts val="400"/>
              </a:spcBef>
              <a:buNone/>
            </a:pPr>
            <a:r>
              <a:rPr dirty="0" lang="en-US" smtClean="0" sz="1800">
                <a:latin charset="0" pitchFamily="49" typeface="Courier New"/>
                <a:ea charset="-120" pitchFamily="18" typeface="新細明體"/>
              </a:rPr>
              <a:t>}</a:t>
            </a:r>
          </a:p>
        </p:txBody>
      </p:sp>
      <p:sp>
        <p:nvSpPr>
          <p:cNvPr id="304" name="Text Box 30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05" name="Text Box 30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 Box 30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Variable-Length Arrays (C99)</a:t>
            </a:r>
          </a:p>
        </p:txBody>
      </p:sp>
      <p:sp>
        <p:nvSpPr>
          <p:cNvPr id="307" name="Text Box 30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The array </a:t>
            </a:r>
            <a:r>
              <a:rPr dirty="0" lang="en-US" smtClean="0">
                <a:latin charset="0" pitchFamily="49" typeface="Courier New"/>
                <a:ea charset="-120" pitchFamily="18" typeface="新細明體"/>
              </a:rPr>
              <a:t>a</a:t>
            </a:r>
            <a:r>
              <a:rPr dirty="0" lang="en-US" smtClean="0">
                <a:ea charset="-120" pitchFamily="18" typeface="新細明體"/>
              </a:rPr>
              <a:t> in the </a:t>
            </a:r>
            <a:r>
              <a:rPr dirty="0" lang="en-US" smtClean="0">
                <a:latin charset="0" pitchFamily="49" typeface="Courier New"/>
                <a:ea charset="-120" pitchFamily="18" typeface="新細明體"/>
              </a:rPr>
              <a:t>reverse2.c</a:t>
            </a:r>
            <a:r>
              <a:rPr dirty="0" lang="en-US" smtClean="0">
                <a:ea charset="-120" pitchFamily="18" typeface="新細明體"/>
              </a:rPr>
              <a:t> program is an example of a </a:t>
            </a:r>
            <a:r>
              <a:rPr b="1" dirty="0" i="1" lang="en-US" smtClean="0">
                <a:ea charset="-120" pitchFamily="18" typeface="新細明體"/>
              </a:rPr>
              <a:t>variable-length array </a:t>
            </a:r>
            <a:r>
              <a:rPr dirty="0" lang="en-US" smtClean="0">
                <a:ea charset="-120" pitchFamily="18" typeface="新細明體"/>
              </a:rPr>
              <a:t>(or </a:t>
            </a:r>
            <a:r>
              <a:rPr b="1" dirty="0" i="1" lang="en-US" smtClean="0">
                <a:ea charset="-120" pitchFamily="18" typeface="新細明體"/>
              </a:rPr>
              <a:t>VLA</a:t>
            </a:r>
            <a:r>
              <a:rPr dirty="0" lang="en-US" smtClean="0">
                <a:ea charset="-120" pitchFamily="18" typeface="新細明體"/>
              </a:rPr>
              <a:t>).</a:t>
            </a:r>
          </a:p>
          <a:p>
            <a:pPr indent="-342900" marL="342900"/>
            <a:r>
              <a:rPr dirty="0" lang="en-US" smtClean="0">
                <a:ea charset="-120" pitchFamily="18" typeface="新細明體"/>
              </a:rPr>
              <a:t>The length of a VLA is computed when the program is executed.</a:t>
            </a:r>
          </a:p>
          <a:p>
            <a:pPr indent="-342900" marL="342900"/>
            <a:r>
              <a:rPr dirty="0" lang="en-US" smtClean="0">
                <a:ea charset="-120" pitchFamily="18" typeface="新細明體"/>
              </a:rPr>
              <a:t>The chief advantage of a VLA is that a program can calculate exactly how many elements are needed.</a:t>
            </a:r>
          </a:p>
          <a:p>
            <a:pPr indent="-342900" marL="342900"/>
            <a:r>
              <a:rPr dirty="0" lang="en-US" smtClean="0">
                <a:ea charset="-120" pitchFamily="18" typeface="新細明體"/>
              </a:rPr>
              <a:t>If the programmer makes the choice, it’s likely that the array will be too long (wasting memory) or too short (causing the program to fail).</a:t>
            </a:r>
          </a:p>
        </p:txBody>
      </p:sp>
      <p:sp>
        <p:nvSpPr>
          <p:cNvPr id="308" name="Text Box 30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09" name="Text Box 30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 Box 31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Variable-Length Arrays (C99)</a:t>
            </a:r>
          </a:p>
        </p:txBody>
      </p:sp>
      <p:sp>
        <p:nvSpPr>
          <p:cNvPr id="311" name="Text Box 31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700">
                <a:ea charset="-120" pitchFamily="18" typeface="新細明體"/>
              </a:rPr>
              <a:t>The length of a VLA doesn’t have to be specified by a single variable. Arbitrary expressions are legal:</a:t>
            </a:r>
          </a:p>
          <a:p>
            <a:pPr indent="-342900" marL="342900">
              <a:lnSpc>
                <a:spcPct val="80000"/>
              </a:lnSpc>
              <a:spcBef>
                <a:spcPts val="1200"/>
              </a:spcBef>
              <a:buNone/>
            </a:pPr>
            <a:r>
              <a:rPr dirty="0" lang="en-US" smtClean="0" sz="2300">
                <a:latin charset="0" pitchFamily="49" typeface="Courier New"/>
                <a:ea charset="-120" pitchFamily="18" typeface="新細明體"/>
              </a:rPr>
              <a:t>	int a[3*i+5];</a:t>
            </a:r>
          </a:p>
          <a:p>
            <a:pPr indent="-342900" marL="342900">
              <a:lnSpc>
                <a:spcPct val="80000"/>
              </a:lnSpc>
              <a:spcBef>
                <a:spcPts val="600"/>
              </a:spcBef>
              <a:buNone/>
            </a:pPr>
            <a:r>
              <a:rPr dirty="0" lang="en-US" smtClean="0" sz="2300">
                <a:latin charset="0" pitchFamily="49" typeface="Courier New"/>
                <a:ea charset="-120" pitchFamily="18" typeface="新細明體"/>
              </a:rPr>
              <a:t>	int b[j+k];</a:t>
            </a:r>
            <a:r>
              <a:rPr dirty="0" lang="en-US" smtClean="0" sz="2400">
                <a:latin charset="0" pitchFamily="49" typeface="Courier New"/>
                <a:ea charset="-120" pitchFamily="18" typeface="新細明體"/>
              </a:rPr>
              <a:t> </a:t>
            </a:r>
          </a:p>
          <a:p>
            <a:pPr indent="-342900" marL="342900"/>
            <a:r>
              <a:rPr dirty="0" lang="en-US" smtClean="0" sz="2700">
                <a:ea charset="-120" pitchFamily="18" typeface="新細明體"/>
              </a:rPr>
              <a:t>Like other arrays, VLAs can be multidimensional:</a:t>
            </a:r>
          </a:p>
          <a:p>
            <a:pPr indent="-342900" marL="342900">
              <a:lnSpc>
                <a:spcPct val="80000"/>
              </a:lnSpc>
              <a:spcBef>
                <a:spcPts val="1200"/>
              </a:spcBef>
              <a:buNone/>
            </a:pPr>
            <a:r>
              <a:rPr dirty="0" lang="en-US" smtClean="0" sz="2300">
                <a:latin charset="0" pitchFamily="49" typeface="Courier New"/>
                <a:ea charset="-120" pitchFamily="18" typeface="新細明體"/>
              </a:rPr>
              <a:t>	int c[m][n];</a:t>
            </a:r>
          </a:p>
          <a:p>
            <a:pPr indent="-342900" marL="342900"/>
            <a:r>
              <a:rPr dirty="0" lang="en-US" smtClean="0" sz="2700">
                <a:ea charset="-120" pitchFamily="18" typeface="新細明體"/>
              </a:rPr>
              <a:t>Restrictions on VLAs:</a:t>
            </a:r>
          </a:p>
          <a:p>
            <a:pPr indent="-285750" lvl="1" marL="742950"/>
            <a:r>
              <a:rPr dirty="0" lang="en-US" smtClean="0" sz="2300">
                <a:ea charset="-120" pitchFamily="18" typeface="新細明體"/>
              </a:rPr>
              <a:t>Can’t have static storage duration (discussed in Chapter 18). </a:t>
            </a:r>
          </a:p>
          <a:p>
            <a:pPr indent="-285750" lvl="1" marL="742950"/>
            <a:r>
              <a:rPr dirty="0" lang="en-US" smtClean="0" sz="2300">
                <a:ea charset="-120" pitchFamily="18" typeface="新細明體"/>
              </a:rPr>
              <a:t>Can’t have an initializer.</a:t>
            </a:r>
          </a:p>
        </p:txBody>
      </p:sp>
      <p:sp>
        <p:nvSpPr>
          <p:cNvPr id="312" name="Text Box 31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13" name="Text Box 31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 Box 31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t>VLA example</a:t>
            </a:r>
          </a:p>
        </p:txBody>
      </p:sp>
      <p:sp>
        <p:nvSpPr>
          <p:cNvPr id="315" name="Text Box 31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r>
              <a:rPr dirty="0" lang="en-US" smtClean="0" sz="1200">
                <a:solidFill>
                  <a:srgbClr val="C6A02E"/>
                </a:solidFill>
                <a:latin charset="0" typeface="Arial"/>
                <a:ea charset="-120" pitchFamily="18" typeface="新細明體"/>
              </a:rPr>
              <a:t>Copyright © 2008 W. W. Norton &amp; Company.</a:t>
            </a:r>
          </a:p>
          <a:p>
            <a:pPr indent="0" marL="0"/>
            <a:r>
              <a:rPr dirty="0" lang="en-US" smtClean="0" sz="1200">
                <a:solidFill>
                  <a:srgbClr val="C6A02E"/>
                </a:solidFill>
                <a:latin charset="0" typeface="Arial"/>
                <a:ea charset="-120" pitchFamily="18" typeface="新細明體"/>
              </a:rPr>
              <a:t>All rights reserved.</a:t>
            </a:r>
          </a:p>
        </p:txBody>
      </p:sp>
      <p:sp>
        <p:nvSpPr>
          <p:cNvPr id="316" name="Text Box 31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r>
              <a:rPr dirty="0" lang="en-US" smtClean="0" sz="1200">
                <a:latin charset="0" typeface="Arial"/>
                <a:ea charset="-120" pitchFamily="18" typeface="新細明體"/>
              </a:rPr>
              <a:t>*</a:t>
            </a:r>
          </a:p>
        </p:txBody>
      </p:sp>
      <p:sp>
        <p:nvSpPr>
          <p:cNvPr id="317" name="Text Box 317"/>
          <p:cNvSpPr txBox="1">
            <a:spLocks/>
          </p:cNvSpPr>
          <p:nvPr/>
        </p:nvSpPr>
        <p:spPr>
          <a:xfrm>
            <a:off x="685800" y="1524000"/>
            <a:ext cx="7772400" cy="4800600"/>
          </a:xfrm>
          <a:prstGeom prst="rect">
            <a:avLst/>
          </a:prstGeom>
          <a:noFill/>
          <a:ln>
            <a:noFill/>
          </a:ln>
        </p:spPr>
        <p:txBody>
          <a:bodyPr numCol="1"/>
          <a:lstStyle/>
          <a:p>
            <a:pPr indent="-342900" marL="342900"/>
            <a:r>
              <a:rPr dirty="0" lang="en-US" smtClean="0" sz="1800">
                <a:ea charset="-120" pitchFamily="18" typeface="新細明體"/>
              </a:rPr>
              <a:t>int main()</a:t>
            </a:r>
          </a:p>
          <a:p>
            <a:pPr indent="-342900" marL="342900"/>
            <a:r>
              <a:rPr dirty="0" lang="en-US" smtClean="0" sz="1800">
                <a:ea charset="-120" pitchFamily="18" typeface="新細明體"/>
              </a:rPr>
              <a:t>{</a:t>
            </a:r>
          </a:p>
          <a:p>
            <a:pPr indent="-342900" marL="342900"/>
            <a:r>
              <a:rPr dirty="0" lang="en-US" smtClean="0" sz="1800">
                <a:ea charset="-120" pitchFamily="18" typeface="新細明體"/>
              </a:rPr>
              <a:t>   int i, j,</a:t>
            </a:r>
            <a:r>
              <a:rPr b="1" dirty="0" lang="en-US" smtClean="0" sz="1800">
                <a:solidFill>
                  <a:srgbClr val="B82F25"/>
                </a:solidFill>
                <a:ea charset="-120" pitchFamily="18" typeface="新細明體"/>
              </a:rPr>
              <a:t> size, row1, col1</a:t>
            </a:r>
            <a:r>
              <a:rPr dirty="0" lang="en-US" smtClean="0" sz="1800">
                <a:ea charset="-120" pitchFamily="18" typeface="新細明體"/>
              </a:rPr>
              <a:t>; //variable to hold size of 1-D and 2-D arrays</a:t>
            </a:r>
          </a:p>
          <a:p>
            <a:pPr indent="-342900" marL="342900"/>
            <a:r>
              <a:rPr dirty="0" lang="en-US" smtClean="0" sz="1800">
                <a:ea charset="-120" pitchFamily="18" typeface="新細明體"/>
              </a:rPr>
              <a:t>   printf("Enter size of 1-D and 2-D arrays  (ex. 3 4 5): ");</a:t>
            </a:r>
          </a:p>
          <a:p>
            <a:pPr indent="-342900" marL="342900"/>
            <a:r>
              <a:rPr dirty="0" lang="en-US" smtClean="0" sz="1800">
                <a:ea charset="-120" pitchFamily="18" typeface="新細明體"/>
              </a:rPr>
              <a:t>   scanf("%d ("%d %d ", &amp;size ", &amp;row1, &amp;col1);</a:t>
            </a:r>
          </a:p>
          <a:p>
            <a:pPr indent="-342900" marL="342900"/>
            <a:r>
              <a:rPr dirty="0" lang="en-US" smtClean="0" sz="1800">
                <a:ea charset="-120" pitchFamily="18" typeface="新細明體"/>
              </a:rPr>
              <a:t>   </a:t>
            </a:r>
          </a:p>
          <a:p>
            <a:pPr indent="-342900" marL="342900"/>
            <a:r>
              <a:rPr dirty="0" lang="en-US" smtClean="0" sz="1800">
                <a:ea charset="-120" pitchFamily="18" typeface="新細明體"/>
              </a:rPr>
              <a:t>   </a:t>
            </a:r>
            <a:r>
              <a:rPr b="1" dirty="0" lang="en-US" smtClean="0" sz="1800">
                <a:solidFill>
                  <a:srgbClr val="B82F25"/>
                </a:solidFill>
                <a:ea charset="-120" pitchFamily="18" typeface="新細明體"/>
              </a:rPr>
              <a:t>int arr[ size ]; </a:t>
            </a:r>
            <a:r>
              <a:rPr dirty="0" lang="en-US" smtClean="0" sz="1800">
                <a:ea charset="-120" pitchFamily="18" typeface="新細明體"/>
              </a:rPr>
              <a:t>//declaring arrays </a:t>
            </a:r>
          </a:p>
          <a:p>
            <a:pPr indent="-342900" marL="342900"/>
            <a:r>
              <a:rPr dirty="0" lang="en-US" smtClean="0" sz="1800">
                <a:ea charset="-120" pitchFamily="18" typeface="新細明體"/>
              </a:rPr>
              <a:t>   </a:t>
            </a:r>
            <a:r>
              <a:rPr b="1" dirty="0" lang="en-US" smtClean="0" sz="1800">
                <a:solidFill>
                  <a:srgbClr val="B82F25"/>
                </a:solidFill>
                <a:ea charset="-120" pitchFamily="18" typeface="新細明體"/>
              </a:rPr>
              <a:t>int arr2D[ row1 ][ col1 ]; </a:t>
            </a:r>
            <a:r>
              <a:rPr dirty="0" lang="en-US" smtClean="0" sz="1800">
                <a:ea charset="-120" pitchFamily="18" typeface="新細明體"/>
              </a:rPr>
              <a:t>//2-D array</a:t>
            </a:r>
          </a:p>
          <a:p>
            <a:pPr indent="-342900" marL="342900"/>
            <a:r>
              <a:rPr dirty="0" lang="en-US" smtClean="0" sz="1800">
                <a:ea charset="-120" pitchFamily="18" typeface="新細明體"/>
              </a:rPr>
              <a:t>  </a:t>
            </a:r>
          </a:p>
          <a:p>
            <a:pPr indent="-342900" marL="342900"/>
            <a:r>
              <a:rPr dirty="0" lang="en-US" smtClean="0" sz="1800">
                <a:ea charset="-120" pitchFamily="18" typeface="新細明體"/>
              </a:rPr>
              <a:t>   for ( i = 0; i &lt; size; ++i) { arr[ i ] = 2 * i; }</a:t>
            </a:r>
          </a:p>
          <a:p>
            <a:pPr indent="-342900" marL="342900"/>
            <a:r>
              <a:rPr dirty="0" lang="en-US" smtClean="0" sz="1800">
                <a:ea charset="-120" pitchFamily="18" typeface="新細明體"/>
              </a:rPr>
              <a:t>   for ( i = 0; i &lt; row1; ++i)   {</a:t>
            </a:r>
          </a:p>
          <a:p>
            <a:pPr indent="-342900" marL="342900"/>
            <a:r>
              <a:rPr dirty="0" lang="en-US" smtClean="0" sz="1800">
                <a:ea charset="-120" pitchFamily="18" typeface="新細明體"/>
              </a:rPr>
              <a:t>      for ( j = 0; j &lt; col1; ++j) { arr2D[ i ][ j ] = i + j;}</a:t>
            </a:r>
          </a:p>
          <a:p>
            <a:pPr indent="-342900" marL="342900"/>
            <a:r>
              <a:rPr dirty="0" lang="en-US" smtClean="0" sz="1800">
                <a:ea charset="-120" pitchFamily="18" typeface="新細明體"/>
              </a:rPr>
              <a:t>   }</a:t>
            </a:r>
          </a:p>
          <a:p>
            <a:pPr indent="-342900" marL="342900"/>
            <a:r>
              <a:rPr dirty="0" lang="en-US" smtClean="0" sz="1800">
                <a:ea charset="-120" pitchFamily="18" typeface="新細明體"/>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 Box 31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Variable-Length Arrays (C99)</a:t>
            </a:r>
          </a:p>
        </p:txBody>
      </p:sp>
      <p:sp>
        <p:nvSpPr>
          <p:cNvPr id="319" name="Text Box 31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700">
                <a:ea charset="-120" pitchFamily="18" typeface="新細明體"/>
              </a:rPr>
              <a:t>If VLA fails, a STACK overflow occurs, which can not be checked beforehand. (However, </a:t>
            </a:r>
            <a:r>
              <a:rPr b="1" dirty="0" i="1" lang="en-US" smtClean="0" sz="2700">
                <a:solidFill>
                  <a:srgbClr val="C00000"/>
                </a:solidFill>
                <a:ea charset="-120" pitchFamily="18" typeface="新細明體"/>
              </a:rPr>
              <a:t>dynamic memory allocation</a:t>
            </a:r>
            <a:r>
              <a:rPr dirty="0" lang="en-US" smtClean="0" sz="2700">
                <a:ea charset="-120" pitchFamily="18" typeface="新細明體"/>
              </a:rPr>
              <a:t> can.)</a:t>
            </a:r>
          </a:p>
          <a:p>
            <a:pPr indent="-342900" marL="342900"/>
            <a:r>
              <a:rPr dirty="0" lang="en-US" smtClean="0">
                <a:ea charset="-120" pitchFamily="18" typeface="新細明體"/>
              </a:rPr>
              <a:t>have to keep track of how much stack you use with respect to your total stack size to avoid this situation.</a:t>
            </a:r>
          </a:p>
          <a:p>
            <a:pPr indent="-342900" marL="342900"/>
            <a:r>
              <a:rPr dirty="0" lang="en-US" smtClean="0">
                <a:ea charset="-120" pitchFamily="18" typeface="新細明體"/>
              </a:rPr>
              <a:t>The main use of VLA is basically a zero-overhead malloc() for </a:t>
            </a:r>
            <a:r>
              <a:rPr b="1" dirty="0" lang="en-US" smtClean="0">
                <a:solidFill>
                  <a:srgbClr val="FF0000"/>
                </a:solidFill>
                <a:ea charset="-120" pitchFamily="18" typeface="新細明體"/>
              </a:rPr>
              <a:t>small allocations</a:t>
            </a:r>
            <a:r>
              <a:rPr dirty="0" lang="en-US" smtClean="0">
                <a:ea charset="-120" pitchFamily="18" typeface="新細明體"/>
              </a:rPr>
              <a:t>.</a:t>
            </a:r>
          </a:p>
        </p:txBody>
      </p:sp>
      <p:sp>
        <p:nvSpPr>
          <p:cNvPr id="320" name="Text Box 32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21" name="Text Box 32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ext Box 32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Variable-Length Arrays (C99)</a:t>
            </a:r>
          </a:p>
        </p:txBody>
      </p:sp>
      <p:sp>
        <p:nvSpPr>
          <p:cNvPr id="323" name="Text Box 32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While VLA is bad/dangerous, </a:t>
            </a:r>
            <a:r>
              <a:rPr b="1" dirty="0" lang="en-US" smtClean="0">
                <a:solidFill>
                  <a:srgbClr val="B82F25"/>
                </a:solidFill>
                <a:ea charset="-120" pitchFamily="18" typeface="新細明體"/>
              </a:rPr>
              <a:t>pointer-to-VLA types</a:t>
            </a:r>
            <a:r>
              <a:rPr dirty="0" lang="en-US" smtClean="0">
                <a:ea charset="-120" pitchFamily="18" typeface="新細明體"/>
              </a:rPr>
              <a:t> are extremely useful. They make it possible to have dynamically-allocated (via malloc) multi-dimensional arrays without doing the dimension arithmetic manually, as in:</a:t>
            </a:r>
          </a:p>
          <a:p>
            <a:pPr indent="-342900" marL="342900">
              <a:buNone/>
            </a:pPr>
            <a:r>
              <a:rPr dirty="0" lang="en-US" smtClean="0">
                <a:ea charset="-120" pitchFamily="18" typeface="新細明體"/>
              </a:rPr>
              <a:t>	size_t n;</a:t>
            </a:r>
          </a:p>
          <a:p>
            <a:pPr indent="-342900" marL="342900">
              <a:buNone/>
            </a:pPr>
            <a:r>
              <a:rPr dirty="0" lang="en-US" smtClean="0">
                <a:ea charset="-120" pitchFamily="18" typeface="新細明體"/>
              </a:rPr>
              <a:t>	double (*matrix)[n] = malloc(n * sizeof *matrix);</a:t>
            </a:r>
          </a:p>
          <a:p>
            <a:pPr indent="-342900" marL="342900">
              <a:buNone/>
            </a:pPr>
            <a:r>
              <a:rPr dirty="0" lang="en-US" smtClean="0">
                <a:ea charset="-120" pitchFamily="18" typeface="新細明體"/>
              </a:rPr>
              <a:t>	to get an n-by-n matrix addressable as matrix[i][j].</a:t>
            </a:r>
          </a:p>
        </p:txBody>
      </p:sp>
      <p:sp>
        <p:nvSpPr>
          <p:cNvPr id="324" name="Text Box 32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25" name="Text Box 32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
        <p:nvSpPr>
          <p:cNvPr id="326" name="Text Box 326"/>
          <p:cNvSpPr>
            <a:spLocks/>
          </p:cNvSpPr>
          <p:nvPr/>
        </p:nvSpPr>
        <p:spPr>
          <a:xfrm>
            <a:off x="3276600" y="3810000"/>
            <a:ext cx="914400" cy="381000"/>
          </a:xfrm>
          <a:prstGeom prst="wedgeRectCallout">
            <a:avLst>
              <a:gd fmla="val -139731" name="adj1"/>
              <a:gd fmla="val 100000" name="adj2"/>
            </a:avLst>
          </a:prstGeom>
          <a:solidFill>
            <a:schemeClr val="accent1"/>
          </a:solidFill>
          <a:ln w="12700">
            <a:solidFill>
              <a:schemeClr val="tx1"/>
            </a:solidFill>
            <a:round/>
            <a:headEnd/>
            <a:tailEnd/>
          </a:ln>
        </p:spPr>
        <p:txBody>
          <a:bodyPr anchor="ctr" bIns="0" lIns="0" numCol="1" rIns="0" tIns="0"/>
          <a:lstStyle/>
          <a:p>
            <a:pPr algn="ctr" indent="0" marL="0">
              <a:lnSpc>
                <a:spcPts val="2400"/>
              </a:lnSpc>
            </a:pPr>
            <a:r>
              <a:rPr dirty="0" lang="en-US" smtClean="0"/>
              <a:t>pointer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 Box 11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Array Subscripting</a:t>
            </a:r>
          </a:p>
        </p:txBody>
      </p:sp>
      <p:sp>
        <p:nvSpPr>
          <p:cNvPr id="116" name="Text Box 116"/>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Expressions of the form </a:t>
            </a:r>
            <a:r>
              <a:rPr dirty="0" lang="en-US" smtClean="0">
                <a:latin charset="0" pitchFamily="49" typeface="Courier New"/>
                <a:ea charset="-120" pitchFamily="18" typeface="新細明體"/>
              </a:rPr>
              <a:t>a[i]</a:t>
            </a:r>
            <a:r>
              <a:rPr dirty="0" lang="en-US" smtClean="0">
                <a:ea charset="-120" pitchFamily="18" typeface="新細明體"/>
              </a:rPr>
              <a:t> are lvalues, so they can be used in the same way as ordinary variables:</a:t>
            </a:r>
          </a:p>
          <a:p>
            <a:pPr indent="-342900" marL="342900">
              <a:lnSpc>
                <a:spcPct val="80000"/>
              </a:lnSpc>
              <a:spcBef>
                <a:spcPts val="1200"/>
              </a:spcBef>
              <a:buNone/>
            </a:pPr>
            <a:r>
              <a:rPr dirty="0" lang="en-US" smtClean="0" sz="2400">
                <a:latin charset="0" pitchFamily="49" typeface="Courier New"/>
                <a:ea charset="-120" pitchFamily="18" typeface="新細明體"/>
              </a:rPr>
              <a:t>	a[0] = 1;</a:t>
            </a:r>
          </a:p>
          <a:p>
            <a:pPr indent="-342900" marL="342900">
              <a:lnSpc>
                <a:spcPct val="80000"/>
              </a:lnSpc>
              <a:spcBef>
                <a:spcPts val="600"/>
              </a:spcBef>
              <a:buNone/>
            </a:pPr>
            <a:r>
              <a:rPr dirty="0" lang="en-US" smtClean="0" sz="2400">
                <a:latin charset="0" pitchFamily="49" typeface="Courier New"/>
                <a:ea charset="-120" pitchFamily="18" typeface="新細明體"/>
              </a:rPr>
              <a:t>	printf("%d\n", a[5]);</a:t>
            </a:r>
          </a:p>
          <a:p>
            <a:pPr indent="-342900" marL="342900">
              <a:lnSpc>
                <a:spcPct val="80000"/>
              </a:lnSpc>
              <a:spcBef>
                <a:spcPts val="600"/>
              </a:spcBef>
              <a:buNone/>
            </a:pPr>
            <a:r>
              <a:rPr dirty="0" lang="en-US" smtClean="0" sz="2400">
                <a:latin charset="0" pitchFamily="49" typeface="Courier New"/>
                <a:ea charset="-120" pitchFamily="18" typeface="新細明體"/>
              </a:rPr>
              <a:t>	++a[i];</a:t>
            </a:r>
          </a:p>
          <a:p>
            <a:pPr indent="-342900" marL="342900"/>
            <a:r>
              <a:rPr dirty="0" lang="en-US" smtClean="0">
                <a:ea charset="-120" pitchFamily="18" typeface="新細明體"/>
              </a:rPr>
              <a:t>In general, if an array contains elements of type </a:t>
            </a:r>
            <a:r>
              <a:rPr dirty="0" i="1" lang="en-US" smtClean="0">
                <a:ea charset="-120" pitchFamily="18" typeface="新細明體"/>
              </a:rPr>
              <a:t>T</a:t>
            </a:r>
            <a:r>
              <a:rPr dirty="0" lang="en-US" smtClean="0">
                <a:ea charset="-120" pitchFamily="18" typeface="新細明體"/>
              </a:rPr>
              <a:t>, then each element of the array is treated as if it were a variable of type </a:t>
            </a:r>
            <a:r>
              <a:rPr dirty="0" i="1" lang="en-US" smtClean="0">
                <a:ea charset="-120" pitchFamily="18" typeface="新細明體"/>
              </a:rPr>
              <a:t>T</a:t>
            </a:r>
            <a:r>
              <a:rPr dirty="0" lang="en-US" smtClean="0">
                <a:ea charset="-120" pitchFamily="18" typeface="新細明體"/>
              </a:rPr>
              <a:t>.</a:t>
            </a:r>
          </a:p>
        </p:txBody>
      </p:sp>
      <p:sp>
        <p:nvSpPr>
          <p:cNvPr id="117" name="Text Box 11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18" name="Text Box 11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 Box 11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Array Subscripting</a:t>
            </a:r>
          </a:p>
        </p:txBody>
      </p:sp>
      <p:sp>
        <p:nvSpPr>
          <p:cNvPr id="120" name="Text Box 120"/>
          <p:cNvSpPr>
            <a:spLocks/>
          </p:cNvSpPr>
          <p:nvPr>
            <p:ph type="obj"/>
          </p:nvPr>
        </p:nvSpPr>
        <p:spPr>
          <a:xfrm>
            <a:off x="685800" y="1524000"/>
            <a:ext cx="8077200" cy="4800600"/>
          </a:xfrm>
          <a:prstGeom prst="rect">
            <a:avLst/>
          </a:prstGeom>
        </p:spPr>
        <p:txBody>
          <a:bodyPr anchor="t" bIns="46038" lIns="92075" numCol="1" rIns="92075" tIns="46038" wrap="square"/>
          <a:lstStyle/>
          <a:p>
            <a:pPr indent="-342900" marL="342900"/>
            <a:r>
              <a:rPr dirty="0" lang="en-US" smtClean="0" sz="2400">
                <a:ea charset="-120" pitchFamily="18" typeface="新細明體"/>
              </a:rPr>
              <a:t>Many programs contain </a:t>
            </a:r>
            <a:r>
              <a:rPr dirty="0" lang="en-US" smtClean="0" sz="2400">
                <a:latin charset="0" pitchFamily="49" typeface="Courier New"/>
                <a:ea charset="-120" pitchFamily="18" typeface="新細明體"/>
              </a:rPr>
              <a:t>for</a:t>
            </a:r>
            <a:r>
              <a:rPr dirty="0" lang="en-US" smtClean="0" sz="2400">
                <a:ea charset="-120" pitchFamily="18" typeface="新細明體"/>
              </a:rPr>
              <a:t> loops whose job is to perform some operation on every element in an array.</a:t>
            </a:r>
          </a:p>
          <a:p>
            <a:pPr indent="-342900" marL="342900"/>
            <a:r>
              <a:rPr dirty="0" lang="en-US" smtClean="0" sz="2400">
                <a:ea charset="-120" pitchFamily="18" typeface="新細明體"/>
              </a:rPr>
              <a:t>Examples of typical operations on an array </a:t>
            </a:r>
            <a:r>
              <a:rPr dirty="0" lang="en-US" smtClean="0" sz="2400">
                <a:latin charset="0" pitchFamily="49" typeface="Courier New"/>
                <a:ea charset="-120" pitchFamily="18" typeface="新細明體"/>
              </a:rPr>
              <a:t>a</a:t>
            </a:r>
            <a:r>
              <a:rPr dirty="0" lang="en-US" smtClean="0" sz="2400">
                <a:ea charset="-120" pitchFamily="18" typeface="新細明體"/>
              </a:rPr>
              <a:t> of length </a:t>
            </a:r>
            <a:r>
              <a:rPr dirty="0" lang="en-US" smtClean="0" sz="2400">
                <a:latin charset="0" pitchFamily="49" typeface="Courier New"/>
                <a:ea charset="-120" pitchFamily="18" typeface="新細明體"/>
              </a:rPr>
              <a:t>N</a:t>
            </a:r>
            <a:r>
              <a:rPr dirty="0" lang="en-US" smtClean="0" sz="2400">
                <a:ea charset="-120" pitchFamily="18" typeface="新細明體"/>
              </a:rPr>
              <a:t>:</a:t>
            </a:r>
          </a:p>
          <a:p>
            <a:pPr indent="-342900" marL="342900">
              <a:lnSpc>
                <a:spcPct val="80000"/>
              </a:lnSpc>
              <a:spcBef>
                <a:spcPts val="1200"/>
              </a:spcBef>
              <a:buNone/>
            </a:pPr>
            <a:r>
              <a:rPr dirty="0" lang="en-US" smtClean="0" sz="1900">
                <a:latin charset="0" pitchFamily="49" typeface="Courier New"/>
                <a:ea charset="-120" pitchFamily="18" typeface="新細明體"/>
              </a:rPr>
              <a:t>	for (i = 0; i &lt; N; i++)</a:t>
            </a:r>
          </a:p>
          <a:p>
            <a:pPr indent="-342900" marL="342900">
              <a:lnSpc>
                <a:spcPct val="80000"/>
              </a:lnSpc>
              <a:spcBef>
                <a:spcPts val="600"/>
              </a:spcBef>
              <a:buNone/>
            </a:pPr>
            <a:r>
              <a:rPr dirty="0" lang="en-US" smtClean="0" sz="1900">
                <a:latin charset="0" pitchFamily="49" typeface="Courier New"/>
                <a:ea charset="-120" pitchFamily="18" typeface="新細明體"/>
              </a:rPr>
              <a:t>	  a[i] = 0;             /* clears a */</a:t>
            </a:r>
          </a:p>
          <a:p>
            <a:pPr indent="-342900" marL="342900">
              <a:lnSpc>
                <a:spcPct val="70000"/>
              </a:lnSpc>
              <a:spcBef>
                <a:spcPct val="0"/>
              </a:spcBef>
              <a:buNone/>
            </a:pPr>
            <a:r>
              <a:rPr dirty="0" lang="en-US" smtClean="0" sz="1900">
                <a:latin charset="0" pitchFamily="49" typeface="Courier New"/>
                <a:ea charset="-120" pitchFamily="18" typeface="新細明體"/>
              </a:rPr>
              <a:t>	</a:t>
            </a:r>
          </a:p>
          <a:p>
            <a:pPr indent="-342900" marL="342900">
              <a:lnSpc>
                <a:spcPct val="80000"/>
              </a:lnSpc>
              <a:spcBef>
                <a:spcPts val="600"/>
              </a:spcBef>
              <a:buNone/>
            </a:pPr>
            <a:r>
              <a:rPr dirty="0" lang="en-US" smtClean="0" sz="1900">
                <a:latin charset="0" pitchFamily="49" typeface="Courier New"/>
                <a:ea charset="-120" pitchFamily="18" typeface="新細明體"/>
              </a:rPr>
              <a:t>	for (i = 0; i &lt; N; i++)</a:t>
            </a:r>
          </a:p>
          <a:p>
            <a:pPr indent="-342900" marL="342900">
              <a:lnSpc>
                <a:spcPct val="80000"/>
              </a:lnSpc>
              <a:spcBef>
                <a:spcPts val="600"/>
              </a:spcBef>
              <a:buNone/>
            </a:pPr>
            <a:r>
              <a:rPr dirty="0" lang="en-US" smtClean="0" sz="1900">
                <a:latin charset="0" pitchFamily="49" typeface="Courier New"/>
                <a:ea charset="-120" pitchFamily="18" typeface="新細明體"/>
              </a:rPr>
              <a:t>	  scanf("%d", &amp;a[i]);   /* reads data into a */</a:t>
            </a:r>
          </a:p>
          <a:p>
            <a:pPr indent="-342900" marL="342900">
              <a:lnSpc>
                <a:spcPct val="70000"/>
              </a:lnSpc>
              <a:spcBef>
                <a:spcPct val="0"/>
              </a:spcBef>
              <a:buNone/>
            </a:pPr>
            <a:r>
              <a:rPr dirty="0" lang="en-US" smtClean="0" sz="1900">
                <a:latin charset="0" pitchFamily="49" typeface="Courier New"/>
                <a:ea charset="-120" pitchFamily="18" typeface="新細明體"/>
              </a:rPr>
              <a:t>	</a:t>
            </a:r>
          </a:p>
          <a:p>
            <a:pPr indent="-342900" marL="342900">
              <a:lnSpc>
                <a:spcPct val="80000"/>
              </a:lnSpc>
              <a:spcBef>
                <a:spcPts val="600"/>
              </a:spcBef>
              <a:buNone/>
            </a:pPr>
            <a:r>
              <a:rPr dirty="0" lang="en-US" smtClean="0" sz="1900">
                <a:latin charset="0" pitchFamily="49" typeface="Courier New"/>
                <a:ea charset="-120" pitchFamily="18" typeface="新細明體"/>
              </a:rPr>
              <a:t>	for (i = 0; i &lt; N; i++)</a:t>
            </a:r>
          </a:p>
          <a:p>
            <a:pPr indent="-342900" marL="342900">
              <a:lnSpc>
                <a:spcPct val="80000"/>
              </a:lnSpc>
              <a:spcBef>
                <a:spcPts val="600"/>
              </a:spcBef>
              <a:buNone/>
            </a:pPr>
            <a:r>
              <a:rPr dirty="0" lang="en-US" smtClean="0" sz="1900">
                <a:latin charset="0" pitchFamily="49" typeface="Courier New"/>
                <a:ea charset="-120" pitchFamily="18" typeface="新細明體"/>
              </a:rPr>
              <a:t>	  sum += a[i];          /* sums the elements of a */</a:t>
            </a:r>
          </a:p>
        </p:txBody>
      </p:sp>
      <p:sp>
        <p:nvSpPr>
          <p:cNvPr id="121" name="Text Box 12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22" name="Text Box 12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 Box 12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Array Subscripting</a:t>
            </a:r>
          </a:p>
        </p:txBody>
      </p:sp>
      <p:sp>
        <p:nvSpPr>
          <p:cNvPr id="124" name="Text Box 124"/>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solidFill>
                  <a:srgbClr val="FF0000"/>
                </a:solidFill>
                <a:ea charset="-120" pitchFamily="18" typeface="新細明體"/>
              </a:rPr>
              <a:t>C doesn’t require that subscript bounds be checked</a:t>
            </a:r>
            <a:r>
              <a:rPr dirty="0" lang="en-US" smtClean="0">
                <a:ea charset="-120" pitchFamily="18" typeface="新細明體"/>
              </a:rPr>
              <a:t>; if a subscript goes out of range, the program’s behavior is undefined.</a:t>
            </a:r>
          </a:p>
          <a:p>
            <a:pPr indent="-342900" marL="342900"/>
            <a:r>
              <a:rPr dirty="0" lang="en-US" smtClean="0">
                <a:ea charset="-120" pitchFamily="18" typeface="新細明體"/>
              </a:rPr>
              <a:t>A </a:t>
            </a:r>
            <a:r>
              <a:rPr dirty="0" lang="en-US" smtClean="0">
                <a:solidFill>
                  <a:srgbClr val="FF0000"/>
                </a:solidFill>
                <a:ea charset="-120" pitchFamily="18" typeface="新細明體"/>
              </a:rPr>
              <a:t>common mistake</a:t>
            </a:r>
            <a:r>
              <a:rPr dirty="0" lang="en-US" smtClean="0">
                <a:ea charset="-120" pitchFamily="18" typeface="新細明體"/>
              </a:rPr>
              <a:t>: forgetting that an array with </a:t>
            </a:r>
            <a:r>
              <a:rPr dirty="0" i="1" lang="en-US" smtClean="0">
                <a:ea charset="-120" pitchFamily="18" typeface="新細明體"/>
              </a:rPr>
              <a:t>n</a:t>
            </a:r>
            <a:r>
              <a:rPr dirty="0" lang="en-US" smtClean="0">
                <a:ea charset="-120" pitchFamily="18" typeface="新細明體"/>
              </a:rPr>
              <a:t> elements is indexed from 0 to </a:t>
            </a:r>
            <a:r>
              <a:rPr dirty="0" i="1" lang="en-US" smtClean="0">
                <a:ea charset="-120" pitchFamily="18" typeface="新細明體"/>
              </a:rPr>
              <a:t>n</a:t>
            </a:r>
            <a:r>
              <a:rPr dirty="0" lang="en-US" smtClean="0">
                <a:ea charset="-120" pitchFamily="18" typeface="新細明體"/>
              </a:rPr>
              <a:t> – 1, not 1 to </a:t>
            </a:r>
            <a:r>
              <a:rPr dirty="0" i="1" lang="en-US" smtClean="0">
                <a:ea charset="-120" pitchFamily="18" typeface="新細明體"/>
              </a:rPr>
              <a:t>n</a:t>
            </a:r>
            <a:r>
              <a:rPr dirty="0" lang="en-US" smtClean="0">
                <a:ea charset="-120" pitchFamily="18" typeface="新細明體"/>
              </a:rPr>
              <a:t>:</a:t>
            </a:r>
          </a:p>
          <a:p>
            <a:pPr indent="-342900" marL="342900">
              <a:lnSpc>
                <a:spcPct val="80000"/>
              </a:lnSpc>
              <a:spcBef>
                <a:spcPts val="1200"/>
              </a:spcBef>
              <a:buNone/>
            </a:pPr>
            <a:r>
              <a:rPr dirty="0" lang="en-US" smtClean="0" sz="2400">
                <a:latin charset="0" pitchFamily="49" typeface="Courier New"/>
                <a:ea charset="-120" pitchFamily="18" typeface="新細明體"/>
              </a:rPr>
              <a:t>	int a[10], i;</a:t>
            </a:r>
          </a:p>
          <a:p>
            <a:pPr indent="-342900" marL="342900">
              <a:lnSpc>
                <a:spcPct val="50000"/>
              </a:lnSpc>
              <a:spcBef>
                <a:spcPct val="0"/>
              </a:spcBef>
              <a:buNone/>
            </a:pPr>
            <a:r>
              <a:rPr dirty="0" lang="en-US" smtClean="0" sz="2400">
                <a:latin charset="0" pitchFamily="49" typeface="Courier New"/>
                <a:ea charset="-120" pitchFamily="18" typeface="新細明體"/>
              </a:rPr>
              <a:t>	 </a:t>
            </a:r>
          </a:p>
          <a:p>
            <a:pPr indent="-342900" marL="342900">
              <a:lnSpc>
                <a:spcPct val="80000"/>
              </a:lnSpc>
              <a:spcBef>
                <a:spcPts val="600"/>
              </a:spcBef>
              <a:buNone/>
            </a:pPr>
            <a:r>
              <a:rPr dirty="0" lang="en-US" smtClean="0" sz="2400">
                <a:latin charset="0" pitchFamily="49" typeface="Courier New"/>
                <a:ea charset="-120" pitchFamily="18" typeface="新細明體"/>
              </a:rPr>
              <a:t>	for (i = 1; i &lt;= 10; i++)</a:t>
            </a:r>
          </a:p>
          <a:p>
            <a:pPr indent="-342900" marL="342900">
              <a:lnSpc>
                <a:spcPct val="80000"/>
              </a:lnSpc>
              <a:spcBef>
                <a:spcPts val="600"/>
              </a:spcBef>
              <a:buNone/>
            </a:pPr>
            <a:r>
              <a:rPr dirty="0" lang="en-US" smtClean="0" sz="2400">
                <a:latin charset="0" pitchFamily="49" typeface="Courier New"/>
                <a:ea charset="-120" pitchFamily="18" typeface="新細明體"/>
              </a:rPr>
              <a:t>	  a[i] = 0;</a:t>
            </a:r>
          </a:p>
          <a:p>
            <a:pPr indent="-342900" marL="342900">
              <a:buNone/>
            </a:pPr>
            <a:r>
              <a:rPr dirty="0" lang="en-US" smtClean="0">
                <a:ea charset="-120" pitchFamily="18" typeface="新細明體"/>
              </a:rPr>
              <a:t>	With some compilers, this innocent-looking </a:t>
            </a:r>
            <a:r>
              <a:rPr dirty="0" lang="en-US" smtClean="0">
                <a:latin charset="0" pitchFamily="49" typeface="Courier New"/>
                <a:ea charset="-120" pitchFamily="18" typeface="新細明體"/>
              </a:rPr>
              <a:t>for</a:t>
            </a:r>
            <a:r>
              <a:rPr dirty="0" lang="en-US" smtClean="0">
                <a:ea charset="-120" pitchFamily="18" typeface="新細明體"/>
              </a:rPr>
              <a:t> statement causes an infinite loop.</a:t>
            </a:r>
          </a:p>
        </p:txBody>
      </p:sp>
      <p:sp>
        <p:nvSpPr>
          <p:cNvPr id="125" name="Text Box 12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26" name="Text Box 12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 Box 12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Array Subscripting</a:t>
            </a:r>
          </a:p>
        </p:txBody>
      </p:sp>
      <p:sp>
        <p:nvSpPr>
          <p:cNvPr id="128" name="Text Box 128"/>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An array subscript may be any integer expression:</a:t>
            </a:r>
          </a:p>
          <a:p>
            <a:pPr indent="-342900" marL="342900">
              <a:lnSpc>
                <a:spcPct val="80000"/>
              </a:lnSpc>
              <a:spcBef>
                <a:spcPts val="1200"/>
              </a:spcBef>
              <a:buNone/>
            </a:pPr>
            <a:r>
              <a:rPr dirty="0" lang="en-US" smtClean="0" sz="2400">
                <a:latin charset="0" pitchFamily="49" typeface="Courier New"/>
                <a:ea charset="-120" pitchFamily="18" typeface="新細明體"/>
              </a:rPr>
              <a:t>	a[i+j*10] = 0;</a:t>
            </a:r>
          </a:p>
          <a:p>
            <a:pPr indent="-342900" marL="342900"/>
            <a:r>
              <a:rPr dirty="0" lang="en-US" smtClean="0">
                <a:ea charset="-120" pitchFamily="18" typeface="新細明體"/>
              </a:rPr>
              <a:t>The expression can even have side effects:</a:t>
            </a:r>
          </a:p>
          <a:p>
            <a:pPr indent="-342900" marL="342900">
              <a:lnSpc>
                <a:spcPct val="80000"/>
              </a:lnSpc>
              <a:spcBef>
                <a:spcPts val="1200"/>
              </a:spcBef>
              <a:buNone/>
            </a:pPr>
            <a:r>
              <a:rPr dirty="0" lang="en-US" smtClean="0" sz="2400">
                <a:latin charset="0" pitchFamily="49" typeface="Courier New"/>
                <a:ea charset="-120" pitchFamily="18" typeface="新細明體"/>
              </a:rPr>
              <a:t>	i = 0;</a:t>
            </a:r>
          </a:p>
          <a:p>
            <a:pPr indent="-342900" marL="342900">
              <a:lnSpc>
                <a:spcPct val="80000"/>
              </a:lnSpc>
              <a:spcBef>
                <a:spcPts val="600"/>
              </a:spcBef>
              <a:buNone/>
            </a:pPr>
            <a:r>
              <a:rPr dirty="0" lang="en-US" smtClean="0" sz="2400">
                <a:latin charset="0" pitchFamily="49" typeface="Courier New"/>
                <a:ea charset="-120" pitchFamily="18" typeface="新細明體"/>
              </a:rPr>
              <a:t>	while (i &lt; N)</a:t>
            </a:r>
          </a:p>
          <a:p>
            <a:pPr indent="-342900" marL="342900">
              <a:lnSpc>
                <a:spcPct val="80000"/>
              </a:lnSpc>
              <a:spcBef>
                <a:spcPts val="600"/>
              </a:spcBef>
              <a:buNone/>
            </a:pPr>
            <a:r>
              <a:rPr dirty="0" lang="en-US" smtClean="0" sz="2400">
                <a:latin charset="0" pitchFamily="49" typeface="Courier New"/>
                <a:ea charset="-120" pitchFamily="18" typeface="新細明體"/>
              </a:rPr>
              <a:t>	  a[i++] = 0;</a:t>
            </a:r>
          </a:p>
        </p:txBody>
      </p:sp>
      <p:sp>
        <p:nvSpPr>
          <p:cNvPr id="129" name="Text Box 12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30" name="Text Box 13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theme/theme1.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10.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11.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12.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1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2.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3.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4.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5.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6.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7.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8.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9.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docProps/app.xml><?xml version="1.0" encoding="utf-8"?>
<Properties xmlns="http://schemas.openxmlformats.org/officeDocument/2006/extended-properties" xmlns:vt="http://schemas.openxmlformats.org/officeDocument/2006/docPropsVTypes">
  <Words>3446</Words>
  <Paragraphs>651</Paragraphs>
  <Slides>59</Slides>
  <Notes>0</Notes>
  <TotalTime>0</TotalTime>
  <HiddenSlides>0</HiddenSlides>
  <ScaleCrop>false</ScaleCrop>
  <HyperlinksChanged>false</HyperlinksChanged>
  <Application>Microsoft Office PowerPoint</Application>
  <PresentationFormat/>
</Properties>
</file>