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9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9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10.xml"/>
  <Override ContentType="application/vnd.openxmlformats-officedocument.theme+xml" PartName="/ppt/theme/theme11.xml"/>
  <Override ContentType="application/vnd.openxmlformats-officedocument.theme+xml" PartName="/ppt/theme/theme12.xml"/>
  <Override ContentType="application/vnd.openxmlformats-officedocument.theme+xml" PartName="/ppt/theme/theme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6.xml"/>
  <Override ContentType="application/vnd.openxmlformats-officedocument.theme+xml" PartName="/ppt/theme/theme7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  <p:sldMasterId id="2147483789" r:id="rId14"/>
    <p:sldMasterId id="2147483790" r:id="rId15"/>
    <p:sldMasterId id="2147483791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</p:sldIdLst>
  <p:sldSz cx="9144000" cy="6858000" type="screen4x3"/>
  <p:notesSz cx="6996112" cy="92837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0" baseline="0" dirty="0" i="0" lang="en-US" smtClean="0" sz="2400" u="none">
        <a:solidFill>
          <a:schemeClr val="tx1"/>
        </a:solidFill>
        <a:latin charset="0" pitchFamily="18" typeface="Times New Roman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0" dirty="0" i="0" lang="en-US" smtClean="0" sz="2400" u="none">
        <a:solidFill>
          <a:schemeClr val="tx1"/>
        </a:solidFill>
        <a:latin charset="0" pitchFamily="18" typeface="Times New Roman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</p:viewPr>
</file>

<file path=ppt/_rels/presentation.xml.rels><?xml version="1.0" encoding="UTF-8" standalone="yes"?><Relationships xmlns="http://schemas.openxmlformats.org/package/2006/relationships"><Relationship Id="rId80" Target="slides/slide63.xml" Type="http://schemas.openxmlformats.org/officeDocument/2006/relationships/slide"/><Relationship Id="rId73" Target="slides/slide56.xml" Type="http://schemas.openxmlformats.org/officeDocument/2006/relationships/slide"/><Relationship Id="rId72" Target="slides/slide55.xml" Type="http://schemas.openxmlformats.org/officeDocument/2006/relationships/slide"/><Relationship Id="rId71" Target="slides/slide54.xml" Type="http://schemas.openxmlformats.org/officeDocument/2006/relationships/slide"/><Relationship Id="rId70" Target="slides/slide53.xml" Type="http://schemas.openxmlformats.org/officeDocument/2006/relationships/slide"/><Relationship Id="rId63" Target="slides/slide46.xml" Type="http://schemas.openxmlformats.org/officeDocument/2006/relationships/slide"/><Relationship Id="rId62" Target="slides/slide45.xml" Type="http://schemas.openxmlformats.org/officeDocument/2006/relationships/slide"/><Relationship Id="rId61" Target="slides/slide44.xml" Type="http://schemas.openxmlformats.org/officeDocument/2006/relationships/slide"/><Relationship Id="rId60" Target="slides/slide43.xml" Type="http://schemas.openxmlformats.org/officeDocument/2006/relationships/slide"/><Relationship Id="rId53" Target="slides/slide36.xml" Type="http://schemas.openxmlformats.org/officeDocument/2006/relationships/slide"/><Relationship Id="rId52" Target="slides/slide35.xml" Type="http://schemas.openxmlformats.org/officeDocument/2006/relationships/slide"/><Relationship Id="rId51" Target="slides/slide34.xml" Type="http://schemas.openxmlformats.org/officeDocument/2006/relationships/slide"/><Relationship Id="rId50" Target="slides/slide33.xml" Type="http://schemas.openxmlformats.org/officeDocument/2006/relationships/slide"/><Relationship Id="rId5" Target="slideMasters/slideMaster1.xml" Type="http://schemas.openxmlformats.org/officeDocument/2006/relationships/slideMaster"/><Relationship Id="rId39" Target="slides/slide22.xml" Type="http://schemas.openxmlformats.org/officeDocument/2006/relationships/slide"/><Relationship Id="rId4" Target="tableStyles.xml" Type="http://schemas.openxmlformats.org/officeDocument/2006/relationships/tableStyles"/><Relationship Id="rId38" Target="slides/slide21.xml" Type="http://schemas.openxmlformats.org/officeDocument/2006/relationships/slide"/><Relationship Id="rId3" Target="presProps.xml" Type="http://schemas.openxmlformats.org/officeDocument/2006/relationships/presProps"/><Relationship Id="rId37" Target="slides/slide20.xml" Type="http://schemas.openxmlformats.org/officeDocument/2006/relationships/slide"/><Relationship Id="rId2" Target="viewProps.xml" Type="http://schemas.openxmlformats.org/officeDocument/2006/relationships/viewProps"/><Relationship Id="rId36" Target="slides/slide19.xml" Type="http://schemas.openxmlformats.org/officeDocument/2006/relationships/slide"/><Relationship Id="rId69" Target="slides/slide52.xml" Type="http://schemas.openxmlformats.org/officeDocument/2006/relationships/slide"/><Relationship Id="rId1" Target="theme/theme1.xml" Type="http://schemas.openxmlformats.org/officeDocument/2006/relationships/theme"/><Relationship Id="rId35" Target="slides/slide18.xml" Type="http://schemas.openxmlformats.org/officeDocument/2006/relationships/slide"/><Relationship Id="rId68" Target="slides/slide51.xml" Type="http://schemas.openxmlformats.org/officeDocument/2006/relationships/slide"/><Relationship Id="rId34" Target="slides/slide17.xml" Type="http://schemas.openxmlformats.org/officeDocument/2006/relationships/slide"/><Relationship Id="rId67" Target="slides/slide50.xml" Type="http://schemas.openxmlformats.org/officeDocument/2006/relationships/slide"/><Relationship Id="rId33" Target="slides/slide16.xml" Type="http://schemas.openxmlformats.org/officeDocument/2006/relationships/slide"/><Relationship Id="rId66" Target="slides/slide49.xml" Type="http://schemas.openxmlformats.org/officeDocument/2006/relationships/slide"/><Relationship Id="rId32" Target="slides/slide15.xml" Type="http://schemas.openxmlformats.org/officeDocument/2006/relationships/slide"/><Relationship Id="rId65" Target="slides/slide48.xml" Type="http://schemas.openxmlformats.org/officeDocument/2006/relationships/slide"/><Relationship Id="rId31" Target="slides/slide14.xml" Type="http://schemas.openxmlformats.org/officeDocument/2006/relationships/slide"/><Relationship Id="rId64" Target="slides/slide47.xml" Type="http://schemas.openxmlformats.org/officeDocument/2006/relationships/slide"/><Relationship Id="rId30" Target="slides/slide13.xml" Type="http://schemas.openxmlformats.org/officeDocument/2006/relationships/slide"/><Relationship Id="rId27" Target="slides/slide10.xml" Type="http://schemas.openxmlformats.org/officeDocument/2006/relationships/slide"/><Relationship Id="rId26" Target="slides/slide9.xml" Type="http://schemas.openxmlformats.org/officeDocument/2006/relationships/slide"/><Relationship Id="rId59" Target="slides/slide42.xml" Type="http://schemas.openxmlformats.org/officeDocument/2006/relationships/slide"/><Relationship Id="rId25" Target="slides/slide8.xml" Type="http://schemas.openxmlformats.org/officeDocument/2006/relationships/slide"/><Relationship Id="rId58" Target="slides/slide41.xml" Type="http://schemas.openxmlformats.org/officeDocument/2006/relationships/slide"/><Relationship Id="rId24" Target="slides/slide7.xml" Type="http://schemas.openxmlformats.org/officeDocument/2006/relationships/slide"/><Relationship Id="rId55" Target="slides/slide38.xml" Type="http://schemas.openxmlformats.org/officeDocument/2006/relationships/slide"/><Relationship Id="rId21" Target="slides/slide4.xml" Type="http://schemas.openxmlformats.org/officeDocument/2006/relationships/slide"/><Relationship Id="rId19" Target="slides/slide2.xml" Type="http://schemas.openxmlformats.org/officeDocument/2006/relationships/slide"/><Relationship Id="rId54" Target="slides/slide37.xml" Type="http://schemas.openxmlformats.org/officeDocument/2006/relationships/slide"/><Relationship Id="rId20" Target="slides/slide3.xml" Type="http://schemas.openxmlformats.org/officeDocument/2006/relationships/slide"/><Relationship Id="rId18" Target="slides/slide1.xml" Type="http://schemas.openxmlformats.org/officeDocument/2006/relationships/slide"/><Relationship Id="rId17" Target="notesMasters/notesMaster1.xml" Type="http://schemas.openxmlformats.org/officeDocument/2006/relationships/notesMaster"/><Relationship Id="rId13" Target="slideMasters/slideMaster9.xml" Type="http://schemas.openxmlformats.org/officeDocument/2006/relationships/slideMaster"/><Relationship Id="rId47" Target="slides/slide30.xml" Type="http://schemas.openxmlformats.org/officeDocument/2006/relationships/slide"/><Relationship Id="rId16" Target="slideMasters/slideMaster12.xml" Type="http://schemas.openxmlformats.org/officeDocument/2006/relationships/slideMaster"/><Relationship Id="rId12" Target="slideMasters/slideMaster8.xml" Type="http://schemas.openxmlformats.org/officeDocument/2006/relationships/slideMaster"/><Relationship Id="rId46" Target="slides/slide29.xml" Type="http://schemas.openxmlformats.org/officeDocument/2006/relationships/slide"/><Relationship Id="rId49" Target="slides/slide32.xml" Type="http://schemas.openxmlformats.org/officeDocument/2006/relationships/slide"/><Relationship Id="rId15" Target="slideMasters/slideMaster11.xml" Type="http://schemas.openxmlformats.org/officeDocument/2006/relationships/slideMaster"/><Relationship Id="rId79" Target="slides/slide62.xml" Type="http://schemas.openxmlformats.org/officeDocument/2006/relationships/slide"/><Relationship Id="rId11" Target="slideMasters/slideMaster7.xml" Type="http://schemas.openxmlformats.org/officeDocument/2006/relationships/slideMaster"/><Relationship Id="rId45" Target="slides/slide28.xml" Type="http://schemas.openxmlformats.org/officeDocument/2006/relationships/slide"/><Relationship Id="rId48" Target="slides/slide31.xml" Type="http://schemas.openxmlformats.org/officeDocument/2006/relationships/slide"/><Relationship Id="rId14" Target="slideMasters/slideMaster10.xml" Type="http://schemas.openxmlformats.org/officeDocument/2006/relationships/slideMaster"/><Relationship Id="rId78" Target="slides/slide61.xml" Type="http://schemas.openxmlformats.org/officeDocument/2006/relationships/slide"/><Relationship Id="rId10" Target="slideMasters/slideMaster6.xml" Type="http://schemas.openxmlformats.org/officeDocument/2006/relationships/slideMaster"/><Relationship Id="rId44" Target="slides/slide27.xml" Type="http://schemas.openxmlformats.org/officeDocument/2006/relationships/slide"/><Relationship Id="rId77" Target="slides/slide60.xml" Type="http://schemas.openxmlformats.org/officeDocument/2006/relationships/slide"/><Relationship Id="rId43" Target="slides/slide26.xml" Type="http://schemas.openxmlformats.org/officeDocument/2006/relationships/slide"/><Relationship Id="rId76" Target="slides/slide59.xml" Type="http://schemas.openxmlformats.org/officeDocument/2006/relationships/slide"/><Relationship Id="rId42" Target="slides/slide25.xml" Type="http://schemas.openxmlformats.org/officeDocument/2006/relationships/slide"/><Relationship Id="rId75" Target="slides/slide58.xml" Type="http://schemas.openxmlformats.org/officeDocument/2006/relationships/slide"/><Relationship Id="rId41" Target="slides/slide24.xml" Type="http://schemas.openxmlformats.org/officeDocument/2006/relationships/slide"/><Relationship Id="rId9" Target="slideMasters/slideMaster5.xml" Type="http://schemas.openxmlformats.org/officeDocument/2006/relationships/slideMaster"/><Relationship Id="rId74" Target="slides/slide57.xml" Type="http://schemas.openxmlformats.org/officeDocument/2006/relationships/slide"/><Relationship Id="rId40" Target="slides/slide23.xml" Type="http://schemas.openxmlformats.org/officeDocument/2006/relationships/slide"/><Relationship Id="rId8" Target="slideMasters/slideMaster4.xml" Type="http://schemas.openxmlformats.org/officeDocument/2006/relationships/slideMaster"/><Relationship Id="rId7" Target="slideMasters/slideMaster3.xml" Type="http://schemas.openxmlformats.org/officeDocument/2006/relationships/slideMaster"/><Relationship Id="rId6" Target="slideMasters/slideMaster2.xml" Type="http://schemas.openxmlformats.org/officeDocument/2006/relationships/slideMaster"/><Relationship Id="rId57" Target="slides/slide40.xml" Type="http://schemas.openxmlformats.org/officeDocument/2006/relationships/slide"/><Relationship Id="rId23" Target="slides/slide6.xml" Type="http://schemas.openxmlformats.org/officeDocument/2006/relationships/slide"/><Relationship Id="rId29" Target="slides/slide12.xml" Type="http://schemas.openxmlformats.org/officeDocument/2006/relationships/slide"/><Relationship Id="rId56" Target="slides/slide39.xml" Type="http://schemas.openxmlformats.org/officeDocument/2006/relationships/slide"/><Relationship Id="rId22" Target="slides/slide5.xml" Type="http://schemas.openxmlformats.org/officeDocument/2006/relationships/slide"/><Relationship Id="rId28" Target="slides/slide11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5"/>
          <p:cNvSpPr>
            <a:spLocks/>
          </p:cNvSpPr>
          <p:nvPr>
            <p:ph sz="quarter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6" name="Text Box 86"/>
          <p:cNvSpPr>
            <a:spLocks/>
          </p:cNvSpPr>
          <p:nvPr>
            <p:ph idx="1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7" name="Text Box 87"/>
          <p:cNvSpPr>
            <a:spLocks/>
          </p:cNvSpPr>
          <p:nvPr>
            <p:ph idx="2" type="sldImg"/>
          </p:nvPr>
        </p:nvSpPr>
        <p:spPr>
          <a:xfrm>
            <a:off x="1179512" y="696912"/>
            <a:ext cx="4640262" cy="34798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Text Box 88"/>
          <p:cNvSpPr>
            <a:spLocks/>
          </p:cNvSpPr>
          <p:nvPr>
            <p:ph idx="3" sz="quarter" type="body"/>
          </p:nvPr>
        </p:nvSpPr>
        <p:spPr>
          <a:xfrm>
            <a:off x="933450" y="4408487"/>
            <a:ext cx="5129212" cy="4178300"/>
          </a:xfrm>
          <a:prstGeom prst="rect">
            <a:avLst/>
          </a:prstGeom>
          <a:ln>
            <a:noFill/>
          </a:ln>
        </p:spPr>
        <p:txBody>
          <a:bodyPr bIns="46506" lIns="93013" numCol="1" rIns="93013" tIns="46506"/>
          <a:lstStyle/>
          <a:p>
            <a:endParaRPr/>
          </a:p>
        </p:txBody>
      </p:sp>
      <p:sp>
        <p:nvSpPr>
          <p:cNvPr id="89" name="Text Box 89"/>
          <p:cNvSpPr>
            <a:spLocks/>
          </p:cNvSpPr>
          <p:nvPr>
            <p:ph idx="4" sz="quarter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endParaRPr/>
          </a:p>
        </p:txBody>
      </p:sp>
      <p:sp>
        <p:nvSpPr>
          <p:cNvPr id="90" name="Text Box 90"/>
          <p:cNvSpPr>
            <a:spLocks/>
          </p:cNvSpPr>
          <p:nvPr>
            <p:ph idx="5" sz="quarter" type="sldNum"/>
          </p:nvPr>
        </p:nvSpPr>
        <p:spPr>
          <a:xfrm>
            <a:off x="3963987" y="8820150"/>
            <a:ext cx="3032125" cy="463550"/>
          </a:xfrm>
          <a:prstGeom prst="rect">
            <a:avLst/>
          </a:prstGeom>
          <a:ln>
            <a:noFill/>
          </a:ln>
        </p:spPr>
        <p:txBody>
          <a:bodyPr anchor="b" bIns="46506" lIns="93013" numCol="1" rIns="93013" tIns="46506"/>
          <a:lstStyle/>
          <a:p>
            <a:pPr algn="r" defTabSz="930275"/>
            <a:r>
              <a:rPr dirty="0" lang="en-US" smtClean="0" sz="1200"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1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2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3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4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5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6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7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8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09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0.xml.rels><?xml version="1.0" encoding="UTF-8" standalone="yes"?><Relationships xmlns="http://schemas.openxmlformats.org/package/2006/relationships"><Relationship Id="rId1" Target="../slideMasters/slideMaster10.xml" Type="http://schemas.openxmlformats.org/officeDocument/2006/relationships/slideMaster"/></Relationships>
</file>

<file path=ppt/slideLayouts/_rels/slideLayout11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2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3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4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5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6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7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8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19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0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1.xml.rels><?xml version="1.0" encoding="UTF-8" standalone="yes"?><Relationships xmlns="http://schemas.openxmlformats.org/package/2006/relationships"><Relationship Id="rId1" Target="../slideMasters/slideMaster11.xml" Type="http://schemas.openxmlformats.org/officeDocument/2006/relationships/slideMaster"/></Relationships>
</file>

<file path=ppt/slideLayouts/_rels/slideLayout12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3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4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5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6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7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8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29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0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1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32.xml.rels><?xml version="1.0" encoding="UTF-8" standalone="yes"?><Relationships xmlns="http://schemas.openxmlformats.org/package/2006/relationships"><Relationship Id="rId1" Target="../slideMasters/slideMaster12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3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0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1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2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3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4.xml.rels><?xml version="1.0" encoding="UTF-8" standalone="yes"?><Relationships xmlns="http://schemas.openxmlformats.org/package/2006/relationships"><Relationship Id="rId1" Target="../slideMasters/slideMaster4.xml" Type="http://schemas.openxmlformats.org/officeDocument/2006/relationships/slideMaster"/></Relationships>
</file>

<file path=ppt/slideLayouts/_rels/slideLayout4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6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7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8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49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0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1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2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3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4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5.xml.rels><?xml version="1.0" encoding="UTF-8" standalone="yes"?><Relationships xmlns="http://schemas.openxmlformats.org/package/2006/relationships"><Relationship Id="rId1" Target="../slideMasters/slideMaster5.xml" Type="http://schemas.openxmlformats.org/officeDocument/2006/relationships/slideMaster"/></Relationships>
</file>

<file path=ppt/slideLayouts/_rels/slideLayout5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7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8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59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0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1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2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3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4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5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6.xml.rels><?xml version="1.0" encoding="UTF-8" standalone="yes"?><Relationships xmlns="http://schemas.openxmlformats.org/package/2006/relationships"><Relationship Id="rId1" Target="../slideMasters/slideMaster6.xml" Type="http://schemas.openxmlformats.org/officeDocument/2006/relationships/slideMaster"/></Relationships>
</file>

<file path=ppt/slideLayouts/_rels/slideLayout6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8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69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0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1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2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3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4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5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6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7.xml.rels><?xml version="1.0" encoding="UTF-8" standalone="yes"?><Relationships xmlns="http://schemas.openxmlformats.org/package/2006/relationships"><Relationship Id="rId1" Target="../slideMasters/slideMaster7.xml" Type="http://schemas.openxmlformats.org/officeDocument/2006/relationships/slideMaster"/></Relationships>
</file>

<file path=ppt/slideLayouts/_rels/slideLayout7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79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0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1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2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3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4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5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6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7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8.xml.rels><?xml version="1.0" encoding="UTF-8" standalone="yes"?><Relationships xmlns="http://schemas.openxmlformats.org/package/2006/relationships"><Relationship Id="rId1" Target="../slideMasters/slideMaster8.xml" Type="http://schemas.openxmlformats.org/officeDocument/2006/relationships/slideMaster"/></Relationships>
</file>

<file path=ppt/slideLayouts/_rels/slideLayout8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0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1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2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3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4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5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6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7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8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_rels/slideLayout99.xml.rels><?xml version="1.0" encoding="UTF-8" standalone="yes"?><Relationships xmlns="http://schemas.openxmlformats.org/package/2006/relationships"><Relationship Id="rId1" Target="../slideMasters/slideMaster9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3" Target="../slideLayouts/slideLayout11.xml" Type="http://schemas.openxmlformats.org/officeDocument/2006/relationships/slideLayout"/><Relationship Id="rId12" Target="../slideLayouts/slideLayout10.xml" Type="http://schemas.openxmlformats.org/officeDocument/2006/relationships/slideLayout"/><Relationship Id="rId11" Target="../slideLayouts/slideLayout9.xml" Type="http://schemas.openxmlformats.org/officeDocument/2006/relationships/slideLayout"/><Relationship Id="rId9" Target="../slideLayouts/slideLayout7.xml" Type="http://schemas.openxmlformats.org/officeDocument/2006/relationships/slideLayout"/><Relationship Id="rId10" Target="../slideLayouts/slideLayout8.xml" Type="http://schemas.openxmlformats.org/officeDocument/2006/relationships/slideLayout"/><Relationship Id="rId8" Target="../slideLayouts/slideLayout6.xml" Type="http://schemas.openxmlformats.org/officeDocument/2006/relationships/slideLayout"/><Relationship Id="rId7" Target="../slideLayouts/slideLayout5.xml" Type="http://schemas.openxmlformats.org/officeDocument/2006/relationships/slideLayout"/><Relationship Id="rId6" Target="../slideLayouts/slideLayout4.xml" Type="http://schemas.openxmlformats.org/officeDocument/2006/relationships/slideLayout"/><Relationship Id="rId5" Target="../slideLayouts/slideLayout3.xml" Type="http://schemas.openxmlformats.org/officeDocument/2006/relationships/slideLayout"/><Relationship Id="rId4" Target="../slideLayouts/slideLayout2.xml" Type="http://schemas.openxmlformats.org/officeDocument/2006/relationships/slideLayout"/><Relationship Id="rId3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1" Target="../theme/theme1.xml" Type="http://schemas.openxmlformats.org/officeDocument/2006/relationships/theme"/></Relationships>
</file>

<file path=ppt/slideMasters/_rels/slideMaster10.xml.rels><?xml version="1.0" encoding="UTF-8" standalone="yes"?><Relationships xmlns="http://schemas.openxmlformats.org/package/2006/relationships"><Relationship Id="rId13" Target="../slideLayouts/slideLayout110.xml" Type="http://schemas.openxmlformats.org/officeDocument/2006/relationships/slideLayout"/><Relationship Id="rId12" Target="../slideLayouts/slideLayout109.xml" Type="http://schemas.openxmlformats.org/officeDocument/2006/relationships/slideLayout"/><Relationship Id="rId11" Target="../slideLayouts/slideLayout108.xml" Type="http://schemas.openxmlformats.org/officeDocument/2006/relationships/slideLayout"/><Relationship Id="rId10" Target="../slideLayouts/slideLayout107.xml" Type="http://schemas.openxmlformats.org/officeDocument/2006/relationships/slideLayout"/><Relationship Id="rId9" Target="../slideLayouts/slideLayout106.xml" Type="http://schemas.openxmlformats.org/officeDocument/2006/relationships/slideLayout"/><Relationship Id="rId8" Target="../slideLayouts/slideLayout105.xml" Type="http://schemas.openxmlformats.org/officeDocument/2006/relationships/slideLayout"/><Relationship Id="rId7" Target="../slideLayouts/slideLayout104.xml" Type="http://schemas.openxmlformats.org/officeDocument/2006/relationships/slideLayout"/><Relationship Id="rId6" Target="../slideLayouts/slideLayout103.xml" Type="http://schemas.openxmlformats.org/officeDocument/2006/relationships/slideLayout"/><Relationship Id="rId5" Target="../slideLayouts/slideLayout102.xml" Type="http://schemas.openxmlformats.org/officeDocument/2006/relationships/slideLayout"/><Relationship Id="rId4" Target="../slideLayouts/slideLayout101.xml" Type="http://schemas.openxmlformats.org/officeDocument/2006/relationships/slideLayout"/><Relationship Id="rId3" Target="../slideLayouts/slideLayout100.xml" Type="http://schemas.openxmlformats.org/officeDocument/2006/relationships/slideLayout"/><Relationship Id="rId2" Target="../media/image1.png" Type="http://schemas.openxmlformats.org/officeDocument/2006/relationships/image"/><Relationship Id="rId1" Target="../theme/theme10.xml" Type="http://schemas.openxmlformats.org/officeDocument/2006/relationships/theme"/></Relationships>
</file>

<file path=ppt/slideMasters/_rels/slideMaster11.xml.rels><?xml version="1.0" encoding="UTF-8" standalone="yes"?><Relationships xmlns="http://schemas.openxmlformats.org/package/2006/relationships"><Relationship Id="rId13" Target="../slideLayouts/slideLayout121.xml" Type="http://schemas.openxmlformats.org/officeDocument/2006/relationships/slideLayout"/><Relationship Id="rId12" Target="../slideLayouts/slideLayout120.xml" Type="http://schemas.openxmlformats.org/officeDocument/2006/relationships/slideLayout"/><Relationship Id="rId11" Target="../slideLayouts/slideLayout119.xml" Type="http://schemas.openxmlformats.org/officeDocument/2006/relationships/slideLayout"/><Relationship Id="rId10" Target="../slideLayouts/slideLayout118.xml" Type="http://schemas.openxmlformats.org/officeDocument/2006/relationships/slideLayout"/><Relationship Id="rId9" Target="../slideLayouts/slideLayout117.xml" Type="http://schemas.openxmlformats.org/officeDocument/2006/relationships/slideLayout"/><Relationship Id="rId8" Target="../slideLayouts/slideLayout116.xml" Type="http://schemas.openxmlformats.org/officeDocument/2006/relationships/slideLayout"/><Relationship Id="rId7" Target="../slideLayouts/slideLayout115.xml" Type="http://schemas.openxmlformats.org/officeDocument/2006/relationships/slideLayout"/><Relationship Id="rId6" Target="../slideLayouts/slideLayout114.xml" Type="http://schemas.openxmlformats.org/officeDocument/2006/relationships/slideLayout"/><Relationship Id="rId5" Target="../slideLayouts/slideLayout113.xml" Type="http://schemas.openxmlformats.org/officeDocument/2006/relationships/slideLayout"/><Relationship Id="rId4" Target="../slideLayouts/slideLayout112.xml" Type="http://schemas.openxmlformats.org/officeDocument/2006/relationships/slideLayout"/><Relationship Id="rId3" Target="../slideLayouts/slideLayout111.xml" Type="http://schemas.openxmlformats.org/officeDocument/2006/relationships/slideLayout"/><Relationship Id="rId2" Target="../media/image1.png" Type="http://schemas.openxmlformats.org/officeDocument/2006/relationships/image"/><Relationship Id="rId1" Target="../theme/theme11.xml" Type="http://schemas.openxmlformats.org/officeDocument/2006/relationships/theme"/></Relationships>
</file>

<file path=ppt/slideMasters/_rels/slideMaster12.xml.rels><?xml version="1.0" encoding="UTF-8" standalone="yes"?><Relationships xmlns="http://schemas.openxmlformats.org/package/2006/relationships"><Relationship Id="rId13" Target="../slideLayouts/slideLayout132.xml" Type="http://schemas.openxmlformats.org/officeDocument/2006/relationships/slideLayout"/><Relationship Id="rId12" Target="../slideLayouts/slideLayout131.xml" Type="http://schemas.openxmlformats.org/officeDocument/2006/relationships/slideLayout"/><Relationship Id="rId11" Target="../slideLayouts/slideLayout130.xml" Type="http://schemas.openxmlformats.org/officeDocument/2006/relationships/slideLayout"/><Relationship Id="rId10" Target="../slideLayouts/slideLayout129.xml" Type="http://schemas.openxmlformats.org/officeDocument/2006/relationships/slideLayout"/><Relationship Id="rId9" Target="../slideLayouts/slideLayout128.xml" Type="http://schemas.openxmlformats.org/officeDocument/2006/relationships/slideLayout"/><Relationship Id="rId8" Target="../slideLayouts/slideLayout127.xml" Type="http://schemas.openxmlformats.org/officeDocument/2006/relationships/slideLayout"/><Relationship Id="rId7" Target="../slideLayouts/slideLayout126.xml" Type="http://schemas.openxmlformats.org/officeDocument/2006/relationships/slideLayout"/><Relationship Id="rId6" Target="../slideLayouts/slideLayout125.xml" Type="http://schemas.openxmlformats.org/officeDocument/2006/relationships/slideLayout"/><Relationship Id="rId5" Target="../slideLayouts/slideLayout124.xml" Type="http://schemas.openxmlformats.org/officeDocument/2006/relationships/slideLayout"/><Relationship Id="rId4" Target="../slideLayouts/slideLayout123.xml" Type="http://schemas.openxmlformats.org/officeDocument/2006/relationships/slideLayout"/><Relationship Id="rId3" Target="../slideLayouts/slideLayout122.xml" Type="http://schemas.openxmlformats.org/officeDocument/2006/relationships/slideLayout"/><Relationship Id="rId2" Target="../media/image1.png" Type="http://schemas.openxmlformats.org/officeDocument/2006/relationships/image"/><Relationship Id="rId1" Target="../theme/theme12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13" Target="../slideLayouts/slideLayout22.xml" Type="http://schemas.openxmlformats.org/officeDocument/2006/relationships/slideLayout"/><Relationship Id="rId12" Target="../slideLayouts/slideLayout21.xml" Type="http://schemas.openxmlformats.org/officeDocument/2006/relationships/slideLayout"/><Relationship Id="rId11" Target="../slideLayouts/slideLayout20.xml" Type="http://schemas.openxmlformats.org/officeDocument/2006/relationships/slideLayout"/><Relationship Id="rId10" Target="../slideLayouts/slideLayout19.xml" Type="http://schemas.openxmlformats.org/officeDocument/2006/relationships/slideLayout"/><Relationship Id="rId9" Target="../slideLayouts/slideLayout18.xml" Type="http://schemas.openxmlformats.org/officeDocument/2006/relationships/slideLayout"/><Relationship Id="rId8" Target="../slideLayouts/slideLayout17.xml" Type="http://schemas.openxmlformats.org/officeDocument/2006/relationships/slideLayout"/><Relationship Id="rId7" Target="../slideLayouts/slideLayout16.xml" Type="http://schemas.openxmlformats.org/officeDocument/2006/relationships/slideLayout"/><Relationship Id="rId6" Target="../slideLayouts/slideLayout15.xml" Type="http://schemas.openxmlformats.org/officeDocument/2006/relationships/slideLayout"/><Relationship Id="rId5" Target="../slideLayouts/slideLayout14.xml" Type="http://schemas.openxmlformats.org/officeDocument/2006/relationships/slideLayout"/><Relationship Id="rId4" Target="../slideLayouts/slideLayout13.xml" Type="http://schemas.openxmlformats.org/officeDocument/2006/relationships/slideLayout"/><Relationship Id="rId3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1" Target="../theme/theme3.xml" Type="http://schemas.openxmlformats.org/officeDocument/2006/relationships/theme"/></Relationships>
</file>

<file path=ppt/slideMasters/_rels/slideMaster3.xml.rels><?xml version="1.0" encoding="UTF-8" standalone="yes"?><Relationships xmlns="http://schemas.openxmlformats.org/package/2006/relationships"><Relationship Id="rId13" Target="../slideLayouts/slideLayout33.xml" Type="http://schemas.openxmlformats.org/officeDocument/2006/relationships/slideLayout"/><Relationship Id="rId12" Target="../slideLayouts/slideLayout32.xml" Type="http://schemas.openxmlformats.org/officeDocument/2006/relationships/slideLayout"/><Relationship Id="rId11" Target="../slideLayouts/slideLayout31.xml" Type="http://schemas.openxmlformats.org/officeDocument/2006/relationships/slideLayout"/><Relationship Id="rId10" Target="../slideLayouts/slideLayout30.xml" Type="http://schemas.openxmlformats.org/officeDocument/2006/relationships/slideLayout"/><Relationship Id="rId9" Target="../slideLayouts/slideLayout29.xml" Type="http://schemas.openxmlformats.org/officeDocument/2006/relationships/slideLayout"/><Relationship Id="rId8" Target="../slideLayouts/slideLayout28.xml" Type="http://schemas.openxmlformats.org/officeDocument/2006/relationships/slideLayout"/><Relationship Id="rId7" Target="../slideLayouts/slideLayout27.xml" Type="http://schemas.openxmlformats.org/officeDocument/2006/relationships/slideLayout"/><Relationship Id="rId6" Target="../slideLayouts/slideLayout26.xml" Type="http://schemas.openxmlformats.org/officeDocument/2006/relationships/slideLayout"/><Relationship Id="rId5" Target="../slideLayouts/slideLayout25.xml" Type="http://schemas.openxmlformats.org/officeDocument/2006/relationships/slideLayout"/><Relationship Id="rId4" Target="../slideLayouts/slideLayout24.xml" Type="http://schemas.openxmlformats.org/officeDocument/2006/relationships/slideLayout"/><Relationship Id="rId3" Target="../slideLayouts/slideLayout23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_rels/slideMaster4.xml.rels><?xml version="1.0" encoding="UTF-8" standalone="yes"?><Relationships xmlns="http://schemas.openxmlformats.org/package/2006/relationships"><Relationship Id="rId13" Target="../slideLayouts/slideLayout44.xml" Type="http://schemas.openxmlformats.org/officeDocument/2006/relationships/slideLayout"/><Relationship Id="rId12" Target="../slideLayouts/slideLayout43.xml" Type="http://schemas.openxmlformats.org/officeDocument/2006/relationships/slideLayout"/><Relationship Id="rId11" Target="../slideLayouts/slideLayout42.xml" Type="http://schemas.openxmlformats.org/officeDocument/2006/relationships/slideLayout"/><Relationship Id="rId10" Target="../slideLayouts/slideLayout41.xml" Type="http://schemas.openxmlformats.org/officeDocument/2006/relationships/slideLayout"/><Relationship Id="rId9" Target="../slideLayouts/slideLayout40.xml" Type="http://schemas.openxmlformats.org/officeDocument/2006/relationships/slideLayout"/><Relationship Id="rId8" Target="../slideLayouts/slideLayout39.xml" Type="http://schemas.openxmlformats.org/officeDocument/2006/relationships/slideLayout"/><Relationship Id="rId7" Target="../slideLayouts/slideLayout38.xml" Type="http://schemas.openxmlformats.org/officeDocument/2006/relationships/slideLayout"/><Relationship Id="rId6" Target="../slideLayouts/slideLayout37.xml" Type="http://schemas.openxmlformats.org/officeDocument/2006/relationships/slideLayout"/><Relationship Id="rId5" Target="../slideLayouts/slideLayout36.xml" Type="http://schemas.openxmlformats.org/officeDocument/2006/relationships/slideLayout"/><Relationship Id="rId4" Target="../slideLayouts/slideLayout35.xml" Type="http://schemas.openxmlformats.org/officeDocument/2006/relationships/slideLayout"/><Relationship Id="rId3" Target="../slideLayouts/slideLayout34.xml" Type="http://schemas.openxmlformats.org/officeDocument/2006/relationships/slideLayout"/><Relationship Id="rId2" Target="../media/image1.png" Type="http://schemas.openxmlformats.org/officeDocument/2006/relationships/image"/><Relationship Id="rId1" Target="../theme/theme4.xml" Type="http://schemas.openxmlformats.org/officeDocument/2006/relationships/theme"/></Relationships>
</file>

<file path=ppt/slideMasters/_rels/slideMaster5.xml.rels><?xml version="1.0" encoding="UTF-8" standalone="yes"?><Relationships xmlns="http://schemas.openxmlformats.org/package/2006/relationships"><Relationship Id="rId13" Target="../slideLayouts/slideLayout55.xml" Type="http://schemas.openxmlformats.org/officeDocument/2006/relationships/slideLayout"/><Relationship Id="rId12" Target="../slideLayouts/slideLayout54.xml" Type="http://schemas.openxmlformats.org/officeDocument/2006/relationships/slideLayout"/><Relationship Id="rId11" Target="../slideLayouts/slideLayout53.xml" Type="http://schemas.openxmlformats.org/officeDocument/2006/relationships/slideLayout"/><Relationship Id="rId10" Target="../slideLayouts/slideLayout52.xml" Type="http://schemas.openxmlformats.org/officeDocument/2006/relationships/slideLayout"/><Relationship Id="rId9" Target="../slideLayouts/slideLayout51.xml" Type="http://schemas.openxmlformats.org/officeDocument/2006/relationships/slideLayout"/><Relationship Id="rId8" Target="../slideLayouts/slideLayout50.xml" Type="http://schemas.openxmlformats.org/officeDocument/2006/relationships/slideLayout"/><Relationship Id="rId7" Target="../slideLayouts/slideLayout49.xml" Type="http://schemas.openxmlformats.org/officeDocument/2006/relationships/slideLayout"/><Relationship Id="rId6" Target="../slideLayouts/slideLayout48.xml" Type="http://schemas.openxmlformats.org/officeDocument/2006/relationships/slideLayout"/><Relationship Id="rId5" Target="../slideLayouts/slideLayout47.xml" Type="http://schemas.openxmlformats.org/officeDocument/2006/relationships/slideLayout"/><Relationship Id="rId4" Target="../slideLayouts/slideLayout46.xml" Type="http://schemas.openxmlformats.org/officeDocument/2006/relationships/slideLayout"/><Relationship Id="rId3" Target="../slideLayouts/slideLayout45.xml" Type="http://schemas.openxmlformats.org/officeDocument/2006/relationships/slideLayout"/><Relationship Id="rId2" Target="../media/image1.png" Type="http://schemas.openxmlformats.org/officeDocument/2006/relationships/image"/><Relationship Id="rId1" Target="../theme/theme5.xml" Type="http://schemas.openxmlformats.org/officeDocument/2006/relationships/theme"/></Relationships>
</file>

<file path=ppt/slideMasters/_rels/slideMaster6.xml.rels><?xml version="1.0" encoding="UTF-8" standalone="yes"?><Relationships xmlns="http://schemas.openxmlformats.org/package/2006/relationships"><Relationship Id="rId13" Target="../slideLayouts/slideLayout66.xml" Type="http://schemas.openxmlformats.org/officeDocument/2006/relationships/slideLayout"/><Relationship Id="rId12" Target="../slideLayouts/slideLayout65.xml" Type="http://schemas.openxmlformats.org/officeDocument/2006/relationships/slideLayout"/><Relationship Id="rId11" Target="../slideLayouts/slideLayout64.xml" Type="http://schemas.openxmlformats.org/officeDocument/2006/relationships/slideLayout"/><Relationship Id="rId10" Target="../slideLayouts/slideLayout63.xml" Type="http://schemas.openxmlformats.org/officeDocument/2006/relationships/slideLayout"/><Relationship Id="rId9" Target="../slideLayouts/slideLayout62.xml" Type="http://schemas.openxmlformats.org/officeDocument/2006/relationships/slideLayout"/><Relationship Id="rId8" Target="../slideLayouts/slideLayout61.xml" Type="http://schemas.openxmlformats.org/officeDocument/2006/relationships/slideLayout"/><Relationship Id="rId7" Target="../slideLayouts/slideLayout60.xml" Type="http://schemas.openxmlformats.org/officeDocument/2006/relationships/slideLayout"/><Relationship Id="rId6" Target="../slideLayouts/slideLayout59.xml" Type="http://schemas.openxmlformats.org/officeDocument/2006/relationships/slideLayout"/><Relationship Id="rId5" Target="../slideLayouts/slideLayout58.xml" Type="http://schemas.openxmlformats.org/officeDocument/2006/relationships/slideLayout"/><Relationship Id="rId4" Target="../slideLayouts/slideLayout57.xml" Type="http://schemas.openxmlformats.org/officeDocument/2006/relationships/slideLayout"/><Relationship Id="rId3" Target="../slideLayouts/slideLayout56.xml" Type="http://schemas.openxmlformats.org/officeDocument/2006/relationships/slideLayout"/><Relationship Id="rId2" Target="../media/image1.png" Type="http://schemas.openxmlformats.org/officeDocument/2006/relationships/image"/><Relationship Id="rId1" Target="../theme/theme6.xml" Type="http://schemas.openxmlformats.org/officeDocument/2006/relationships/theme"/></Relationships>
</file>

<file path=ppt/slideMasters/_rels/slideMaster7.xml.rels><?xml version="1.0" encoding="UTF-8" standalone="yes"?><Relationships xmlns="http://schemas.openxmlformats.org/package/2006/relationships"><Relationship Id="rId13" Target="../slideLayouts/slideLayout77.xml" Type="http://schemas.openxmlformats.org/officeDocument/2006/relationships/slideLayout"/><Relationship Id="rId12" Target="../slideLayouts/slideLayout76.xml" Type="http://schemas.openxmlformats.org/officeDocument/2006/relationships/slideLayout"/><Relationship Id="rId11" Target="../slideLayouts/slideLayout75.xml" Type="http://schemas.openxmlformats.org/officeDocument/2006/relationships/slideLayout"/><Relationship Id="rId10" Target="../slideLayouts/slideLayout74.xml" Type="http://schemas.openxmlformats.org/officeDocument/2006/relationships/slideLayout"/><Relationship Id="rId9" Target="../slideLayouts/slideLayout73.xml" Type="http://schemas.openxmlformats.org/officeDocument/2006/relationships/slideLayout"/><Relationship Id="rId8" Target="../slideLayouts/slideLayout72.xml" Type="http://schemas.openxmlformats.org/officeDocument/2006/relationships/slideLayout"/><Relationship Id="rId7" Target="../slideLayouts/slideLayout71.xml" Type="http://schemas.openxmlformats.org/officeDocument/2006/relationships/slideLayout"/><Relationship Id="rId6" Target="../slideLayouts/slideLayout70.xml" Type="http://schemas.openxmlformats.org/officeDocument/2006/relationships/slideLayout"/><Relationship Id="rId5" Target="../slideLayouts/slideLayout69.xml" Type="http://schemas.openxmlformats.org/officeDocument/2006/relationships/slideLayout"/><Relationship Id="rId4" Target="../slideLayouts/slideLayout68.xml" Type="http://schemas.openxmlformats.org/officeDocument/2006/relationships/slideLayout"/><Relationship Id="rId3" Target="../slideLayouts/slideLayout67.xml" Type="http://schemas.openxmlformats.org/officeDocument/2006/relationships/slideLayout"/><Relationship Id="rId2" Target="../media/image1.png" Type="http://schemas.openxmlformats.org/officeDocument/2006/relationships/image"/><Relationship Id="rId1" Target="../theme/theme8.xml" Type="http://schemas.openxmlformats.org/officeDocument/2006/relationships/theme"/></Relationships>
</file>

<file path=ppt/slideMasters/_rels/slideMaster8.xml.rels><?xml version="1.0" encoding="UTF-8" standalone="yes"?><Relationships xmlns="http://schemas.openxmlformats.org/package/2006/relationships"><Relationship Id="rId13" Target="../slideLayouts/slideLayout88.xml" Type="http://schemas.openxmlformats.org/officeDocument/2006/relationships/slideLayout"/><Relationship Id="rId12" Target="../slideLayouts/slideLayout87.xml" Type="http://schemas.openxmlformats.org/officeDocument/2006/relationships/slideLayout"/><Relationship Id="rId11" Target="../slideLayouts/slideLayout86.xml" Type="http://schemas.openxmlformats.org/officeDocument/2006/relationships/slideLayout"/><Relationship Id="rId10" Target="../slideLayouts/slideLayout85.xml" Type="http://schemas.openxmlformats.org/officeDocument/2006/relationships/slideLayout"/><Relationship Id="rId9" Target="../slideLayouts/slideLayout84.xml" Type="http://schemas.openxmlformats.org/officeDocument/2006/relationships/slideLayout"/><Relationship Id="rId8" Target="../slideLayouts/slideLayout83.xml" Type="http://schemas.openxmlformats.org/officeDocument/2006/relationships/slideLayout"/><Relationship Id="rId7" Target="../slideLayouts/slideLayout82.xml" Type="http://schemas.openxmlformats.org/officeDocument/2006/relationships/slideLayout"/><Relationship Id="rId6" Target="../slideLayouts/slideLayout81.xml" Type="http://schemas.openxmlformats.org/officeDocument/2006/relationships/slideLayout"/><Relationship Id="rId5" Target="../slideLayouts/slideLayout80.xml" Type="http://schemas.openxmlformats.org/officeDocument/2006/relationships/slideLayout"/><Relationship Id="rId4" Target="../slideLayouts/slideLayout79.xml" Type="http://schemas.openxmlformats.org/officeDocument/2006/relationships/slideLayout"/><Relationship Id="rId3" Target="../slideLayouts/slideLayout78.xml" Type="http://schemas.openxmlformats.org/officeDocument/2006/relationships/slideLayout"/><Relationship Id="rId2" Target="../media/image1.png" Type="http://schemas.openxmlformats.org/officeDocument/2006/relationships/image"/><Relationship Id="rId1" Target="../theme/theme7.xml" Type="http://schemas.openxmlformats.org/officeDocument/2006/relationships/theme"/></Relationships>
</file>

<file path=ppt/slideMasters/_rels/slideMaster9.xml.rels><?xml version="1.0" encoding="UTF-8" standalone="yes"?><Relationships xmlns="http://schemas.openxmlformats.org/package/2006/relationships"><Relationship Id="rId13" Target="../slideLayouts/slideLayout99.xml" Type="http://schemas.openxmlformats.org/officeDocument/2006/relationships/slideLayout"/><Relationship Id="rId12" Target="../slideLayouts/slideLayout98.xml" Type="http://schemas.openxmlformats.org/officeDocument/2006/relationships/slideLayout"/><Relationship Id="rId11" Target="../slideLayouts/slideLayout97.xml" Type="http://schemas.openxmlformats.org/officeDocument/2006/relationships/slideLayout"/><Relationship Id="rId10" Target="../slideLayouts/slideLayout96.xml" Type="http://schemas.openxmlformats.org/officeDocument/2006/relationships/slideLayout"/><Relationship Id="rId9" Target="../slideLayouts/slideLayout95.xml" Type="http://schemas.openxmlformats.org/officeDocument/2006/relationships/slideLayout"/><Relationship Id="rId8" Target="../slideLayouts/slideLayout94.xml" Type="http://schemas.openxmlformats.org/officeDocument/2006/relationships/slideLayout"/><Relationship Id="rId7" Target="../slideLayouts/slideLayout93.xml" Type="http://schemas.openxmlformats.org/officeDocument/2006/relationships/slideLayout"/><Relationship Id="rId6" Target="../slideLayouts/slideLayout92.xml" Type="http://schemas.openxmlformats.org/officeDocument/2006/relationships/slideLayout"/><Relationship Id="rId5" Target="../slideLayouts/slideLayout91.xml" Type="http://schemas.openxmlformats.org/officeDocument/2006/relationships/slideLayout"/><Relationship Id="rId4" Target="../slideLayouts/slideLayout90.xml" Type="http://schemas.openxmlformats.org/officeDocument/2006/relationships/slideLayout"/><Relationship Id="rId3" Target="../slideLayouts/slideLayout89.xml" Type="http://schemas.openxmlformats.org/officeDocument/2006/relationships/slideLayout"/><Relationship Id="rId2" Target="../media/image1.png" Type="http://schemas.openxmlformats.org/officeDocument/2006/relationships/image"/><Relationship Id="rId1" Target="../theme/theme9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" name="Text Box 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5" name="Text Box 5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64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 Box 6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8" name="Text Box 68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9" name="Text Box 69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70" name="Text Box 70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Box 71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 Box 74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75" name="Text Box 75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76" name="Text Box 76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77" name="Text Box 77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78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79" name="Picture 7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Text Box 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82" name="Text Box 8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83" name="Text Box 8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84" name="Text Box 8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1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2" name="Text Box 12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3" name="Text Box 13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" name="Text Box 14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5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8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19" name="Text Box 19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0" name="Text Box 20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1" name="Text Box 21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Box 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26" name="Text Box 26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" name="Text Box 27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" name="Text Box 28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9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 Box 32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33" name="Text Box 33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4" name="Text Box 34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5" name="Text Box 35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6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3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0" name="Text Box 40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1" name="Text Box 41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2" name="Text Box 42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43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 Box 46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47" name="Text Box 47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8" name="Text Box 48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49" name="Text Box 49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50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Box 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54" name="Text Box 54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5" name="Text Box 55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56" name="Text Box 56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7"/>
          <p:cNvSpPr>
            <a:spLocks/>
          </p:cNvSpPr>
          <p:nvPr/>
        </p:nvSpPr>
        <p:spPr>
          <a:xfrm>
            <a:off x="685800" y="228600"/>
            <a:ext cx="3733800" cy="369887"/>
          </a:xfrm>
          <a:prstGeom prst="rect">
            <a:avLst/>
          </a:prstGeom>
          <a:noFill/>
          <a:ln>
            <a:noFill/>
          </a:ln>
        </p:spPr>
        <p:txBody>
          <a:bodyPr bIns="46038" lIns="92075" numCol="1" rIns="92075" tIns="46038">
            <a:spAutoFit/>
          </a:bodyPr>
          <a:lstStyle/>
          <a:p>
            <a:pPr indent="0" marL="0"/>
            <a:r>
              <a:rPr dirty="0" i="1" lang="en-US" smtClean="0" sz="18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Chapter 10: Program Organization</a:t>
            </a: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Text Box 60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/>
          <a:lstStyle/>
          <a:p>
            <a:endParaRPr/>
          </a:p>
        </p:txBody>
      </p:sp>
      <p:sp>
        <p:nvSpPr>
          <p:cNvPr id="61" name="Text Box 61"/>
          <p:cNvSpPr>
            <a:spLocks/>
          </p:cNvSpPr>
          <p:nvPr>
            <p:ph idx="1" type="body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  <a:ln>
            <a:noFill/>
          </a:ln>
        </p:spPr>
        <p:txBody>
          <a:bodyPr bIns="46038" lIns="92075" numCol="1" rIns="92075" tIns="46038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62" name="Text Box 62"/>
          <p:cNvSpPr>
            <a:spLocks/>
          </p:cNvSpPr>
          <p:nvPr>
            <p:ph idx="3" sz="quarter" type="ftr"/>
          </p:nvPr>
        </p:nvSpPr>
        <p:spPr>
          <a:xfrm>
            <a:off x="5334000" y="6362700"/>
            <a:ext cx="3124200" cy="4572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/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63" name="Text Box 63"/>
          <p:cNvSpPr>
            <a:spLocks/>
          </p:cNvSpPr>
          <p:nvPr>
            <p:ph idx="4" sz="quarter" type="sldNum"/>
          </p:nvPr>
        </p:nvSpPr>
        <p:spPr>
          <a:xfrm>
            <a:off x="4191000" y="6400800"/>
            <a:ext cx="685800" cy="304800"/>
          </a:xfrm>
          <a:prstGeom prst="rect">
            <a:avLst/>
          </a:prstGeom>
          <a:ln>
            <a:noFill/>
          </a:ln>
        </p:spPr>
        <p:txBody>
          <a:bodyPr anchor="ctr" bIns="46038" lIns="92075" numCol="1" rIns="92075" tIns="46038" wrap="none"/>
          <a:lstStyle/>
          <a:p>
            <a:pPr algn="ctr"/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dt="0"/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3200" u="none">
          <a:solidFill>
            <a:srgbClr val="B82F25"/>
          </a:solidFill>
          <a:latin charset="0" typeface="Arial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Char char="•"/>
        <a:defRPr b="0" baseline="0" dirty="0" i="0" lang="en-US" smtClean="0" sz="2800" u="none">
          <a:solidFill>
            <a:schemeClr val="tx1"/>
          </a:solidFill>
          <a:latin charset="0" pitchFamily="18" typeface="Times New Roman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400" u="none">
          <a:solidFill>
            <a:schemeClr val="tx1"/>
          </a:solidFill>
          <a:latin charset="0" pitchFamily="18" typeface="Times New Roman"/>
        </a:defRPr>
      </a:lvl2pPr>
      <a:lvl3pPr indent="-228600" marL="10858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3pPr>
      <a:lvl4pPr indent="-228600" marL="1428750">
        <a:lnSpc>
          <a:spcPct val="100000"/>
        </a:lnSpc>
        <a:spcBef>
          <a:spcPct val="20000"/>
        </a:spcBef>
        <a:spcAft>
          <a:spcPct val="0"/>
        </a:spcAft>
        <a:buChar char="–"/>
        <a:defRPr b="0" dirty="0" i="0" lang="en-US" smtClean="0" sz="2000" u="none">
          <a:solidFill>
            <a:schemeClr val="tx1"/>
          </a:solidFill>
          <a:latin charset="0" pitchFamily="18" typeface="Times New Roman"/>
        </a:defRPr>
      </a:lvl4pPr>
      <a:lvl5pPr indent="-228600" marL="1771650">
        <a:lnSpc>
          <a:spcPct val="100000"/>
        </a:lnSpc>
        <a:spcBef>
          <a:spcPct val="20000"/>
        </a:spcBef>
        <a:spcAft>
          <a:spcPct val="0"/>
        </a:spcAft>
        <a:buChar char="•"/>
        <a:defRPr b="0" dirty="0" i="0" lang="en-US" smtClean="0" sz="1600" u="none">
          <a:solidFill>
            <a:schemeClr val="tx1"/>
          </a:solidFill>
          <a:latin charset="0" pitchFamily="18" typeface="Times New Roman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18" typeface="Times New Roman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18" typeface="Times New Roman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18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Layouts/slideLayout29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9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Box 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92" name="Text Box 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93" name="Text Box 93"/>
          <p:cNvSpPr>
            <a:spLocks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anchor="ctr" bIns="46038" lIns="92075" numCol="1" rIns="92075" tIns="46038" wrap="square"/>
          <a:lstStyle>
            <a:lvl1pPr>
              <a:defRPr dirty="0" lang="en-US" smtClean="0"/>
            </a:lvl1pPr>
          </a:lstStyle>
          <a:p>
            <a:pPr/>
            <a:r>
              <a:rPr dirty="0" lang="en-US" smtClean="0">
                <a:ea charset="-120" pitchFamily="18" typeface="新細明體"/>
              </a:rPr>
              <a:t>Chapter 10</a:t>
            </a:r>
          </a:p>
        </p:txBody>
      </p:sp>
      <p:sp>
        <p:nvSpPr>
          <p:cNvPr id="94" name="Text Box 94"/>
          <p:cNvSpPr>
            <a:spLocks/>
          </p:cNvSpPr>
          <p:nvPr>
            <p:ph type="subTitle"/>
          </p:nvPr>
        </p:nvSpPr>
        <p:spPr>
          <a:xfrm>
            <a:off x="609600" y="3581400"/>
            <a:ext cx="7924800" cy="2057400"/>
          </a:xfrm>
          <a:prstGeom prst="rect">
            <a:avLst/>
          </a:prstGeom>
        </p:spPr>
        <p:txBody>
          <a:bodyPr anchor="t" bIns="46038" lIns="92075" numCol="1" rIns="92075" tIns="46038" wrap="square"/>
          <a:lstStyle>
            <a:lvl1pPr algn="ctr" marL="0">
              <a:buNone/>
              <a:defRPr dirty="0" lang="en-US" smtClean="0"/>
            </a:lvl1pPr>
            <a:lvl2pPr algn="ctr" marL="457200">
              <a:buNone/>
              <a:defRPr dirty="0" lang="en-US" smtClean="0"/>
            </a:lvl2pPr>
            <a:lvl3pPr algn="ctr" marL="857250">
              <a:buNone/>
              <a:defRPr dirty="0" lang="en-US" smtClean="0"/>
            </a:lvl3pPr>
            <a:lvl4pPr algn="ctr" marL="1200150">
              <a:buNone/>
              <a:defRPr dirty="0" lang="en-US" smtClean="0"/>
            </a:lvl4pPr>
            <a:lvl5pPr algn="ctr" marL="1543050">
              <a:buNone/>
              <a:defRPr dirty="0" lang="en-US" smtClean="0"/>
            </a:lvl5pPr>
          </a:lstStyle>
          <a:p>
            <a:pPr marL="0"/>
            <a:r>
              <a:rPr b="1" dirty="0" lang="en-US" smtClean="0" sz="3600">
                <a:latin charset="0" typeface="Arial"/>
                <a:ea charset="-120" pitchFamily="18" typeface="新細明體"/>
              </a:rPr>
              <a:t>Program Organization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Box 1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Example: Using External Variables</a:t>
            </a:r>
            <a:br>
              <a:rPr dirty="0" lang="en-US" smtClean="0">
                <a:ea charset="-120" pitchFamily="18" typeface="新細明體"/>
              </a:rPr>
            </a:br>
            <a:r>
              <a:rPr dirty="0" lang="en-US" smtClean="0">
                <a:ea charset="-120" pitchFamily="18" typeface="新細明體"/>
              </a:rPr>
              <a:t>to Implement a Stack</a:t>
            </a:r>
          </a:p>
        </p:txBody>
      </p:sp>
      <p:sp>
        <p:nvSpPr>
          <p:cNvPr id="130" name="Text Box 130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One way to implement a stack in C is to store its items in an array, which we’ll call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contents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separate integer variable named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>
                <a:ea charset="-120" pitchFamily="18" typeface="新細明體"/>
              </a:rPr>
              <a:t> marks the position of the stack top.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When the stack is empty,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>
                <a:ea charset="-120" pitchFamily="18" typeface="新細明體"/>
              </a:rPr>
              <a:t> has the value 0.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To </a:t>
            </a:r>
            <a:r>
              <a:rPr dirty="0" i="1" lang="en-US" smtClean="0">
                <a:ea charset="-120" pitchFamily="18" typeface="新細明體"/>
              </a:rPr>
              <a:t>push</a:t>
            </a:r>
            <a:r>
              <a:rPr dirty="0" lang="en-US" smtClean="0">
                <a:ea charset="-120" pitchFamily="18" typeface="新細明體"/>
              </a:rPr>
              <a:t> an item: Store it in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contents</a:t>
            </a:r>
            <a:r>
              <a:rPr dirty="0" lang="en-US" smtClean="0">
                <a:ea charset="-120" pitchFamily="18" typeface="新細明體"/>
              </a:rPr>
              <a:t> at the position indicated by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>
                <a:ea charset="-120" pitchFamily="18" typeface="新細明體"/>
              </a:rPr>
              <a:t>, then increment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To </a:t>
            </a:r>
            <a:r>
              <a:rPr dirty="0" i="1" lang="en-US" smtClean="0">
                <a:ea charset="-120" pitchFamily="18" typeface="新細明體"/>
              </a:rPr>
              <a:t>pop</a:t>
            </a:r>
            <a:r>
              <a:rPr dirty="0" lang="en-US" smtClean="0">
                <a:ea charset="-120" pitchFamily="18" typeface="新細明體"/>
              </a:rPr>
              <a:t> an item: Decrement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>
                <a:ea charset="-120" pitchFamily="18" typeface="新細明體"/>
              </a:rPr>
              <a:t>, then use it as an index into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contents</a:t>
            </a:r>
            <a:r>
              <a:rPr dirty="0" lang="en-US" smtClean="0">
                <a:ea charset="-120" pitchFamily="18" typeface="新細明體"/>
              </a:rPr>
              <a:t> to fetch the item that’s being popped.</a:t>
            </a:r>
          </a:p>
        </p:txBody>
      </p:sp>
      <p:sp>
        <p:nvSpPr>
          <p:cNvPr id="131" name="Text Box 1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32" name="Text Box 1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Box 1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Example: Using External Variables</a:t>
            </a:r>
            <a:br>
              <a:rPr dirty="0" lang="en-US" smtClean="0">
                <a:ea charset="-120" pitchFamily="18" typeface="新細明體"/>
              </a:rPr>
            </a:br>
            <a:r>
              <a:rPr dirty="0" lang="en-US" smtClean="0">
                <a:ea charset="-120" pitchFamily="18" typeface="新細明體"/>
              </a:rPr>
              <a:t>to Implement a Stack</a:t>
            </a:r>
          </a:p>
        </p:txBody>
      </p:sp>
      <p:sp>
        <p:nvSpPr>
          <p:cNvPr id="134" name="Text Box 134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following program fragment declares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contents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>
                <a:ea charset="-120" pitchFamily="18" typeface="新細明體"/>
              </a:rPr>
              <a:t> variables for a stack.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 also provides a set of functions that represent stack operations.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All five functions need access to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>
                <a:ea charset="-120" pitchFamily="18" typeface="新細明體"/>
              </a:rPr>
              <a:t> variable, and two functions need access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contents</a:t>
            </a:r>
            <a:r>
              <a:rPr dirty="0" lang="en-US" smtClean="0">
                <a:ea charset="-120" pitchFamily="18" typeface="新細明體"/>
              </a:rPr>
              <a:t>, so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contents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>
                <a:ea charset="-120" pitchFamily="18" typeface="新細明體"/>
              </a:rPr>
              <a:t> will be external.</a:t>
            </a:r>
          </a:p>
        </p:txBody>
      </p:sp>
      <p:sp>
        <p:nvSpPr>
          <p:cNvPr id="135" name="Text Box 1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36" name="Text Box 1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Box 1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Example: Using External Variables</a:t>
            </a:r>
            <a:br>
              <a:rPr dirty="0" lang="en-US" smtClean="0">
                <a:ea charset="-120" pitchFamily="18" typeface="新細明體"/>
              </a:rPr>
            </a:br>
            <a:r>
              <a:rPr dirty="0" lang="en-US" smtClean="0">
                <a:ea charset="-120" pitchFamily="18" typeface="新細明體"/>
              </a:rPr>
              <a:t>to Implement a Stack</a:t>
            </a:r>
          </a:p>
        </p:txBody>
      </p:sp>
      <p:sp>
        <p:nvSpPr>
          <p:cNvPr id="138" name="Text Box 138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#include &lt;stdbool.h&gt;   /* C99 only 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#define STACK_SIZE 100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/* external variables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int </a:t>
            </a:r>
            <a:r>
              <a:rPr b="1"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contents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[STACK_SIZE];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int </a:t>
            </a:r>
            <a:r>
              <a:rPr b="1"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void make_empty(void)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</a:t>
            </a:r>
            <a:r>
              <a:rPr b="1"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bool is_empty(void)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return </a:t>
            </a:r>
            <a:r>
              <a:rPr b="1"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== 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}</a:t>
            </a:r>
          </a:p>
        </p:txBody>
      </p:sp>
      <p:sp>
        <p:nvSpPr>
          <p:cNvPr id="139" name="Text Box 1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0" name="Text Box 1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1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Example: Using External Variables</a:t>
            </a:r>
            <a:br>
              <a:rPr dirty="0" lang="en-US" smtClean="0">
                <a:ea charset="-120" pitchFamily="18" typeface="新細明體"/>
              </a:rPr>
            </a:br>
            <a:r>
              <a:rPr dirty="0" lang="en-US" smtClean="0">
                <a:ea charset="-120" pitchFamily="18" typeface="新細明體"/>
              </a:rPr>
              <a:t>to Implement a Stack</a:t>
            </a:r>
          </a:p>
        </p:txBody>
      </p:sp>
      <p:sp>
        <p:nvSpPr>
          <p:cNvPr id="142" name="Text Box 142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bool is_full(void)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return </a:t>
            </a:r>
            <a:r>
              <a:rPr b="1"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 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== STACK_SIZE;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dirty="0" lang="en-US" smtClean="0" sz="18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void push(int i)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if (is_full()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  stack_overflow();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else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  </a:t>
            </a:r>
            <a:r>
              <a:rPr b="1"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contents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[</a:t>
            </a:r>
            <a:r>
              <a:rPr b="1" dirty="0" lang="en-US" smtClean="0" sz="1800">
                <a:solidFill>
                  <a:srgbClr val="C00000"/>
                </a:solidFill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++] = i;</a:t>
            </a:r>
          </a:p>
          <a:p>
            <a:pPr indent="-342900" marL="342900">
              <a:lnSpc>
                <a:spcPct val="5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int pop(void)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if (is_empty())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  stack_underflow();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else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  return </a:t>
            </a:r>
            <a:r>
              <a:rPr b="1"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contents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[--</a:t>
            </a:r>
            <a:r>
              <a:rPr b="1" dirty="0" lang="en-US" smtClean="0" sz="1800">
                <a:solidFill>
                  <a:srgbClr val="C00000"/>
                </a:solidFill>
                <a:latin charset="0" pitchFamily="49" typeface="Courier New"/>
                <a:ea charset="-120" pitchFamily="18" typeface="新細明體"/>
              </a:rPr>
              <a:t>top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];</a:t>
            </a:r>
          </a:p>
          <a:p>
            <a:pPr indent="-342900" marL="342900">
              <a:lnSpc>
                <a:spcPct val="5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} </a:t>
            </a:r>
          </a:p>
        </p:txBody>
      </p:sp>
      <p:sp>
        <p:nvSpPr>
          <p:cNvPr id="143" name="Text Box 1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4" name="Text Box 1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1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Pros and Cons of External Variables</a:t>
            </a:r>
          </a:p>
        </p:txBody>
      </p:sp>
      <p:sp>
        <p:nvSpPr>
          <p:cNvPr id="146" name="Text Box 1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/>
              <a:t>External variables are convenient when many functions must share a variable or when a few functions share a large number of variables.</a:t>
            </a:r>
          </a:p>
          <a:p>
            <a:pPr indent="-342900" marL="342900"/>
            <a:r>
              <a:rPr b="1" dirty="0" lang="en-US" smtClean="0" sz="2500">
                <a:solidFill>
                  <a:srgbClr val="C00000"/>
                </a:solidFill>
              </a:rPr>
              <a:t>In most cases</a:t>
            </a:r>
            <a:r>
              <a:rPr dirty="0" lang="en-US" smtClean="0" sz="2500"/>
              <a:t>, it’s better for functions to communicate through </a:t>
            </a:r>
            <a:r>
              <a:rPr b="1" dirty="0" lang="en-US" smtClean="0" sz="2500">
                <a:solidFill>
                  <a:srgbClr val="C00000"/>
                </a:solidFill>
              </a:rPr>
              <a:t>parameters</a:t>
            </a:r>
            <a:r>
              <a:rPr dirty="0" lang="en-US" smtClean="0" sz="2500"/>
              <a:t> rather than by sharing variables:</a:t>
            </a:r>
          </a:p>
          <a:p>
            <a:pPr indent="-285750" lvl="1" marL="742950"/>
            <a:r>
              <a:rPr dirty="0" lang="en-US" smtClean="0" sz="2100"/>
              <a:t>If we change an external variable during program maintenance (by altering its type, say), we’ll need to check every function in the same file to see how the change affects it.</a:t>
            </a:r>
          </a:p>
          <a:p>
            <a:pPr indent="-285750" lvl="1" marL="742950"/>
            <a:r>
              <a:rPr dirty="0" lang="en-US" smtClean="0" sz="2100"/>
              <a:t>If an external variable is assigned an incorrect value, it may be difficult to identify the guilty function.</a:t>
            </a:r>
          </a:p>
          <a:p>
            <a:pPr indent="-285750" lvl="1" marL="742950"/>
            <a:r>
              <a:rPr dirty="0" lang="en-US" smtClean="0" sz="2100"/>
              <a:t>Functions that rely on external variables are hard to reuse in other programs.</a:t>
            </a:r>
          </a:p>
        </p:txBody>
      </p:sp>
      <p:sp>
        <p:nvSpPr>
          <p:cNvPr id="147" name="Text Box 1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48" name="Text Box 1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Box 1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Pros and Cons of External Variables</a:t>
            </a:r>
          </a:p>
        </p:txBody>
      </p:sp>
      <p:sp>
        <p:nvSpPr>
          <p:cNvPr id="150" name="Text Box 1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Don’t use the same external variable for different purposes in different functions.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Suppose that several functions need a variable named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to control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for</a:t>
            </a:r>
            <a:r>
              <a:rPr dirty="0" lang="en-US" smtClean="0">
                <a:ea charset="-120" pitchFamily="18" typeface="新細明體"/>
              </a:rPr>
              <a:t> statement.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Instead of declaring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in each function that uses it, some programmers declare it just once at the top of the program.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This practice is misleading; someone reading the program later may think that the uses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are related, when in fact they’re not.</a:t>
            </a:r>
          </a:p>
        </p:txBody>
      </p:sp>
      <p:sp>
        <p:nvSpPr>
          <p:cNvPr id="151" name="Text Box 1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52" name="Text Box 1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Box 1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Pros and Cons of External Variables</a:t>
            </a:r>
          </a:p>
        </p:txBody>
      </p:sp>
      <p:sp>
        <p:nvSpPr>
          <p:cNvPr id="154" name="Text Box 1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Make sure that external variables have meaningful names.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Local variables don’t always need meaningful names: it’s often hard to think of a better name than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for the control variable in a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for</a:t>
            </a:r>
            <a:r>
              <a:rPr dirty="0" lang="en-US" smtClean="0">
                <a:ea charset="-120" pitchFamily="18" typeface="新細明體"/>
              </a:rPr>
              <a:t> loop.</a:t>
            </a:r>
          </a:p>
        </p:txBody>
      </p:sp>
      <p:sp>
        <p:nvSpPr>
          <p:cNvPr id="155" name="Text Box 1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56" name="Text Box 1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 Box 1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Pros and Cons of External Variables</a:t>
            </a:r>
          </a:p>
        </p:txBody>
      </p:sp>
      <p:sp>
        <p:nvSpPr>
          <p:cNvPr id="158" name="Text Box 158"/>
          <p:cNvSpPr>
            <a:spLocks/>
          </p:cNvSpPr>
          <p:nvPr>
            <p:ph type="obj"/>
          </p:nvPr>
        </p:nvSpPr>
        <p:spPr>
          <a:xfrm>
            <a:off x="685800" y="1524000"/>
            <a:ext cx="82296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200">
                <a:ea charset="-120" pitchFamily="18" typeface="新細明體"/>
              </a:rPr>
              <a:t>Making variables external when they should be local can lead to some rather frustrating bugs.</a:t>
            </a:r>
          </a:p>
          <a:p>
            <a:pPr indent="-342900" marL="342900"/>
            <a:r>
              <a:rPr dirty="0" lang="en-US" smtClean="0" sz="2200">
                <a:ea charset="-120" pitchFamily="18" typeface="新細明體"/>
              </a:rPr>
              <a:t>Code that is supposed to display a 10 × 10 arrangement of asterisks:</a:t>
            </a:r>
          </a:p>
          <a:p>
            <a:pPr indent="-342900" marL="342900">
              <a:lnSpc>
                <a:spcPct val="80000"/>
              </a:lnSpc>
              <a:spcBef>
                <a:spcPts val="8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int </a:t>
            </a:r>
            <a:r>
              <a:rPr b="1" dirty="0" lang="en-US" smtClean="0" sz="1800">
                <a:solidFill>
                  <a:srgbClr val="C00000"/>
                </a:solidFill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7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void print_one_row(void)</a:t>
            </a:r>
          </a:p>
          <a:p>
            <a:pPr indent="-342900" marL="342900">
              <a:lnSpc>
                <a:spcPct val="7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for (i = 1; i &lt;= 10; i++)</a:t>
            </a:r>
          </a:p>
          <a:p>
            <a:pPr indent="-342900" marL="342900">
              <a:lnSpc>
                <a:spcPct val="7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  printf("*");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7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void print_all_rows(void)</a:t>
            </a:r>
          </a:p>
          <a:p>
            <a:pPr indent="-342900" marL="342900">
              <a:lnSpc>
                <a:spcPct val="7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for (i = 1; i &lt;= 10; i++) {</a:t>
            </a:r>
          </a:p>
          <a:p>
            <a:pPr indent="-342900" marL="342900">
              <a:lnSpc>
                <a:spcPct val="70000"/>
              </a:lnSpc>
              <a:spcBef>
                <a:spcPts val="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  print_one_row();</a:t>
            </a:r>
          </a:p>
          <a:p>
            <a:pPr indent="-342900" marL="342900">
              <a:lnSpc>
                <a:spcPct val="7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  printf("\n");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  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}</a:t>
            </a:r>
            <a:r>
              <a:rPr dirty="0" lang="en-US" smtClean="0" sz="1800">
                <a:ea charset="-120" pitchFamily="18" typeface="新細明體"/>
              </a:rPr>
              <a:t> </a:t>
            </a:r>
          </a:p>
          <a:p>
            <a:pPr indent="-342900" marL="342900"/>
            <a:r>
              <a:rPr b="1" dirty="0" lang="en-US" smtClean="0" sz="2200">
                <a:solidFill>
                  <a:srgbClr val="C00000"/>
                </a:solidFill>
                <a:ea charset="-120" pitchFamily="18" typeface="新細明體"/>
              </a:rPr>
              <a:t>Instead of printing 10 rows</a:t>
            </a:r>
            <a:r>
              <a:rPr dirty="0" lang="en-US" smtClean="0" sz="2200">
                <a:ea charset="-120" pitchFamily="18" typeface="新細明體"/>
              </a:rPr>
              <a:t>,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print_all_rows</a:t>
            </a:r>
            <a:r>
              <a:rPr dirty="0" lang="en-US" smtClean="0" sz="2200">
                <a:ea charset="-120" pitchFamily="18" typeface="新細明體"/>
              </a:rPr>
              <a:t> </a:t>
            </a:r>
            <a:r>
              <a:rPr b="1" dirty="0" lang="en-US" smtClean="0" sz="2200">
                <a:solidFill>
                  <a:srgbClr val="C00000"/>
                </a:solidFill>
                <a:ea charset="-120" pitchFamily="18" typeface="新細明體"/>
              </a:rPr>
              <a:t>prints only one</a:t>
            </a:r>
            <a:r>
              <a:rPr dirty="0" lang="en-US" smtClean="0" sz="2200">
                <a:ea charset="-120" pitchFamily="18" typeface="新細明體"/>
              </a:rPr>
              <a:t>.</a:t>
            </a:r>
          </a:p>
        </p:txBody>
      </p:sp>
      <p:sp>
        <p:nvSpPr>
          <p:cNvPr id="159" name="Text Box 1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60" name="Text Box 1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Box 1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Guessing a Number</a:t>
            </a:r>
          </a:p>
        </p:txBody>
      </p:sp>
      <p:sp>
        <p:nvSpPr>
          <p:cNvPr id="162" name="Text Box 1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guess.c</a:t>
            </a:r>
            <a:r>
              <a:rPr dirty="0" lang="en-US" smtClean="0" sz="2600">
                <a:ea charset="-120" pitchFamily="18" typeface="新細明體"/>
              </a:rPr>
              <a:t> program generates a random number between 1 and 100, which the user attempts to guess in as few tries as possible: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Guess the secret number between 1 and 100.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A new number has been chosen.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Enter guess: </a:t>
            </a:r>
            <a:r>
              <a:rPr dirty="0" lang="en-US" smtClean="0" sz="2000" u="sng">
                <a:latin charset="0" pitchFamily="49" typeface="Courier New"/>
                <a:ea charset="-120" pitchFamily="18" typeface="新細明體"/>
              </a:rPr>
              <a:t>55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Too low; try again.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Enter guess: </a:t>
            </a:r>
            <a:r>
              <a:rPr dirty="0" lang="en-US" smtClean="0" sz="2000" u="sng">
                <a:latin charset="0" pitchFamily="49" typeface="Courier New"/>
                <a:ea charset="-120" pitchFamily="18" typeface="新細明體"/>
              </a:rPr>
              <a:t>65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Too high; try again.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Enter guess: </a:t>
            </a:r>
            <a:r>
              <a:rPr dirty="0" lang="en-US" smtClean="0" sz="2000" u="sng">
                <a:latin charset="0" pitchFamily="49" typeface="Courier New"/>
                <a:ea charset="-120" pitchFamily="18" typeface="新細明體"/>
              </a:rPr>
              <a:t>60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Too high; try again.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Enter guess: </a:t>
            </a:r>
            <a:r>
              <a:rPr dirty="0" lang="en-US" smtClean="0" sz="2000" u="sng">
                <a:latin charset="0" pitchFamily="49" typeface="Courier New"/>
                <a:ea charset="-120" pitchFamily="18" typeface="新細明體"/>
              </a:rPr>
              <a:t>58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You won in 4 guesses!</a:t>
            </a:r>
          </a:p>
        </p:txBody>
      </p:sp>
      <p:sp>
        <p:nvSpPr>
          <p:cNvPr id="163" name="Text Box 1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64" name="Text Box 1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Box 1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Guessing a Number</a:t>
            </a:r>
          </a:p>
        </p:txBody>
      </p:sp>
      <p:sp>
        <p:nvSpPr>
          <p:cNvPr id="166" name="Text Box 1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Play again? (Y/N) </a:t>
            </a:r>
            <a:r>
              <a:rPr dirty="0" lang="en-US" smtClean="0" sz="2000" u="sng">
                <a:latin charset="0" pitchFamily="49" typeface="Courier New"/>
                <a:ea charset="-120" pitchFamily="18" typeface="新細明體"/>
              </a:rPr>
              <a:t>y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0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A new number has been chosen.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Enter guess: </a:t>
            </a:r>
            <a:r>
              <a:rPr dirty="0" lang="en-US" smtClean="0" sz="2000" u="sng">
                <a:latin charset="0" pitchFamily="49" typeface="Courier New"/>
                <a:ea charset="-120" pitchFamily="18" typeface="新細明體"/>
              </a:rPr>
              <a:t>78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Too high; try again.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Enter guess: </a:t>
            </a:r>
            <a:r>
              <a:rPr dirty="0" lang="en-US" smtClean="0" sz="2000" u="sng">
                <a:latin charset="0" pitchFamily="49" typeface="Courier New"/>
                <a:ea charset="-120" pitchFamily="18" typeface="新細明體"/>
              </a:rPr>
              <a:t>34</a:t>
            </a:r>
          </a:p>
          <a:p>
            <a:pPr indent="-342900" marL="342900">
              <a:lnSpc>
                <a:spcPct val="80000"/>
              </a:lnSpc>
              <a:spcBef>
                <a:spcPts val="50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You won in 2 guesses!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000">
                <a:latin charset="0" pitchFamily="49" typeface="Courier New"/>
                <a:ea charset="-120" pitchFamily="18" typeface="新細明體"/>
              </a:rPr>
              <a:t>	Play again? (Y/N) </a:t>
            </a:r>
            <a:r>
              <a:rPr dirty="0" lang="en-US" smtClean="0" sz="2000" u="sng">
                <a:latin charset="0" pitchFamily="49" typeface="Courier New"/>
                <a:ea charset="-120" pitchFamily="18" typeface="新細明體"/>
              </a:rPr>
              <a:t>n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Tasks to be carried out by the program:</a:t>
            </a:r>
          </a:p>
          <a:p>
            <a:pPr indent="-285750" lvl="1" marL="742950"/>
            <a:r>
              <a:rPr dirty="0" lang="en-US" smtClean="0" sz="2200">
                <a:ea charset="-120" pitchFamily="18" typeface="新細明體"/>
              </a:rPr>
              <a:t>Initialize the random number generator</a:t>
            </a:r>
          </a:p>
          <a:p>
            <a:pPr indent="-285750" lvl="1" marL="742950"/>
            <a:r>
              <a:rPr dirty="0" lang="en-US" smtClean="0" sz="2200">
                <a:ea charset="-120" pitchFamily="18" typeface="新細明體"/>
              </a:rPr>
              <a:t>Choose a secret number</a:t>
            </a:r>
          </a:p>
          <a:p>
            <a:pPr indent="-285750" lvl="1" marL="742950"/>
            <a:r>
              <a:rPr dirty="0" lang="en-US" smtClean="0" sz="2200">
                <a:ea charset="-120" pitchFamily="18" typeface="新細明體"/>
              </a:rPr>
              <a:t>Interact with the user until the correct number is picked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Each task can be handled by a separate function.</a:t>
            </a:r>
          </a:p>
        </p:txBody>
      </p:sp>
      <p:sp>
        <p:nvSpPr>
          <p:cNvPr id="167" name="Text Box 1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68" name="Text Box 1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9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Local Variables</a:t>
            </a:r>
          </a:p>
        </p:txBody>
      </p:sp>
      <p:sp>
        <p:nvSpPr>
          <p:cNvPr id="96" name="Text Box 9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variable declared in the body of a function is said to be </a:t>
            </a:r>
            <a:r>
              <a:rPr b="1" dirty="0" i="1" lang="en-US" smtClean="0">
                <a:ea charset="-120" pitchFamily="18" typeface="新細明體"/>
              </a:rPr>
              <a:t>local</a:t>
            </a:r>
            <a:r>
              <a:rPr dirty="0" lang="en-US" smtClean="0">
                <a:ea charset="-120" pitchFamily="18" typeface="新細明體"/>
              </a:rPr>
              <a:t> to the function: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int sum_digits(int n)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int sum = 0;   /* local variable 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while (n &gt; 0)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  sum += n % 10;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  n /= 10;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return sum;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endParaRPr dirty="0" lang="en-US" smtClean="0" sz="2400">
              <a:latin charset="0" pitchFamily="49" typeface="Courier New"/>
              <a:ea charset="-120" pitchFamily="18" typeface="新細明體"/>
            </a:endParaRPr>
          </a:p>
        </p:txBody>
      </p:sp>
      <p:sp>
        <p:nvSpPr>
          <p:cNvPr id="97" name="Text Box 9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98" name="Text Box 9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 Box 169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guess.c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Asks user to guess a hidden number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&lt;stdlib.h&gt;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&lt;time.h&gt;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MAX_NUMBER 100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external variable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solidFill>
                  <a:srgbClr val="B82F25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charset="0" pitchFamily="49" typeface="Courier New"/>
                <a:ea charset="-120" pitchFamily="18" typeface="新細明體"/>
              </a:rPr>
              <a:t>int secret_number;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prototypes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initialize_number_generator(</a:t>
            </a:r>
            <a:r>
              <a:rPr b="1" dirty="0" lang="en-US" smtClean="0" sz="1800">
                <a:solidFill>
                  <a:srgbClr val="B82F25"/>
                </a:solidFill>
                <a:latin charset="0" pitchFamily="49" typeface="Courier New"/>
                <a:ea charset="-120" pitchFamily="18" typeface="新細明體"/>
              </a:rPr>
              <a:t>void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choose_new_secret_number(</a:t>
            </a:r>
            <a:r>
              <a:rPr b="1" dirty="0" lang="en-US" smtClean="0" sz="1800">
                <a:solidFill>
                  <a:srgbClr val="B82F25"/>
                </a:solidFill>
                <a:latin charset="0" pitchFamily="49" typeface="Courier New"/>
                <a:ea charset="-120" pitchFamily="18" typeface="新細明體"/>
              </a:rPr>
              <a:t>void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read_guesses(</a:t>
            </a:r>
            <a:r>
              <a:rPr b="1" dirty="0" lang="en-US" smtClean="0" sz="1800">
                <a:solidFill>
                  <a:srgbClr val="B82F25"/>
                </a:solidFill>
                <a:latin charset="0" pitchFamily="49" typeface="Courier New"/>
                <a:ea charset="-120" pitchFamily="18" typeface="新細明體"/>
              </a:rPr>
              <a:t>void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);</a:t>
            </a:r>
          </a:p>
        </p:txBody>
      </p:sp>
      <p:sp>
        <p:nvSpPr>
          <p:cNvPr id="170" name="Text Box 170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71" name="Text Box 171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 Box 172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main(void)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char command;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printf("Guess the secret number between 1 and %d.\n\n",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   MAX_NUMBER);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initialize_number_generator();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do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choose_new_secret_number();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printf("A new number has been chosen.\n");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</a:t>
            </a:r>
            <a:r>
              <a:rPr b="1" dirty="0" i="1" lang="en-US" smtClean="0" sz="180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charset="0" pitchFamily="49" typeface="Courier New"/>
                <a:ea charset="-120" pitchFamily="18" typeface="新細明體"/>
              </a:rPr>
              <a:t>read_guesses</a:t>
            </a:r>
            <a:r>
              <a:rPr b="1" dirty="0" i="1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printf("Play again? (Y/N)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scanf(" %c", &amp;command);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printf("\n");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 while (command == 'y' || command == 'Y');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return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173" name="Text Box 17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74" name="Text Box 17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 175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initialize_number_generator: Initializes the random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               number generator using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               the time of day.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initialize_number_generator(void)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srand((unsigned) time(NULL));  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choose_new_secret_number: Randomly selects a number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            between 1 and MAX_NUMBER and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            stores it in secret_number.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choose_new_secret_number(void)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</a:t>
            </a:r>
            <a:r>
              <a:rPr b="1" dirty="0" lang="en-US" smtClean="0" sz="180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charset="0" pitchFamily="49" typeface="Courier New"/>
                <a:ea charset="-120" pitchFamily="18" typeface="新細明體"/>
              </a:rPr>
              <a:t>secret_number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= rand() % MAX_NUMBER + 1;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endParaRPr dirty="0" lang="en-US" smtClean="0" sz="1800">
              <a:latin charset="0" pitchFamily="49" typeface="Courier New"/>
              <a:ea charset="-120" pitchFamily="18" typeface="新細明體"/>
            </a:endParaRPr>
          </a:p>
        </p:txBody>
      </p:sp>
      <p:sp>
        <p:nvSpPr>
          <p:cNvPr id="176" name="Text Box 17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77" name="Text Box 17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 Box 178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read_guesses: Repeatedly reads user guesses and tells  *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the user whether each guess is too low,  *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too high, or correct. When the guess is  *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correct, prints the total number of      *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guesses and returns.                     *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</a:t>
            </a:r>
            <a:r>
              <a:rPr b="1" dirty="0" lang="en-US" smtClean="0" sz="180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charset="0" pitchFamily="49" typeface="Courier New"/>
                <a:ea charset="-120" pitchFamily="18" typeface="新細明體"/>
              </a:rPr>
              <a:t>read_guesses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(void)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guess, num_guesses = 0;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(;;)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num_guesses++;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printf("Enter guess: 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scanf("%d", &amp;guess);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(guess == </a:t>
            </a:r>
            <a:r>
              <a:rPr b="1" dirty="0" i="1" lang="en-US" smtClean="0" sz="180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charset="0" pitchFamily="49" typeface="Courier New"/>
                <a:ea charset="-120" pitchFamily="18" typeface="新細明體"/>
              </a:rPr>
              <a:t>secret_number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)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printf("You won in %d guesses!\n\n", num_guesses);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return;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} else if (guess &lt; secret_number)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printf("Too low; try again.\n");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else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printf("Too high; try again.\n");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179" name="Text Box 1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80" name="Text Box 1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 Box 1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Guessing a Number</a:t>
            </a:r>
          </a:p>
        </p:txBody>
      </p:sp>
      <p:sp>
        <p:nvSpPr>
          <p:cNvPr id="182" name="Text Box 18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Although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guess.c</a:t>
            </a:r>
            <a:r>
              <a:rPr dirty="0" lang="en-US" smtClean="0">
                <a:ea charset="-120" pitchFamily="18" typeface="新細明體"/>
              </a:rPr>
              <a:t> works fine, it relies on the </a:t>
            </a:r>
            <a:r>
              <a:rPr b="1" dirty="0" i="1" lang="en-US" smtClean="0">
                <a:solidFill>
                  <a:srgbClr val="FF0000"/>
                </a:solidFill>
                <a:ea charset="-120" pitchFamily="18" typeface="新細明體"/>
              </a:rPr>
              <a:t>external variable </a:t>
            </a:r>
            <a:r>
              <a:rPr b="1" dirty="0" i="1" lang="en-US" smtClean="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secret_number</a:t>
            </a:r>
            <a:r>
              <a:rPr dirty="0" lang="en-US" smtClean="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By altering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choose_new_secret_number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read_guesses</a:t>
            </a:r>
            <a:r>
              <a:rPr dirty="0" lang="en-US" smtClean="0">
                <a:ea charset="-120" pitchFamily="18" typeface="新細明體"/>
              </a:rPr>
              <a:t> slightly, we can move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secret_number</a:t>
            </a:r>
            <a:r>
              <a:rPr dirty="0" lang="en-US" smtClean="0">
                <a:ea charset="-120" pitchFamily="18" typeface="新細明體"/>
              </a:rPr>
              <a:t> into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main</a:t>
            </a:r>
            <a:r>
              <a:rPr dirty="0" lang="en-US" smtClean="0">
                <a:ea charset="-120" pitchFamily="18" typeface="新細明體"/>
              </a:rPr>
              <a:t> function.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new version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guess.c</a:t>
            </a:r>
            <a:r>
              <a:rPr dirty="0" lang="en-US" smtClean="0">
                <a:ea charset="-120" pitchFamily="18" typeface="新細明體"/>
              </a:rPr>
              <a:t> follows, with changes in </a:t>
            </a:r>
            <a:r>
              <a:rPr b="1" dirty="0" lang="en-US" smtClean="0">
                <a:ea charset="-120" pitchFamily="18" typeface="新細明體"/>
              </a:rPr>
              <a:t>bold.</a:t>
            </a:r>
          </a:p>
        </p:txBody>
      </p:sp>
      <p:sp>
        <p:nvSpPr>
          <p:cNvPr id="183" name="Text Box 1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84" name="Text Box 1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 Box 185"/>
          <p:cNvSpPr>
            <a:spLocks/>
          </p:cNvSpPr>
          <p:nvPr>
            <p:ph type="obj"/>
          </p:nvPr>
        </p:nvSpPr>
        <p:spPr>
          <a:xfrm>
            <a:off x="381000" y="762000"/>
            <a:ext cx="8305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guess2.c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Asks user to guess a hidden number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&lt;stdlib.h&gt;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&lt;time.h&gt;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MAX_NUMBER 100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prototypes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initialize_number_generator(void);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int new_secret_number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read_guesses(</a:t>
            </a:r>
            <a:r>
              <a:rPr b="1" dirty="0" lang="en-US" smtClean="0" sz="1800">
                <a:solidFill>
                  <a:srgbClr val="B82F25"/>
                </a:solidFill>
                <a:latin charset="0" pitchFamily="49" typeface="Courier New"/>
                <a:ea charset="-120" pitchFamily="18" typeface="新細明體"/>
              </a:rPr>
              <a:t>int</a:t>
            </a: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 </a:t>
            </a:r>
            <a:r>
              <a:rPr b="1" dirty="0" lang="en-US" smtClean="0" sz="1800">
                <a:solidFill>
                  <a:srgbClr val="B82F25"/>
                </a:solidFill>
                <a:latin charset="0" pitchFamily="49" typeface="Courier New"/>
                <a:ea charset="-120" pitchFamily="18" typeface="新細明體"/>
              </a:rPr>
              <a:t>secret_number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);</a:t>
            </a:r>
          </a:p>
        </p:txBody>
      </p:sp>
      <p:sp>
        <p:nvSpPr>
          <p:cNvPr id="186" name="Text Box 18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87" name="Text Box 18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Box 188"/>
          <p:cNvSpPr>
            <a:spLocks/>
          </p:cNvSpPr>
          <p:nvPr>
            <p:ph type="obj"/>
          </p:nvPr>
        </p:nvSpPr>
        <p:spPr>
          <a:xfrm>
            <a:off x="381000" y="762000"/>
            <a:ext cx="8305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main(void)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char command;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  int </a:t>
            </a:r>
            <a:r>
              <a:rPr b="1" dirty="0" lang="en-US" smtClean="0" sz="180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charset="0" pitchFamily="49" typeface="Courier New"/>
                <a:ea charset="-120" pitchFamily="18" typeface="新細明體"/>
              </a:rPr>
              <a:t>secret_number</a:t>
            </a: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printf("Guess the secret number between 1 and %d.\n\n",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   MAX_NUMBER);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initialize_number_generator();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do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    </a:t>
            </a:r>
            <a:r>
              <a:rPr b="1" dirty="0" i="1" lang="en-US" smtClean="0" sz="1800">
                <a:solidFill>
                  <a:srgbClr val="FF0000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charset="0" pitchFamily="49" typeface="Courier New"/>
                <a:ea charset="-120" pitchFamily="18" typeface="新細明體"/>
              </a:rPr>
              <a:t>secret_number</a:t>
            </a: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 = new_secret_number();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printf("A new number has been chosen.\n");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read_guesses(</a:t>
            </a: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secret_number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printf("Play again? (Y/N) 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scanf(" %c", &amp;command);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printf("\n");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 while (command == 'y' || command == 'Y');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return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189" name="Text Box 18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90" name="Text Box 19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 Box 191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initialize_number_generator: Initializes the random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               number generator using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               the time of day.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initialize_number_generator(void)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</a:t>
            </a:r>
            <a:r>
              <a:rPr b="1" dirty="0" lang="en-US" smtClean="0" sz="1800">
                <a:solidFill>
                  <a:srgbClr val="6666FF"/>
                </a:solidFill>
                <a:latin charset="0" pitchFamily="49" typeface="Courier New"/>
                <a:ea charset="-120" pitchFamily="18" typeface="新細明體"/>
              </a:rPr>
              <a:t>srand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((unsigned) time(NULL));  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</a:t>
            </a: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new_secret_number: Returns a randomly chosen number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     </a:t>
            </a: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between 1 and MAX_NUMBER.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     *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int new_secret_number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</a:t>
            </a: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return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rand() % MAX_NUMBER + 1;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192" name="Text Box 19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93" name="Text Box 19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Box 194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read_guesses: Repeatedly reads user guesses and tells  *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the user whether each guess is too low,  *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too high, or correct. When the guess is  *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correct, prints the total number of      *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guesses and returns.                     *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read_guesses(</a:t>
            </a:r>
            <a:r>
              <a:rPr b="1" dirty="0" lang="en-US" smtClean="0" sz="1800">
                <a:latin charset="0" pitchFamily="49" typeface="Courier New"/>
                <a:ea charset="-120" pitchFamily="18" typeface="新細明體"/>
              </a:rPr>
              <a:t>int </a:t>
            </a:r>
            <a:r>
              <a:rPr b="1" dirty="0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secret_number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guess, num_guesses = 0;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(;;)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num_guesses++;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printf("Enter guess: 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scanf("%d", &amp;guess);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(guess == </a:t>
            </a:r>
            <a:r>
              <a:rPr b="1" dirty="0" i="1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secret_number</a:t>
            </a: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)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printf("You won in %d guesses!\n\n", num_guesses);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return;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} else if (guess &lt; secret_number)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printf("Too low; try again.\n");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else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printf("Too high; try again.\n");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195" name="Text Box 1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96" name="Text Box 1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Box 19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Blocks</a:t>
            </a:r>
          </a:p>
        </p:txBody>
      </p:sp>
      <p:sp>
        <p:nvSpPr>
          <p:cNvPr id="198" name="Text Box 19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In Section 5.2, we encountered compound statements of the form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{ </a:t>
            </a:r>
            <a:r>
              <a:rPr dirty="0" i="1" lang="en-US" smtClean="0" sz="2400">
                <a:ea charset="-120" pitchFamily="18" typeface="新細明體"/>
              </a:rPr>
              <a:t>statements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 }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 allows compound statements to contain declarations as well as statements: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{ </a:t>
            </a:r>
            <a:r>
              <a:rPr dirty="0" i="1" lang="en-US" smtClean="0" sz="2400">
                <a:ea charset="-120" pitchFamily="18" typeface="新細明體"/>
              </a:rPr>
              <a:t>declarations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 </a:t>
            </a:r>
            <a:r>
              <a:rPr dirty="0" i="1" lang="en-US" smtClean="0" sz="2400">
                <a:ea charset="-120" pitchFamily="18" typeface="新細明體"/>
              </a:rPr>
              <a:t>statements</a:t>
            </a: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 }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This kind of compound statement is called a </a:t>
            </a:r>
            <a:r>
              <a:rPr b="1" dirty="0" i="1" lang="en-US" smtClean="0">
                <a:ea charset="-120" pitchFamily="18" typeface="新細明體"/>
              </a:rPr>
              <a:t>block.</a:t>
            </a:r>
            <a:r>
              <a:rPr dirty="0" lang="en-US" smtClean="0">
                <a:ea charset="-120" pitchFamily="18" typeface="新細明體"/>
              </a:rPr>
              <a:t> </a:t>
            </a:r>
          </a:p>
        </p:txBody>
      </p:sp>
      <p:sp>
        <p:nvSpPr>
          <p:cNvPr id="199" name="Text Box 19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00" name="Text Box 20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Box 9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Local Variables</a:t>
            </a:r>
          </a:p>
        </p:txBody>
      </p:sp>
      <p:sp>
        <p:nvSpPr>
          <p:cNvPr id="100" name="Text Box 10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Default properties of local variables: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Automatic storage duration.</a:t>
            </a:r>
            <a:r>
              <a:rPr dirty="0" lang="en-US" smtClean="0">
                <a:ea charset="-120" pitchFamily="18" typeface="新細明體"/>
              </a:rPr>
              <a:t> Storage is “automatically” allocated when the enclosing function is called and deallocated when the function returns.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Block scope.</a:t>
            </a:r>
            <a:r>
              <a:rPr dirty="0" lang="en-US" smtClean="0">
                <a:ea charset="-120" pitchFamily="18" typeface="新細明體"/>
              </a:rPr>
              <a:t> A local variable is visible from its point of declaration to the end of the enclosing function body.</a:t>
            </a:r>
          </a:p>
          <a:p>
            <a:pPr indent="-285750" lvl="1" marL="742950"/>
            <a:endParaRPr dirty="0" lang="en-US" smtClean="0">
              <a:ea charset="-120" pitchFamily="18" typeface="新細明體"/>
            </a:endParaRPr>
          </a:p>
        </p:txBody>
      </p:sp>
      <p:sp>
        <p:nvSpPr>
          <p:cNvPr id="101" name="Text Box 1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02" name="Text Box 1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Box 20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Blocks</a:t>
            </a:r>
          </a:p>
        </p:txBody>
      </p:sp>
      <p:sp>
        <p:nvSpPr>
          <p:cNvPr id="202" name="Text Box 20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Example of a block: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if (i &gt; j) {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/* swap values of i and j */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int temp = i;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i = j;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  j = temp;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}</a:t>
            </a:r>
          </a:p>
        </p:txBody>
      </p:sp>
      <p:sp>
        <p:nvSpPr>
          <p:cNvPr id="203" name="Text Box 20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04" name="Text Box 20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 Box 20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Blocks</a:t>
            </a:r>
          </a:p>
        </p:txBody>
      </p:sp>
      <p:sp>
        <p:nvSpPr>
          <p:cNvPr id="206" name="Text Box 20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By default, the storage duration of a variable declared in a block is automatic: storage for the variable is allocated when the block is entered and deallocated when the block is exited.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variable has </a:t>
            </a:r>
            <a:r>
              <a:rPr b="1" dirty="0" lang="en-US" smtClean="0">
                <a:solidFill>
                  <a:srgbClr val="FF0000"/>
                </a:solidFill>
                <a:ea charset="-120" pitchFamily="18" typeface="新細明體"/>
              </a:rPr>
              <a:t>block scope</a:t>
            </a:r>
            <a:r>
              <a:rPr dirty="0" lang="en-US" smtClean="0">
                <a:ea charset="-120" pitchFamily="18" typeface="新細明體"/>
              </a:rPr>
              <a:t>; it can’t be referenced outside the block.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variable that belongs to a block can be declared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>
                <a:ea charset="-120" pitchFamily="18" typeface="新細明體"/>
              </a:rPr>
              <a:t> to give it static storage duration.</a:t>
            </a:r>
          </a:p>
        </p:txBody>
      </p:sp>
      <p:sp>
        <p:nvSpPr>
          <p:cNvPr id="207" name="Text Box 2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08" name="Text Box 2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Box 2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Blocks</a:t>
            </a:r>
          </a:p>
        </p:txBody>
      </p:sp>
      <p:sp>
        <p:nvSpPr>
          <p:cNvPr id="210" name="Text Box 21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body of a function is a block.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Blocks are also useful inside a function body when we need variables for temporary use.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Advantages of declaring temporary variables in blocks: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Avoids cluttering declarations at the beginning of the function body with variables that are used only briefly. 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Reduces name conflicts.</a:t>
            </a:r>
          </a:p>
          <a:p>
            <a:pPr indent="-342900" marL="342900"/>
            <a:r>
              <a:rPr dirty="0" lang="en-US" smtClean="0">
                <a:solidFill>
                  <a:srgbClr val="000000"/>
                </a:solidFill>
                <a:ea charset="-120" pitchFamily="18" typeface="新細明體"/>
              </a:rPr>
              <a:t>C99 allows variables to be declared anywhere within a block.</a:t>
            </a:r>
          </a:p>
          <a:p>
            <a:pPr indent="-342900" marL="342900"/>
            <a:endParaRPr dirty="0" lang="en-US" smtClean="0">
              <a:solidFill>
                <a:srgbClr val="000000"/>
              </a:solidFill>
              <a:ea charset="-120" pitchFamily="18" typeface="新細明體"/>
            </a:endParaRPr>
          </a:p>
        </p:txBody>
      </p:sp>
      <p:sp>
        <p:nvSpPr>
          <p:cNvPr id="211" name="Text Box 2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12" name="Text Box 2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 Box 2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Scope</a:t>
            </a:r>
          </a:p>
        </p:txBody>
      </p:sp>
      <p:sp>
        <p:nvSpPr>
          <p:cNvPr id="214" name="Text Box 21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In a C program, the same identifier may have several different meanings.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C’s scope rules enable the programmer (and the compiler) to determine which meaning is relevant at a given point in the program.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most important scope rule: When a declaration inside a block names an identifier that’s already visible, the new declaration temporarily “hides” the old one, and the identifier takes on a new meaning.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At the end of the block, the identifier regains its old meaning.</a:t>
            </a:r>
          </a:p>
        </p:txBody>
      </p:sp>
      <p:sp>
        <p:nvSpPr>
          <p:cNvPr id="215" name="Text Box 2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16" name="Text Box 2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Box 21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Scope</a:t>
            </a:r>
          </a:p>
        </p:txBody>
      </p:sp>
      <p:sp>
        <p:nvSpPr>
          <p:cNvPr id="218" name="Text Box 21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In the example on the next slide, the identifier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has four different meanings: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In Declaration 1,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is a variable with static storage duration and file scope.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In Declaration 2,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is a parameter with block scope.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In Declaration 3,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is an automatic variable with block scope.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In Declaration 4,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is also automatic and has block scope.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C’s scope rules allow us to determine the meaning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i</a:t>
            </a:r>
            <a:r>
              <a:rPr dirty="0" lang="en-US" smtClean="0">
                <a:ea charset="-120" pitchFamily="18" typeface="新細明體"/>
              </a:rPr>
              <a:t> each time it’s used (indicated by arrows).</a:t>
            </a:r>
          </a:p>
          <a:p>
            <a:pPr indent="-342900" marL="342900"/>
            <a:endParaRPr dirty="0" lang="en-US" smtClean="0">
              <a:ea charset="-120" pitchFamily="18" typeface="新細明體"/>
            </a:endParaRPr>
          </a:p>
        </p:txBody>
      </p:sp>
      <p:sp>
        <p:nvSpPr>
          <p:cNvPr id="219" name="Text Box 2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20" name="Text Box 2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 Box 22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22" name="Text Box 22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223" name="Picture 22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171700" y="711200"/>
            <a:ext cx="4714875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 Box 2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Organizing a C Program</a:t>
            </a:r>
          </a:p>
        </p:txBody>
      </p:sp>
      <p:sp>
        <p:nvSpPr>
          <p:cNvPr id="226" name="Text Box 22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Major elements of a C program: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Preprocessing directives such as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#include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#define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Type definitions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Declarations of external variables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Function prototypes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Function definitions </a:t>
            </a:r>
          </a:p>
          <a:p>
            <a:pPr indent="-285750" lvl="1" marL="742950"/>
            <a:endParaRPr dirty="0" lang="en-US" smtClean="0">
              <a:ea charset="-120" pitchFamily="18" typeface="新細明體"/>
            </a:endParaRPr>
          </a:p>
        </p:txBody>
      </p:sp>
      <p:sp>
        <p:nvSpPr>
          <p:cNvPr id="227" name="Text Box 2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28" name="Text Box 2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 Box 22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Organizing a C Program</a:t>
            </a:r>
          </a:p>
        </p:txBody>
      </p:sp>
      <p:sp>
        <p:nvSpPr>
          <p:cNvPr id="230" name="Text Box 23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C imposes only a few rules on the order of these items: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A preprocessing directive doesn’t take effect until the line on which it appears.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A type name can’t be used until it’s been defined.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A variable can’t be used until it’s declared.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It’s a good idea to define or declare every function prior to its first call.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C99 makes this a requirement.</a:t>
            </a:r>
          </a:p>
        </p:txBody>
      </p:sp>
      <p:sp>
        <p:nvSpPr>
          <p:cNvPr id="231" name="Text Box 23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32" name="Text Box 23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Box 23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Organizing a C Program</a:t>
            </a:r>
          </a:p>
        </p:txBody>
      </p:sp>
      <p:sp>
        <p:nvSpPr>
          <p:cNvPr id="234" name="Text Box 23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There are several ways to organize a program so that these rules are obeyed.</a:t>
            </a:r>
          </a:p>
          <a:p>
            <a:pPr indent="-342900" marL="342900"/>
            <a:r>
              <a:rPr dirty="0" lang="en-US" smtClean="0"/>
              <a:t>One possible ordering: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#include</a:t>
            </a:r>
            <a:r>
              <a:rPr dirty="0" lang="en-US" smtClean="0"/>
              <a:t> directives</a:t>
            </a:r>
          </a:p>
          <a:p>
            <a:pPr indent="-285750" lvl="1" marL="742950"/>
            <a:r>
              <a:rPr dirty="0" lang="en-US" smtClean="0">
                <a:latin charset="0" pitchFamily="49" typeface="Courier New"/>
                <a:ea charset="0" pitchFamily="49" typeface="Courier New"/>
              </a:rPr>
              <a:t>#define</a:t>
            </a:r>
            <a:r>
              <a:rPr dirty="0" lang="en-US" smtClean="0"/>
              <a:t> directives</a:t>
            </a:r>
          </a:p>
          <a:p>
            <a:pPr indent="-285750" lvl="1" marL="742950"/>
            <a:r>
              <a:rPr dirty="0" lang="en-US" smtClean="0"/>
              <a:t>Type definitions</a:t>
            </a:r>
          </a:p>
          <a:p>
            <a:pPr indent="-285750" lvl="1" marL="742950"/>
            <a:r>
              <a:rPr dirty="0" lang="en-US" smtClean="0"/>
              <a:t>Declarations of external variables</a:t>
            </a:r>
          </a:p>
          <a:p>
            <a:pPr indent="-285750" lvl="1" marL="742950"/>
            <a:r>
              <a:rPr dirty="0" lang="en-US" smtClean="0"/>
              <a:t>Prototypes for functions other than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main</a:t>
            </a:r>
          </a:p>
          <a:p>
            <a:pPr indent="-285750" lvl="1" marL="742950"/>
            <a:r>
              <a:rPr dirty="0" lang="en-US" smtClean="0"/>
              <a:t>Definition of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main</a:t>
            </a:r>
          </a:p>
          <a:p>
            <a:pPr indent="-285750" lvl="1" marL="742950"/>
            <a:r>
              <a:rPr dirty="0" lang="en-US" smtClean="0"/>
              <a:t>Definitions of other functions</a:t>
            </a:r>
          </a:p>
        </p:txBody>
      </p:sp>
      <p:sp>
        <p:nvSpPr>
          <p:cNvPr id="235" name="Text Box 23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36" name="Text Box 23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 Box 23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Organizing a C Program</a:t>
            </a:r>
          </a:p>
        </p:txBody>
      </p:sp>
      <p:sp>
        <p:nvSpPr>
          <p:cNvPr id="238" name="Text Box 23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It’s a good idea to have a boxed comment preceding each function definition.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Information to include in the comment: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Name of the function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Purpose of the function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Meaning of each parameter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Description of return value (if any)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Description of side effects (such as modifying external variables)</a:t>
            </a:r>
          </a:p>
        </p:txBody>
      </p:sp>
      <p:sp>
        <p:nvSpPr>
          <p:cNvPr id="239" name="Text Box 23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40" name="Text Box 24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0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Local Variables</a:t>
            </a:r>
          </a:p>
        </p:txBody>
      </p:sp>
      <p:sp>
        <p:nvSpPr>
          <p:cNvPr id="104" name="Text Box 10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Since C99 doesn’t require variable declarations to come at the beginning of a function, it’s possible for a local variable to have a very small </a:t>
            </a:r>
            <a:r>
              <a:rPr dirty="0" lang="en-US" smtClean="0">
                <a:solidFill>
                  <a:srgbClr val="B82F25"/>
                </a:solidFill>
                <a:ea charset="-120" pitchFamily="18" typeface="新細明體"/>
              </a:rPr>
              <a:t>scope</a:t>
            </a:r>
            <a:r>
              <a:rPr dirty="0" lang="en-US" smtClean="0">
                <a:ea charset="-120" pitchFamily="18" typeface="新細明體"/>
              </a:rPr>
              <a:t>:</a:t>
            </a:r>
          </a:p>
        </p:txBody>
      </p:sp>
      <p:sp>
        <p:nvSpPr>
          <p:cNvPr id="105" name="Text Box 10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06" name="Text Box 10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pic>
        <p:nvPicPr>
          <p:cNvPr id="107" name="Picture 10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933700" y="3048000"/>
            <a:ext cx="3187700" cy="1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 Box 24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42" name="Text Box 24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The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poker.c</a:t>
            </a:r>
            <a:r>
              <a:rPr dirty="0" lang="en-US" smtClean="0" sz="2600">
                <a:ea charset="-120" pitchFamily="18" typeface="新細明體"/>
              </a:rPr>
              <a:t> program will classify a poker hand.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Each card in the hand has a </a:t>
            </a:r>
            <a:r>
              <a:rPr dirty="0" i="1" lang="en-US" smtClean="0" sz="2600">
                <a:ea charset="-120" pitchFamily="18" typeface="新細明體"/>
              </a:rPr>
              <a:t>suit</a:t>
            </a:r>
            <a:r>
              <a:rPr dirty="0" lang="en-US" smtClean="0" sz="2600">
                <a:ea charset="-120" pitchFamily="18" typeface="新細明體"/>
              </a:rPr>
              <a:t> and a </a:t>
            </a:r>
            <a:r>
              <a:rPr dirty="0" i="1" lang="en-US" smtClean="0" sz="2600">
                <a:ea charset="-120" pitchFamily="18" typeface="新細明體"/>
              </a:rPr>
              <a:t>rank</a:t>
            </a:r>
            <a:r>
              <a:rPr dirty="0" lang="en-US" smtClean="0" sz="260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 sz="2200">
                <a:ea charset="-120" pitchFamily="18" typeface="新細明體"/>
              </a:rPr>
              <a:t>Suits: clubs, diamonds, hearts, spades</a:t>
            </a:r>
          </a:p>
          <a:p>
            <a:pPr indent="-285750" lvl="1" marL="742950"/>
            <a:r>
              <a:rPr dirty="0" lang="en-US" smtClean="0" sz="2200">
                <a:ea charset="-120" pitchFamily="18" typeface="新細明體"/>
              </a:rPr>
              <a:t>Ranks: two, three, four, five, six, seven, eight, nine, ten, jack, queen, king, ace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Jokers are not allowed, and aces are high.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After reading a hand of five cards, the program will classify the hand using the categories on the next slide.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If a hand falls into two or more categories, the program will choose the best one.</a:t>
            </a:r>
          </a:p>
        </p:txBody>
      </p:sp>
      <p:sp>
        <p:nvSpPr>
          <p:cNvPr id="243" name="Text Box 24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44" name="Text Box 24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 Box 24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46" name="Text Box 24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/>
              <a:t>Categories (listed from best to worst):</a:t>
            </a:r>
          </a:p>
          <a:p>
            <a:pPr indent="-285750" lvl="1" marL="742950"/>
            <a:r>
              <a:rPr dirty="0" lang="en-US" smtClean="0" sz="2200"/>
              <a:t>straight flush (both a straight and a flush)</a:t>
            </a:r>
          </a:p>
          <a:p>
            <a:pPr indent="-285750" lvl="1" marL="742950"/>
            <a:r>
              <a:rPr dirty="0" lang="en-US" smtClean="0" sz="2200"/>
              <a:t>four-of-a-kind (four cards of the same rank)</a:t>
            </a:r>
          </a:p>
          <a:p>
            <a:pPr indent="-285750" lvl="1" marL="742950"/>
            <a:r>
              <a:rPr dirty="0" lang="en-US" smtClean="0" sz="2200"/>
              <a:t>full house (a three-of-a-kind and a pair)</a:t>
            </a:r>
          </a:p>
          <a:p>
            <a:pPr indent="-285750" lvl="1" marL="742950"/>
            <a:r>
              <a:rPr dirty="0" lang="en-US" smtClean="0" sz="2200"/>
              <a:t>flush (five cards of the same suit)</a:t>
            </a:r>
          </a:p>
          <a:p>
            <a:pPr indent="-285750" lvl="1" marL="742950"/>
            <a:r>
              <a:rPr dirty="0" lang="en-US" smtClean="0" sz="2200"/>
              <a:t>straight (five cards with consecutive ranks)</a:t>
            </a:r>
          </a:p>
          <a:p>
            <a:pPr indent="-285750" lvl="1" marL="742950"/>
            <a:r>
              <a:rPr dirty="0" lang="en-US" smtClean="0" sz="2200"/>
              <a:t>three-of-a-kind (three cards of the same rank)</a:t>
            </a:r>
          </a:p>
          <a:p>
            <a:pPr indent="-285750" lvl="1" marL="742950"/>
            <a:r>
              <a:rPr dirty="0" lang="en-US" smtClean="0" sz="2200"/>
              <a:t>two pairs</a:t>
            </a:r>
          </a:p>
          <a:p>
            <a:pPr indent="-285750" lvl="1" marL="742950"/>
            <a:r>
              <a:rPr dirty="0" lang="en-US" smtClean="0" sz="2200"/>
              <a:t>pair (two cards of the same rank)</a:t>
            </a:r>
          </a:p>
          <a:p>
            <a:pPr indent="-285750" lvl="1" marL="742950"/>
            <a:r>
              <a:rPr dirty="0" lang="en-US" smtClean="0" sz="2200"/>
              <a:t>high card (any other hand)</a:t>
            </a:r>
          </a:p>
        </p:txBody>
      </p:sp>
      <p:sp>
        <p:nvSpPr>
          <p:cNvPr id="247" name="Text Box 24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48" name="Text Box 24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 Box 24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50" name="Text Box 25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For input purposes, ranks and suits will be single letters (upper- or lower-case):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</a:t>
            </a:r>
            <a:r>
              <a:rPr dirty="0" lang="en-US" smtClean="0" sz="2200">
                <a:ea charset="-120" pitchFamily="18" typeface="新細明體"/>
              </a:rPr>
              <a:t>Ranks: 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2 3 4 5 6 7 8 9 t j q k a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	</a:t>
            </a:r>
            <a:r>
              <a:rPr dirty="0" lang="en-US" smtClean="0" sz="2200">
                <a:ea charset="-120" pitchFamily="18" typeface="新細明體"/>
              </a:rPr>
              <a:t>Suits: 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c d h s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Actions to be taken if the user enters an illegal card or tries to enter the same card twice:</a:t>
            </a:r>
          </a:p>
          <a:p>
            <a:pPr indent="-285750" lvl="1" marL="742950"/>
            <a:r>
              <a:rPr dirty="0" lang="en-US" smtClean="0" sz="2200">
                <a:ea charset="-120" pitchFamily="18" typeface="新細明體"/>
              </a:rPr>
              <a:t>Ignore the card</a:t>
            </a:r>
          </a:p>
          <a:p>
            <a:pPr indent="-285750" lvl="1" marL="742950"/>
            <a:r>
              <a:rPr dirty="0" lang="en-US" smtClean="0" sz="2200">
                <a:ea charset="-120" pitchFamily="18" typeface="新細明體"/>
              </a:rPr>
              <a:t>Issue an error message</a:t>
            </a:r>
          </a:p>
          <a:p>
            <a:pPr indent="-285750" lvl="1" marL="742950"/>
            <a:r>
              <a:rPr dirty="0" lang="en-US" smtClean="0" sz="2200">
                <a:ea charset="-120" pitchFamily="18" typeface="新細明體"/>
              </a:rPr>
              <a:t>Request another card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Entering the number 0 instead of a card will cause the program to terminate.</a:t>
            </a:r>
          </a:p>
        </p:txBody>
      </p:sp>
      <p:sp>
        <p:nvSpPr>
          <p:cNvPr id="251" name="Text Box 25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52" name="Text Box 25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 Box 25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54" name="Text Box 25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A sample session with the program: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2s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5s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4s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3s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6s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Straight flush</a:t>
            </a:r>
          </a:p>
        </p:txBody>
      </p:sp>
      <p:sp>
        <p:nvSpPr>
          <p:cNvPr id="255" name="Text Box 25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56" name="Text Box 25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25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58" name="Text Box 25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8c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as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8c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Duplicate card; ignored.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7c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ad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3h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solidFill>
                  <a:srgbClr val="000000"/>
                </a:solidFill>
                <a:latin charset="0" pitchFamily="49" typeface="Courier New"/>
                <a:ea charset="-120" pitchFamily="18" typeface="新細明體"/>
              </a:rPr>
              <a:t>	Pair</a:t>
            </a:r>
          </a:p>
        </p:txBody>
      </p:sp>
      <p:sp>
        <p:nvSpPr>
          <p:cNvPr id="259" name="Text Box 25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60" name="Text Box 26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 Box 26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62" name="Text Box 26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6s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d2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Bad card; ignored.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2d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9c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4h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ts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High card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600"/>
              </a:spcBef>
              <a:buNone/>
            </a:pPr>
            <a:r>
              <a:rPr dirty="0" lang="en-US" smtClean="0" sz="2400">
                <a:latin charset="0" pitchFamily="49" typeface="Courier New"/>
                <a:ea charset="-120" pitchFamily="18" typeface="新細明體"/>
              </a:rPr>
              <a:t>	Enter a card: </a:t>
            </a:r>
            <a:r>
              <a:rPr dirty="0" lang="en-US" smtClean="0" sz="2400" u="sng">
                <a:latin charset="0" pitchFamily="49" typeface="Courier New"/>
                <a:ea charset="-120" pitchFamily="18" typeface="新細明體"/>
              </a:rPr>
              <a:t>0</a:t>
            </a:r>
          </a:p>
        </p:txBody>
      </p:sp>
      <p:sp>
        <p:nvSpPr>
          <p:cNvPr id="263" name="Text Box 26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64" name="Text Box 26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Box 26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66" name="Text Box 266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The program has three tasks:</a:t>
            </a:r>
          </a:p>
          <a:p>
            <a:pPr indent="-285750" lvl="1" marL="742950"/>
            <a:r>
              <a:rPr dirty="0" lang="en-US" smtClean="0"/>
              <a:t>Read a hand of five cards</a:t>
            </a:r>
          </a:p>
          <a:p>
            <a:pPr indent="-285750" lvl="1" marL="742950"/>
            <a:r>
              <a:rPr dirty="0" lang="en-US" smtClean="0"/>
              <a:t>Analyze the hand for pairs, straights, and so forth</a:t>
            </a:r>
          </a:p>
          <a:p>
            <a:pPr indent="-285750" lvl="1" marL="742950"/>
            <a:r>
              <a:rPr dirty="0" lang="en-US" smtClean="0"/>
              <a:t>Print the classification of the hand</a:t>
            </a:r>
          </a:p>
          <a:p>
            <a:pPr indent="-342900" marL="342900"/>
            <a:r>
              <a:rPr dirty="0" lang="en-US" smtClean="0"/>
              <a:t>The functions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read_cards</a:t>
            </a:r>
            <a:r>
              <a:rPr dirty="0" lang="en-US" smtClean="0"/>
              <a:t>,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analyze_hand</a:t>
            </a:r>
            <a:r>
              <a:rPr dirty="0" lang="en-US" smtClean="0"/>
              <a:t>, and </a:t>
            </a:r>
            <a:r>
              <a:rPr dirty="0" lang="en-US" smtClean="0">
                <a:latin charset="0" pitchFamily="49" typeface="Courier New"/>
                <a:ea charset="0" pitchFamily="49" typeface="Courier New"/>
              </a:rPr>
              <a:t>print_result</a:t>
            </a:r>
            <a:r>
              <a:rPr dirty="0" lang="en-US" smtClean="0"/>
              <a:t> will perform these tasks.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0" pitchFamily="49" typeface="Courier New"/>
              </a:rPr>
              <a:t>main</a:t>
            </a:r>
            <a:r>
              <a:rPr dirty="0" lang="en-US" smtClean="0"/>
              <a:t> does nothing but call these functions inside an endless loop.</a:t>
            </a:r>
          </a:p>
        </p:txBody>
      </p:sp>
      <p:sp>
        <p:nvSpPr>
          <p:cNvPr id="267" name="Text Box 26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68" name="Text Box 26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 Box 26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70" name="Text Box 27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The functions will need to share a fairly large amount of information, so we’ll have them communicate through external variables.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read_cards</a:t>
            </a:r>
            <a:r>
              <a:rPr dirty="0" lang="en-US" smtClean="0">
                <a:ea charset="-120" pitchFamily="18" typeface="新細明體"/>
              </a:rPr>
              <a:t> will store information about the hand into several external variables.</a:t>
            </a:r>
          </a:p>
          <a:p>
            <a:pPr indent="-342900" marL="342900"/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analyze_hand</a:t>
            </a:r>
            <a:r>
              <a:rPr dirty="0" lang="en-US" smtClean="0">
                <a:ea charset="-120" pitchFamily="18" typeface="新細明體"/>
              </a:rPr>
              <a:t> will then examine these variables, storing its findings into other external variables for the benefit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print_result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271" name="Text Box 27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72" name="Text Box 27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 Box 27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74" name="Text Box 274"/>
          <p:cNvSpPr>
            <a:spLocks/>
          </p:cNvSpPr>
          <p:nvPr>
            <p:ph type="obj"/>
          </p:nvPr>
        </p:nvSpPr>
        <p:spPr>
          <a:xfrm>
            <a:off x="381000" y="1524000"/>
            <a:ext cx="8382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Program outline:</a:t>
            </a:r>
          </a:p>
          <a:p>
            <a:pPr indent="-342900" marL="342900">
              <a:lnSpc>
                <a:spcPct val="80000"/>
              </a:lnSpc>
              <a:spcBef>
                <a:spcPts val="12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#include directives go here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#define directives go here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declarations of external variables go here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prototypes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read_cards(void);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analyze_hand(void);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print_result(void);</a:t>
            </a:r>
          </a:p>
        </p:txBody>
      </p:sp>
      <p:sp>
        <p:nvSpPr>
          <p:cNvPr id="275" name="Text Box 27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76" name="Text Box 27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 Box 27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78" name="Text Box 278"/>
          <p:cNvSpPr>
            <a:spLocks/>
          </p:cNvSpPr>
          <p:nvPr>
            <p:ph type="obj"/>
          </p:nvPr>
        </p:nvSpPr>
        <p:spPr>
          <a:xfrm>
            <a:off x="381000" y="1524000"/>
            <a:ext cx="83820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main: Calls read_cards, analyze_hand, and print_result * 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repeatedly.                                      * 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main(void)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(;;)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read_cards();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analyze_hand();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print_result();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read_cards:  Reads the cards into external variables;  * 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checks for bad cards and duplicate cards. * 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read_cards(void)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…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279" name="Text Box 27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0" name="Text Box 28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0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Static Local Variables</a:t>
            </a:r>
          </a:p>
        </p:txBody>
      </p:sp>
      <p:sp>
        <p:nvSpPr>
          <p:cNvPr id="110" name="Text Box 11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500">
                <a:ea charset="-120" pitchFamily="18" typeface="新細明體"/>
              </a:rPr>
              <a:t>Including </a:t>
            </a:r>
            <a:r>
              <a:rPr dirty="0" lang="en-US" smtClean="0" sz="2500">
                <a:latin charset="0" pitchFamily="49" typeface="Courier New"/>
                <a:ea charset="-120" pitchFamily="18" typeface="新細明體"/>
              </a:rPr>
              <a:t>static</a:t>
            </a:r>
            <a:r>
              <a:rPr dirty="0" lang="en-US" smtClean="0" sz="2500">
                <a:ea charset="-120" pitchFamily="18" typeface="新細明體"/>
              </a:rPr>
              <a:t> in the declaration of a local variable causes it to have </a:t>
            </a:r>
            <a:r>
              <a:rPr b="1" dirty="0" i="1" lang="en-US" smtClean="0" sz="2500">
                <a:ea charset="-120" pitchFamily="18" typeface="新細明體"/>
              </a:rPr>
              <a:t>static storage duration.</a:t>
            </a:r>
          </a:p>
          <a:p>
            <a:pPr indent="-342900" marL="342900"/>
            <a:r>
              <a:rPr dirty="0" lang="en-US" smtClean="0" sz="2500">
                <a:ea charset="-120" pitchFamily="18" typeface="新細明體"/>
              </a:rPr>
              <a:t>A variable with static storage duration has a </a:t>
            </a:r>
            <a:r>
              <a:rPr b="1" dirty="0" i="1" lang="en-US" smtClean="0" sz="2500">
                <a:solidFill>
                  <a:srgbClr val="FF0000"/>
                </a:solidFill>
                <a:ea charset="-120" pitchFamily="18" typeface="新細明體"/>
              </a:rPr>
              <a:t>permanent</a:t>
            </a:r>
            <a:r>
              <a:rPr dirty="0" lang="en-US" smtClean="0" sz="2500">
                <a:ea charset="-120" pitchFamily="18" typeface="新細明體"/>
              </a:rPr>
              <a:t> </a:t>
            </a:r>
            <a:r>
              <a:rPr b="1" dirty="0" i="1" lang="en-US" smtClean="0" sz="2500">
                <a:solidFill>
                  <a:srgbClr val="FF0000"/>
                </a:solidFill>
                <a:ea charset="-120" pitchFamily="18" typeface="新細明體"/>
              </a:rPr>
              <a:t>storage location</a:t>
            </a:r>
            <a:r>
              <a:rPr dirty="0" lang="en-US" smtClean="0" sz="2500">
                <a:ea charset="-120" pitchFamily="18" typeface="新細明體"/>
              </a:rPr>
              <a:t>, so it retains its value throughout the execution of the program.</a:t>
            </a:r>
          </a:p>
          <a:p>
            <a:pPr indent="-342900" marL="342900"/>
            <a:r>
              <a:rPr dirty="0" lang="en-US" smtClean="0" sz="2500">
                <a:ea charset="-120" pitchFamily="18" typeface="新細明體"/>
              </a:rPr>
              <a:t>Example:</a:t>
            </a:r>
          </a:p>
          <a:p>
            <a:pPr indent="-342900" marL="342900">
              <a:lnSpc>
                <a:spcPct val="80000"/>
              </a:lnSpc>
              <a:spcBef>
                <a:spcPts val="100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void f(void)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static int i;   /* static local variable 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  …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2100">
                <a:latin charset="0" pitchFamily="49" typeface="Courier New"/>
                <a:ea charset="-120" pitchFamily="18" typeface="新細明體"/>
              </a:rPr>
              <a:t>	}</a:t>
            </a:r>
          </a:p>
          <a:p>
            <a:pPr indent="-342900" marL="342900"/>
            <a:r>
              <a:rPr dirty="0" lang="en-US" smtClean="0" sz="2500">
                <a:ea charset="-120" pitchFamily="18" typeface="新細明體"/>
              </a:rPr>
              <a:t>A static local variable still has block scope, so it’s not visible to other functions. </a:t>
            </a:r>
          </a:p>
          <a:p>
            <a:pPr indent="-342900" marL="342900"/>
            <a:endParaRPr dirty="0" lang="en-US" smtClean="0" sz="2500">
              <a:ea charset="-120" pitchFamily="18" typeface="新細明體"/>
            </a:endParaRPr>
          </a:p>
        </p:txBody>
      </p:sp>
      <p:sp>
        <p:nvSpPr>
          <p:cNvPr id="111" name="Text Box 1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12" name="Text Box 1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 Box 28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82" name="Text Box 282"/>
          <p:cNvSpPr>
            <a:spLocks/>
          </p:cNvSpPr>
          <p:nvPr>
            <p:ph type="obj"/>
          </p:nvPr>
        </p:nvSpPr>
        <p:spPr>
          <a:xfrm>
            <a:off x="381000" y="1524000"/>
            <a:ext cx="84582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analyze_hand: Determines whether the hand contains a   * 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straight, a flush, four-of-a-kind,       * 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and/or three-of-a-kind; determines the   * 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number of pairs; stores the results into * 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external variables.                      * 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analyze_hand(void)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…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	 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print_result: Notifies the user of the result, using   * 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the external variables set by            * 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analyze_hand.                            *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print_result(void)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…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  <a:r>
              <a:rPr dirty="0" lang="en-US" smtClean="0" sz="1800">
                <a:ea charset="-120" pitchFamily="18" typeface="新細明體"/>
              </a:rPr>
              <a:t> </a:t>
            </a:r>
          </a:p>
        </p:txBody>
      </p:sp>
      <p:sp>
        <p:nvSpPr>
          <p:cNvPr id="283" name="Text Box 28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4" name="Text Box 28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 Box 28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86" name="Text Box 286"/>
          <p:cNvSpPr>
            <a:spLocks/>
          </p:cNvSpPr>
          <p:nvPr>
            <p:ph type="obj"/>
          </p:nvPr>
        </p:nvSpPr>
        <p:spPr>
          <a:xfrm>
            <a:off x="685800" y="1524000"/>
            <a:ext cx="79248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 sz="2600">
                <a:ea charset="-120" pitchFamily="18" typeface="新細明體"/>
              </a:rPr>
              <a:t>How should we represent the hand of cards?</a:t>
            </a:r>
          </a:p>
          <a:p>
            <a:pPr indent="-342900" marL="342900"/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analyze_hand</a:t>
            </a:r>
            <a:r>
              <a:rPr dirty="0" lang="en-US" smtClean="0" sz="2600">
                <a:ea charset="-120" pitchFamily="18" typeface="新細明體"/>
              </a:rPr>
              <a:t> will need to know how many cards are in each rank and each suit.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This suggests that we use two arrays,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num_in_rank</a:t>
            </a:r>
            <a:r>
              <a:rPr dirty="0" lang="en-US" smtClean="0" sz="2600">
                <a:ea charset="-120" pitchFamily="18" typeface="新細明體"/>
              </a:rPr>
              <a:t> and </a:t>
            </a:r>
            <a:r>
              <a:rPr dirty="0" lang="en-US" smtClean="0" sz="2600">
                <a:latin charset="0" pitchFamily="49" typeface="Courier New"/>
                <a:ea charset="-120" pitchFamily="18" typeface="新細明體"/>
              </a:rPr>
              <a:t>num_in_suit</a:t>
            </a:r>
            <a:r>
              <a:rPr dirty="0" lang="en-US" smtClean="0" sz="260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num_in_rank[r]</a:t>
            </a:r>
            <a:r>
              <a:rPr dirty="0" lang="en-US" smtClean="0" sz="2200">
                <a:ea charset="-120" pitchFamily="18" typeface="新細明體"/>
              </a:rPr>
              <a:t> will be the number of cards with rank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r</a:t>
            </a:r>
            <a:r>
              <a:rPr dirty="0" lang="en-US" smtClean="0" sz="2200">
                <a:ea charset="-120" pitchFamily="18" typeface="新細明體"/>
              </a:rPr>
              <a:t>.</a:t>
            </a:r>
          </a:p>
          <a:p>
            <a:pPr indent="-285750" lvl="1" marL="742950"/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num_in_suit[s]</a:t>
            </a:r>
            <a:r>
              <a:rPr dirty="0" lang="en-US" smtClean="0" sz="2200">
                <a:ea charset="-120" pitchFamily="18" typeface="新細明體"/>
              </a:rPr>
              <a:t> will be the number of cards with suit </a:t>
            </a:r>
            <a:r>
              <a:rPr dirty="0" lang="en-US" smtClean="0" sz="2200">
                <a:latin charset="0" pitchFamily="49" typeface="Courier New"/>
                <a:ea charset="-120" pitchFamily="18" typeface="新細明體"/>
              </a:rPr>
              <a:t>s</a:t>
            </a:r>
            <a:r>
              <a:rPr dirty="0" lang="en-US" smtClean="0" sz="2200">
                <a:ea charset="-120" pitchFamily="18" typeface="新細明體"/>
              </a:rPr>
              <a:t>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We’ll encode ranks as numbers between 0 and 12.</a:t>
            </a:r>
          </a:p>
          <a:p>
            <a:pPr indent="-342900" marL="342900"/>
            <a:r>
              <a:rPr dirty="0" lang="en-US" smtClean="0" sz="2600">
                <a:ea charset="-120" pitchFamily="18" typeface="新細明體"/>
              </a:rPr>
              <a:t>Suits will be numbers between 0 and 3.</a:t>
            </a:r>
          </a:p>
          <a:p>
            <a:pPr indent="-342900" marL="342900"/>
            <a:endParaRPr dirty="0" lang="en-US" smtClean="0" sz="2600">
              <a:ea charset="-120" pitchFamily="18" typeface="新細明體"/>
            </a:endParaRPr>
          </a:p>
        </p:txBody>
      </p:sp>
      <p:sp>
        <p:nvSpPr>
          <p:cNvPr id="287" name="Text Box 28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88" name="Text Box 28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 Box 289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90" name="Text Box 290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We’ll also need a third array,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card_exists</a:t>
            </a:r>
            <a:r>
              <a:rPr dirty="0" lang="en-US" smtClean="0">
                <a:ea charset="-120" pitchFamily="18" typeface="新細明體"/>
              </a:rPr>
              <a:t>, so that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read_cards</a:t>
            </a:r>
            <a:r>
              <a:rPr dirty="0" lang="en-US" smtClean="0">
                <a:ea charset="-120" pitchFamily="18" typeface="新細明體"/>
              </a:rPr>
              <a:t> can detect duplicate cards.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Each time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read_cards</a:t>
            </a:r>
            <a:r>
              <a:rPr dirty="0" lang="en-US" smtClean="0">
                <a:ea charset="-120" pitchFamily="18" typeface="新細明體"/>
              </a:rPr>
              <a:t> reads a card with rank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</a:t>
            </a:r>
            <a:r>
              <a:rPr dirty="0" lang="en-US" smtClean="0">
                <a:ea charset="-120" pitchFamily="18" typeface="新細明體"/>
              </a:rPr>
              <a:t> and suit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s</a:t>
            </a:r>
            <a:r>
              <a:rPr dirty="0" lang="en-US" smtClean="0">
                <a:ea charset="-120" pitchFamily="18" typeface="新細明體"/>
              </a:rPr>
              <a:t>, it checks whether the value of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card_exists[r][s]</a:t>
            </a:r>
            <a:r>
              <a:rPr dirty="0" lang="en-US" smtClean="0">
                <a:ea charset="-120" pitchFamily="18" typeface="新細明體"/>
              </a:rPr>
              <a:t> is true.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If so, the card was previously entered.</a:t>
            </a:r>
          </a:p>
          <a:p>
            <a:pPr indent="-285750" lvl="1" marL="742950"/>
            <a:r>
              <a:rPr dirty="0" lang="en-US" smtClean="0">
                <a:ea charset="-120" pitchFamily="18" typeface="新細明體"/>
              </a:rPr>
              <a:t>If not,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read_cards</a:t>
            </a:r>
            <a:r>
              <a:rPr dirty="0" lang="en-US" smtClean="0">
                <a:ea charset="-120" pitchFamily="18" typeface="新細明體"/>
              </a:rPr>
              <a:t> assigns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true</a:t>
            </a:r>
            <a:r>
              <a:rPr dirty="0" lang="en-US" smtClean="0">
                <a:ea charset="-120" pitchFamily="18" typeface="新細明體"/>
              </a:rPr>
              <a:t> to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card_exists[r][s]</a:t>
            </a:r>
            <a:r>
              <a:rPr dirty="0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291" name="Text Box 29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92" name="Text Box 29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 Box 29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Program: Classifying a Poker Hand</a:t>
            </a:r>
          </a:p>
        </p:txBody>
      </p:sp>
      <p:sp>
        <p:nvSpPr>
          <p:cNvPr id="294" name="Text Box 29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Both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read_cards</a:t>
            </a:r>
            <a:r>
              <a:rPr dirty="0" lang="en-US" smtClean="0">
                <a:ea charset="-120" pitchFamily="18" typeface="新細明體"/>
              </a:rPr>
              <a:t> function and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analyze_hand</a:t>
            </a:r>
            <a:r>
              <a:rPr dirty="0" lang="en-US" smtClean="0">
                <a:ea charset="-120" pitchFamily="18" typeface="新細明體"/>
              </a:rPr>
              <a:t> function will need access to 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num_in_rank</a:t>
            </a:r>
            <a:r>
              <a:rPr dirty="0" lang="en-US" smtClean="0">
                <a:ea charset="-120" pitchFamily="18" typeface="新細明體"/>
              </a:rPr>
              <a:t> and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num_in_suit</a:t>
            </a:r>
            <a:r>
              <a:rPr dirty="0" lang="en-US" smtClean="0">
                <a:ea charset="-120" pitchFamily="18" typeface="新細明體"/>
              </a:rPr>
              <a:t> arrays, so they will be external variables.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card_exists</a:t>
            </a:r>
            <a:r>
              <a:rPr dirty="0" lang="en-US" smtClean="0">
                <a:ea charset="-120" pitchFamily="18" typeface="新細明體"/>
              </a:rPr>
              <a:t> array is used only by </a:t>
            </a:r>
            <a:r>
              <a:rPr dirty="0" lang="en-US" smtClean="0">
                <a:latin charset="0" pitchFamily="49" typeface="Courier New"/>
                <a:ea charset="-120" pitchFamily="18" typeface="新細明體"/>
              </a:rPr>
              <a:t>read_cards</a:t>
            </a:r>
            <a:r>
              <a:rPr dirty="0" lang="en-US" smtClean="0">
                <a:ea charset="-120" pitchFamily="18" typeface="新細明體"/>
              </a:rPr>
              <a:t>, so it can be local to that function.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As a rule, variables should be made external only if necessary.</a:t>
            </a:r>
          </a:p>
        </p:txBody>
      </p:sp>
      <p:sp>
        <p:nvSpPr>
          <p:cNvPr id="295" name="Text Box 29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96" name="Text Box 29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 Box 297"/>
          <p:cNvSpPr>
            <a:spLocks/>
          </p:cNvSpPr>
          <p:nvPr>
            <p:ph type="obj"/>
          </p:nvPr>
        </p:nvSpPr>
        <p:spPr>
          <a:xfrm>
            <a:off x="381000" y="762000"/>
            <a:ext cx="83058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algn="ctr" indent="-342900" marL="342900">
              <a:spcBef>
                <a:spcPts val="600"/>
              </a:spcBef>
              <a:buNone/>
            </a:pPr>
            <a:r>
              <a:rPr b="1" dirty="0" lang="en-US" smtClean="0">
                <a:latin charset="0" pitchFamily="49" typeface="Courier New"/>
                <a:ea charset="-120" pitchFamily="18" typeface="新細明體"/>
              </a:rPr>
              <a:t>poker.c</a:t>
            </a:r>
          </a:p>
          <a:p>
            <a:pPr indent="-342900" marL="342900">
              <a:spcBef>
                <a:spcPts val="200"/>
              </a:spcBef>
              <a:buNone/>
            </a:pPr>
            <a:r>
              <a:rPr dirty="0" lang="en-US" smtClean="0" sz="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Classifies a poker hand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&lt;stdbool.h&gt;   /* C99 only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&lt;stdio.h&gt;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#include &lt;stdlib.h&gt;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NUM_RANKS 13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NUM_SUITS 4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#define NUM_CARDS 5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endParaRPr dirty="0" lang="en-US" smtClean="0" sz="1800">
              <a:latin charset="0" pitchFamily="49" typeface="Courier New"/>
              <a:ea charset="-120" pitchFamily="18" typeface="新細明體"/>
            </a:endParaRP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external variables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num_in_rank[NUM_RANKS];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num_in_suit[NUM_SUITS];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bool straight, flush, four, three;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pairs;   /* can be 0, 1, or 2 */</a:t>
            </a:r>
          </a:p>
        </p:txBody>
      </p:sp>
      <p:sp>
        <p:nvSpPr>
          <p:cNvPr id="298" name="Text Box 29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299" name="Text Box 29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 Box 300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 prototypes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read_cards(void);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analyze_hand(void);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print_result(void);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main: Calls read_cards, analyze_hand, and print_result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repeatedly.                              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int main(void)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(;;)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read_cards();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analyze_hand();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print_result();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301" name="Text Box 30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02" name="Text Box 30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 Box 303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read_cards: Reads the cards into the external  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variables num_in_rank and num_in_suit;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checks for bad cards and duplicate cards.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read_cards(void)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b="1" dirty="0" lang="en-US" smtClean="0" sz="1800">
                <a:solidFill>
                  <a:srgbClr val="6666FF"/>
                </a:solidFill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bool card_exists[NUM_RANKS][NUM_SUITS];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char ch, rank_ch, suit_ch;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rank, suit;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bool bad_card;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cards_read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(rank = 0; rank &lt; NUM_RANKS; rank++)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num_in_rank[rank]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for (suit = 0; suit &lt; NUM_SUITS; suit++)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card_exists[rank][suit] = false;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(suit = 0; suit &lt; NUM_SUITS; suit++)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num_in_suit[suit] = 0;</a:t>
            </a:r>
          </a:p>
        </p:txBody>
      </p:sp>
      <p:sp>
        <p:nvSpPr>
          <p:cNvPr id="304" name="Text Box 304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05" name="Text Box 305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 Box 306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while (cards_read &lt; NUM_CARDS) {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bad_card = false;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printf("Enter a card: ");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rank_ch = getchar();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switch (rank_ch) {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'0':           exit(EXIT_SUCCESS);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'2':           rank = 0;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'3':           rank = 1;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'4':           rank = 2;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'5':           rank = 3;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'6':           rank = 4;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'7':           rank = 5;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'8':           rank = 6;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'9':           rank = 7;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't': case 'T': rank = 8;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'j': case 'J': rank = 9;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'q': case 'Q': rank = 10;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'k': case 'K': rank = 11;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'a': case 'A': rank = 12; break;</a:t>
            </a:r>
          </a:p>
          <a:p>
            <a:pPr indent="-342900" marL="342900">
              <a:lnSpc>
                <a:spcPct val="80000"/>
              </a:lnSpc>
              <a:spcBef>
                <a:spcPts val="3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default:            bad_card = true;</a:t>
            </a:r>
          </a:p>
          <a:p>
            <a:pPr indent="-342900" marL="342900">
              <a:lnSpc>
                <a:spcPct val="6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}</a:t>
            </a:r>
          </a:p>
        </p:txBody>
      </p:sp>
      <p:sp>
        <p:nvSpPr>
          <p:cNvPr id="307" name="Text Box 30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08" name="Text Box 30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309" name="Text Box 309"/>
          <p:cNvSpPr>
            <a:spLocks/>
          </p:cNvSpPr>
          <p:nvPr/>
        </p:nvSpPr>
        <p:spPr>
          <a:xfrm>
            <a:off x="762000" y="2133600"/>
            <a:ext cx="228600" cy="4038600"/>
          </a:xfrm>
          <a:prstGeom prst="leftBrace">
            <a:avLst>
              <a:gd fmla="val 8343" name="adj1"/>
              <a:gd fmla="val 50000" name="adj2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 Box 310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suit_ch = getchar();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switch (suit_ch)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'c': case 'C': suit = 0; break;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'd': case 'D': suit = 1; break;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'h': case 'H': suit = 2; break;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case 's': case 'S': suit = 3; break;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default:            bad_card = true;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while ((ch = getchar()) != '\n')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if (ch != ' ') bad_card = true;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(bad_card)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printf("Bad card; ignored.\n");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else if (card_exists[rank][suit])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printf("Duplicate card; ignored.\n");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else {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num_in_rank[rank]++;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num_in_suit[suit]++;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card_exists[rank][suit] = true;</a:t>
            </a:r>
          </a:p>
          <a:p>
            <a:pPr indent="-342900" marL="342900">
              <a:lnSpc>
                <a:spcPct val="7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cards_read++;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}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  <a:r>
              <a:rPr b="1" dirty="0" i="1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// end for while (cards_read &lt; NUM_CARDS) {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r>
              <a:rPr b="1" dirty="0" lang="en-US" smtClean="0" sz="1800">
                <a:solidFill>
                  <a:srgbClr val="6666FF"/>
                </a:solidFill>
                <a:latin charset="0" pitchFamily="49" typeface="Courier New"/>
                <a:ea charset="-120" pitchFamily="18" typeface="新細明體"/>
              </a:rPr>
              <a:t>}</a:t>
            </a:r>
            <a:r>
              <a:rPr b="1" dirty="0" i="1" lang="en-US" smtClean="0" sz="1800">
                <a:solidFill>
                  <a:srgbClr val="FF0000"/>
                </a:solidFill>
                <a:latin charset="0" pitchFamily="49" typeface="Courier New"/>
                <a:ea charset="-120" pitchFamily="18" typeface="新細明體"/>
              </a:rPr>
              <a:t>//end function read_cards(void)</a:t>
            </a:r>
          </a:p>
          <a:p>
            <a:pPr indent="-342900" marL="342900">
              <a:lnSpc>
                <a:spcPct val="70000"/>
              </a:lnSpc>
              <a:spcBef>
                <a:spcPct val="0"/>
              </a:spcBef>
              <a:buNone/>
            </a:pPr>
            <a:endParaRPr b="1" dirty="0" i="1" lang="en-US" smtClean="0" sz="1800">
              <a:solidFill>
                <a:srgbClr val="FF0000"/>
              </a:solidFill>
              <a:latin charset="0" pitchFamily="49" typeface="Courier New"/>
              <a:ea charset="-120" pitchFamily="18" typeface="新細明體"/>
            </a:endParaRPr>
          </a:p>
        </p:txBody>
      </p:sp>
      <p:sp>
        <p:nvSpPr>
          <p:cNvPr id="311" name="Text Box 311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12" name="Text Box 312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  <p:sp>
        <p:nvSpPr>
          <p:cNvPr id="313" name="Text Box 313"/>
          <p:cNvSpPr>
            <a:spLocks/>
          </p:cNvSpPr>
          <p:nvPr/>
        </p:nvSpPr>
        <p:spPr>
          <a:xfrm>
            <a:off x="762000" y="2895600"/>
            <a:ext cx="228600" cy="2895600"/>
          </a:xfrm>
          <a:prstGeom prst="leftBrace">
            <a:avLst>
              <a:gd fmla="val 8327" name="adj1"/>
              <a:gd fmla="val 50000" name="adj2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numCol="1"/>
          <a:lstStyle/>
          <a:p>
            <a:endParaRPr/>
          </a:p>
        </p:txBody>
      </p:sp>
      <p:sp>
        <p:nvSpPr>
          <p:cNvPr id="314" name="Text Box 314"/>
          <p:cNvSpPr>
            <a:spLocks/>
          </p:cNvSpPr>
          <p:nvPr/>
        </p:nvSpPr>
        <p:spPr>
          <a:xfrm>
            <a:off x="762000" y="1066800"/>
            <a:ext cx="228600" cy="1524000"/>
          </a:xfrm>
          <a:prstGeom prst="leftBrace">
            <a:avLst>
              <a:gd fmla="val 8333" name="adj1"/>
              <a:gd fmla="val 50000" name="adj2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numCol="1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 Box 315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analyze_hand: Determines whether the hand contains a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straight, a flush, four-of-a-kind,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and/or three-of-a-kind; determines the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number of pairs; stores the results into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the external variables straight, flush,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four, three, and pairs.          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analyze_hand(void)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num_consec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int rank, suit;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straight = false;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flush = false;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four = false;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three = false;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pairs = 0;</a:t>
            </a:r>
            <a:r>
              <a:rPr dirty="0" lang="en-US" smtClean="0" sz="1800">
                <a:ea charset="-120" pitchFamily="18" typeface="新細明體"/>
              </a:rPr>
              <a:t> </a:t>
            </a:r>
          </a:p>
        </p:txBody>
      </p:sp>
      <p:sp>
        <p:nvSpPr>
          <p:cNvPr id="316" name="Text Box 316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17" name="Text Box 317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113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Parameters of functions</a:t>
            </a:r>
          </a:p>
        </p:txBody>
      </p:sp>
      <p:sp>
        <p:nvSpPr>
          <p:cNvPr id="114" name="Text Box 114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Parameters of a function have the same properties—automatic storage duration and block scope—as local variables.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Each parameter is initialized automatically when a function is called (by being assigned the value of the corresponding argument).</a:t>
            </a:r>
          </a:p>
        </p:txBody>
      </p:sp>
      <p:sp>
        <p:nvSpPr>
          <p:cNvPr id="115" name="Text Box 11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16" name="Text Box 11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 Box 318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/* check for flush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(suit = 0; suit &lt; NUM_SUITS; suit++)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(num_in_suit[suit] == NUM_CARDS)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flush = true;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/* check for straight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rank = 0;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while (num_in_rank[rank] == 0) rank++;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(; rank &lt; NUM_RANKS &amp;&amp; num_in_rank[rank] &gt; 0; rank++)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num_consec++;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if (num_consec == NUM_CARDS)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straight = true;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return;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/* check for 4-of-a-kind, 3-of-a-kind, and pairs 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for (rank = 0; rank &lt; NUM_RANKS; rank++) {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(num_in_rank[rank] == 4) four = true;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(num_in_rank[rank] == 3) three = true;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if (num_in_rank[rank] == 2) pairs++;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}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  <a:p>
            <a:pPr indent="-342900" marL="342900">
              <a:buNone/>
            </a:pPr>
            <a:r>
              <a:rPr dirty="0" lang="en-US" smtClean="0" sz="1000">
                <a:ea charset="-120" pitchFamily="18" typeface="新細明體"/>
              </a:rPr>
              <a:t> </a:t>
            </a:r>
          </a:p>
        </p:txBody>
      </p:sp>
      <p:sp>
        <p:nvSpPr>
          <p:cNvPr id="319" name="Text Box 3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20" name="Text Box 3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 Box 321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/**********************************************************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print_result: Prints the classification of the hand,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based on the values of the external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variables straight, flush, four, three,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               and pairs.                               * 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**********************************************************/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void print_result(void)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{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if (straight &amp;&amp; flush) printf("Straight flush");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else if (four)         printf("Four of a kind");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else if (three &amp;&amp;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         pairs == 1)   printf("Full house");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else if (flush)        printf("Flush");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else if (straight)     printf("Straight");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else if (three)        printf("Three of a kind");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else if (pairs == 2)   printf("Two pairs");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else if (pairs == 1)   printf("Pair");</a:t>
            </a:r>
          </a:p>
          <a:p>
            <a:pPr indent="-342900" marL="342900">
              <a:lnSpc>
                <a:spcPct val="80000"/>
              </a:lnSpc>
              <a:spcBef>
                <a:spcPts val="40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else                   printf("High card");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 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  printf("\n\n");</a:t>
            </a:r>
          </a:p>
          <a:p>
            <a:pPr indent="-342900" marL="342900">
              <a:lnSpc>
                <a:spcPct val="80000"/>
              </a:lnSpc>
              <a:spcBef>
                <a:spcPct val="0"/>
              </a:spcBef>
              <a:buNone/>
            </a:pPr>
            <a:r>
              <a:rPr dirty="0" lang="en-US" smtClean="0" sz="1800">
                <a:latin charset="0" pitchFamily="49" typeface="Courier New"/>
                <a:ea charset="-120" pitchFamily="18" typeface="新細明體"/>
              </a:rPr>
              <a:t>}</a:t>
            </a:r>
          </a:p>
        </p:txBody>
      </p:sp>
      <p:sp>
        <p:nvSpPr>
          <p:cNvPr id="322" name="Text Box 322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23" name="Text Box 323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 Box 324"/>
          <p:cNvSpPr>
            <a:spLocks/>
          </p:cNvSpPr>
          <p:nvPr>
            <p:ph type="obj"/>
          </p:nvPr>
        </p:nvSpPr>
        <p:spPr>
          <a:xfrm>
            <a:off x="381000" y="6477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A pseudo random number generator is used. Four different ways are given as follows. 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Which method(s) will give correct results? Also explain the differences between them. #define INITIAL_SEED 	17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#define MULTIPLIER	25173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#define INCREMENT	13849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#define MODULUS 	65536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static unsigned seed=INITIAL_SEED;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unsigned random(void)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{      seed = (MULTIPLIER * seed + INCREMENT) % MODULUS;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 </a:t>
            </a:r>
            <a:r>
              <a:rPr dirty="0" lang="en-US" smtClean="0" sz="1800">
                <a:ea charset="-120" pitchFamily="18" typeface="新細明體"/>
              </a:rPr>
              <a:t>       return seed;     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}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(1)	...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unsigned seed=INITIAL_SEED;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unsigned random(void)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{      seed = (MULTIPLIER * seed + INCREMENT) % MODULUS;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	return seed;     }</a:t>
            </a:r>
          </a:p>
        </p:txBody>
      </p:sp>
      <p:sp>
        <p:nvSpPr>
          <p:cNvPr id="325" name="Text Box 325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26" name="Text Box 326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 Box 327"/>
          <p:cNvSpPr>
            <a:spLocks/>
          </p:cNvSpPr>
          <p:nvPr>
            <p:ph type="obj"/>
          </p:nvPr>
        </p:nvSpPr>
        <p:spPr>
          <a:xfrm>
            <a:off x="381000" y="762000"/>
            <a:ext cx="8382000" cy="5562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 (2)	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...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unsigned random(void)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{      static unsigned seed=INITIAL_SEED;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        seed = (MULTIPLIER * seed + INCREMENT) % MODULUS;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        return seed;     }</a:t>
            </a:r>
          </a:p>
          <a:p>
            <a:pPr fontAlgn="b" indent="0" marL="0">
              <a:buNone/>
            </a:pPr>
            <a:endParaRPr dirty="0" lang="en-US" smtClean="0" sz="1800">
              <a:ea charset="-120" pitchFamily="18" typeface="新細明體"/>
            </a:endParaRP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(3)	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...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unsigned random(void)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{      unsigned seed=INITIAL_SEED;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       seed = (MULTIPLIER * seed + INCREMENT) % MODULUS;</a:t>
            </a:r>
          </a:p>
          <a:p>
            <a:pPr fontAlgn="b" indent="0" marL="0">
              <a:buNone/>
            </a:pPr>
            <a:r>
              <a:rPr dirty="0" lang="en-US" smtClean="0" sz="1800">
                <a:ea charset="-120" pitchFamily="18" typeface="新細明體"/>
              </a:rPr>
              <a:t>return seed;     }</a:t>
            </a:r>
          </a:p>
          <a:p>
            <a:pPr fontAlgn="b" indent="0" marL="0">
              <a:buNone/>
            </a:pPr>
            <a:endParaRPr dirty="0" lang="en-US" smtClean="0">
              <a:ea charset="-120" pitchFamily="18" typeface="新細明體"/>
            </a:endParaRPr>
          </a:p>
        </p:txBody>
      </p:sp>
      <p:sp>
        <p:nvSpPr>
          <p:cNvPr id="328" name="Text Box 328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329" name="Text Box 329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Box 117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External Variables</a:t>
            </a:r>
          </a:p>
        </p:txBody>
      </p:sp>
      <p:sp>
        <p:nvSpPr>
          <p:cNvPr id="118" name="Text Box 118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Passing arguments is one way to transmit information to a function.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Functions can also communicate through </a:t>
            </a:r>
            <a:r>
              <a:rPr b="1" dirty="0" i="1" lang="en-US" smtClean="0">
                <a:solidFill>
                  <a:srgbClr val="FF0000"/>
                </a:solidFill>
                <a:ea charset="-120" pitchFamily="18" typeface="新細明體"/>
              </a:rPr>
              <a:t>external</a:t>
            </a:r>
            <a:r>
              <a:rPr b="1" dirty="0" i="1" lang="en-US" smtClean="0">
                <a:ea charset="-120" pitchFamily="18" typeface="新細明體"/>
              </a:rPr>
              <a:t> </a:t>
            </a:r>
            <a:r>
              <a:rPr b="1" dirty="0" i="1" lang="en-US" smtClean="0">
                <a:solidFill>
                  <a:srgbClr val="FF0000"/>
                </a:solidFill>
                <a:ea charset="-120" pitchFamily="18" typeface="新細明體"/>
              </a:rPr>
              <a:t>variables</a:t>
            </a:r>
            <a:r>
              <a:rPr dirty="0" lang="en-US" smtClean="0">
                <a:solidFill>
                  <a:srgbClr val="FF0000"/>
                </a:solidFill>
                <a:ea charset="-120" pitchFamily="18" typeface="新細明體"/>
              </a:rPr>
              <a:t>—variables</a:t>
            </a:r>
            <a:r>
              <a:rPr dirty="0" lang="en-US" smtClean="0">
                <a:ea charset="-120" pitchFamily="18" typeface="新細明體"/>
              </a:rPr>
              <a:t> that are declared outside the body of any function.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External variables are sometimes known as </a:t>
            </a:r>
            <a:r>
              <a:rPr b="1" dirty="0" i="1" lang="en-US" smtClean="0">
                <a:solidFill>
                  <a:srgbClr val="FF0000"/>
                </a:solidFill>
                <a:ea charset="-120" pitchFamily="18" typeface="新細明體"/>
              </a:rPr>
              <a:t>global</a:t>
            </a:r>
            <a:r>
              <a:rPr b="1" dirty="0" i="1" lang="en-US" smtClean="0">
                <a:ea charset="-120" pitchFamily="18" typeface="新細明體"/>
              </a:rPr>
              <a:t> </a:t>
            </a:r>
            <a:r>
              <a:rPr b="1" dirty="0" i="1" lang="en-US" smtClean="0">
                <a:solidFill>
                  <a:srgbClr val="FF0000"/>
                </a:solidFill>
                <a:ea charset="-120" pitchFamily="18" typeface="新細明體"/>
              </a:rPr>
              <a:t>variables</a:t>
            </a:r>
            <a:r>
              <a:rPr b="1" dirty="0" i="1" lang="en-US" smtClean="0">
                <a:ea charset="-120" pitchFamily="18" typeface="新細明體"/>
              </a:rPr>
              <a:t>.</a:t>
            </a:r>
          </a:p>
        </p:txBody>
      </p:sp>
      <p:sp>
        <p:nvSpPr>
          <p:cNvPr id="119" name="Text Box 119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20" name="Text Box 120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Box 121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External Variables</a:t>
            </a:r>
          </a:p>
        </p:txBody>
      </p:sp>
      <p:sp>
        <p:nvSpPr>
          <p:cNvPr id="122" name="Text Box 122"/>
          <p:cNvSpPr>
            <a:spLocks/>
          </p:cNvSpPr>
          <p:nvPr>
            <p:ph type="obj"/>
          </p:nvPr>
        </p:nvSpPr>
        <p:spPr>
          <a:xfrm>
            <a:off x="685800" y="1524000"/>
            <a:ext cx="7772400" cy="48006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/>
              <a:t>Properties of external variables:</a:t>
            </a:r>
          </a:p>
          <a:p>
            <a:pPr indent="-285750" lvl="1" marL="742950"/>
            <a:r>
              <a:rPr dirty="0" lang="en-US" smtClean="0"/>
              <a:t>Static storage duration</a:t>
            </a:r>
          </a:p>
          <a:p>
            <a:pPr indent="-285750" lvl="1" marL="742950"/>
            <a:r>
              <a:rPr dirty="0" lang="en-US" smtClean="0"/>
              <a:t>File scope</a:t>
            </a:r>
          </a:p>
          <a:p>
            <a:pPr indent="-342900" marL="342900"/>
            <a:r>
              <a:rPr dirty="0" lang="en-US" smtClean="0"/>
              <a:t>Having </a:t>
            </a:r>
            <a:r>
              <a:rPr b="1" dirty="0" i="1" lang="en-US" smtClean="0"/>
              <a:t>file scope</a:t>
            </a:r>
            <a:r>
              <a:rPr dirty="0" lang="en-US" smtClean="0"/>
              <a:t> means that an external variable is visible from its point of declaration to the end of the enclosing file.</a:t>
            </a:r>
          </a:p>
        </p:txBody>
      </p:sp>
      <p:sp>
        <p:nvSpPr>
          <p:cNvPr id="123" name="Text Box 123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24" name="Text Box 124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125"/>
          <p:cNvSpPr>
            <a:spLocks/>
          </p:cNvSpPr>
          <p:nvPr>
            <p:ph type="title"/>
          </p:nvPr>
        </p:nvSpPr>
        <p:spPr>
          <a:xfrm>
            <a:off x="685800" y="762000"/>
            <a:ext cx="7772400" cy="685800"/>
          </a:xfrm>
          <a:prstGeom prst="rect">
            <a:avLst/>
          </a:prstGeom>
        </p:spPr>
        <p:txBody>
          <a:bodyPr anchor="ctr" bIns="46038" lIns="92075" numCol="1" rIns="92075" tIns="46038" wrap="square"/>
          <a:lstStyle/>
          <a:p>
            <a:pPr indent="0" marL="0"/>
            <a:r>
              <a:rPr dirty="0" lang="en-US" smtClean="0">
                <a:ea charset="-120" pitchFamily="18" typeface="新細明體"/>
              </a:rPr>
              <a:t>Example: Using External Variables</a:t>
            </a:r>
            <a:br>
              <a:rPr dirty="0" lang="en-US" smtClean="0">
                <a:ea charset="-120" pitchFamily="18" typeface="新細明體"/>
              </a:rPr>
            </a:br>
            <a:r>
              <a:rPr dirty="0" lang="en-US" smtClean="0">
                <a:ea charset="-120" pitchFamily="18" typeface="新細明體"/>
              </a:rPr>
              <a:t>to Implement a Stack</a:t>
            </a:r>
          </a:p>
        </p:txBody>
      </p:sp>
      <p:sp>
        <p:nvSpPr>
          <p:cNvPr id="126" name="Text Box 126"/>
          <p:cNvSpPr>
            <a:spLocks/>
          </p:cNvSpPr>
          <p:nvPr>
            <p:ph type="obj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</p:spPr>
        <p:txBody>
          <a:bodyPr anchor="t" bIns="46038" lIns="92075" numCol="1" rIns="92075" tIns="46038" wrap="square"/>
          <a:lstStyle/>
          <a:p>
            <a:pPr indent="-342900" marL="342900"/>
            <a:r>
              <a:rPr dirty="0" lang="en-US" smtClean="0">
                <a:ea charset="-120" pitchFamily="18" typeface="新細明體"/>
              </a:rPr>
              <a:t>To illustrate how external variables might be used, let’s look at a data structure known as a </a:t>
            </a:r>
            <a:r>
              <a:rPr b="1" dirty="0" i="1" lang="en-US" smtClean="0">
                <a:ea charset="-120" pitchFamily="18" typeface="新細明體"/>
              </a:rPr>
              <a:t>stack.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A stack, like an array, can store multiple data items of the same type.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The operations on a stack are limited: 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Push</a:t>
            </a:r>
            <a:r>
              <a:rPr dirty="0" lang="en-US" smtClean="0">
                <a:ea charset="-120" pitchFamily="18" typeface="新細明體"/>
              </a:rPr>
              <a:t> an item (add it to one end—the “stack top”)</a:t>
            </a:r>
          </a:p>
          <a:p>
            <a:pPr indent="-285750" lvl="1" marL="742950"/>
            <a:r>
              <a:rPr b="1" dirty="0" i="1" lang="en-US" smtClean="0">
                <a:ea charset="-120" pitchFamily="18" typeface="新細明體"/>
              </a:rPr>
              <a:t>Pop</a:t>
            </a:r>
            <a:r>
              <a:rPr dirty="0" lang="en-US" smtClean="0">
                <a:ea charset="-120" pitchFamily="18" typeface="新細明體"/>
              </a:rPr>
              <a:t> an item (remove it from the same end)</a:t>
            </a:r>
          </a:p>
          <a:p>
            <a:pPr indent="-342900" marL="342900"/>
            <a:r>
              <a:rPr dirty="0" lang="en-US" smtClean="0">
                <a:ea charset="-120" pitchFamily="18" typeface="新細明體"/>
              </a:rPr>
              <a:t>Examining or modifying an item that’s not at the top of the stack is forbidden.</a:t>
            </a:r>
          </a:p>
        </p:txBody>
      </p:sp>
      <p:sp>
        <p:nvSpPr>
          <p:cNvPr id="127" name="Text Box 127"/>
          <p:cNvSpPr txBox="1">
            <a:spLocks/>
          </p:cNvSpPr>
          <p:nvPr/>
        </p:nvSpPr>
        <p:spPr>
          <a:xfrm>
            <a:off x="5334000" y="63627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Copyright © 2008 W. W. Norton &amp; Company.</a:t>
            </a:r>
          </a:p>
          <a:p>
            <a:pPr indent="0" marL="0">
              <a:spcBef>
                <a:spcPct val="0"/>
              </a:spcBef>
              <a:buNone/>
            </a:pPr>
            <a:r>
              <a:rPr dirty="0" lang="en-US" smtClean="0" sz="1200">
                <a:solidFill>
                  <a:srgbClr val="C6A02E"/>
                </a:solidFill>
                <a:latin charset="0" typeface="Arial"/>
                <a:ea charset="-120" pitchFamily="18" typeface="新細明體"/>
              </a:rPr>
              <a:t>All rights reserved.</a:t>
            </a:r>
          </a:p>
        </p:txBody>
      </p:sp>
      <p:sp>
        <p:nvSpPr>
          <p:cNvPr id="128" name="Text Box 128"/>
          <p:cNvSpPr txBox="1">
            <a:spLocks/>
          </p:cNvSpPr>
          <p:nvPr/>
        </p:nvSpPr>
        <p:spPr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="ctr" bIns="46038" lIns="92075" numCol="1" rIns="92075" tIns="46038" wrap="none"/>
          <a:lstStyle/>
          <a:p>
            <a:pPr algn="ctr" indent="0" marL="0">
              <a:spcBef>
                <a:spcPct val="0"/>
              </a:spcBef>
              <a:buNone/>
            </a:pPr>
            <a:r>
              <a:rPr dirty="0" lang="en-US" smtClean="0" sz="1200">
                <a:latin charset="0" typeface="Arial"/>
                <a:ea charset="-120" pitchFamily="18" typeface="新細明體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0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8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9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FFCC66"/>
      </a:accent4>
      <a:accent5>
        <a:srgbClr val="0000FF"/>
      </a:accent5>
      <a:accent6>
        <a:srgbClr val="FFFFFF"/>
      </a:accent6>
      <a:hlink>
        <a:srgbClr val="CC00CC"/>
      </a:hlink>
      <a:folHlink>
        <a:srgbClr val="C0C0C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6639</Words>
  <Paragraphs>905</Paragraphs>
  <Slides>63</Slides>
  <Notes>0</Notes>
  <TotalTime>0</TotalTime>
  <HiddenSlides>0</HiddenSlides>
  <ScaleCrop>false</ScaleCrop>
  <HyperlinksChanged>false</HyperlinksChanged>
  <Application>Microsoft Office PowerPoint</Application>
  <PresentationFormat/>
</Properties>
</file>