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0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slide+xml" PartName="/ppt/slides/slide8.xml"/>
  <Override ContentType="application/vnd.openxmlformats-officedocument.presentationml.slide+xml" PartName="/ppt/slides/slide80.xml"/>
  <Override ContentType="application/vnd.openxmlformats-officedocument.presentationml.slide+xml" PartName="/ppt/slides/slide81.xml"/>
  <Override ContentType="application/vnd.openxmlformats-officedocument.presentationml.slide+xml" PartName="/ppt/slides/slide82.xml"/>
  <Override ContentType="application/vnd.openxmlformats-officedocument.presentationml.slide+xml" PartName="/ppt/slides/slide83.xml"/>
  <Override ContentType="application/vnd.openxmlformats-officedocument.presentationml.slide+xml" PartName="/ppt/slides/slide84.xml"/>
  <Override ContentType="application/vnd.openxmlformats-officedocument.presentationml.slide+xml" PartName="/ppt/slides/slide85.xml"/>
  <Override ContentType="application/vnd.openxmlformats-officedocument.presentationml.slide+xml" PartName="/ppt/slides/slide86.xml"/>
  <Override ContentType="application/vnd.openxmlformats-officedocument.presentationml.slide+xml" PartName="/ppt/slides/slide87.xml"/>
  <Override ContentType="application/vnd.openxmlformats-officedocument.presentationml.slide+xml" PartName="/ppt/slides/slide88.xml"/>
  <Override ContentType="application/vnd.openxmlformats-officedocument.presentationml.slide+xml" PartName="/ppt/slides/slide89.xml"/>
  <Override ContentType="application/vnd.openxmlformats-officedocument.presentationml.slide+xml" PartName="/ppt/slides/slide9.xml"/>
  <Override ContentType="application/vnd.openxmlformats-officedocument.presentationml.slide+xml" PartName="/ppt/slides/slide90.xml"/>
  <Override ContentType="application/vnd.openxmlformats-officedocument.presentationml.slide+xml" PartName="/ppt/slides/slide91.xml"/>
  <Override ContentType="application/vnd.openxmlformats-officedocument.presentationml.slide+xml" PartName="/ppt/slides/slide92.xml"/>
  <Override ContentType="application/vnd.openxmlformats-officedocument.presentationml.slide+xml" PartName="/ppt/slides/slide93.xml"/>
  <Override ContentType="application/vnd.openxmlformats-officedocument.presentationml.slide+xml" PartName="/ppt/slides/slide94.xml"/>
  <Override ContentType="application/vnd.openxmlformats-officedocument.presentationml.slide+xml" PartName="/ppt/slides/slide95.xml"/>
  <Override ContentType="application/vnd.openxmlformats-officedocument.presentationml.slide+xml" PartName="/ppt/slides/slide96.xml"/>
  <Override ContentType="application/vnd.openxmlformats-officedocument.presentationml.slide+xml" PartName="/ppt/slides/slide97.xml"/>
  <Override ContentType="application/vnd.openxmlformats-officedocument.presentationml.slide+xml" PartName="/ppt/slides/slide98.xml"/>
  <Override ContentType="application/vnd.openxmlformats-officedocument.presentationml.slide+xml" PartName="/ppt/slides/slide9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9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9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10.xml"/>
  <Override ContentType="application/vnd.openxmlformats-officedocument.theme+xml" PartName="/ppt/theme/theme11.xml"/>
  <Override ContentType="application/vnd.openxmlformats-officedocument.theme+xml" PartName="/ppt/theme/theme12.xml"/>
  <Override ContentType="application/vnd.openxmlformats-officedocument.theme+xml" PartName="/ppt/theme/theme13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6.xml"/>
  <Override ContentType="application/vnd.openxmlformats-officedocument.theme+xml" PartName="/ppt/theme/theme7.xml"/>
  <Override ContentType="application/vnd.openxmlformats-officedocument.theme+xml" PartName="/ppt/theme/theme8.xml"/>
  <Override ContentType="application/vnd.openxmlformats-officedocument.theme+xml" PartName="/ppt/theme/theme9.xml"/>
</Types>
</file>

<file path=_rels/.rels><?xml version="1.0" encoding="UTF-8" standalone="yes"?><Relationships xmlns="http://schemas.openxmlformats.org/package/2006/relationships"><Relationship Id="rId2" Target="ppt/presentation.xml" Type="http://schemas.openxmlformats.org/officeDocument/2006/relationships/officeDocument"/><Relationship Id="rId1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0" r:id="rId5"/>
    <p:sldMasterId id="2147483781" r:id="rId6"/>
    <p:sldMasterId id="2147483782" r:id="rId7"/>
    <p:sldMasterId id="2147483783" r:id="rId8"/>
    <p:sldMasterId id="2147483784" r:id="rId9"/>
    <p:sldMasterId id="2147483785" r:id="rId10"/>
    <p:sldMasterId id="2147483786" r:id="rId11"/>
    <p:sldMasterId id="2147483787" r:id="rId12"/>
    <p:sldMasterId id="2147483788" r:id="rId13"/>
    <p:sldMasterId id="2147483789" r:id="rId14"/>
    <p:sldMasterId id="2147483790" r:id="rId15"/>
    <p:sldMasterId id="2147483791" r:id="rId16"/>
  </p:sldMasterIdLst>
  <p:notesMasterIdLst>
    <p:notesMasterId r:id="rId17"/>
  </p:notes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297" r:id="rId59"/>
    <p:sldId id="298" r:id="rId60"/>
    <p:sldId id="299" r:id="rId61"/>
    <p:sldId id="300" r:id="rId62"/>
    <p:sldId id="301" r:id="rId63"/>
    <p:sldId id="302" r:id="rId64"/>
    <p:sldId id="303" r:id="rId65"/>
    <p:sldId id="304" r:id="rId66"/>
    <p:sldId id="305" r:id="rId67"/>
    <p:sldId id="306" r:id="rId68"/>
    <p:sldId id="307" r:id="rId69"/>
    <p:sldId id="308" r:id="rId70"/>
    <p:sldId id="309" r:id="rId71"/>
    <p:sldId id="310" r:id="rId72"/>
    <p:sldId id="311" r:id="rId73"/>
    <p:sldId id="312" r:id="rId74"/>
    <p:sldId id="313" r:id="rId75"/>
    <p:sldId id="314" r:id="rId76"/>
    <p:sldId id="315" r:id="rId77"/>
    <p:sldId id="316" r:id="rId78"/>
    <p:sldId id="317" r:id="rId79"/>
    <p:sldId id="318" r:id="rId80"/>
    <p:sldId id="319" r:id="rId81"/>
    <p:sldId id="320" r:id="rId82"/>
    <p:sldId id="321" r:id="rId83"/>
    <p:sldId id="322" r:id="rId84"/>
    <p:sldId id="323" r:id="rId85"/>
    <p:sldId id="324" r:id="rId86"/>
    <p:sldId id="325" r:id="rId87"/>
    <p:sldId id="326" r:id="rId88"/>
    <p:sldId id="327" r:id="rId89"/>
    <p:sldId id="328" r:id="rId90"/>
    <p:sldId id="329" r:id="rId91"/>
    <p:sldId id="330" r:id="rId92"/>
    <p:sldId id="331" r:id="rId93"/>
    <p:sldId id="332" r:id="rId94"/>
    <p:sldId id="333" r:id="rId95"/>
    <p:sldId id="334" r:id="rId96"/>
    <p:sldId id="335" r:id="rId97"/>
    <p:sldId id="336" r:id="rId98"/>
    <p:sldId id="337" r:id="rId99"/>
    <p:sldId id="338" r:id="rId100"/>
    <p:sldId id="339" r:id="rId101"/>
    <p:sldId id="340" r:id="rId102"/>
    <p:sldId id="341" r:id="rId103"/>
    <p:sldId id="342" r:id="rId104"/>
    <p:sldId id="343" r:id="rId105"/>
    <p:sldId id="344" r:id="rId106"/>
    <p:sldId id="345" r:id="rId107"/>
    <p:sldId id="346" r:id="rId108"/>
    <p:sldId id="347" r:id="rId109"/>
    <p:sldId id="348" r:id="rId110"/>
    <p:sldId id="349" r:id="rId111"/>
    <p:sldId id="350" r:id="rId112"/>
    <p:sldId id="351" r:id="rId113"/>
    <p:sldId id="352" r:id="rId114"/>
    <p:sldId id="353" r:id="rId115"/>
    <p:sldId id="354" r:id="rId116"/>
    <p:sldId id="355" r:id="rId117"/>
  </p:sldIdLst>
  <p:sldSz cx="9144000" cy="6858000" type="screen4x3"/>
  <p:notesSz cx="6996112" cy="9283700"/>
  <p:defaultTextStyle>
    <a:lvl1pPr algn="l" defTabSz="914400" fontAlgn="base" indent="0" marL="0" rtl="0">
      <a:lnSpc>
        <a:spcPct val="100000"/>
      </a:lnSpc>
      <a:spcBef>
        <a:spcPct val="0"/>
      </a:spcBef>
      <a:spcAft>
        <a:spcPct val="0"/>
      </a:spcAft>
      <a:buNone/>
      <a:defRPr b="0" baseline="0" dirty="0" i="0" lang="en-US" smtClean="0" sz="2400" u="none">
        <a:solidFill>
          <a:schemeClr val="tx1"/>
        </a:solidFill>
        <a:latin charset="0" pitchFamily="18" typeface="Times New Roman"/>
      </a:defRPr>
    </a:lvl1pPr>
    <a:lvl2pPr indent="0" marL="4572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2pPr>
    <a:lvl3pPr indent="0" marL="9144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3pPr>
    <a:lvl4pPr indent="0" marL="13716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4pPr>
    <a:lvl5pPr indent="0" marL="18288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</p:viewPr>
</file>

<file path=ppt/_rels/presentation.xml.rels><?xml version="1.0" encoding="UTF-8" standalone="yes"?><Relationships xmlns="http://schemas.openxmlformats.org/package/2006/relationships"><Relationship Id="rId116" Target="slides/slide99.xml" Type="http://schemas.openxmlformats.org/officeDocument/2006/relationships/slide"/><Relationship Id="rId106" Target="slides/slide89.xml" Type="http://schemas.openxmlformats.org/officeDocument/2006/relationships/slide"/><Relationship Id="rId115" Target="slides/slide98.xml" Type="http://schemas.openxmlformats.org/officeDocument/2006/relationships/slide"/><Relationship Id="rId99" Target="slides/slide82.xml" Type="http://schemas.openxmlformats.org/officeDocument/2006/relationships/slide"/><Relationship Id="rId114" Target="slides/slide97.xml" Type="http://schemas.openxmlformats.org/officeDocument/2006/relationships/slide"/><Relationship Id="rId98" Target="slides/slide81.xml" Type="http://schemas.openxmlformats.org/officeDocument/2006/relationships/slide"/><Relationship Id="rId93" Target="slides/slide76.xml" Type="http://schemas.openxmlformats.org/officeDocument/2006/relationships/slide"/><Relationship Id="rId92" Target="slides/slide75.xml" Type="http://schemas.openxmlformats.org/officeDocument/2006/relationships/slide"/><Relationship Id="rId91" Target="slides/slide74.xml" Type="http://schemas.openxmlformats.org/officeDocument/2006/relationships/slide"/><Relationship Id="rId90" Target="slides/slide73.xml" Type="http://schemas.openxmlformats.org/officeDocument/2006/relationships/slide"/><Relationship Id="rId83" Target="slides/slide66.xml" Type="http://schemas.openxmlformats.org/officeDocument/2006/relationships/slide"/><Relationship Id="rId82" Target="slides/slide65.xml" Type="http://schemas.openxmlformats.org/officeDocument/2006/relationships/slide"/><Relationship Id="rId81" Target="slides/slide64.xml" Type="http://schemas.openxmlformats.org/officeDocument/2006/relationships/slide"/><Relationship Id="rId80" Target="slides/slide63.xml" Type="http://schemas.openxmlformats.org/officeDocument/2006/relationships/slide"/><Relationship Id="rId73" Target="slides/slide56.xml" Type="http://schemas.openxmlformats.org/officeDocument/2006/relationships/slide"/><Relationship Id="rId72" Target="slides/slide55.xml" Type="http://schemas.openxmlformats.org/officeDocument/2006/relationships/slide"/><Relationship Id="rId71" Target="slides/slide54.xml" Type="http://schemas.openxmlformats.org/officeDocument/2006/relationships/slide"/><Relationship Id="rId70" Target="slides/slide53.xml" Type="http://schemas.openxmlformats.org/officeDocument/2006/relationships/slide"/><Relationship Id="rId113" Target="slides/slide96.xml" Type="http://schemas.openxmlformats.org/officeDocument/2006/relationships/slide"/><Relationship Id="rId97" Target="slides/slide80.xml" Type="http://schemas.openxmlformats.org/officeDocument/2006/relationships/slide"/><Relationship Id="rId63" Target="slides/slide46.xml" Type="http://schemas.openxmlformats.org/officeDocument/2006/relationships/slide"/><Relationship Id="rId112" Target="slides/slide95.xml" Type="http://schemas.openxmlformats.org/officeDocument/2006/relationships/slide"/><Relationship Id="rId96" Target="slides/slide79.xml" Type="http://schemas.openxmlformats.org/officeDocument/2006/relationships/slide"/><Relationship Id="rId62" Target="slides/slide45.xml" Type="http://schemas.openxmlformats.org/officeDocument/2006/relationships/slide"/><Relationship Id="rId111" Target="slides/slide94.xml" Type="http://schemas.openxmlformats.org/officeDocument/2006/relationships/slide"/><Relationship Id="rId95" Target="slides/slide78.xml" Type="http://schemas.openxmlformats.org/officeDocument/2006/relationships/slide"/><Relationship Id="rId61" Target="slides/slide44.xml" Type="http://schemas.openxmlformats.org/officeDocument/2006/relationships/slide"/><Relationship Id="rId110" Target="slides/slide93.xml" Type="http://schemas.openxmlformats.org/officeDocument/2006/relationships/slide"/><Relationship Id="rId94" Target="slides/slide77.xml" Type="http://schemas.openxmlformats.org/officeDocument/2006/relationships/slide"/><Relationship Id="rId60" Target="slides/slide43.xml" Type="http://schemas.openxmlformats.org/officeDocument/2006/relationships/slide"/><Relationship Id="rId103" Target="slides/slide86.xml" Type="http://schemas.openxmlformats.org/officeDocument/2006/relationships/slide"/><Relationship Id="rId87" Target="slides/slide70.xml" Type="http://schemas.openxmlformats.org/officeDocument/2006/relationships/slide"/><Relationship Id="rId53" Target="slides/slide36.xml" Type="http://schemas.openxmlformats.org/officeDocument/2006/relationships/slide"/><Relationship Id="rId102" Target="slides/slide85.xml" Type="http://schemas.openxmlformats.org/officeDocument/2006/relationships/slide"/><Relationship Id="rId86" Target="slides/slide69.xml" Type="http://schemas.openxmlformats.org/officeDocument/2006/relationships/slide"/><Relationship Id="rId52" Target="slides/slide35.xml" Type="http://schemas.openxmlformats.org/officeDocument/2006/relationships/slide"/><Relationship Id="rId101" Target="slides/slide84.xml" Type="http://schemas.openxmlformats.org/officeDocument/2006/relationships/slide"/><Relationship Id="rId85" Target="slides/slide68.xml" Type="http://schemas.openxmlformats.org/officeDocument/2006/relationships/slide"/><Relationship Id="rId51" Target="slides/slide34.xml" Type="http://schemas.openxmlformats.org/officeDocument/2006/relationships/slide"/><Relationship Id="rId100" Target="slides/slide83.xml" Type="http://schemas.openxmlformats.org/officeDocument/2006/relationships/slide"/><Relationship Id="rId84" Target="slides/slide67.xml" Type="http://schemas.openxmlformats.org/officeDocument/2006/relationships/slide"/><Relationship Id="rId50" Target="slides/slide33.xml" Type="http://schemas.openxmlformats.org/officeDocument/2006/relationships/slide"/><Relationship Id="rId24" Target="slides/slide7.xml" Type="http://schemas.openxmlformats.org/officeDocument/2006/relationships/slide"/><Relationship Id="rId5" Target="slideMasters/slideMaster1.xml" Type="http://schemas.openxmlformats.org/officeDocument/2006/relationships/slideMaster"/><Relationship Id="rId39" Target="slides/slide22.xml" Type="http://schemas.openxmlformats.org/officeDocument/2006/relationships/slide"/><Relationship Id="rId23" Target="slides/slide6.xml" Type="http://schemas.openxmlformats.org/officeDocument/2006/relationships/slide"/><Relationship Id="rId4" Target="tableStyles.xml" Type="http://schemas.openxmlformats.org/officeDocument/2006/relationships/tableStyles"/><Relationship Id="rId38" Target="slides/slide21.xml" Type="http://schemas.openxmlformats.org/officeDocument/2006/relationships/slide"/><Relationship Id="rId109" Target="slides/slide92.xml" Type="http://schemas.openxmlformats.org/officeDocument/2006/relationships/slide"/><Relationship Id="rId22" Target="slides/slide5.xml" Type="http://schemas.openxmlformats.org/officeDocument/2006/relationships/slide"/><Relationship Id="rId3" Target="presProps.xml" Type="http://schemas.openxmlformats.org/officeDocument/2006/relationships/presProps"/><Relationship Id="rId37" Target="slides/slide20.xml" Type="http://schemas.openxmlformats.org/officeDocument/2006/relationships/slide"/><Relationship Id="rId108" Target="slides/slide91.xml" Type="http://schemas.openxmlformats.org/officeDocument/2006/relationships/slide"/><Relationship Id="rId21" Target="slides/slide4.xml" Type="http://schemas.openxmlformats.org/officeDocument/2006/relationships/slide"/><Relationship Id="rId2" Target="viewProps.xml" Type="http://schemas.openxmlformats.org/officeDocument/2006/relationships/viewProps"/><Relationship Id="rId36" Target="slides/slide19.xml" Type="http://schemas.openxmlformats.org/officeDocument/2006/relationships/slide"/><Relationship Id="rId69" Target="slides/slide52.xml" Type="http://schemas.openxmlformats.org/officeDocument/2006/relationships/slide"/><Relationship Id="rId107" Target="slides/slide90.xml" Type="http://schemas.openxmlformats.org/officeDocument/2006/relationships/slide"/><Relationship Id="rId20" Target="slides/slide3.xml" Type="http://schemas.openxmlformats.org/officeDocument/2006/relationships/slide"/><Relationship Id="rId1" Target="theme/theme1.xml" Type="http://schemas.openxmlformats.org/officeDocument/2006/relationships/theme"/><Relationship Id="rId35" Target="slides/slide18.xml" Type="http://schemas.openxmlformats.org/officeDocument/2006/relationships/slide"/><Relationship Id="rId68" Target="slides/slide51.xml" Type="http://schemas.openxmlformats.org/officeDocument/2006/relationships/slide"/><Relationship Id="rId34" Target="slides/slide17.xml" Type="http://schemas.openxmlformats.org/officeDocument/2006/relationships/slide"/><Relationship Id="rId67" Target="slides/slide50.xml" Type="http://schemas.openxmlformats.org/officeDocument/2006/relationships/slide"/><Relationship Id="rId33" Target="slides/slide16.xml" Type="http://schemas.openxmlformats.org/officeDocument/2006/relationships/slide"/><Relationship Id="rId66" Target="slides/slide49.xml" Type="http://schemas.openxmlformats.org/officeDocument/2006/relationships/slide"/><Relationship Id="rId32" Target="slides/slide15.xml" Type="http://schemas.openxmlformats.org/officeDocument/2006/relationships/slide"/><Relationship Id="rId65" Target="slides/slide48.xml" Type="http://schemas.openxmlformats.org/officeDocument/2006/relationships/slide"/><Relationship Id="rId31" Target="slides/slide14.xml" Type="http://schemas.openxmlformats.org/officeDocument/2006/relationships/slide"/><Relationship Id="rId64" Target="slides/slide47.xml" Type="http://schemas.openxmlformats.org/officeDocument/2006/relationships/slide"/><Relationship Id="rId117" Target="slides/slide100.xml" Type="http://schemas.openxmlformats.org/officeDocument/2006/relationships/slide"/><Relationship Id="rId30" Target="slides/slide13.xml" Type="http://schemas.openxmlformats.org/officeDocument/2006/relationships/slide"/><Relationship Id="rId8" Target="slideMasters/slideMaster4.xml" Type="http://schemas.openxmlformats.org/officeDocument/2006/relationships/slideMaster"/><Relationship Id="rId27" Target="slides/slide10.xml" Type="http://schemas.openxmlformats.org/officeDocument/2006/relationships/slide"/><Relationship Id="rId7" Target="slideMasters/slideMaster3.xml" Type="http://schemas.openxmlformats.org/officeDocument/2006/relationships/slideMaster"/><Relationship Id="rId26" Target="slides/slide9.xml" Type="http://schemas.openxmlformats.org/officeDocument/2006/relationships/slide"/><Relationship Id="rId59" Target="slides/slide42.xml" Type="http://schemas.openxmlformats.org/officeDocument/2006/relationships/slide"/><Relationship Id="rId6" Target="slideMasters/slideMaster2.xml" Type="http://schemas.openxmlformats.org/officeDocument/2006/relationships/slideMaster"/><Relationship Id="rId25" Target="slides/slide8.xml" Type="http://schemas.openxmlformats.org/officeDocument/2006/relationships/slide"/><Relationship Id="rId58" Target="slides/slide41.xml" Type="http://schemas.openxmlformats.org/officeDocument/2006/relationships/slide"/><Relationship Id="rId105" Target="slides/slide88.xml" Type="http://schemas.openxmlformats.org/officeDocument/2006/relationships/slide"/><Relationship Id="rId89" Target="slides/slide72.xml" Type="http://schemas.openxmlformats.org/officeDocument/2006/relationships/slide"/><Relationship Id="rId55" Target="slides/slide38.xml" Type="http://schemas.openxmlformats.org/officeDocument/2006/relationships/slide"/><Relationship Id="rId19" Target="slides/slide2.xml" Type="http://schemas.openxmlformats.org/officeDocument/2006/relationships/slide"/><Relationship Id="rId104" Target="slides/slide87.xml" Type="http://schemas.openxmlformats.org/officeDocument/2006/relationships/slide"/><Relationship Id="rId88" Target="slides/slide71.xml" Type="http://schemas.openxmlformats.org/officeDocument/2006/relationships/slide"/><Relationship Id="rId54" Target="slides/slide37.xml" Type="http://schemas.openxmlformats.org/officeDocument/2006/relationships/slide"/><Relationship Id="rId18" Target="slides/slide1.xml" Type="http://schemas.openxmlformats.org/officeDocument/2006/relationships/slide"/><Relationship Id="rId17" Target="notesMasters/notesMaster1.xml" Type="http://schemas.openxmlformats.org/officeDocument/2006/relationships/notesMaster"/><Relationship Id="rId13" Target="slideMasters/slideMaster9.xml" Type="http://schemas.openxmlformats.org/officeDocument/2006/relationships/slideMaster"/><Relationship Id="rId47" Target="slides/slide30.xml" Type="http://schemas.openxmlformats.org/officeDocument/2006/relationships/slide"/><Relationship Id="rId16" Target="slideMasters/slideMaster12.xml" Type="http://schemas.openxmlformats.org/officeDocument/2006/relationships/slideMaster"/><Relationship Id="rId12" Target="slideMasters/slideMaster8.xml" Type="http://schemas.openxmlformats.org/officeDocument/2006/relationships/slideMaster"/><Relationship Id="rId46" Target="slides/slide29.xml" Type="http://schemas.openxmlformats.org/officeDocument/2006/relationships/slide"/><Relationship Id="rId49" Target="slides/slide32.xml" Type="http://schemas.openxmlformats.org/officeDocument/2006/relationships/slide"/><Relationship Id="rId15" Target="slideMasters/slideMaster11.xml" Type="http://schemas.openxmlformats.org/officeDocument/2006/relationships/slideMaster"/><Relationship Id="rId79" Target="slides/slide62.xml" Type="http://schemas.openxmlformats.org/officeDocument/2006/relationships/slide"/><Relationship Id="rId11" Target="slideMasters/slideMaster7.xml" Type="http://schemas.openxmlformats.org/officeDocument/2006/relationships/slideMaster"/><Relationship Id="rId45" Target="slides/slide28.xml" Type="http://schemas.openxmlformats.org/officeDocument/2006/relationships/slide"/><Relationship Id="rId48" Target="slides/slide31.xml" Type="http://schemas.openxmlformats.org/officeDocument/2006/relationships/slide"/><Relationship Id="rId14" Target="slideMasters/slideMaster10.xml" Type="http://schemas.openxmlformats.org/officeDocument/2006/relationships/slideMaster"/><Relationship Id="rId78" Target="slides/slide61.xml" Type="http://schemas.openxmlformats.org/officeDocument/2006/relationships/slide"/><Relationship Id="rId10" Target="slideMasters/slideMaster6.xml" Type="http://schemas.openxmlformats.org/officeDocument/2006/relationships/slideMaster"/><Relationship Id="rId44" Target="slides/slide27.xml" Type="http://schemas.openxmlformats.org/officeDocument/2006/relationships/slide"/><Relationship Id="rId77" Target="slides/slide60.xml" Type="http://schemas.openxmlformats.org/officeDocument/2006/relationships/slide"/><Relationship Id="rId43" Target="slides/slide26.xml" Type="http://schemas.openxmlformats.org/officeDocument/2006/relationships/slide"/><Relationship Id="rId76" Target="slides/slide59.xml" Type="http://schemas.openxmlformats.org/officeDocument/2006/relationships/slide"/><Relationship Id="rId42" Target="slides/slide25.xml" Type="http://schemas.openxmlformats.org/officeDocument/2006/relationships/slide"/><Relationship Id="rId75" Target="slides/slide58.xml" Type="http://schemas.openxmlformats.org/officeDocument/2006/relationships/slide"/><Relationship Id="rId41" Target="slides/slide24.xml" Type="http://schemas.openxmlformats.org/officeDocument/2006/relationships/slide"/><Relationship Id="rId28" Target="slides/slide11.xml" Type="http://schemas.openxmlformats.org/officeDocument/2006/relationships/slide"/><Relationship Id="rId9" Target="slideMasters/slideMaster5.xml" Type="http://schemas.openxmlformats.org/officeDocument/2006/relationships/slideMaster"/><Relationship Id="rId74" Target="slides/slide57.xml" Type="http://schemas.openxmlformats.org/officeDocument/2006/relationships/slide"/><Relationship Id="rId40" Target="slides/slide23.xml" Type="http://schemas.openxmlformats.org/officeDocument/2006/relationships/slide"/><Relationship Id="rId57" Target="slides/slide40.xml" Type="http://schemas.openxmlformats.org/officeDocument/2006/relationships/slide"/><Relationship Id="rId29" Target="slides/slide12.xml" Type="http://schemas.openxmlformats.org/officeDocument/2006/relationships/slide"/><Relationship Id="rId56" Target="slides/slide39.xml" Type="http://schemas.openxmlformats.org/officeDocument/2006/relationships/slide"/></Relationships>
</file>

<file path=ppt/notesMasters/_rels/notesMaster1.xml.rels><?xml version="1.0" encoding="UTF-8" standalone="yes"?><Relationships xmlns="http://schemas.openxmlformats.org/package/2006/relationships"><Relationship Id="rId1" Target="../theme/theme13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Box 85"/>
          <p:cNvSpPr>
            <a:spLocks/>
          </p:cNvSpPr>
          <p:nvPr>
            <p:ph sz="quarter" type="hdr"/>
          </p:nvPr>
        </p:nvSpPr>
        <p:spPr>
          <a:xfrm>
            <a:off x="0" y="0"/>
            <a:ext cx="3032125" cy="463550"/>
          </a:xfrm>
          <a:prstGeom prst="rect">
            <a:avLst/>
          </a:prstGeom>
          <a:ln>
            <a:noFill/>
          </a:ln>
        </p:spPr>
        <p:txBody>
          <a:bodyPr bIns="46506" lIns="93013" numCol="1" rIns="93013" tIns="46506"/>
          <a:lstStyle/>
          <a:p>
            <a:endParaRPr/>
          </a:p>
        </p:txBody>
      </p:sp>
      <p:sp>
        <p:nvSpPr>
          <p:cNvPr id="86" name="Text Box 86"/>
          <p:cNvSpPr>
            <a:spLocks/>
          </p:cNvSpPr>
          <p:nvPr>
            <p:ph idx="1" type="dt"/>
          </p:nvPr>
        </p:nvSpPr>
        <p:spPr>
          <a:xfrm>
            <a:off x="3963987" y="0"/>
            <a:ext cx="3032125" cy="463550"/>
          </a:xfrm>
          <a:prstGeom prst="rect">
            <a:avLst/>
          </a:prstGeom>
          <a:ln>
            <a:noFill/>
          </a:ln>
        </p:spPr>
        <p:txBody>
          <a:bodyPr bIns="46506" lIns="93013" numCol="1" rIns="93013" tIns="46506"/>
          <a:lstStyle/>
          <a:p>
            <a:endParaRPr/>
          </a:p>
        </p:txBody>
      </p:sp>
      <p:sp>
        <p:nvSpPr>
          <p:cNvPr id="87" name="Text Box 87"/>
          <p:cNvSpPr>
            <a:spLocks/>
          </p:cNvSpPr>
          <p:nvPr>
            <p:ph idx="2" type="sldImg"/>
          </p:nvPr>
        </p:nvSpPr>
        <p:spPr>
          <a:xfrm>
            <a:off x="1179512" y="696912"/>
            <a:ext cx="4640262" cy="3479800"/>
          </a:xfrm>
          <a:prstGeom prst="rect">
            <a:avLst/>
          </a:prstGeom>
          <a:ln>
            <a:solidFill>
              <a:srgbClr val="000000"/>
            </a:solidFill>
            <a:round/>
            <a:headEnd/>
            <a:tailEnd/>
          </a:ln>
        </p:spPr>
      </p:sp>
      <p:sp>
        <p:nvSpPr>
          <p:cNvPr id="88" name="Text Box 88"/>
          <p:cNvSpPr>
            <a:spLocks/>
          </p:cNvSpPr>
          <p:nvPr>
            <p:ph idx="3" sz="quarter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ln>
            <a:noFill/>
          </a:ln>
        </p:spPr>
        <p:txBody>
          <a:bodyPr bIns="46506" lIns="93013" numCol="1" rIns="93013" tIns="46506"/>
          <a:lstStyle/>
          <a:p>
            <a:endParaRPr/>
          </a:p>
        </p:txBody>
      </p:sp>
      <p:sp>
        <p:nvSpPr>
          <p:cNvPr id="89" name="Text Box 89"/>
          <p:cNvSpPr>
            <a:spLocks/>
          </p:cNvSpPr>
          <p:nvPr>
            <p:ph idx="4" sz="quarter" type="ftr"/>
          </p:nvPr>
        </p:nvSpPr>
        <p:spPr>
          <a:xfrm>
            <a:off x="0" y="8820150"/>
            <a:ext cx="3032125" cy="463550"/>
          </a:xfrm>
          <a:prstGeom prst="rect">
            <a:avLst/>
          </a:prstGeom>
          <a:ln>
            <a:noFill/>
          </a:ln>
        </p:spPr>
        <p:txBody>
          <a:bodyPr anchor="b" bIns="46506" lIns="93013" numCol="1" rIns="93013" tIns="46506"/>
          <a:lstStyle/>
          <a:p>
            <a:endParaRPr/>
          </a:p>
        </p:txBody>
      </p:sp>
      <p:sp>
        <p:nvSpPr>
          <p:cNvPr id="90" name="Text Box 90"/>
          <p:cNvSpPr>
            <a:spLocks/>
          </p:cNvSpPr>
          <p:nvPr>
            <p:ph idx="5" sz="quarter" type="sldNum"/>
          </p:nvPr>
        </p:nvSpPr>
        <p:spPr>
          <a:xfrm>
            <a:off x="3963987" y="8820150"/>
            <a:ext cx="3032125" cy="463550"/>
          </a:xfrm>
          <a:prstGeom prst="rect">
            <a:avLst/>
          </a:prstGeom>
          <a:ln>
            <a:noFill/>
          </a:ln>
        </p:spPr>
        <p:txBody>
          <a:bodyPr anchor="b" bIns="46506" lIns="93013" numCol="1" rIns="93013" tIns="46506"/>
          <a:lstStyle/>
          <a:p>
            <a:pPr algn="r" defTabSz="930275"/>
            <a:r>
              <a:rPr dirty="0" lang="en-US" smtClean="0" sz="1200"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0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1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2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3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4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5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6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7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8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9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0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11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2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3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4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5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6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7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8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9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2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20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21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22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3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4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5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6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7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8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9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3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30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31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32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4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5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6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8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0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1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2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3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4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5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6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7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8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9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0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1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2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3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4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5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6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7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8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9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0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1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2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3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4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5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6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7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8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9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0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1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2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3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4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5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6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57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58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59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0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1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2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3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4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5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6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7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68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69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0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1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2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3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4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5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6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7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8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79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0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1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2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3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4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5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6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7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8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9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0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1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2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3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4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5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6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7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8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9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3" Target="../slideLayouts/slideLayout11.xml" Type="http://schemas.openxmlformats.org/officeDocument/2006/relationships/slideLayout"/><Relationship Id="rId12" Target="../slideLayouts/slideLayout10.xml" Type="http://schemas.openxmlformats.org/officeDocument/2006/relationships/slideLayout"/><Relationship Id="rId11" Target="../slideLayouts/slideLayout9.xml" Type="http://schemas.openxmlformats.org/officeDocument/2006/relationships/slideLayout"/><Relationship Id="rId9" Target="../slideLayouts/slideLayout7.xml" Type="http://schemas.openxmlformats.org/officeDocument/2006/relationships/slideLayout"/><Relationship Id="rId10" Target="../slideLayouts/slideLayout8.xml" Type="http://schemas.openxmlformats.org/officeDocument/2006/relationships/slideLayout"/><Relationship Id="rId8" Target="../slideLayouts/slideLayout6.xml" Type="http://schemas.openxmlformats.org/officeDocument/2006/relationships/slideLayout"/><Relationship Id="rId7" Target="../slideLayouts/slideLayout5.xml" Type="http://schemas.openxmlformats.org/officeDocument/2006/relationships/slideLayout"/><Relationship Id="rId6" Target="../slideLayouts/slideLayout4.xml" Type="http://schemas.openxmlformats.org/officeDocument/2006/relationships/slideLayout"/><Relationship Id="rId5" Target="../slideLayouts/slideLayout3.xml" Type="http://schemas.openxmlformats.org/officeDocument/2006/relationships/slideLayout"/><Relationship Id="rId4" Target="../slideLayouts/slideLayout2.xml" Type="http://schemas.openxmlformats.org/officeDocument/2006/relationships/slideLayout"/><Relationship Id="rId3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1" Target="../theme/theme1.xml" Type="http://schemas.openxmlformats.org/officeDocument/2006/relationships/theme"/></Relationships>
</file>

<file path=ppt/slideMasters/_rels/slideMaster10.xml.rels><?xml version="1.0" encoding="UTF-8" standalone="yes"?><Relationships xmlns="http://schemas.openxmlformats.org/package/2006/relationships"><Relationship Id="rId13" Target="../slideLayouts/slideLayout110.xml" Type="http://schemas.openxmlformats.org/officeDocument/2006/relationships/slideLayout"/><Relationship Id="rId12" Target="../slideLayouts/slideLayout109.xml" Type="http://schemas.openxmlformats.org/officeDocument/2006/relationships/slideLayout"/><Relationship Id="rId11" Target="../slideLayouts/slideLayout108.xml" Type="http://schemas.openxmlformats.org/officeDocument/2006/relationships/slideLayout"/><Relationship Id="rId10" Target="../slideLayouts/slideLayout107.xml" Type="http://schemas.openxmlformats.org/officeDocument/2006/relationships/slideLayout"/><Relationship Id="rId9" Target="../slideLayouts/slideLayout106.xml" Type="http://schemas.openxmlformats.org/officeDocument/2006/relationships/slideLayout"/><Relationship Id="rId8" Target="../slideLayouts/slideLayout105.xml" Type="http://schemas.openxmlformats.org/officeDocument/2006/relationships/slideLayout"/><Relationship Id="rId7" Target="../slideLayouts/slideLayout104.xml" Type="http://schemas.openxmlformats.org/officeDocument/2006/relationships/slideLayout"/><Relationship Id="rId6" Target="../slideLayouts/slideLayout103.xml" Type="http://schemas.openxmlformats.org/officeDocument/2006/relationships/slideLayout"/><Relationship Id="rId5" Target="../slideLayouts/slideLayout102.xml" Type="http://schemas.openxmlformats.org/officeDocument/2006/relationships/slideLayout"/><Relationship Id="rId4" Target="../slideLayouts/slideLayout101.xml" Type="http://schemas.openxmlformats.org/officeDocument/2006/relationships/slideLayout"/><Relationship Id="rId3" Target="../slideLayouts/slideLayout100.xml" Type="http://schemas.openxmlformats.org/officeDocument/2006/relationships/slideLayout"/><Relationship Id="rId2" Target="../media/image1.png" Type="http://schemas.openxmlformats.org/officeDocument/2006/relationships/image"/><Relationship Id="rId1" Target="../theme/theme10.xml" Type="http://schemas.openxmlformats.org/officeDocument/2006/relationships/theme"/></Relationships>
</file>

<file path=ppt/slideMasters/_rels/slideMaster11.xml.rels><?xml version="1.0" encoding="UTF-8" standalone="yes"?><Relationships xmlns="http://schemas.openxmlformats.org/package/2006/relationships"><Relationship Id="rId13" Target="../slideLayouts/slideLayout121.xml" Type="http://schemas.openxmlformats.org/officeDocument/2006/relationships/slideLayout"/><Relationship Id="rId12" Target="../slideLayouts/slideLayout120.xml" Type="http://schemas.openxmlformats.org/officeDocument/2006/relationships/slideLayout"/><Relationship Id="rId11" Target="../slideLayouts/slideLayout119.xml" Type="http://schemas.openxmlformats.org/officeDocument/2006/relationships/slideLayout"/><Relationship Id="rId10" Target="../slideLayouts/slideLayout118.xml" Type="http://schemas.openxmlformats.org/officeDocument/2006/relationships/slideLayout"/><Relationship Id="rId9" Target="../slideLayouts/slideLayout117.xml" Type="http://schemas.openxmlformats.org/officeDocument/2006/relationships/slideLayout"/><Relationship Id="rId8" Target="../slideLayouts/slideLayout116.xml" Type="http://schemas.openxmlformats.org/officeDocument/2006/relationships/slideLayout"/><Relationship Id="rId7" Target="../slideLayouts/slideLayout115.xml" Type="http://schemas.openxmlformats.org/officeDocument/2006/relationships/slideLayout"/><Relationship Id="rId6" Target="../slideLayouts/slideLayout114.xml" Type="http://schemas.openxmlformats.org/officeDocument/2006/relationships/slideLayout"/><Relationship Id="rId5" Target="../slideLayouts/slideLayout113.xml" Type="http://schemas.openxmlformats.org/officeDocument/2006/relationships/slideLayout"/><Relationship Id="rId4" Target="../slideLayouts/slideLayout112.xml" Type="http://schemas.openxmlformats.org/officeDocument/2006/relationships/slideLayout"/><Relationship Id="rId3" Target="../slideLayouts/slideLayout111.xml" Type="http://schemas.openxmlformats.org/officeDocument/2006/relationships/slideLayout"/><Relationship Id="rId2" Target="../media/image1.png" Type="http://schemas.openxmlformats.org/officeDocument/2006/relationships/image"/><Relationship Id="rId1" Target="../theme/theme11.xml" Type="http://schemas.openxmlformats.org/officeDocument/2006/relationships/theme"/></Relationships>
</file>

<file path=ppt/slideMasters/_rels/slideMaster12.xml.rels><?xml version="1.0" encoding="UTF-8" standalone="yes"?><Relationships xmlns="http://schemas.openxmlformats.org/package/2006/relationships"><Relationship Id="rId13" Target="../slideLayouts/slideLayout132.xml" Type="http://schemas.openxmlformats.org/officeDocument/2006/relationships/slideLayout"/><Relationship Id="rId12" Target="../slideLayouts/slideLayout131.xml" Type="http://schemas.openxmlformats.org/officeDocument/2006/relationships/slideLayout"/><Relationship Id="rId11" Target="../slideLayouts/slideLayout130.xml" Type="http://schemas.openxmlformats.org/officeDocument/2006/relationships/slideLayout"/><Relationship Id="rId10" Target="../slideLayouts/slideLayout129.xml" Type="http://schemas.openxmlformats.org/officeDocument/2006/relationships/slideLayout"/><Relationship Id="rId9" Target="../slideLayouts/slideLayout128.xml" Type="http://schemas.openxmlformats.org/officeDocument/2006/relationships/slideLayout"/><Relationship Id="rId8" Target="../slideLayouts/slideLayout127.xml" Type="http://schemas.openxmlformats.org/officeDocument/2006/relationships/slideLayout"/><Relationship Id="rId7" Target="../slideLayouts/slideLayout126.xml" Type="http://schemas.openxmlformats.org/officeDocument/2006/relationships/slideLayout"/><Relationship Id="rId6" Target="../slideLayouts/slideLayout125.xml" Type="http://schemas.openxmlformats.org/officeDocument/2006/relationships/slideLayout"/><Relationship Id="rId5" Target="../slideLayouts/slideLayout124.xml" Type="http://schemas.openxmlformats.org/officeDocument/2006/relationships/slideLayout"/><Relationship Id="rId4" Target="../slideLayouts/slideLayout123.xml" Type="http://schemas.openxmlformats.org/officeDocument/2006/relationships/slideLayout"/><Relationship Id="rId3" Target="../slideLayouts/slideLayout122.xml" Type="http://schemas.openxmlformats.org/officeDocument/2006/relationships/slideLayout"/><Relationship Id="rId2" Target="../media/image1.png" Type="http://schemas.openxmlformats.org/officeDocument/2006/relationships/image"/><Relationship Id="rId1" Target="../theme/theme12.xml" Type="http://schemas.openxmlformats.org/officeDocument/2006/relationships/theme"/></Relationships>
</file>

<file path=ppt/slideMasters/_rels/slideMaster2.xml.rels><?xml version="1.0" encoding="UTF-8" standalone="yes"?><Relationships xmlns="http://schemas.openxmlformats.org/package/2006/relationships"><Relationship Id="rId13" Target="../slideLayouts/slideLayout22.xml" Type="http://schemas.openxmlformats.org/officeDocument/2006/relationships/slideLayout"/><Relationship Id="rId12" Target="../slideLayouts/slideLayout21.xml" Type="http://schemas.openxmlformats.org/officeDocument/2006/relationships/slideLayout"/><Relationship Id="rId11" Target="../slideLayouts/slideLayout20.xml" Type="http://schemas.openxmlformats.org/officeDocument/2006/relationships/slideLayout"/><Relationship Id="rId10" Target="../slideLayouts/slideLayout19.xml" Type="http://schemas.openxmlformats.org/officeDocument/2006/relationships/slideLayout"/><Relationship Id="rId9" Target="../slideLayouts/slideLayout18.xml" Type="http://schemas.openxmlformats.org/officeDocument/2006/relationships/slideLayout"/><Relationship Id="rId8" Target="../slideLayouts/slideLayout17.xml" Type="http://schemas.openxmlformats.org/officeDocument/2006/relationships/slideLayout"/><Relationship Id="rId7" Target="../slideLayouts/slideLayout16.xml" Type="http://schemas.openxmlformats.org/officeDocument/2006/relationships/slideLayout"/><Relationship Id="rId6" Target="../slideLayouts/slideLayout15.xml" Type="http://schemas.openxmlformats.org/officeDocument/2006/relationships/slideLayout"/><Relationship Id="rId5" Target="../slideLayouts/slideLayout14.xml" Type="http://schemas.openxmlformats.org/officeDocument/2006/relationships/slideLayout"/><Relationship Id="rId4" Target="../slideLayouts/slideLayout13.xml" Type="http://schemas.openxmlformats.org/officeDocument/2006/relationships/slideLayout"/><Relationship Id="rId3" Target="../slideLayouts/slideLayout12.xml" Type="http://schemas.openxmlformats.org/officeDocument/2006/relationships/slideLayout"/><Relationship Id="rId2" Target="../media/image1.png" Type="http://schemas.openxmlformats.org/officeDocument/2006/relationships/image"/><Relationship Id="rId1" Target="../theme/theme2.xml" Type="http://schemas.openxmlformats.org/officeDocument/2006/relationships/theme"/></Relationships>
</file>

<file path=ppt/slideMasters/_rels/slideMaster3.xml.rels><?xml version="1.0" encoding="UTF-8" standalone="yes"?><Relationships xmlns="http://schemas.openxmlformats.org/package/2006/relationships"><Relationship Id="rId13" Target="../slideLayouts/slideLayout33.xml" Type="http://schemas.openxmlformats.org/officeDocument/2006/relationships/slideLayout"/><Relationship Id="rId12" Target="../slideLayouts/slideLayout32.xml" Type="http://schemas.openxmlformats.org/officeDocument/2006/relationships/slideLayout"/><Relationship Id="rId11" Target="../slideLayouts/slideLayout31.xml" Type="http://schemas.openxmlformats.org/officeDocument/2006/relationships/slideLayout"/><Relationship Id="rId10" Target="../slideLayouts/slideLayout30.xml" Type="http://schemas.openxmlformats.org/officeDocument/2006/relationships/slideLayout"/><Relationship Id="rId9" Target="../slideLayouts/slideLayout29.xml" Type="http://schemas.openxmlformats.org/officeDocument/2006/relationships/slideLayout"/><Relationship Id="rId8" Target="../slideLayouts/slideLayout28.xml" Type="http://schemas.openxmlformats.org/officeDocument/2006/relationships/slideLayout"/><Relationship Id="rId7" Target="../slideLayouts/slideLayout27.xml" Type="http://schemas.openxmlformats.org/officeDocument/2006/relationships/slideLayout"/><Relationship Id="rId6" Target="../slideLayouts/slideLayout26.xml" Type="http://schemas.openxmlformats.org/officeDocument/2006/relationships/slideLayout"/><Relationship Id="rId5" Target="../slideLayouts/slideLayout25.xml" Type="http://schemas.openxmlformats.org/officeDocument/2006/relationships/slideLayout"/><Relationship Id="rId4" Target="../slideLayouts/slideLayout24.xml" Type="http://schemas.openxmlformats.org/officeDocument/2006/relationships/slideLayout"/><Relationship Id="rId3" Target="../slideLayouts/slideLayout23.xml" Type="http://schemas.openxmlformats.org/officeDocument/2006/relationships/slideLayout"/><Relationship Id="rId2" Target="../media/image1.png" Type="http://schemas.openxmlformats.org/officeDocument/2006/relationships/image"/><Relationship Id="rId1" Target="../theme/theme3.xml" Type="http://schemas.openxmlformats.org/officeDocument/2006/relationships/theme"/></Relationships>
</file>

<file path=ppt/slideMasters/_rels/slideMaster4.xml.rels><?xml version="1.0" encoding="UTF-8" standalone="yes"?><Relationships xmlns="http://schemas.openxmlformats.org/package/2006/relationships"><Relationship Id="rId13" Target="../slideLayouts/slideLayout44.xml" Type="http://schemas.openxmlformats.org/officeDocument/2006/relationships/slideLayout"/><Relationship Id="rId12" Target="../slideLayouts/slideLayout43.xml" Type="http://schemas.openxmlformats.org/officeDocument/2006/relationships/slideLayout"/><Relationship Id="rId11" Target="../slideLayouts/slideLayout42.xml" Type="http://schemas.openxmlformats.org/officeDocument/2006/relationships/slideLayout"/><Relationship Id="rId10" Target="../slideLayouts/slideLayout41.xml" Type="http://schemas.openxmlformats.org/officeDocument/2006/relationships/slideLayout"/><Relationship Id="rId9" Target="../slideLayouts/slideLayout40.xml" Type="http://schemas.openxmlformats.org/officeDocument/2006/relationships/slideLayout"/><Relationship Id="rId8" Target="../slideLayouts/slideLayout39.xml" Type="http://schemas.openxmlformats.org/officeDocument/2006/relationships/slideLayout"/><Relationship Id="rId7" Target="../slideLayouts/slideLayout38.xml" Type="http://schemas.openxmlformats.org/officeDocument/2006/relationships/slideLayout"/><Relationship Id="rId6" Target="../slideLayouts/slideLayout37.xml" Type="http://schemas.openxmlformats.org/officeDocument/2006/relationships/slideLayout"/><Relationship Id="rId5" Target="../slideLayouts/slideLayout36.xml" Type="http://schemas.openxmlformats.org/officeDocument/2006/relationships/slideLayout"/><Relationship Id="rId4" Target="../slideLayouts/slideLayout35.xml" Type="http://schemas.openxmlformats.org/officeDocument/2006/relationships/slideLayout"/><Relationship Id="rId3" Target="../slideLayouts/slideLayout34.xml" Type="http://schemas.openxmlformats.org/officeDocument/2006/relationships/slideLayout"/><Relationship Id="rId2" Target="../media/image1.png" Type="http://schemas.openxmlformats.org/officeDocument/2006/relationships/image"/><Relationship Id="rId1" Target="../theme/theme4.xml" Type="http://schemas.openxmlformats.org/officeDocument/2006/relationships/theme"/></Relationships>
</file>

<file path=ppt/slideMasters/_rels/slideMaster5.xml.rels><?xml version="1.0" encoding="UTF-8" standalone="yes"?><Relationships xmlns="http://schemas.openxmlformats.org/package/2006/relationships"><Relationship Id="rId13" Target="../slideLayouts/slideLayout55.xml" Type="http://schemas.openxmlformats.org/officeDocument/2006/relationships/slideLayout"/><Relationship Id="rId12" Target="../slideLayouts/slideLayout54.xml" Type="http://schemas.openxmlformats.org/officeDocument/2006/relationships/slideLayout"/><Relationship Id="rId11" Target="../slideLayouts/slideLayout53.xml" Type="http://schemas.openxmlformats.org/officeDocument/2006/relationships/slideLayout"/><Relationship Id="rId10" Target="../slideLayouts/slideLayout52.xml" Type="http://schemas.openxmlformats.org/officeDocument/2006/relationships/slideLayout"/><Relationship Id="rId9" Target="../slideLayouts/slideLayout51.xml" Type="http://schemas.openxmlformats.org/officeDocument/2006/relationships/slideLayout"/><Relationship Id="rId8" Target="../slideLayouts/slideLayout50.xml" Type="http://schemas.openxmlformats.org/officeDocument/2006/relationships/slideLayout"/><Relationship Id="rId7" Target="../slideLayouts/slideLayout49.xml" Type="http://schemas.openxmlformats.org/officeDocument/2006/relationships/slideLayout"/><Relationship Id="rId6" Target="../slideLayouts/slideLayout48.xml" Type="http://schemas.openxmlformats.org/officeDocument/2006/relationships/slideLayout"/><Relationship Id="rId5" Target="../slideLayouts/slideLayout47.xml" Type="http://schemas.openxmlformats.org/officeDocument/2006/relationships/slideLayout"/><Relationship Id="rId4" Target="../slideLayouts/slideLayout46.xml" Type="http://schemas.openxmlformats.org/officeDocument/2006/relationships/slideLayout"/><Relationship Id="rId3" Target="../slideLayouts/slideLayout45.xml" Type="http://schemas.openxmlformats.org/officeDocument/2006/relationships/slideLayout"/><Relationship Id="rId2" Target="../media/image1.png" Type="http://schemas.openxmlformats.org/officeDocument/2006/relationships/image"/><Relationship Id="rId1" Target="../theme/theme5.xml" Type="http://schemas.openxmlformats.org/officeDocument/2006/relationships/theme"/></Relationships>
</file>

<file path=ppt/slideMasters/_rels/slideMaster6.xml.rels><?xml version="1.0" encoding="UTF-8" standalone="yes"?><Relationships xmlns="http://schemas.openxmlformats.org/package/2006/relationships"><Relationship Id="rId13" Target="../slideLayouts/slideLayout66.xml" Type="http://schemas.openxmlformats.org/officeDocument/2006/relationships/slideLayout"/><Relationship Id="rId12" Target="../slideLayouts/slideLayout65.xml" Type="http://schemas.openxmlformats.org/officeDocument/2006/relationships/slideLayout"/><Relationship Id="rId11" Target="../slideLayouts/slideLayout64.xml" Type="http://schemas.openxmlformats.org/officeDocument/2006/relationships/slideLayout"/><Relationship Id="rId10" Target="../slideLayouts/slideLayout63.xml" Type="http://schemas.openxmlformats.org/officeDocument/2006/relationships/slideLayout"/><Relationship Id="rId9" Target="../slideLayouts/slideLayout62.xml" Type="http://schemas.openxmlformats.org/officeDocument/2006/relationships/slideLayout"/><Relationship Id="rId8" Target="../slideLayouts/slideLayout61.xml" Type="http://schemas.openxmlformats.org/officeDocument/2006/relationships/slideLayout"/><Relationship Id="rId7" Target="../slideLayouts/slideLayout60.xml" Type="http://schemas.openxmlformats.org/officeDocument/2006/relationships/slideLayout"/><Relationship Id="rId6" Target="../slideLayouts/slideLayout59.xml" Type="http://schemas.openxmlformats.org/officeDocument/2006/relationships/slideLayout"/><Relationship Id="rId5" Target="../slideLayouts/slideLayout58.xml" Type="http://schemas.openxmlformats.org/officeDocument/2006/relationships/slideLayout"/><Relationship Id="rId4" Target="../slideLayouts/slideLayout57.xml" Type="http://schemas.openxmlformats.org/officeDocument/2006/relationships/slideLayout"/><Relationship Id="rId3" Target="../slideLayouts/slideLayout56.xml" Type="http://schemas.openxmlformats.org/officeDocument/2006/relationships/slideLayout"/><Relationship Id="rId2" Target="../media/image1.png" Type="http://schemas.openxmlformats.org/officeDocument/2006/relationships/image"/><Relationship Id="rId1" Target="../theme/theme6.xml" Type="http://schemas.openxmlformats.org/officeDocument/2006/relationships/theme"/></Relationships>
</file>

<file path=ppt/slideMasters/_rels/slideMaster7.xml.rels><?xml version="1.0" encoding="UTF-8" standalone="yes"?><Relationships xmlns="http://schemas.openxmlformats.org/package/2006/relationships"><Relationship Id="rId13" Target="../slideLayouts/slideLayout77.xml" Type="http://schemas.openxmlformats.org/officeDocument/2006/relationships/slideLayout"/><Relationship Id="rId12" Target="../slideLayouts/slideLayout76.xml" Type="http://schemas.openxmlformats.org/officeDocument/2006/relationships/slideLayout"/><Relationship Id="rId11" Target="../slideLayouts/slideLayout75.xml" Type="http://schemas.openxmlformats.org/officeDocument/2006/relationships/slideLayout"/><Relationship Id="rId10" Target="../slideLayouts/slideLayout74.xml" Type="http://schemas.openxmlformats.org/officeDocument/2006/relationships/slideLayout"/><Relationship Id="rId9" Target="../slideLayouts/slideLayout73.xml" Type="http://schemas.openxmlformats.org/officeDocument/2006/relationships/slideLayout"/><Relationship Id="rId8" Target="../slideLayouts/slideLayout72.xml" Type="http://schemas.openxmlformats.org/officeDocument/2006/relationships/slideLayout"/><Relationship Id="rId7" Target="../slideLayouts/slideLayout71.xml" Type="http://schemas.openxmlformats.org/officeDocument/2006/relationships/slideLayout"/><Relationship Id="rId6" Target="../slideLayouts/slideLayout70.xml" Type="http://schemas.openxmlformats.org/officeDocument/2006/relationships/slideLayout"/><Relationship Id="rId5" Target="../slideLayouts/slideLayout69.xml" Type="http://schemas.openxmlformats.org/officeDocument/2006/relationships/slideLayout"/><Relationship Id="rId4" Target="../slideLayouts/slideLayout68.xml" Type="http://schemas.openxmlformats.org/officeDocument/2006/relationships/slideLayout"/><Relationship Id="rId3" Target="../slideLayouts/slideLayout67.xml" Type="http://schemas.openxmlformats.org/officeDocument/2006/relationships/slideLayout"/><Relationship Id="rId2" Target="../media/image1.png" Type="http://schemas.openxmlformats.org/officeDocument/2006/relationships/image"/><Relationship Id="rId1" Target="../theme/theme7.xml" Type="http://schemas.openxmlformats.org/officeDocument/2006/relationships/theme"/></Relationships>
</file>

<file path=ppt/slideMasters/_rels/slideMaster8.xml.rels><?xml version="1.0" encoding="UTF-8" standalone="yes"?><Relationships xmlns="http://schemas.openxmlformats.org/package/2006/relationships"><Relationship Id="rId13" Target="../slideLayouts/slideLayout88.xml" Type="http://schemas.openxmlformats.org/officeDocument/2006/relationships/slideLayout"/><Relationship Id="rId12" Target="../slideLayouts/slideLayout87.xml" Type="http://schemas.openxmlformats.org/officeDocument/2006/relationships/slideLayout"/><Relationship Id="rId11" Target="../slideLayouts/slideLayout86.xml" Type="http://schemas.openxmlformats.org/officeDocument/2006/relationships/slideLayout"/><Relationship Id="rId10" Target="../slideLayouts/slideLayout85.xml" Type="http://schemas.openxmlformats.org/officeDocument/2006/relationships/slideLayout"/><Relationship Id="rId9" Target="../slideLayouts/slideLayout84.xml" Type="http://schemas.openxmlformats.org/officeDocument/2006/relationships/slideLayout"/><Relationship Id="rId8" Target="../slideLayouts/slideLayout83.xml" Type="http://schemas.openxmlformats.org/officeDocument/2006/relationships/slideLayout"/><Relationship Id="rId7" Target="../slideLayouts/slideLayout82.xml" Type="http://schemas.openxmlformats.org/officeDocument/2006/relationships/slideLayout"/><Relationship Id="rId6" Target="../slideLayouts/slideLayout81.xml" Type="http://schemas.openxmlformats.org/officeDocument/2006/relationships/slideLayout"/><Relationship Id="rId5" Target="../slideLayouts/slideLayout80.xml" Type="http://schemas.openxmlformats.org/officeDocument/2006/relationships/slideLayout"/><Relationship Id="rId4" Target="../slideLayouts/slideLayout79.xml" Type="http://schemas.openxmlformats.org/officeDocument/2006/relationships/slideLayout"/><Relationship Id="rId3" Target="../slideLayouts/slideLayout78.xml" Type="http://schemas.openxmlformats.org/officeDocument/2006/relationships/slideLayout"/><Relationship Id="rId2" Target="../media/image1.png" Type="http://schemas.openxmlformats.org/officeDocument/2006/relationships/image"/><Relationship Id="rId1" Target="../theme/theme8.xml" Type="http://schemas.openxmlformats.org/officeDocument/2006/relationships/theme"/></Relationships>
</file>

<file path=ppt/slideMasters/_rels/slideMaster9.xml.rels><?xml version="1.0" encoding="UTF-8" standalone="yes"?><Relationships xmlns="http://schemas.openxmlformats.org/package/2006/relationships"><Relationship Id="rId13" Target="../slideLayouts/slideLayout99.xml" Type="http://schemas.openxmlformats.org/officeDocument/2006/relationships/slideLayout"/><Relationship Id="rId12" Target="../slideLayouts/slideLayout98.xml" Type="http://schemas.openxmlformats.org/officeDocument/2006/relationships/slideLayout"/><Relationship Id="rId11" Target="../slideLayouts/slideLayout97.xml" Type="http://schemas.openxmlformats.org/officeDocument/2006/relationships/slideLayout"/><Relationship Id="rId10" Target="../slideLayouts/slideLayout96.xml" Type="http://schemas.openxmlformats.org/officeDocument/2006/relationships/slideLayout"/><Relationship Id="rId9" Target="../slideLayouts/slideLayout95.xml" Type="http://schemas.openxmlformats.org/officeDocument/2006/relationships/slideLayout"/><Relationship Id="rId8" Target="../slideLayouts/slideLayout94.xml" Type="http://schemas.openxmlformats.org/officeDocument/2006/relationships/slideLayout"/><Relationship Id="rId7" Target="../slideLayouts/slideLayout93.xml" Type="http://schemas.openxmlformats.org/officeDocument/2006/relationships/slideLayout"/><Relationship Id="rId6" Target="../slideLayouts/slideLayout92.xml" Type="http://schemas.openxmlformats.org/officeDocument/2006/relationships/slideLayout"/><Relationship Id="rId5" Target="../slideLayouts/slideLayout91.xml" Type="http://schemas.openxmlformats.org/officeDocument/2006/relationships/slideLayout"/><Relationship Id="rId4" Target="../slideLayouts/slideLayout90.xml" Type="http://schemas.openxmlformats.org/officeDocument/2006/relationships/slideLayout"/><Relationship Id="rId3" Target="../slideLayouts/slideLayout89.xml" Type="http://schemas.openxmlformats.org/officeDocument/2006/relationships/slideLayout"/><Relationship Id="rId2" Target="../media/image1.png" Type="http://schemas.openxmlformats.org/officeDocument/2006/relationships/image"/><Relationship Id="rId1" Target="../theme/theme9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2" name="Text Box 2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" name="Text Box 3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" name="Text Box 4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  <p:sp>
        <p:nvSpPr>
          <p:cNvPr id="5" name="Text Box 5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13: Strings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 Box 64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13: Strings</a:t>
            </a:r>
          </a:p>
        </p:txBody>
      </p:sp>
      <p:pic>
        <p:nvPicPr>
          <p:cNvPr id="65" name="Picture 65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Text Box 6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68" name="Text Box 68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69" name="Text Box 69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70" name="Text Box 70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71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13: Strings</a:t>
            </a:r>
          </a:p>
        </p:txBody>
      </p:sp>
      <p:pic>
        <p:nvPicPr>
          <p:cNvPr id="72" name="Picture 72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Text Box 7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75" name="Text Box 75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76" name="Text Box 76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77" name="Text Box 77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 Box 78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13: Strings</a:t>
            </a:r>
          </a:p>
        </p:txBody>
      </p:sp>
      <p:pic>
        <p:nvPicPr>
          <p:cNvPr id="79" name="Picture 7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Text Box 8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82" name="Text Box 82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83" name="Text Box 83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84" name="Text Box 84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13: Strings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Box 1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12" name="Text Box 12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13" name="Text Box 13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4" name="Text Box 14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5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13: Strings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 Box 1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19" name="Text Box 19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20" name="Text Box 20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1" name="Text Box 21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2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13: Strings</a:t>
            </a: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 Box 2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26" name="Text Box 26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27" name="Text Box 27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8" name="Text Box 28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29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13: Strings</a:t>
            </a:r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 Box 3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33" name="Text Box 33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4" name="Text Box 34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5" name="Text Box 35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36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13: Strings</a:t>
            </a:r>
          </a:p>
        </p:txBody>
      </p:sp>
      <p:pic>
        <p:nvPicPr>
          <p:cNvPr id="37" name="Picture 3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 Box 3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40" name="Text Box 40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1" name="Text Box 41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2" name="Text Box 42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43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13: Strings</a:t>
            </a:r>
          </a:p>
        </p:txBody>
      </p:sp>
      <p:pic>
        <p:nvPicPr>
          <p:cNvPr id="44" name="Picture 44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Text Box 4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47" name="Text Box 47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8" name="Text Box 48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9" name="Text Box 49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50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13: Strings</a:t>
            </a:r>
          </a:p>
        </p:txBody>
      </p:sp>
      <p:pic>
        <p:nvPicPr>
          <p:cNvPr id="51" name="Picture 51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Text Box 5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54" name="Text Box 54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55" name="Text Box 55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56" name="Text Box 56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57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13: Strings</a:t>
            </a:r>
          </a:p>
        </p:txBody>
      </p:sp>
      <p:pic>
        <p:nvPicPr>
          <p:cNvPr id="58" name="Picture 58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Text Box 6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61" name="Text Box 61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62" name="Text Box 62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63" name="Text Box 63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slideLayouts/slideLayout18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0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2" Target="../media/image4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2" Target="../media/image5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2" Target="../media/image6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3" Target="../media/image3.png" Type="http://schemas.openxmlformats.org/officeDocument/2006/relationships/image"/><Relationship Id="rId2" Target="../media/image2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7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0.xml.rels><?xml version="1.0" encoding="UTF-8" standalone="yes"?><Relationships xmlns="http://schemas.openxmlformats.org/package/2006/relationships"><Relationship Id="rId2" Target="../media/image7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81.xml.rels><?xml version="1.0" encoding="UTF-8" standalone="yes"?><Relationships xmlns="http://schemas.openxmlformats.org/package/2006/relationships"><Relationship Id="rId2" Target="../media/image8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82.xml.rels><?xml version="1.0" encoding="UTF-8" standalone="yes"?><Relationships xmlns="http://schemas.openxmlformats.org/package/2006/relationships"><Relationship Id="rId2" Target="../media/image9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83.xml.rels><?xml version="1.0" encoding="UTF-8" standalone="yes"?><Relationships xmlns="http://schemas.openxmlformats.org/package/2006/relationships"><Relationship Id="rId2" Target="../media/image10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8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8.xml.rels><?xml version="1.0" encoding="UTF-8" standalone="yes"?><Relationships xmlns="http://schemas.openxmlformats.org/package/2006/relationships"><Relationship Id="rId2" Target="../media/image11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8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0.xml.rels><?xml version="1.0" encoding="UTF-8" standalone="yes"?><Relationships xmlns="http://schemas.openxmlformats.org/package/2006/relationships"><Relationship Id="rId2" Target="../media/image12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9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5.xml.rels><?xml version="1.0" encoding="UTF-8" standalone="yes"?><Relationships xmlns="http://schemas.openxmlformats.org/package/2006/relationships"><Relationship Id="rId2" Target="../media/image13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9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 Box 9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92" name="Text Box 9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  <p:sp>
        <p:nvSpPr>
          <p:cNvPr id="93" name="Text Box 93"/>
          <p:cNvSpPr>
            <a:spLocks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 anchor="ctr" bIns="46038" lIns="92075" numCol="1" rIns="92075" tIns="46038" wrap="square"/>
          <a:lstStyle>
            <a:lvl1pPr>
              <a:defRPr dirty="0" lang="en-US" smtClean="0"/>
            </a:lvl1pPr>
          </a:lstStyle>
          <a:p>
            <a:pPr/>
            <a:r>
              <a:rPr dirty="0" lang="en-US" smtClean="0">
                <a:ea charset="-120" typeface="新細明體"/>
              </a:rPr>
              <a:t>Chapter 13</a:t>
            </a:r>
          </a:p>
        </p:txBody>
      </p:sp>
      <p:sp>
        <p:nvSpPr>
          <p:cNvPr id="94" name="Text Box 94"/>
          <p:cNvSpPr>
            <a:spLocks/>
          </p:cNvSpPr>
          <p:nvPr>
            <p:ph type="subTitle"/>
          </p:nvPr>
        </p:nvSpPr>
        <p:spPr>
          <a:xfrm>
            <a:off x="609600" y="3581400"/>
            <a:ext cx="7924800" cy="2057400"/>
          </a:xfrm>
          <a:prstGeom prst="rect">
            <a:avLst/>
          </a:prstGeom>
        </p:spPr>
        <p:txBody>
          <a:bodyPr anchor="t" bIns="46038" lIns="92075" numCol="1" rIns="92075" tIns="46038" wrap="square"/>
          <a:lstStyle>
            <a:lvl1pPr algn="ctr" marL="0">
              <a:buNone/>
              <a:defRPr dirty="0" lang="en-US" smtClean="0"/>
            </a:lvl1pPr>
            <a:lvl2pPr algn="ctr" marL="457200">
              <a:buNone/>
              <a:defRPr dirty="0" lang="en-US" smtClean="0"/>
            </a:lvl2pPr>
            <a:lvl3pPr algn="ctr" marL="857250">
              <a:buNone/>
              <a:defRPr dirty="0" lang="en-US" smtClean="0"/>
            </a:lvl3pPr>
            <a:lvl4pPr algn="ctr" marL="1200150">
              <a:buNone/>
              <a:defRPr dirty="0" lang="en-US" smtClean="0"/>
            </a:lvl4pPr>
            <a:lvl5pPr algn="ctr" marL="1543050">
              <a:buNone/>
              <a:defRPr dirty="0" lang="en-US" smtClean="0"/>
            </a:lvl5pPr>
          </a:lstStyle>
          <a:p>
            <a:pPr marL="0"/>
            <a:r>
              <a:rPr b="1" dirty="0" lang="en-US" smtClean="0" sz="3600">
                <a:latin charset="0" typeface="Arial"/>
                <a:ea charset="-120" typeface="新細明體"/>
              </a:rPr>
              <a:t>Strings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Box 13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Operations on String Literals</a:t>
            </a:r>
          </a:p>
        </p:txBody>
      </p:sp>
      <p:sp>
        <p:nvSpPr>
          <p:cNvPr id="132" name="Text Box 13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String literals can be subscripted: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char ch;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endParaRPr dirty="0" lang="en-US" smtClean="0" sz="24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ch = "abc"[1];</a:t>
            </a:r>
          </a:p>
          <a:p>
            <a:pPr indent="-342900" marL="342900">
              <a:buNone/>
            </a:pPr>
            <a:r>
              <a:rPr dirty="0" lang="en-US" smtClean="0">
                <a:ea charset="-120" typeface="新細明體"/>
              </a:rPr>
              <a:t>	The new value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ch</a:t>
            </a:r>
            <a:r>
              <a:rPr dirty="0" lang="en-US" smtClean="0">
                <a:ea charset="-120" typeface="新細明體"/>
              </a:rPr>
              <a:t> will be the letter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b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function that converts a number between 0 and 15 into the equivalent hex digit: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char digit_to_hex_char(int digit)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return "0123456789ABCDEF"[digit];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}</a:t>
            </a:r>
          </a:p>
        </p:txBody>
      </p:sp>
      <p:sp>
        <p:nvSpPr>
          <p:cNvPr id="133" name="Text Box 13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34" name="Text Box 13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Text Box 507"/>
          <p:cNvSpPr>
            <a:spLocks/>
          </p:cNvSpPr>
          <p:nvPr>
            <p:ph type="obj"/>
          </p:nvPr>
        </p:nvSpPr>
        <p:spPr>
          <a:xfrm>
            <a:off x="685800" y="762000"/>
            <a:ext cx="77724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for (i = 1; i &lt; argc; i++) 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for (j = 0; j &lt; NUM_PLANETS; j++)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if (strcmp(argv[i], planets[j]) == 0) 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  printf("%s is planet %d\n", argv[i], j + 1);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  break;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}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if (j == NUM_PLANETS)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printf("%s is not a planet\n", argv[i]);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}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return 0;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}</a:t>
            </a:r>
          </a:p>
        </p:txBody>
      </p:sp>
      <p:sp>
        <p:nvSpPr>
          <p:cNvPr id="508" name="Text Box 50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509" name="Text Box 50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 Box 13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Operations on String Literals</a:t>
            </a:r>
          </a:p>
        </p:txBody>
      </p:sp>
      <p:sp>
        <p:nvSpPr>
          <p:cNvPr id="136" name="Text Box 13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Attempting to modify a string literal causes undefined behavior: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char *p = "abc";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 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*p = 'd';   /*** WRONG ***/</a:t>
            </a:r>
          </a:p>
          <a:p>
            <a:pPr indent="-342900" marL="342900"/>
            <a:r>
              <a:rPr b="1" dirty="0" lang="en-US" smtClean="0" u="sng">
                <a:solidFill>
                  <a:schemeClr val="hlink"/>
                </a:solidFill>
                <a:ea charset="-120" typeface="新細明體"/>
              </a:rPr>
              <a:t>A program that tries to change a string literal may crash or behave erratically.</a:t>
            </a:r>
          </a:p>
        </p:txBody>
      </p:sp>
      <p:sp>
        <p:nvSpPr>
          <p:cNvPr id="137" name="Text Box 13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38" name="Text Box 13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 Box 139"/>
          <p:cNvSpPr>
            <a:spLocks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String Literals versus Character Constants</a:t>
            </a:r>
          </a:p>
        </p:txBody>
      </p:sp>
      <p:sp>
        <p:nvSpPr>
          <p:cNvPr id="140" name="Text Box 14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 string literal containing a single character isn’t the same as a character constant.</a:t>
            </a:r>
          </a:p>
          <a:p>
            <a:pPr indent="-285750" lvl="1" marL="742950"/>
            <a:r>
              <a:rPr dirty="0" lang="en-US" smtClean="0">
                <a:latin charset="0" pitchFamily="49" typeface="Courier New"/>
                <a:ea charset="-120" typeface="新細明體"/>
              </a:rPr>
              <a:t>"a"</a:t>
            </a:r>
            <a:r>
              <a:rPr dirty="0" lang="en-US" smtClean="0">
                <a:ea charset="-120" typeface="新細明體"/>
              </a:rPr>
              <a:t> is represented by a </a:t>
            </a:r>
            <a:r>
              <a:rPr dirty="0" i="1" lang="en-US" smtClean="0">
                <a:ea charset="-120" typeface="新細明體"/>
              </a:rPr>
              <a:t>pointer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285750" lvl="1" marL="742950"/>
            <a:r>
              <a:rPr dirty="0" lang="en-US" smtClean="0">
                <a:latin charset="0" pitchFamily="49" typeface="Courier New"/>
                <a:ea charset="-120" typeface="新細明體"/>
              </a:rPr>
              <a:t>'a'</a:t>
            </a:r>
            <a:r>
              <a:rPr dirty="0" lang="en-US" smtClean="0">
                <a:ea charset="-120" typeface="新細明體"/>
              </a:rPr>
              <a:t> is represented by an </a:t>
            </a:r>
            <a:r>
              <a:rPr dirty="0" i="1" lang="en-US" smtClean="0">
                <a:ea charset="-120" typeface="新細明體"/>
              </a:rPr>
              <a:t>integer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legal call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printf</a:t>
            </a:r>
            <a:r>
              <a:rPr dirty="0" lang="en-US" smtClean="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printf("\n");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An illegal call: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printf('\n');   /*** WRONG ***/</a:t>
            </a:r>
          </a:p>
        </p:txBody>
      </p:sp>
      <p:sp>
        <p:nvSpPr>
          <p:cNvPr id="141" name="Text Box 14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42" name="Text Box 14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 Box 14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String Variables</a:t>
            </a:r>
          </a:p>
        </p:txBody>
      </p:sp>
      <p:sp>
        <p:nvSpPr>
          <p:cNvPr id="144" name="Text Box 14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Any one-dimensional array of characters can be used to store a string.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string must be terminated by a null character.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Difficulties with this approach: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It can be hard to tell whether an array of characters is being used as a string.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String-handling functions must be careful to deal properly with the null character.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Finding the length of a string requires searching for the null character.</a:t>
            </a:r>
          </a:p>
        </p:txBody>
      </p:sp>
      <p:sp>
        <p:nvSpPr>
          <p:cNvPr id="145" name="Text Box 14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46" name="Text Box 14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 Box 14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String Variables</a:t>
            </a:r>
          </a:p>
        </p:txBody>
      </p:sp>
      <p:sp>
        <p:nvSpPr>
          <p:cNvPr id="148" name="Text Box 14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If a string variable needs to hold 80 characters, it must be declared to have length 81: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#define STR_LEN 80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…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char str[STR_LEN+1];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Adding 1 to the desired length allows room for the null character at the end of the string.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Defining a macro that represents 80 and then adding 1 separately is a common practice.</a:t>
            </a:r>
          </a:p>
        </p:txBody>
      </p:sp>
      <p:sp>
        <p:nvSpPr>
          <p:cNvPr id="149" name="Text Box 14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50" name="Text Box 15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 Box 15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String Variables</a:t>
            </a:r>
          </a:p>
        </p:txBody>
      </p:sp>
      <p:sp>
        <p:nvSpPr>
          <p:cNvPr id="152" name="Text Box 15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Be sure to leave room for the null character when declaring a string variable.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Failing to do so may cause unpredictable results when the program is executed.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actual length of a string depends on the position of the terminating null character.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An array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STR_LEN</a:t>
            </a:r>
            <a:r>
              <a:rPr dirty="0" lang="en-US" smtClean="0">
                <a:ea charset="-120" typeface="新細明體"/>
              </a:rPr>
              <a:t> + 1 characters can hold strings with lengths between 0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STR_LEN</a:t>
            </a:r>
            <a:r>
              <a:rPr dirty="0" lang="en-US" smtClean="0">
                <a:ea charset="-120" typeface="新細明體"/>
              </a:rPr>
              <a:t>.</a:t>
            </a:r>
          </a:p>
        </p:txBody>
      </p:sp>
      <p:sp>
        <p:nvSpPr>
          <p:cNvPr id="153" name="Text Box 15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54" name="Text Box 15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 Box 15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Initializing a String Variable</a:t>
            </a:r>
          </a:p>
        </p:txBody>
      </p:sp>
      <p:sp>
        <p:nvSpPr>
          <p:cNvPr id="156" name="Text Box 156"/>
          <p:cNvSpPr>
            <a:spLocks/>
          </p:cNvSpPr>
          <p:nvPr>
            <p:ph type="obj"/>
          </p:nvPr>
        </p:nvSpPr>
        <p:spPr>
          <a:xfrm>
            <a:off x="685800" y="1524000"/>
            <a:ext cx="80010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 string variable can be initialized at the same time it’s declared: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char date1[8] = "June 14";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 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compiler will automatically add a null character so that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date1</a:t>
            </a:r>
            <a:r>
              <a:rPr dirty="0" lang="en-US" smtClean="0">
                <a:ea charset="-120" typeface="新細明體"/>
              </a:rPr>
              <a:t> can be used as a string:</a:t>
            </a:r>
          </a:p>
          <a:p>
            <a:pPr indent="-342900" marL="342900">
              <a:buNone/>
            </a:pPr>
            <a:r>
              <a:rPr dirty="0" lang="en-US" smtClean="0">
                <a:ea charset="-120" typeface="新細明體"/>
              </a:rPr>
              <a:t> </a:t>
            </a:r>
          </a:p>
          <a:p>
            <a:pPr indent="-342900" marL="342900">
              <a:lnSpc>
                <a:spcPts val="1800"/>
              </a:lnSpc>
              <a:buNone/>
            </a:pPr>
            <a:r>
              <a:rPr dirty="0" lang="en-US" smtClean="0">
                <a:ea charset="-120" typeface="新細明體"/>
              </a:rPr>
              <a:t> </a:t>
            </a:r>
          </a:p>
          <a:p>
            <a:pPr indent="-342900" marL="342900"/>
            <a:r>
              <a:rPr b="1" dirty="0" lang="en-US" smtClean="0">
                <a:solidFill>
                  <a:schemeClr val="hlink"/>
                </a:solidFill>
                <a:latin charset="0" pitchFamily="49" typeface="Courier New"/>
                <a:ea charset="-120" typeface="新細明體"/>
              </a:rPr>
              <a:t>"June</a:t>
            </a:r>
            <a:r>
              <a:rPr b="1" dirty="0" lang="en-US" smtClean="0">
                <a:solidFill>
                  <a:schemeClr val="hlink"/>
                </a:solidFill>
                <a:ea charset="-120" typeface="新細明體"/>
              </a:rPr>
              <a:t>  </a:t>
            </a:r>
            <a:r>
              <a:rPr b="1" dirty="0" lang="en-US" smtClean="0">
                <a:solidFill>
                  <a:schemeClr val="hlink"/>
                </a:solidFill>
                <a:latin charset="0" pitchFamily="49" typeface="Courier New"/>
                <a:ea charset="-120" typeface="新細明體"/>
              </a:rPr>
              <a:t>14"</a:t>
            </a:r>
            <a:r>
              <a:rPr b="1" dirty="0" lang="en-US" smtClean="0">
                <a:solidFill>
                  <a:schemeClr val="hlink"/>
                </a:solidFill>
                <a:ea charset="-120" typeface="新細明體"/>
              </a:rPr>
              <a:t> is not a string literal in this context.</a:t>
            </a:r>
          </a:p>
          <a:p>
            <a:pPr indent="-342900" marL="342900"/>
            <a:r>
              <a:rPr b="1" dirty="0" lang="en-US" smtClean="0">
                <a:solidFill>
                  <a:schemeClr val="hlink"/>
                </a:solidFill>
                <a:ea charset="-120" typeface="新細明體"/>
              </a:rPr>
              <a:t>Instead, C views it as an abbreviation for an array </a:t>
            </a:r>
            <a:r>
              <a:rPr b="1" dirty="0" lang="en-US" smtClean="0" u="sng">
                <a:solidFill>
                  <a:schemeClr val="hlink"/>
                </a:solidFill>
                <a:ea charset="-120" typeface="新細明體"/>
              </a:rPr>
              <a:t>initializer</a:t>
            </a:r>
            <a:r>
              <a:rPr b="1" dirty="0" lang="en-US" smtClean="0">
                <a:solidFill>
                  <a:schemeClr val="hlink"/>
                </a:solidFill>
                <a:ea charset="-120" typeface="新細明體"/>
              </a:rPr>
              <a:t>.</a:t>
            </a:r>
          </a:p>
          <a:p>
            <a:pPr indent="-342900" marL="342900"/>
            <a:endParaRPr b="1" dirty="0" lang="en-US" smtClean="0">
              <a:solidFill>
                <a:schemeClr val="hlink"/>
              </a:solidFill>
              <a:ea charset="-120" typeface="新細明體"/>
            </a:endParaRPr>
          </a:p>
        </p:txBody>
      </p:sp>
      <p:sp>
        <p:nvSpPr>
          <p:cNvPr id="157" name="Text Box 15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58" name="Text Box 15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  <p:pic>
        <p:nvPicPr>
          <p:cNvPr id="159" name="Picture 15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019300" y="3968750"/>
            <a:ext cx="5041900" cy="6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 Box 16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Initializing a String Variable</a:t>
            </a:r>
          </a:p>
        </p:txBody>
      </p:sp>
      <p:sp>
        <p:nvSpPr>
          <p:cNvPr id="162" name="Text Box 16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If the initializer is too short to fill the string variable, the compiler adds extra null characters: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char date2[9] = "June 14";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 </a:t>
            </a:r>
          </a:p>
          <a:p>
            <a:pPr indent="-342900" marL="342900">
              <a:buNone/>
            </a:pPr>
            <a:r>
              <a:rPr dirty="0" lang="en-US" smtClean="0">
                <a:ea charset="-120" typeface="新細明體"/>
              </a:rPr>
              <a:t>	Appearance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date2</a:t>
            </a:r>
            <a:r>
              <a:rPr dirty="0" lang="en-US" smtClean="0">
                <a:ea charset="-120" typeface="新細明體"/>
              </a:rPr>
              <a:t>:</a:t>
            </a:r>
          </a:p>
        </p:txBody>
      </p:sp>
      <p:sp>
        <p:nvSpPr>
          <p:cNvPr id="163" name="Text Box 16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64" name="Text Box 16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  <p:pic>
        <p:nvPicPr>
          <p:cNvPr id="165" name="Picture 165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752600" y="3556000"/>
            <a:ext cx="5551487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 Box 16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Initializing a String Variable</a:t>
            </a:r>
          </a:p>
        </p:txBody>
      </p:sp>
      <p:sp>
        <p:nvSpPr>
          <p:cNvPr id="168" name="Text Box 16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An initializer for a string variable can’t be longer than the variable, but it can be the same length: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char date3[7] = "June 14";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There’s no room for the null character, so the compiler makes no attempt to store one: </a:t>
            </a:r>
          </a:p>
        </p:txBody>
      </p:sp>
      <p:sp>
        <p:nvSpPr>
          <p:cNvPr id="169" name="Text Box 16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70" name="Text Box 17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  <p:pic>
        <p:nvPicPr>
          <p:cNvPr id="171" name="Picture 171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286000" y="3943350"/>
            <a:ext cx="4525962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 Box 17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Initializing a String Variable</a:t>
            </a:r>
          </a:p>
        </p:txBody>
      </p:sp>
      <p:sp>
        <p:nvSpPr>
          <p:cNvPr id="174" name="Text Box 17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declaration of a string variable may omit its length, in which case the compiler computes it: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char date4[] = "June 14";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compiler sets aside eight characters for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date4</a:t>
            </a:r>
            <a:r>
              <a:rPr dirty="0" lang="en-US" smtClean="0">
                <a:ea charset="-120" typeface="新細明體"/>
              </a:rPr>
              <a:t>, enough to store the characters in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"June  14"</a:t>
            </a:r>
            <a:r>
              <a:rPr dirty="0" lang="en-US" smtClean="0">
                <a:ea charset="-120" typeface="新細明體"/>
              </a:rPr>
              <a:t> plus a null character.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Omitting the length of a string variable is especially useful if the initializer is long, since computing the length by hand is error-prone.</a:t>
            </a:r>
          </a:p>
        </p:txBody>
      </p:sp>
      <p:sp>
        <p:nvSpPr>
          <p:cNvPr id="175" name="Text Box 17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76" name="Text Box 17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 Box 9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Introduction</a:t>
            </a:r>
          </a:p>
        </p:txBody>
      </p:sp>
      <p:sp>
        <p:nvSpPr>
          <p:cNvPr id="96" name="Text Box 9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This chapter covers both </a:t>
            </a:r>
            <a:r>
              <a:rPr b="1" dirty="0" lang="en-US" smtClean="0">
                <a:solidFill>
                  <a:srgbClr val="C00000"/>
                </a:solidFill>
                <a:ea charset="-120" typeface="新細明體"/>
              </a:rPr>
              <a:t>string</a:t>
            </a:r>
            <a:r>
              <a:rPr b="1" dirty="0" lang="en-US" smtClean="0">
                <a:solidFill>
                  <a:srgbClr val="FF0000"/>
                </a:solidFill>
                <a:ea charset="-120" typeface="新細明體"/>
              </a:rPr>
              <a:t> </a:t>
            </a:r>
            <a:r>
              <a:rPr b="1" dirty="0" i="1" lang="en-US" smtClean="0">
                <a:solidFill>
                  <a:srgbClr val="FF0000"/>
                </a:solidFill>
                <a:ea charset="-120" typeface="新細明體"/>
              </a:rPr>
              <a:t>constants</a:t>
            </a:r>
            <a:r>
              <a:rPr b="1" dirty="0" lang="en-US" smtClean="0">
                <a:solidFill>
                  <a:srgbClr val="FF0000"/>
                </a:solidFill>
                <a:ea charset="-120" typeface="新細明體"/>
              </a:rPr>
              <a:t> </a:t>
            </a:r>
            <a:r>
              <a:rPr dirty="0" lang="en-US" smtClean="0">
                <a:ea charset="-120" typeface="新細明體"/>
              </a:rPr>
              <a:t>(or </a:t>
            </a:r>
            <a:r>
              <a:rPr dirty="0" i="1" lang="en-US" smtClean="0">
                <a:ea charset="-120" typeface="新細明體"/>
              </a:rPr>
              <a:t>literals,</a:t>
            </a:r>
            <a:r>
              <a:rPr dirty="0" lang="en-US" smtClean="0">
                <a:ea charset="-120" typeface="新細明體"/>
              </a:rPr>
              <a:t> as they’re called in the C standard) and </a:t>
            </a:r>
            <a:r>
              <a:rPr b="1" dirty="0" lang="en-US" smtClean="0">
                <a:solidFill>
                  <a:srgbClr val="C00000"/>
                </a:solidFill>
                <a:ea charset="-120" typeface="新細明體"/>
              </a:rPr>
              <a:t>string</a:t>
            </a:r>
            <a:r>
              <a:rPr b="1" dirty="0" lang="en-US" smtClean="0">
                <a:solidFill>
                  <a:srgbClr val="FF0000"/>
                </a:solidFill>
                <a:ea charset="-120" typeface="新細明體"/>
              </a:rPr>
              <a:t> </a:t>
            </a:r>
            <a:r>
              <a:rPr b="1" dirty="0" i="1" lang="en-US" smtClean="0">
                <a:solidFill>
                  <a:srgbClr val="FF0000"/>
                </a:solidFill>
                <a:ea charset="-120" typeface="新細明體"/>
              </a:rPr>
              <a:t>variables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Strings are arrays of characters in which a special character—the </a:t>
            </a:r>
            <a:r>
              <a:rPr b="1" dirty="0" lang="en-US" smtClean="0">
                <a:solidFill>
                  <a:srgbClr val="B82F25"/>
                </a:solidFill>
                <a:ea charset="-120" typeface="新細明體"/>
              </a:rPr>
              <a:t>null</a:t>
            </a:r>
            <a:r>
              <a:rPr dirty="0" lang="en-US" smtClean="0">
                <a:ea charset="-120" typeface="新細明體"/>
              </a:rPr>
              <a:t> </a:t>
            </a:r>
            <a:r>
              <a:rPr b="1" dirty="0" lang="en-US" smtClean="0">
                <a:solidFill>
                  <a:srgbClr val="B82F25"/>
                </a:solidFill>
                <a:ea charset="-120" typeface="新細明體"/>
              </a:rPr>
              <a:t>character</a:t>
            </a:r>
            <a:r>
              <a:rPr dirty="0" lang="en-US" smtClean="0">
                <a:ea charset="-120" typeface="新細明體"/>
              </a:rPr>
              <a:t>—marks </a:t>
            </a:r>
            <a:r>
              <a:rPr dirty="0" lang="en-US" smtClean="0">
                <a:solidFill>
                  <a:srgbClr val="B82F25"/>
                </a:solidFill>
                <a:ea charset="-120" typeface="新細明體"/>
              </a:rPr>
              <a:t>the end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C library provides a collection of functions for working with strings.</a:t>
            </a:r>
          </a:p>
        </p:txBody>
      </p:sp>
      <p:sp>
        <p:nvSpPr>
          <p:cNvPr id="97" name="Text Box 9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98" name="Text Box 9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 Box 177"/>
          <p:cNvSpPr>
            <a:spLocks/>
          </p:cNvSpPr>
          <p:nvPr>
            <p:ph type="title"/>
          </p:nvPr>
        </p:nvSpPr>
        <p:spPr>
          <a:xfrm>
            <a:off x="533400" y="762000"/>
            <a:ext cx="80772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Character Arrays versus Character Pointers</a:t>
            </a:r>
          </a:p>
        </p:txBody>
      </p:sp>
      <p:sp>
        <p:nvSpPr>
          <p:cNvPr id="178" name="Text Box 17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declaration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char date[] = "June 14";</a:t>
            </a:r>
          </a:p>
          <a:p>
            <a:pPr indent="-342900" marL="342900">
              <a:buNone/>
            </a:pPr>
            <a:r>
              <a:rPr dirty="0" lang="en-US" smtClean="0">
                <a:ea charset="-120" typeface="新細明體"/>
              </a:rPr>
              <a:t>	declares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date</a:t>
            </a:r>
            <a:r>
              <a:rPr dirty="0" lang="en-US" smtClean="0">
                <a:ea charset="-120" typeface="新細明體"/>
              </a:rPr>
              <a:t> to be an </a:t>
            </a:r>
            <a:r>
              <a:rPr dirty="0" i="1" lang="en-US" smtClean="0">
                <a:ea charset="-120" typeface="新細明體"/>
              </a:rPr>
              <a:t>array,</a:t>
            </a:r>
            <a:r>
              <a:rPr dirty="0" lang="en-US" smtClean="0">
                <a:ea charset="-120" typeface="新細明體"/>
              </a:rPr>
              <a:t> 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similar-looking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char *date = "June 14";</a:t>
            </a:r>
          </a:p>
          <a:p>
            <a:pPr indent="-342900" marL="342900">
              <a:buNone/>
            </a:pPr>
            <a:r>
              <a:rPr dirty="0" lang="en-US" smtClean="0">
                <a:ea charset="-120" typeface="新細明體"/>
              </a:rPr>
              <a:t>	declares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date</a:t>
            </a:r>
            <a:r>
              <a:rPr dirty="0" lang="en-US" smtClean="0">
                <a:ea charset="-120" typeface="新細明體"/>
              </a:rPr>
              <a:t> to be a </a:t>
            </a:r>
            <a:r>
              <a:rPr dirty="0" i="1" lang="en-US" smtClean="0">
                <a:ea charset="-120" typeface="新細明體"/>
              </a:rPr>
              <a:t>pointer.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Thanks to the close relationship between arrays and pointers, either version can be used as a string.</a:t>
            </a:r>
          </a:p>
        </p:txBody>
      </p:sp>
      <p:sp>
        <p:nvSpPr>
          <p:cNvPr id="179" name="Text Box 17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80" name="Text Box 18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 Box 181"/>
          <p:cNvSpPr>
            <a:spLocks/>
          </p:cNvSpPr>
          <p:nvPr>
            <p:ph type="title"/>
          </p:nvPr>
        </p:nvSpPr>
        <p:spPr>
          <a:xfrm>
            <a:off x="533400" y="762000"/>
            <a:ext cx="80772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Character Arrays versus Character Pointers</a:t>
            </a:r>
          </a:p>
        </p:txBody>
      </p:sp>
      <p:sp>
        <p:nvSpPr>
          <p:cNvPr id="182" name="Text Box 18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However, there are significant differences between the two versions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date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In the array version, the characters stored in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date</a:t>
            </a:r>
            <a:r>
              <a:rPr dirty="0" lang="en-US" smtClean="0">
                <a:ea charset="-120" typeface="新細明體"/>
              </a:rPr>
              <a:t> can be modified. In the pointer version,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date</a:t>
            </a:r>
            <a:r>
              <a:rPr dirty="0" lang="en-US" smtClean="0">
                <a:ea charset="-120" typeface="新細明體"/>
              </a:rPr>
              <a:t> points to a string literal that shouldn’t be modified.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In the array version,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date</a:t>
            </a:r>
            <a:r>
              <a:rPr dirty="0" lang="en-US" smtClean="0">
                <a:ea charset="-120" typeface="新細明體"/>
              </a:rPr>
              <a:t> is an array name. In the pointer version,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date</a:t>
            </a:r>
            <a:r>
              <a:rPr dirty="0" lang="en-US" smtClean="0">
                <a:ea charset="-120" typeface="新細明體"/>
              </a:rPr>
              <a:t> is a variable that can point to other strings.</a:t>
            </a:r>
          </a:p>
        </p:txBody>
      </p:sp>
      <p:sp>
        <p:nvSpPr>
          <p:cNvPr id="183" name="Text Box 18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84" name="Text Box 18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 Box 185"/>
          <p:cNvSpPr>
            <a:spLocks/>
          </p:cNvSpPr>
          <p:nvPr>
            <p:ph type="title"/>
          </p:nvPr>
        </p:nvSpPr>
        <p:spPr>
          <a:xfrm>
            <a:off x="533400" y="762000"/>
            <a:ext cx="80772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Character Arrays versus Character Pointers</a:t>
            </a:r>
          </a:p>
        </p:txBody>
      </p:sp>
      <p:sp>
        <p:nvSpPr>
          <p:cNvPr id="186" name="Text Box 18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typeface="新細明體"/>
              </a:rPr>
              <a:t>The declaration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char *p;</a:t>
            </a:r>
          </a:p>
          <a:p>
            <a:pPr indent="-342900" marL="342900">
              <a:buNone/>
            </a:pPr>
            <a:r>
              <a:rPr dirty="0" lang="en-US" smtClean="0" sz="2600">
                <a:ea charset="-120" typeface="新細明體"/>
              </a:rPr>
              <a:t>	does not allocate space for a string.</a:t>
            </a:r>
          </a:p>
          <a:p>
            <a:pPr indent="-342900" marL="342900"/>
            <a:r>
              <a:rPr dirty="0" lang="en-US" smtClean="0" sz="2600">
                <a:ea charset="-120" typeface="新細明體"/>
              </a:rPr>
              <a:t>Before we can use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p</a:t>
            </a:r>
            <a:r>
              <a:rPr dirty="0" lang="en-US" smtClean="0" sz="2600">
                <a:ea charset="-120" typeface="新細明體"/>
              </a:rPr>
              <a:t> as a string, it must point to an array of characters.</a:t>
            </a:r>
          </a:p>
          <a:p>
            <a:pPr indent="-342900" marL="342900"/>
            <a:r>
              <a:rPr dirty="0" lang="en-US" smtClean="0" sz="2600">
                <a:ea charset="-120" typeface="新細明體"/>
              </a:rPr>
              <a:t>One possibility is to make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p</a:t>
            </a:r>
            <a:r>
              <a:rPr dirty="0" lang="en-US" smtClean="0" sz="2600">
                <a:ea charset="-120" typeface="新細明體"/>
              </a:rPr>
              <a:t> point to a string variable: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char str[STR_LEN+1], *p;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endParaRPr dirty="0" lang="en-US" smtClean="0" sz="22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p = str;</a:t>
            </a:r>
          </a:p>
          <a:p>
            <a:pPr indent="-342900" marL="342900"/>
            <a:r>
              <a:rPr dirty="0" lang="en-US" smtClean="0" sz="2600">
                <a:ea charset="-120" typeface="新細明體"/>
              </a:rPr>
              <a:t>Another possibility is to make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p</a:t>
            </a:r>
            <a:r>
              <a:rPr dirty="0" lang="en-US" smtClean="0" sz="2600">
                <a:ea charset="-120" typeface="新細明體"/>
              </a:rPr>
              <a:t> point to a dynamically allocated string.</a:t>
            </a:r>
          </a:p>
        </p:txBody>
      </p:sp>
      <p:sp>
        <p:nvSpPr>
          <p:cNvPr id="187" name="Text Box 18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88" name="Text Box 18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 Box 189"/>
          <p:cNvSpPr>
            <a:spLocks/>
          </p:cNvSpPr>
          <p:nvPr>
            <p:ph type="title"/>
          </p:nvPr>
        </p:nvSpPr>
        <p:spPr>
          <a:xfrm>
            <a:off x="533400" y="762000"/>
            <a:ext cx="80772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Character Arrays versus Character Pointers</a:t>
            </a:r>
          </a:p>
        </p:txBody>
      </p:sp>
      <p:sp>
        <p:nvSpPr>
          <p:cNvPr id="190" name="Text Box 19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Using an uninitialized pointer variable as a string is a serious error.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An attempt at building the string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"abc"</a:t>
            </a:r>
            <a:r>
              <a:rPr dirty="0" lang="en-US" smtClean="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char *p;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endParaRPr dirty="0" lang="en-US" smtClean="0" sz="24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p[0] = 'a';    /*** WRONG ***/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p[1] = 'b';    /*** WRONG ***/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p[2] = 'c';    /*** WRONG ***/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p[3] = '\0';   /*** WRONG ***/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Since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</a:t>
            </a:r>
            <a:r>
              <a:rPr dirty="0" lang="en-US" smtClean="0">
                <a:ea charset="-120" typeface="新細明體"/>
              </a:rPr>
              <a:t> hasn’t been initialized, this causes undefined behavior.</a:t>
            </a:r>
          </a:p>
        </p:txBody>
      </p:sp>
      <p:sp>
        <p:nvSpPr>
          <p:cNvPr id="191" name="Text Box 19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92" name="Text Box 19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 Box 19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Reading and Writing Strings</a:t>
            </a:r>
          </a:p>
        </p:txBody>
      </p:sp>
      <p:sp>
        <p:nvSpPr>
          <p:cNvPr id="194" name="Text Box 19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Writing (output) a string is easy using either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printf</a:t>
            </a:r>
            <a:r>
              <a:rPr dirty="0" lang="en-US" smtClean="0">
                <a:ea charset="-120" typeface="新細明體"/>
              </a:rPr>
              <a:t> or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puts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Reading a string is a bit harder, because the input may be longer than the string variable into which it’s being stored.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To read a string in a single step, we can use either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scanf</a:t>
            </a:r>
            <a:r>
              <a:rPr dirty="0" lang="en-US" smtClean="0">
                <a:ea charset="-120" typeface="新細明體"/>
              </a:rPr>
              <a:t> or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gets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As an alternative, we can read strings one character at a time.</a:t>
            </a:r>
          </a:p>
        </p:txBody>
      </p:sp>
      <p:sp>
        <p:nvSpPr>
          <p:cNvPr id="195" name="Text Box 19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96" name="Text Box 19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 Box 19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Writing Strings Using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printf</a:t>
            </a:r>
            <a:r>
              <a:rPr dirty="0" lang="en-US" smtClean="0">
                <a:ea charset="-120" typeface="新細明體"/>
              </a:rPr>
              <a:t> and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puts</a:t>
            </a:r>
          </a:p>
        </p:txBody>
      </p:sp>
      <p:sp>
        <p:nvSpPr>
          <p:cNvPr id="198" name="Text Box 19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%s</a:t>
            </a:r>
            <a:r>
              <a:rPr dirty="0" lang="en-US" smtClean="0">
                <a:ea charset="-120" typeface="新細明體"/>
              </a:rPr>
              <a:t> conversion specification allows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printf</a:t>
            </a:r>
            <a:r>
              <a:rPr dirty="0" lang="en-US" smtClean="0">
                <a:ea charset="-120" typeface="新細明體"/>
              </a:rPr>
              <a:t> to write a string: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char str[] = "Are we having fun yet?";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endParaRPr dirty="0" lang="en-US" smtClean="0" sz="24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printf("%s\n", str);</a:t>
            </a:r>
          </a:p>
          <a:p>
            <a:pPr indent="-342900" marL="342900">
              <a:buNone/>
            </a:pPr>
            <a:r>
              <a:rPr dirty="0" lang="en-US" smtClean="0">
                <a:ea charset="-120" typeface="新細明體"/>
              </a:rPr>
              <a:t>	The output will be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Are we having fun yet?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printf</a:t>
            </a:r>
            <a:r>
              <a:rPr dirty="0" lang="en-US" smtClean="0">
                <a:ea charset="-120" typeface="新細明體"/>
              </a:rPr>
              <a:t> writes the characters in a string one by one until it encounters a null character.</a:t>
            </a:r>
          </a:p>
        </p:txBody>
      </p:sp>
      <p:sp>
        <p:nvSpPr>
          <p:cNvPr id="199" name="Text Box 19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00" name="Text Box 20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 Box 20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Writing Strings Using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printf</a:t>
            </a:r>
            <a:r>
              <a:rPr dirty="0" lang="en-US" smtClean="0">
                <a:ea charset="-120" typeface="新細明體"/>
              </a:rPr>
              <a:t> and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puts</a:t>
            </a:r>
          </a:p>
        </p:txBody>
      </p:sp>
      <p:sp>
        <p:nvSpPr>
          <p:cNvPr id="202" name="Text Box 20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To print part of a string, use the conversion specification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%.</a:t>
            </a:r>
            <a:r>
              <a:rPr dirty="0" i="1" lang="en-US" smtClean="0">
                <a:ea charset="-120" typeface="新細明體"/>
              </a:rPr>
              <a:t>p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i="1" lang="en-US" smtClean="0">
                <a:ea charset="-120" typeface="新細明體"/>
              </a:rPr>
              <a:t>p</a:t>
            </a:r>
            <a:r>
              <a:rPr dirty="0" lang="en-US" smtClean="0">
                <a:ea charset="-120" typeface="新細明體"/>
              </a:rPr>
              <a:t> is the number of characters to be displayed.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statement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printf("%.6s\n", str);</a:t>
            </a:r>
          </a:p>
          <a:p>
            <a:pPr indent="-342900" marL="342900">
              <a:buNone/>
            </a:pPr>
            <a:r>
              <a:rPr dirty="0" lang="en-US" smtClean="0">
                <a:ea charset="-120" typeface="新細明體"/>
              </a:rPr>
              <a:t>	will print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Are we </a:t>
            </a:r>
          </a:p>
        </p:txBody>
      </p:sp>
      <p:sp>
        <p:nvSpPr>
          <p:cNvPr id="203" name="Text Box 20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04" name="Text Box 20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 Box 20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Writing Strings Using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printf</a:t>
            </a:r>
            <a:r>
              <a:rPr dirty="0" lang="en-US" smtClean="0">
                <a:ea charset="-120" typeface="新細明體"/>
              </a:rPr>
              <a:t> and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puts</a:t>
            </a:r>
          </a:p>
        </p:txBody>
      </p:sp>
      <p:sp>
        <p:nvSpPr>
          <p:cNvPr id="206" name="Text Box 20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%</a:t>
            </a:r>
            <a:r>
              <a:rPr dirty="0" i="1" lang="en-US" smtClean="0">
                <a:ea charset="-120" typeface="新細明體"/>
              </a:rPr>
              <a:t>m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</a:t>
            </a:r>
            <a:r>
              <a:rPr dirty="0" lang="en-US" smtClean="0">
                <a:ea charset="-120" typeface="新細明體"/>
              </a:rPr>
              <a:t> conversion will display a string in a field of size </a:t>
            </a:r>
            <a:r>
              <a:rPr dirty="0" i="1" lang="en-US" smtClean="0">
                <a:ea charset="-120" typeface="新細明體"/>
              </a:rPr>
              <a:t>m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If the string has fewer than </a:t>
            </a:r>
            <a:r>
              <a:rPr dirty="0" i="1" lang="en-US" smtClean="0">
                <a:ea charset="-120" typeface="新細明體"/>
              </a:rPr>
              <a:t>m</a:t>
            </a:r>
            <a:r>
              <a:rPr dirty="0" lang="en-US" smtClean="0">
                <a:ea charset="-120" typeface="新細明體"/>
              </a:rPr>
              <a:t> characters, it will be right-justified within the field.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To force left justification instead, we can put a </a:t>
            </a:r>
            <a:r>
              <a:rPr dirty="0" lang="en-US" smtClean="0">
                <a:solidFill>
                  <a:schemeClr val="hlink"/>
                </a:solidFill>
                <a:ea charset="-120" typeface="新細明體"/>
              </a:rPr>
              <a:t>minus sign (-)</a:t>
            </a:r>
            <a:r>
              <a:rPr dirty="0" lang="en-US" smtClean="0">
                <a:ea charset="-120" typeface="新細明體"/>
              </a:rPr>
              <a:t> in front of </a:t>
            </a:r>
            <a:r>
              <a:rPr dirty="0" i="1" lang="en-US" smtClean="0">
                <a:ea charset="-120" typeface="新細明體"/>
              </a:rPr>
              <a:t>m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i="1" lang="en-US" smtClean="0">
                <a:ea charset="-120" typeface="新細明體"/>
              </a:rPr>
              <a:t>m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i="1" lang="en-US" smtClean="0">
                <a:ea charset="-120" typeface="新細明體"/>
              </a:rPr>
              <a:t>p</a:t>
            </a:r>
            <a:r>
              <a:rPr dirty="0" lang="en-US" smtClean="0">
                <a:ea charset="-120" typeface="新細明體"/>
              </a:rPr>
              <a:t> values can be used in combination.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conversion specification of the form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%</a:t>
            </a:r>
            <a:r>
              <a:rPr dirty="0" i="1" lang="en-US" smtClean="0">
                <a:ea charset="-120" typeface="新細明體"/>
              </a:rPr>
              <a:t>m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.</a:t>
            </a:r>
            <a:r>
              <a:rPr dirty="0" i="1" lang="en-US" smtClean="0">
                <a:ea charset="-120" typeface="新細明體"/>
              </a:rPr>
              <a:t>p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</a:t>
            </a:r>
            <a:r>
              <a:rPr dirty="0" lang="en-US" smtClean="0">
                <a:ea charset="-120" typeface="新細明體"/>
              </a:rPr>
              <a:t> causes the first </a:t>
            </a:r>
            <a:r>
              <a:rPr dirty="0" i="1" lang="en-US" smtClean="0">
                <a:ea charset="-120" typeface="新細明體"/>
              </a:rPr>
              <a:t>p</a:t>
            </a:r>
            <a:r>
              <a:rPr dirty="0" lang="en-US" smtClean="0">
                <a:ea charset="-120" typeface="新細明體"/>
              </a:rPr>
              <a:t> characters of a string to be displayed in a field of size </a:t>
            </a:r>
            <a:r>
              <a:rPr dirty="0" i="1" lang="en-US" smtClean="0">
                <a:ea charset="-120" typeface="新細明體"/>
              </a:rPr>
              <a:t>m</a:t>
            </a:r>
            <a:r>
              <a:rPr dirty="0" lang="en-US" smtClean="0">
                <a:ea charset="-120" typeface="新細明體"/>
              </a:rPr>
              <a:t>.</a:t>
            </a:r>
          </a:p>
        </p:txBody>
      </p:sp>
      <p:sp>
        <p:nvSpPr>
          <p:cNvPr id="207" name="Text Box 20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08" name="Text Box 20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 Box 20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Writing Strings Using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printf</a:t>
            </a:r>
            <a:r>
              <a:rPr dirty="0" lang="en-US" smtClean="0">
                <a:ea charset="-120" typeface="新細明體"/>
              </a:rPr>
              <a:t> and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puts</a:t>
            </a:r>
          </a:p>
        </p:txBody>
      </p:sp>
      <p:sp>
        <p:nvSpPr>
          <p:cNvPr id="210" name="Text Box 21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printf</a:t>
            </a:r>
            <a:r>
              <a:rPr dirty="0" lang="en-US" smtClean="0">
                <a:ea charset="-120" typeface="新細明體"/>
              </a:rPr>
              <a:t> isn’t the only function that can write strings.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C library also provides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puts</a:t>
            </a:r>
            <a:r>
              <a:rPr dirty="0" lang="en-US" smtClean="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puts(str);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After writing a string,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puts</a:t>
            </a:r>
            <a:r>
              <a:rPr dirty="0" lang="en-US" smtClean="0">
                <a:ea charset="-120" typeface="新細明體"/>
              </a:rPr>
              <a:t> always writes an additional new-line character.</a:t>
            </a:r>
          </a:p>
        </p:txBody>
      </p:sp>
      <p:sp>
        <p:nvSpPr>
          <p:cNvPr id="211" name="Text Box 21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12" name="Text Box 21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 Box 21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Reading Strings Using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scanf</a:t>
            </a:r>
            <a:r>
              <a:rPr dirty="0" lang="en-US" smtClean="0">
                <a:ea charset="-120" typeface="新細明體"/>
              </a:rPr>
              <a:t> and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gets</a:t>
            </a:r>
          </a:p>
        </p:txBody>
      </p:sp>
      <p:sp>
        <p:nvSpPr>
          <p:cNvPr id="214" name="Text Box 21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%s</a:t>
            </a:r>
            <a:r>
              <a:rPr dirty="0" lang="en-US" smtClean="0">
                <a:ea charset="-120" typeface="新細明體"/>
              </a:rPr>
              <a:t> conversion specification allows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scanf</a:t>
            </a:r>
            <a:r>
              <a:rPr dirty="0" lang="en-US" smtClean="0">
                <a:ea charset="-120" typeface="新細明體"/>
              </a:rPr>
              <a:t> to read a string into a character array: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scanf("%s", str);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str</a:t>
            </a:r>
            <a:r>
              <a:rPr dirty="0" lang="en-US" smtClean="0">
                <a:ea charset="-120" typeface="新細明體"/>
              </a:rPr>
              <a:t> is treated as a pointer, so there’s no need to put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&amp;</a:t>
            </a:r>
            <a:r>
              <a:rPr dirty="0" lang="en-US" smtClean="0">
                <a:ea charset="-120" typeface="新細明體"/>
              </a:rPr>
              <a:t> operator in front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When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scanf</a:t>
            </a:r>
            <a:r>
              <a:rPr dirty="0" lang="en-US" smtClean="0">
                <a:ea charset="-120" typeface="新細明體"/>
              </a:rPr>
              <a:t> is called, it skips white space, then reads characters and stores them in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</a:t>
            </a:r>
            <a:r>
              <a:rPr dirty="0" lang="en-US" smtClean="0">
                <a:ea charset="-120" typeface="新細明體"/>
              </a:rPr>
              <a:t> until it encounters a white-space character.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scanf</a:t>
            </a:r>
            <a:r>
              <a:rPr dirty="0" lang="en-US" smtClean="0">
                <a:ea charset="-120" typeface="新細明體"/>
              </a:rPr>
              <a:t> always stores a null character at the end of the string.</a:t>
            </a:r>
          </a:p>
        </p:txBody>
      </p:sp>
      <p:sp>
        <p:nvSpPr>
          <p:cNvPr id="215" name="Text Box 21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16" name="Text Box 21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 Box 9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String Literals</a:t>
            </a:r>
          </a:p>
        </p:txBody>
      </p:sp>
      <p:sp>
        <p:nvSpPr>
          <p:cNvPr id="100" name="Text Box 100"/>
          <p:cNvSpPr>
            <a:spLocks/>
          </p:cNvSpPr>
          <p:nvPr>
            <p:ph type="obj"/>
          </p:nvPr>
        </p:nvSpPr>
        <p:spPr>
          <a:xfrm>
            <a:off x="685800" y="1524000"/>
            <a:ext cx="79248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200">
                <a:ea charset="-120" typeface="新細明體"/>
              </a:rPr>
              <a:t>A </a:t>
            </a:r>
            <a:r>
              <a:rPr b="1" dirty="0" i="1" lang="en-US" smtClean="0" sz="2200">
                <a:ea charset="-120" typeface="新細明體"/>
              </a:rPr>
              <a:t>string</a:t>
            </a:r>
            <a:r>
              <a:rPr dirty="0" lang="en-US" smtClean="0" sz="2200">
                <a:ea charset="-120" typeface="新細明體"/>
              </a:rPr>
              <a:t> </a:t>
            </a:r>
            <a:r>
              <a:rPr b="1" dirty="0" i="1" lang="en-US" smtClean="0" sz="2200">
                <a:ea charset="-120" typeface="新細明體"/>
              </a:rPr>
              <a:t>literal</a:t>
            </a:r>
            <a:r>
              <a:rPr dirty="0" lang="en-US" smtClean="0" sz="2200">
                <a:ea charset="-120" typeface="新細明體"/>
              </a:rPr>
              <a:t> is a sequence of characters enclosed within </a:t>
            </a:r>
            <a:r>
              <a:rPr b="1" dirty="0" lang="en-US" smtClean="0" sz="2200">
                <a:solidFill>
                  <a:srgbClr val="B82F25"/>
                </a:solidFill>
                <a:ea charset="-120" typeface="新細明體"/>
              </a:rPr>
              <a:t>double quotes, </a:t>
            </a:r>
            <a:r>
              <a:rPr b="1" dirty="0" lang="en-US" smtClean="0" sz="1600">
                <a:solidFill>
                  <a:srgbClr val="B82F25"/>
                </a:solidFill>
                <a:latin charset="0" pitchFamily="49" typeface="Courier New"/>
                <a:ea charset="-120" typeface="新細明體"/>
              </a:rPr>
              <a:t>" "</a:t>
            </a:r>
            <a:r>
              <a:rPr b="1" dirty="0" lang="en-US" smtClean="0" sz="2200">
                <a:solidFill>
                  <a:srgbClr val="B82F25"/>
                </a:solidFill>
                <a:ea charset="-120" typeface="新細明體"/>
              </a:rPr>
              <a:t> </a:t>
            </a:r>
            <a:r>
              <a:rPr dirty="0" lang="en-US" smtClean="0" sz="220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1600">
                <a:latin charset="0" pitchFamily="49" typeface="Courier New"/>
                <a:ea charset="-120" typeface="新細明體"/>
              </a:rPr>
              <a:t>	</a:t>
            </a:r>
            <a:r>
              <a:rPr b="1" dirty="0" lang="en-US" smtClean="0" sz="1600">
                <a:solidFill>
                  <a:srgbClr val="B82F25"/>
                </a:solidFill>
                <a:latin charset="0" pitchFamily="49" typeface="Courier New"/>
                <a:ea charset="-120" typeface="新細明體"/>
              </a:rPr>
              <a:t>"</a:t>
            </a:r>
            <a:r>
              <a:rPr dirty="0" lang="en-US" smtClean="0" sz="1600">
                <a:latin charset="0" pitchFamily="49" typeface="Courier New"/>
                <a:ea charset="-120" typeface="新細明體"/>
              </a:rPr>
              <a:t>When you come to a fork in the road, take it.</a:t>
            </a:r>
            <a:r>
              <a:rPr b="1" dirty="0" lang="en-US" smtClean="0" sz="1600">
                <a:solidFill>
                  <a:srgbClr val="B82F25"/>
                </a:solidFill>
                <a:latin charset="0" pitchFamily="49" typeface="Courier New"/>
                <a:ea charset="-120" typeface="新細明體"/>
              </a:rPr>
              <a:t>"</a:t>
            </a:r>
          </a:p>
          <a:p>
            <a:pPr indent="-342900" marL="342900"/>
            <a:r>
              <a:rPr dirty="0" lang="en-US" smtClean="0" sz="2200">
                <a:ea charset="-120" typeface="新細明體"/>
              </a:rPr>
              <a:t>String literals may contain escape sequences.</a:t>
            </a:r>
          </a:p>
          <a:p>
            <a:pPr indent="-342900" marL="342900"/>
            <a:r>
              <a:rPr dirty="0" lang="en-US" smtClean="0" sz="2200">
                <a:ea charset="-120" typeface="新細明體"/>
              </a:rPr>
              <a:t>Character escapes often appear in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printf</a:t>
            </a:r>
            <a:r>
              <a:rPr dirty="0" lang="en-US" smtClean="0" sz="2200">
                <a:ea charset="-120" typeface="新細明體"/>
              </a:rPr>
              <a:t> and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scanf</a:t>
            </a:r>
            <a:r>
              <a:rPr dirty="0" lang="en-US" smtClean="0" sz="2200">
                <a:ea charset="-120" typeface="新細明體"/>
              </a:rPr>
              <a:t> format strings.</a:t>
            </a:r>
          </a:p>
          <a:p>
            <a:pPr indent="-342900" marL="342900"/>
            <a:r>
              <a:rPr dirty="0" lang="en-US" smtClean="0" sz="2200">
                <a:ea charset="-120" typeface="新細明體"/>
              </a:rPr>
              <a:t>For example, each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\n</a:t>
            </a:r>
            <a:r>
              <a:rPr dirty="0" lang="en-US" smtClean="0" sz="2200">
                <a:ea charset="-120" typeface="新細明體"/>
              </a:rPr>
              <a:t> character in the string</a:t>
            </a:r>
          </a:p>
          <a:p>
            <a:pPr indent="-342900" marL="34290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1600">
                <a:latin charset="0" pitchFamily="49" typeface="Courier New"/>
                <a:ea charset="-120" typeface="新細明體"/>
              </a:rPr>
              <a:t>	"Candy\nIs dandy\nBut liquor\nIs quicker.\n  --Ogden Nash\n"</a:t>
            </a:r>
          </a:p>
          <a:p>
            <a:pPr indent="-342900" marL="342900">
              <a:buNone/>
            </a:pPr>
            <a:r>
              <a:rPr dirty="0" lang="en-US" smtClean="0" sz="2200">
                <a:ea charset="-120" typeface="新細明體"/>
              </a:rPr>
              <a:t>	causes the cursor to advance to the next line:</a:t>
            </a:r>
          </a:p>
          <a:p>
            <a:pPr indent="-342900" marL="34290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1600">
                <a:latin charset="0" pitchFamily="49" typeface="Courier New"/>
                <a:ea charset="-120" typeface="新細明體"/>
              </a:rPr>
              <a:t>	Candy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600">
                <a:latin charset="0" pitchFamily="49" typeface="Courier New"/>
                <a:ea charset="-120" typeface="新細明體"/>
              </a:rPr>
              <a:t>	Is dandy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600">
                <a:latin charset="0" pitchFamily="49" typeface="Courier New"/>
                <a:ea charset="-120" typeface="新細明體"/>
              </a:rPr>
              <a:t>	But liquor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600">
                <a:latin charset="0" pitchFamily="49" typeface="Courier New"/>
                <a:ea charset="-120" typeface="新細明體"/>
              </a:rPr>
              <a:t>	Is quicker.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600">
                <a:latin charset="0" pitchFamily="49" typeface="Courier New"/>
                <a:ea charset="-120" typeface="新細明體"/>
              </a:rPr>
              <a:t>	  --Ogden Nash</a:t>
            </a:r>
          </a:p>
        </p:txBody>
      </p:sp>
      <p:sp>
        <p:nvSpPr>
          <p:cNvPr id="101" name="Text Box 10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02" name="Text Box 10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 Box 21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Reading Strings Using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scanf</a:t>
            </a:r>
            <a:r>
              <a:rPr dirty="0" lang="en-US" smtClean="0">
                <a:ea charset="-120" typeface="新細明體"/>
              </a:rPr>
              <a:t> and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gets</a:t>
            </a:r>
          </a:p>
        </p:txBody>
      </p:sp>
      <p:sp>
        <p:nvSpPr>
          <p:cNvPr id="218" name="Text Box 21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scanf</a:t>
            </a:r>
            <a:r>
              <a:rPr dirty="0" lang="en-US" smtClean="0">
                <a:ea charset="-120" typeface="新細明體"/>
              </a:rPr>
              <a:t> won’t usually read a full line of input.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</a:t>
            </a:r>
            <a:r>
              <a:rPr dirty="0" lang="en-US" smtClean="0">
                <a:solidFill>
                  <a:schemeClr val="hlink"/>
                </a:solidFill>
                <a:ea charset="-120" typeface="新細明體"/>
              </a:rPr>
              <a:t>new-line character</a:t>
            </a:r>
            <a:r>
              <a:rPr dirty="0" lang="en-US" smtClean="0">
                <a:ea charset="-120" typeface="新細明體"/>
              </a:rPr>
              <a:t> will cause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scanf</a:t>
            </a:r>
            <a:r>
              <a:rPr dirty="0" lang="en-US" smtClean="0">
                <a:ea charset="-120" typeface="新細明體"/>
              </a:rPr>
              <a:t> to </a:t>
            </a:r>
            <a:r>
              <a:rPr dirty="0" lang="en-US" smtClean="0">
                <a:solidFill>
                  <a:schemeClr val="hlink"/>
                </a:solidFill>
                <a:ea charset="-120" typeface="新細明體"/>
              </a:rPr>
              <a:t>stop</a:t>
            </a:r>
            <a:r>
              <a:rPr dirty="0" lang="en-US" smtClean="0">
                <a:ea charset="-120" typeface="新細明體"/>
              </a:rPr>
              <a:t> reading, but so will a space or tab character.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To read an entire line of input, we can use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gets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Properties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gets</a:t>
            </a:r>
            <a:r>
              <a:rPr dirty="0" lang="en-US" smtClean="0">
                <a:ea charset="-120" typeface="新細明體"/>
              </a:rPr>
              <a:t>: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Doesn’t skip white space before starting to read input.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Reads until it finds a </a:t>
            </a:r>
            <a:r>
              <a:rPr dirty="0" lang="en-US" smtClean="0">
                <a:solidFill>
                  <a:schemeClr val="hlink"/>
                </a:solidFill>
                <a:ea charset="-120" typeface="新細明體"/>
              </a:rPr>
              <a:t>new-line character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Discards the new-line character instead of storing it; the null character takes its place.</a:t>
            </a:r>
          </a:p>
        </p:txBody>
      </p:sp>
      <p:sp>
        <p:nvSpPr>
          <p:cNvPr id="219" name="Text Box 21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20" name="Text Box 22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 Box 22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Reading Strings Using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scanf</a:t>
            </a:r>
            <a:r>
              <a:rPr dirty="0" lang="en-US" smtClean="0">
                <a:ea charset="-120" typeface="新細明體"/>
              </a:rPr>
              <a:t> and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gets</a:t>
            </a:r>
          </a:p>
        </p:txBody>
      </p:sp>
      <p:sp>
        <p:nvSpPr>
          <p:cNvPr id="222" name="Text Box 22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Consider the following program fragment: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char sentence[SENT_LEN+1];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endParaRPr dirty="0" lang="en-US" smtClean="0" sz="24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printf("Enter a sentence:\n");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scanf("%s", sentence);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Suppose that after the prompt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Enter a sentence:</a:t>
            </a:r>
          </a:p>
          <a:p>
            <a:pPr indent="-342900" marL="342900">
              <a:buNone/>
            </a:pPr>
            <a:r>
              <a:rPr dirty="0" lang="en-US" smtClean="0">
                <a:ea charset="-120" typeface="新細明體"/>
              </a:rPr>
              <a:t>	the user enters the line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 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To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C,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or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not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to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C: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that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is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the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question.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scanf</a:t>
            </a:r>
            <a:r>
              <a:rPr dirty="0" lang="en-US" smtClean="0">
                <a:ea charset="-120" typeface="新細明體"/>
              </a:rPr>
              <a:t> will store the string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"To"</a:t>
            </a:r>
            <a:r>
              <a:rPr dirty="0" lang="en-US" smtClean="0">
                <a:ea charset="-120" typeface="新細明體"/>
              </a:rPr>
              <a:t> in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sentence</a:t>
            </a:r>
            <a:r>
              <a:rPr dirty="0" lang="en-US" smtClean="0">
                <a:ea charset="-120" typeface="新細明體"/>
              </a:rPr>
              <a:t>.</a:t>
            </a:r>
          </a:p>
        </p:txBody>
      </p:sp>
      <p:sp>
        <p:nvSpPr>
          <p:cNvPr id="223" name="Text Box 22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24" name="Text Box 22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 Box 22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Reading Strings Using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scanf</a:t>
            </a:r>
            <a:r>
              <a:rPr dirty="0" lang="en-US" smtClean="0">
                <a:ea charset="-120" typeface="新細明體"/>
              </a:rPr>
              <a:t> and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gets</a:t>
            </a:r>
          </a:p>
        </p:txBody>
      </p:sp>
      <p:sp>
        <p:nvSpPr>
          <p:cNvPr id="226" name="Text Box 22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Suppose that we replace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scanf</a:t>
            </a:r>
            <a:r>
              <a:rPr dirty="0" lang="en-US" smtClean="0">
                <a:ea charset="-120" typeface="新細明體"/>
              </a:rPr>
              <a:t> by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gets</a:t>
            </a:r>
            <a:r>
              <a:rPr dirty="0" lang="en-US" smtClean="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gets(sentence);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When the user enters the same input as before,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gets</a:t>
            </a:r>
            <a:r>
              <a:rPr dirty="0" lang="en-US" smtClean="0">
                <a:ea charset="-120" typeface="新細明體"/>
              </a:rPr>
              <a:t> will store the string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"</a:t>
            </a:r>
            <a:r>
              <a:rPr dirty="0" lang="en-US" smtClean="0" sz="1400">
                <a:latin charset="0" pitchFamily="49" typeface="Courier New"/>
                <a:ea charset="-120" typeface="新細明體"/>
              </a:rPr>
              <a:t> 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To</a:t>
            </a:r>
            <a:r>
              <a:rPr dirty="0" lang="en-US" smtClean="0" sz="14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C,</a:t>
            </a:r>
            <a:r>
              <a:rPr dirty="0" lang="en-US" smtClean="0" sz="14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or</a:t>
            </a:r>
            <a:r>
              <a:rPr dirty="0" lang="en-US" smtClean="0" sz="14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not</a:t>
            </a:r>
            <a:r>
              <a:rPr dirty="0" lang="en-US" smtClean="0" sz="14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to</a:t>
            </a:r>
            <a:r>
              <a:rPr dirty="0" lang="en-US" smtClean="0" sz="14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C:</a:t>
            </a:r>
            <a:r>
              <a:rPr dirty="0" lang="en-US" smtClean="0" sz="14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that</a:t>
            </a:r>
            <a:r>
              <a:rPr dirty="0" lang="en-US" smtClean="0" sz="14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is</a:t>
            </a:r>
            <a:r>
              <a:rPr dirty="0" lang="en-US" smtClean="0" sz="14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the</a:t>
            </a:r>
            <a:r>
              <a:rPr dirty="0" lang="en-US" smtClean="0" sz="14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question."</a:t>
            </a:r>
          </a:p>
          <a:p>
            <a:pPr indent="-342900" marL="342900">
              <a:buNone/>
            </a:pPr>
            <a:r>
              <a:rPr dirty="0" lang="en-US" smtClean="0">
                <a:ea charset="-120" typeface="新細明體"/>
              </a:rPr>
              <a:t>	in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sentence</a:t>
            </a:r>
            <a:r>
              <a:rPr dirty="0" lang="en-US" smtClean="0">
                <a:ea charset="-120" typeface="新細明體"/>
              </a:rPr>
              <a:t>.</a:t>
            </a:r>
          </a:p>
        </p:txBody>
      </p:sp>
      <p:sp>
        <p:nvSpPr>
          <p:cNvPr id="227" name="Text Box 22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28" name="Text Box 22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 Box 22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Reading Strings Using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scanf</a:t>
            </a:r>
            <a:r>
              <a:rPr dirty="0" lang="en-US" smtClean="0">
                <a:ea charset="-120" typeface="新細明體"/>
              </a:rPr>
              <a:t> and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gets</a:t>
            </a:r>
          </a:p>
        </p:txBody>
      </p:sp>
      <p:sp>
        <p:nvSpPr>
          <p:cNvPr id="230" name="Text Box 23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As they read characters into an array,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scanf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gets</a:t>
            </a:r>
            <a:r>
              <a:rPr dirty="0" lang="en-US" smtClean="0">
                <a:ea charset="-120" typeface="新細明體"/>
              </a:rPr>
              <a:t> have no way to detect when it’s full.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Consequently, they may store characters past the end of the array, causing undefined behavior.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scanf</a:t>
            </a:r>
            <a:r>
              <a:rPr dirty="0" lang="en-US" smtClean="0">
                <a:ea charset="-120" typeface="新細明體"/>
              </a:rPr>
              <a:t> can be made safer by using the conversion specification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%</a:t>
            </a:r>
            <a:r>
              <a:rPr dirty="0" i="1" lang="en-US" smtClean="0">
                <a:ea charset="-120" typeface="新細明體"/>
              </a:rPr>
              <a:t>n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</a:t>
            </a:r>
            <a:r>
              <a:rPr dirty="0" lang="en-US" smtClean="0">
                <a:ea charset="-120" typeface="新細明體"/>
              </a:rPr>
              <a:t> instead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%s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i="1" lang="en-US" smtClean="0">
                <a:ea charset="-120" typeface="新細明體"/>
              </a:rPr>
              <a:t>n</a:t>
            </a:r>
            <a:r>
              <a:rPr dirty="0" lang="en-US" smtClean="0">
                <a:ea charset="-120" typeface="新細明體"/>
              </a:rPr>
              <a:t> is an integer indicating the maximum number of characters to be stored.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gets</a:t>
            </a:r>
            <a:r>
              <a:rPr dirty="0" lang="en-US" smtClean="0">
                <a:ea charset="-120" typeface="新細明體"/>
              </a:rPr>
              <a:t> is inherently unsafe;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fgets</a:t>
            </a:r>
            <a:r>
              <a:rPr dirty="0" lang="en-US" smtClean="0">
                <a:ea charset="-120" typeface="新細明體"/>
              </a:rPr>
              <a:t> is a much better alternative. </a:t>
            </a:r>
          </a:p>
        </p:txBody>
      </p:sp>
      <p:sp>
        <p:nvSpPr>
          <p:cNvPr id="231" name="Text Box 23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32" name="Text Box 23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 Box 23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Reading Strings Character by Character</a:t>
            </a:r>
          </a:p>
        </p:txBody>
      </p:sp>
      <p:sp>
        <p:nvSpPr>
          <p:cNvPr id="234" name="Text Box 234"/>
          <p:cNvSpPr>
            <a:spLocks/>
          </p:cNvSpPr>
          <p:nvPr>
            <p:ph type="obj"/>
          </p:nvPr>
        </p:nvSpPr>
        <p:spPr>
          <a:xfrm>
            <a:off x="685800" y="1524000"/>
            <a:ext cx="7845425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Programmers often write their own input functions.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Issues to consider: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Should the function skip white space before beginning to store the string?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What character causes the function to stop reading: a new-line character, any white-space character, or some other character? Is this character stored in the string or discarded?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What should the function do if the input string is too long to store: discard the extra characters or leave them for the next input operation?</a:t>
            </a:r>
          </a:p>
        </p:txBody>
      </p:sp>
      <p:sp>
        <p:nvSpPr>
          <p:cNvPr id="235" name="Text Box 23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36" name="Text Box 23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 Box 23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Reading Strings Character by Character</a:t>
            </a:r>
          </a:p>
        </p:txBody>
      </p:sp>
      <p:sp>
        <p:nvSpPr>
          <p:cNvPr id="238" name="Text Box 23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typeface="新細明體"/>
              </a:rPr>
              <a:t>Suppose we need a function that (1) doesn’t skip white-space characters, (2) stops reading at the first new-line character (which isn’t stored in the string), and (3) discards extra characters.</a:t>
            </a:r>
          </a:p>
          <a:p>
            <a:pPr indent="-342900" marL="342900"/>
            <a:r>
              <a:rPr dirty="0" lang="en-US" smtClean="0" sz="2600">
                <a:ea charset="-120" typeface="新細明體"/>
              </a:rPr>
              <a:t>A prototype for the function: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int read_line(char str[], int n);</a:t>
            </a:r>
          </a:p>
          <a:p>
            <a:pPr indent="-342900" marL="342900"/>
            <a:r>
              <a:rPr dirty="0" lang="en-US" smtClean="0" sz="2600">
                <a:ea charset="-120" typeface="新細明體"/>
              </a:rPr>
              <a:t>If the input line contains more than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n</a:t>
            </a:r>
            <a:r>
              <a:rPr dirty="0" lang="en-US" smtClean="0" sz="2600">
                <a:ea charset="-120" typeface="新細明體"/>
              </a:rPr>
              <a:t> characters,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read_line</a:t>
            </a:r>
            <a:r>
              <a:rPr dirty="0" lang="en-US" smtClean="0" sz="2600">
                <a:ea charset="-120" typeface="新細明體"/>
              </a:rPr>
              <a:t> will discard the additional characters.</a:t>
            </a:r>
          </a:p>
          <a:p>
            <a:pPr indent="-342900" marL="342900"/>
            <a:r>
              <a:rPr dirty="0" lang="en-US" smtClean="0" sz="2600">
                <a:latin charset="0" pitchFamily="49" typeface="Courier New"/>
                <a:ea charset="-120" typeface="新細明體"/>
              </a:rPr>
              <a:t>read_line</a:t>
            </a:r>
            <a:r>
              <a:rPr dirty="0" lang="en-US" smtClean="0" sz="2600">
                <a:ea charset="-120" typeface="新細明體"/>
              </a:rPr>
              <a:t> will return the number of characters it stores in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str</a:t>
            </a:r>
            <a:r>
              <a:rPr dirty="0" lang="en-US" smtClean="0" sz="2600">
                <a:ea charset="-120" typeface="新細明體"/>
              </a:rPr>
              <a:t>.</a:t>
            </a:r>
          </a:p>
        </p:txBody>
      </p:sp>
      <p:sp>
        <p:nvSpPr>
          <p:cNvPr id="239" name="Text Box 23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40" name="Text Box 24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 Box 24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Reading Strings Character by Character</a:t>
            </a:r>
          </a:p>
        </p:txBody>
      </p:sp>
      <p:sp>
        <p:nvSpPr>
          <p:cNvPr id="242" name="Text Box 24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400">
                <a:latin charset="0" pitchFamily="49" typeface="Courier New"/>
                <a:ea charset="-120" typeface="新細明體"/>
              </a:rPr>
              <a:t>read_line</a:t>
            </a:r>
            <a:r>
              <a:rPr dirty="0" lang="en-US" smtClean="0" sz="2400">
                <a:ea charset="-120" typeface="新細明體"/>
              </a:rPr>
              <a:t> consists primarily of a loop that calls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getchar</a:t>
            </a:r>
            <a:r>
              <a:rPr dirty="0" lang="en-US" smtClean="0" sz="2400">
                <a:ea charset="-120" typeface="新細明體"/>
              </a:rPr>
              <a:t> to read a character and then stores the character in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str</a:t>
            </a:r>
            <a:r>
              <a:rPr dirty="0" lang="en-US" smtClean="0" sz="2400">
                <a:ea charset="-120" typeface="新細明體"/>
              </a:rPr>
              <a:t>, provided that there’s room left: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	int read_line(char str[], int n)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	  int ch, i = 0;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endParaRPr dirty="0" lang="en-US" smtClean="0" sz="18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	  while ((ch = getchar()) != '\n')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	    if (i &lt; n)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	      str[i++] = ch;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	  str[i] = '\0';   /* terminates string */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	  return i;        /* number of characters stored */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	}</a:t>
            </a:r>
          </a:p>
          <a:p>
            <a:pPr indent="-342900" marL="342900"/>
            <a:r>
              <a:rPr dirty="0" lang="en-US" smtClean="0" sz="2400">
                <a:latin charset="0" pitchFamily="49" typeface="Courier New"/>
                <a:ea charset="-120" typeface="新細明體"/>
              </a:rPr>
              <a:t>ch</a:t>
            </a:r>
            <a:r>
              <a:rPr dirty="0" lang="en-US" smtClean="0" sz="2400">
                <a:ea charset="-120" typeface="新細明體"/>
              </a:rPr>
              <a:t> has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int</a:t>
            </a:r>
            <a:r>
              <a:rPr dirty="0" lang="en-US" smtClean="0" sz="2400">
                <a:ea charset="-120" typeface="新細明體"/>
              </a:rPr>
              <a:t> type rather than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char</a:t>
            </a:r>
            <a:r>
              <a:rPr dirty="0" lang="en-US" smtClean="0" sz="2400">
                <a:ea charset="-120" typeface="新細明體"/>
              </a:rPr>
              <a:t> type because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getchar</a:t>
            </a:r>
            <a:r>
              <a:rPr dirty="0" lang="en-US" smtClean="0" sz="2400">
                <a:ea charset="-120" typeface="新細明體"/>
              </a:rPr>
              <a:t> returns an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int</a:t>
            </a:r>
            <a:r>
              <a:rPr dirty="0" lang="en-US" smtClean="0" sz="2400">
                <a:ea charset="-120" typeface="新細明體"/>
              </a:rPr>
              <a:t> value.</a:t>
            </a:r>
          </a:p>
        </p:txBody>
      </p:sp>
      <p:sp>
        <p:nvSpPr>
          <p:cNvPr id="243" name="Text Box 24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44" name="Text Box 24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 Box 24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Reading Strings Character by Character</a:t>
            </a:r>
          </a:p>
        </p:txBody>
      </p:sp>
      <p:sp>
        <p:nvSpPr>
          <p:cNvPr id="246" name="Text Box 24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Before returning,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read_line</a:t>
            </a:r>
            <a:r>
              <a:rPr dirty="0" lang="en-US" smtClean="0">
                <a:ea charset="-120" typeface="新細明體"/>
              </a:rPr>
              <a:t> puts a null character at the end of the string.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Standard functions such as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scanf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gets</a:t>
            </a:r>
            <a:r>
              <a:rPr dirty="0" lang="en-US" smtClean="0">
                <a:ea charset="-120" typeface="新細明體"/>
              </a:rPr>
              <a:t> automatically put a null character at the end of an input string.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If we’re writing our own input function, we must take on that responsibility.</a:t>
            </a:r>
          </a:p>
        </p:txBody>
      </p:sp>
      <p:sp>
        <p:nvSpPr>
          <p:cNvPr id="247" name="Text Box 24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48" name="Text Box 24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 Box 24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Accessing the Characters in a String</a:t>
            </a:r>
          </a:p>
        </p:txBody>
      </p:sp>
      <p:sp>
        <p:nvSpPr>
          <p:cNvPr id="250" name="Text Box 25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Since strings are stored as arrays, we can use subscripting to access the characters in a string.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To process every character in a string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</a:t>
            </a:r>
            <a:r>
              <a:rPr dirty="0" lang="en-US" smtClean="0">
                <a:ea charset="-120" typeface="新細明體"/>
              </a:rPr>
              <a:t>, we can set up a loop that increments a counter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>
                <a:ea charset="-120" typeface="新細明體"/>
              </a:rPr>
              <a:t> and selects characters via the expression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s[i]</a:t>
            </a:r>
            <a:r>
              <a:rPr dirty="0" lang="en-US" smtClean="0">
                <a:ea charset="-120" typeface="新細明體"/>
              </a:rPr>
              <a:t>.</a:t>
            </a:r>
          </a:p>
        </p:txBody>
      </p:sp>
      <p:sp>
        <p:nvSpPr>
          <p:cNvPr id="251" name="Text Box 25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52" name="Text Box 25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 Box 25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Accessing the Characters in a String</a:t>
            </a:r>
          </a:p>
        </p:txBody>
      </p:sp>
      <p:sp>
        <p:nvSpPr>
          <p:cNvPr id="254" name="Text Box 25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 function that counts the number of spaces in a string: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int count_spaces(const char s[])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int count = 0, i;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endParaRPr dirty="0" lang="en-US" smtClean="0" sz="24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for (i = 0; s[i] != '\0'; i++)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  if (s[i] == ' ')count++;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return count;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}</a:t>
            </a:r>
          </a:p>
        </p:txBody>
      </p:sp>
      <p:sp>
        <p:nvSpPr>
          <p:cNvPr id="255" name="Text Box 25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56" name="Text Box 25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 Box 10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Continuing a String Literal</a:t>
            </a:r>
          </a:p>
        </p:txBody>
      </p:sp>
      <p:sp>
        <p:nvSpPr>
          <p:cNvPr id="104" name="Text Box 10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backslash character (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\</a:t>
            </a:r>
            <a:r>
              <a:rPr dirty="0" lang="en-US" smtClean="0">
                <a:ea charset="-120" typeface="新細明體"/>
              </a:rPr>
              <a:t>) can be used to continue a string literal from one line to the next: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	printf("When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you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come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to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a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fork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in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the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road,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take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it.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\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	--Yogi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Berra");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In general,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\</a:t>
            </a:r>
            <a:r>
              <a:rPr dirty="0" lang="en-US" smtClean="0">
                <a:ea charset="-120" typeface="新細明體"/>
              </a:rPr>
              <a:t> character can be used to join two or more lines of a program into a single line.</a:t>
            </a:r>
          </a:p>
        </p:txBody>
      </p:sp>
      <p:sp>
        <p:nvSpPr>
          <p:cNvPr id="105" name="Text Box 10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06" name="Text Box 10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 Box 25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Accessing the Characters in a String</a:t>
            </a:r>
          </a:p>
        </p:txBody>
      </p:sp>
      <p:sp>
        <p:nvSpPr>
          <p:cNvPr id="258" name="Text Box 25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 version that uses pointer arithmetic instead of array subscripting 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int count_spaces(const char *s)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int count = 0;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endParaRPr dirty="0" lang="en-US" smtClean="0" sz="24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for (; *s != '\0'; s++)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  if (*s == ' ')count++;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return count;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}</a:t>
            </a:r>
            <a:r>
              <a:rPr dirty="0" lang="en-US" smtClean="0">
                <a:ea charset="-120" typeface="新細明體"/>
              </a:rPr>
              <a:t> </a:t>
            </a:r>
          </a:p>
        </p:txBody>
      </p:sp>
      <p:sp>
        <p:nvSpPr>
          <p:cNvPr id="259" name="Text Box 25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60" name="Text Box 26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 Box 26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Accessing the Characters in a String</a:t>
            </a:r>
          </a:p>
        </p:txBody>
      </p:sp>
      <p:sp>
        <p:nvSpPr>
          <p:cNvPr id="262" name="Text Box 26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Questions raised by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count_spaces</a:t>
            </a:r>
            <a:r>
              <a:rPr dirty="0" lang="en-US" smtClean="0">
                <a:ea charset="-120" typeface="新細明體"/>
              </a:rPr>
              <a:t> example:</a:t>
            </a:r>
          </a:p>
          <a:p>
            <a:pPr indent="-285750" lvl="1" marL="742950"/>
            <a:r>
              <a:rPr dirty="0" i="1" lang="en-US" smtClean="0">
                <a:ea charset="-120" typeface="新細明體"/>
              </a:rPr>
              <a:t>Is it better to use array operations or pointer operations to access the characters in a string?</a:t>
            </a:r>
            <a:r>
              <a:rPr dirty="0" lang="en-US" smtClean="0">
                <a:ea charset="-120" typeface="新細明體"/>
              </a:rPr>
              <a:t> We can use either or both. Traditionally, C programmers lean toward using pointer operations.</a:t>
            </a:r>
          </a:p>
          <a:p>
            <a:pPr indent="-285750" lvl="1" marL="742950"/>
            <a:r>
              <a:rPr dirty="0" i="1" lang="en-US" smtClean="0">
                <a:ea charset="-120" typeface="新細明體"/>
              </a:rPr>
              <a:t>Should a string parameter be declared as an array or as a pointer?</a:t>
            </a:r>
            <a:r>
              <a:rPr dirty="0" lang="en-US" smtClean="0">
                <a:ea charset="-120" typeface="新細明體"/>
              </a:rPr>
              <a:t> There’s no difference between the two.</a:t>
            </a:r>
          </a:p>
          <a:p>
            <a:pPr indent="-285750" lvl="1" marL="742950"/>
            <a:r>
              <a:rPr dirty="0" i="1" lang="en-US" smtClean="0">
                <a:ea charset="-120" typeface="新細明體"/>
              </a:rPr>
              <a:t>Does the form of the parameter (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s[]</a:t>
            </a:r>
            <a:r>
              <a:rPr dirty="0" i="1" lang="en-US" smtClean="0">
                <a:ea charset="-120" typeface="新細明體"/>
              </a:rPr>
              <a:t> or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*s</a:t>
            </a:r>
            <a:r>
              <a:rPr dirty="0" i="1" lang="en-US" smtClean="0">
                <a:ea charset="-120" typeface="新細明體"/>
              </a:rPr>
              <a:t>) affect what can be supplied as an argument?</a:t>
            </a:r>
            <a:r>
              <a:rPr dirty="0" lang="en-US" smtClean="0">
                <a:ea charset="-120" typeface="新細明體"/>
              </a:rPr>
              <a:t> No.</a:t>
            </a:r>
          </a:p>
        </p:txBody>
      </p:sp>
      <p:sp>
        <p:nvSpPr>
          <p:cNvPr id="263" name="Text Box 26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64" name="Text Box 26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 Box 26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Using the C String Library</a:t>
            </a:r>
          </a:p>
        </p:txBody>
      </p:sp>
      <p:sp>
        <p:nvSpPr>
          <p:cNvPr id="266" name="Text Box 26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Some programming languages provide operators that can copy strings, compare strings, concatenate strings, select substrings, and the like.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C’s operators, in contrast, are essentially useless for working with strings.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Strings are treated as arrays in C, so they’re restricted in the same ways as arrays.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In particular, they can’t be copied or compared using operators.</a:t>
            </a:r>
          </a:p>
        </p:txBody>
      </p:sp>
      <p:sp>
        <p:nvSpPr>
          <p:cNvPr id="267" name="Text Box 26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68" name="Text Box 26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 Box 26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Using the C String Library</a:t>
            </a:r>
          </a:p>
        </p:txBody>
      </p:sp>
      <p:sp>
        <p:nvSpPr>
          <p:cNvPr id="270" name="Text Box 27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typeface="新細明體"/>
              </a:rPr>
              <a:t>Direct attempts to copy or compare strings will fail.</a:t>
            </a:r>
          </a:p>
          <a:p>
            <a:pPr indent="-342900" marL="342900"/>
            <a:r>
              <a:rPr dirty="0" lang="en-US" smtClean="0" sz="2600">
                <a:ea charset="-120" typeface="新細明體"/>
              </a:rPr>
              <a:t>Copying a string into a character array using the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=</a:t>
            </a:r>
            <a:r>
              <a:rPr dirty="0" lang="en-US" smtClean="0" sz="2600">
                <a:ea charset="-120" typeface="新細明體"/>
              </a:rPr>
              <a:t> operator is not possible: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char str1[10], str2[10];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…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str1 = "abc";  /*** WRONG ***/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str2 = str1;   /*** WRONG ***/</a:t>
            </a:r>
          </a:p>
          <a:p>
            <a:pPr indent="-342900" marL="342900">
              <a:buNone/>
            </a:pPr>
            <a:r>
              <a:rPr dirty="0" lang="en-US" smtClean="0" sz="2600">
                <a:ea charset="-120" typeface="新細明體"/>
              </a:rPr>
              <a:t>	Using an array name as the left operand of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=</a:t>
            </a:r>
            <a:r>
              <a:rPr dirty="0" lang="en-US" smtClean="0" sz="2600">
                <a:ea charset="-120" typeface="新細明體"/>
              </a:rPr>
              <a:t> is illegal.</a:t>
            </a:r>
          </a:p>
          <a:p>
            <a:pPr indent="-342900" marL="342900"/>
            <a:r>
              <a:rPr dirty="0" i="1" lang="en-US" smtClean="0" sz="2600">
                <a:ea charset="-120" typeface="新細明體"/>
              </a:rPr>
              <a:t>Initializing</a:t>
            </a:r>
            <a:r>
              <a:rPr dirty="0" lang="en-US" smtClean="0" sz="2600">
                <a:ea charset="-120" typeface="新細明體"/>
              </a:rPr>
              <a:t> a character array using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=</a:t>
            </a:r>
            <a:r>
              <a:rPr dirty="0" lang="en-US" smtClean="0" sz="2600">
                <a:ea charset="-120" typeface="新細明體"/>
              </a:rPr>
              <a:t> is legal, though: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char str1[10] = "abc";</a:t>
            </a:r>
          </a:p>
          <a:p>
            <a:pPr indent="-342900" marL="342900">
              <a:buNone/>
            </a:pPr>
            <a:r>
              <a:rPr dirty="0" lang="en-US" smtClean="0" sz="2600">
                <a:ea charset="-120" typeface="新細明體"/>
              </a:rPr>
              <a:t>	In this context,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=</a:t>
            </a:r>
            <a:r>
              <a:rPr dirty="0" lang="en-US" smtClean="0" sz="2600">
                <a:ea charset="-120" typeface="新細明體"/>
              </a:rPr>
              <a:t> is not the assignment operator.</a:t>
            </a:r>
          </a:p>
        </p:txBody>
      </p:sp>
      <p:sp>
        <p:nvSpPr>
          <p:cNvPr id="271" name="Text Box 27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72" name="Text Box 27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 Box 27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Using the C String Library</a:t>
            </a:r>
          </a:p>
        </p:txBody>
      </p:sp>
      <p:sp>
        <p:nvSpPr>
          <p:cNvPr id="274" name="Text Box 27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Attempting to compare strings using a relational or equality operator is legal but won’t produce the desired result: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if (str1 == str2) …   /*** WRONG ***/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This statement compares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str1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str2</a:t>
            </a:r>
            <a:r>
              <a:rPr dirty="0" lang="en-US" smtClean="0">
                <a:ea charset="-120" typeface="新細明體"/>
              </a:rPr>
              <a:t> as </a:t>
            </a:r>
            <a:r>
              <a:rPr dirty="0" i="1" lang="en-US" smtClean="0">
                <a:ea charset="-120" typeface="新細明體"/>
              </a:rPr>
              <a:t>pointers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Since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str1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str2</a:t>
            </a:r>
            <a:r>
              <a:rPr dirty="0" lang="en-US" smtClean="0">
                <a:ea charset="-120" typeface="新細明體"/>
              </a:rPr>
              <a:t> have different addresses, the expression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str1</a:t>
            </a:r>
            <a:r>
              <a:rPr dirty="0" lang="en-US" smtClean="0">
                <a:ea charset="-120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==</a:t>
            </a:r>
            <a:r>
              <a:rPr dirty="0" lang="en-US" smtClean="0">
                <a:ea charset="-120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str2</a:t>
            </a:r>
            <a:r>
              <a:rPr dirty="0" lang="en-US" smtClean="0">
                <a:ea charset="-120" typeface="新細明體"/>
              </a:rPr>
              <a:t> must have the value 0.</a:t>
            </a:r>
          </a:p>
        </p:txBody>
      </p:sp>
      <p:sp>
        <p:nvSpPr>
          <p:cNvPr id="275" name="Text Box 27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76" name="Text Box 27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 Box 27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Using the C String Library</a:t>
            </a:r>
          </a:p>
        </p:txBody>
      </p:sp>
      <p:sp>
        <p:nvSpPr>
          <p:cNvPr id="278" name="Text Box 27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C library provides a rich set of functions for performing operations on strings.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Programs that need string operations should contain the following line: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#include &lt;string.h&gt;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In subsequent examples, assume that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str1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str2</a:t>
            </a:r>
            <a:r>
              <a:rPr dirty="0" lang="en-US" smtClean="0">
                <a:ea charset="-120" typeface="新細明體"/>
              </a:rPr>
              <a:t> are character arrays used as strings.</a:t>
            </a:r>
          </a:p>
        </p:txBody>
      </p:sp>
      <p:sp>
        <p:nvSpPr>
          <p:cNvPr id="279" name="Text Box 27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80" name="Text Box 28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 Box 28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strcpy</a:t>
            </a:r>
            <a:r>
              <a:rPr dirty="0" lang="en-US" smtClean="0">
                <a:ea charset="-120" typeface="新細明體"/>
              </a:rPr>
              <a:t> (String Copy) Function</a:t>
            </a:r>
          </a:p>
        </p:txBody>
      </p:sp>
      <p:sp>
        <p:nvSpPr>
          <p:cNvPr id="282" name="Text Box 28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Prototype for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strcpy</a:t>
            </a:r>
            <a:r>
              <a:rPr dirty="0" lang="en-US" smtClean="0">
                <a:ea charset="-120" typeface="新細明體"/>
              </a:rPr>
              <a:t> function: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char *strcpy(char *s1, const char *s2);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strcpy</a:t>
            </a:r>
            <a:r>
              <a:rPr dirty="0" lang="en-US" smtClean="0">
                <a:ea charset="-120" typeface="新細明體"/>
              </a:rPr>
              <a:t> copies the string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s2</a:t>
            </a:r>
            <a:r>
              <a:rPr dirty="0" lang="en-US" smtClean="0">
                <a:ea charset="-120" typeface="新細明體"/>
              </a:rPr>
              <a:t> into the string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s1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To be precise, we should say “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strcpy</a:t>
            </a:r>
            <a:r>
              <a:rPr dirty="0" lang="en-US" smtClean="0">
                <a:ea charset="-120" typeface="新細明體"/>
              </a:rPr>
              <a:t> copies the string pointed to by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s2</a:t>
            </a:r>
            <a:r>
              <a:rPr dirty="0" lang="en-US" smtClean="0">
                <a:ea charset="-120" typeface="新細明體"/>
              </a:rPr>
              <a:t> into the array pointed to by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s1</a:t>
            </a:r>
            <a:r>
              <a:rPr dirty="0" lang="en-US" smtClean="0">
                <a:ea charset="-120" typeface="新細明體"/>
              </a:rPr>
              <a:t>.”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strcpy</a:t>
            </a:r>
            <a:r>
              <a:rPr dirty="0" lang="en-US" smtClean="0">
                <a:ea charset="-120" typeface="新細明體"/>
              </a:rPr>
              <a:t> returns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s1</a:t>
            </a:r>
            <a:r>
              <a:rPr dirty="0" lang="en-US" smtClean="0">
                <a:ea charset="-120" typeface="新細明體"/>
              </a:rPr>
              <a:t> (a pointer to the destination string).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283" name="Text Box 28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84" name="Text Box 28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 Box 28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strcpy</a:t>
            </a:r>
            <a:r>
              <a:rPr dirty="0" lang="en-US" smtClean="0">
                <a:ea charset="-120" typeface="新細明體"/>
              </a:rPr>
              <a:t> (String Copy) Function</a:t>
            </a:r>
          </a:p>
        </p:txBody>
      </p:sp>
      <p:sp>
        <p:nvSpPr>
          <p:cNvPr id="286" name="Text Box 28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 call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strcpy</a:t>
            </a:r>
            <a:r>
              <a:rPr dirty="0" lang="en-US" smtClean="0">
                <a:ea charset="-120" typeface="新細明體"/>
              </a:rPr>
              <a:t> that stores the string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"abcd"</a:t>
            </a:r>
            <a:r>
              <a:rPr dirty="0" lang="en-US" smtClean="0">
                <a:ea charset="-120" typeface="新細明體"/>
              </a:rPr>
              <a:t> in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str2</a:t>
            </a:r>
            <a:r>
              <a:rPr dirty="0" lang="en-US" smtClean="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strcpy(str2, "abcd");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/* str2 now contains "abcd" */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call that copies the contents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str2</a:t>
            </a:r>
            <a:r>
              <a:rPr dirty="0" lang="en-US" smtClean="0">
                <a:ea charset="-120" typeface="新細明體"/>
              </a:rPr>
              <a:t> into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str1</a:t>
            </a:r>
            <a:r>
              <a:rPr dirty="0" lang="en-US" smtClean="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strcpy(str1, str2);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/* str1 now contains "abcd" */</a:t>
            </a:r>
          </a:p>
        </p:txBody>
      </p:sp>
      <p:sp>
        <p:nvSpPr>
          <p:cNvPr id="287" name="Text Box 28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88" name="Text Box 28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 Box 28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strcpy</a:t>
            </a:r>
            <a:r>
              <a:rPr dirty="0" lang="en-US" smtClean="0">
                <a:ea charset="-120" typeface="新細明體"/>
              </a:rPr>
              <a:t> (String Copy) Function</a:t>
            </a:r>
          </a:p>
        </p:txBody>
      </p:sp>
      <p:sp>
        <p:nvSpPr>
          <p:cNvPr id="290" name="Text Box 29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In the call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strcpy(str1,</a:t>
            </a:r>
            <a:r>
              <a:rPr dirty="0" lang="en-US" smtClean="0">
                <a:ea charset="-120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str2)</a:t>
            </a:r>
            <a:r>
              <a:rPr dirty="0" lang="en-US" smtClean="0">
                <a:ea charset="-120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strcpy</a:t>
            </a:r>
            <a:r>
              <a:rPr dirty="0" lang="en-US" smtClean="0">
                <a:ea charset="-120" typeface="新細明體"/>
              </a:rPr>
              <a:t> has no way to check that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str2</a:t>
            </a:r>
            <a:r>
              <a:rPr dirty="0" lang="en-US" smtClean="0">
                <a:ea charset="-120" typeface="新細明體"/>
              </a:rPr>
              <a:t> string will fit in the array pointed to by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str1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If it doesn’t, undefined behavior occurs.</a:t>
            </a:r>
          </a:p>
        </p:txBody>
      </p:sp>
      <p:sp>
        <p:nvSpPr>
          <p:cNvPr id="291" name="Text Box 29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92" name="Text Box 29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 Box 29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strcpy</a:t>
            </a:r>
            <a:r>
              <a:rPr dirty="0" lang="en-US" smtClean="0">
                <a:ea charset="-120" typeface="新細明體"/>
              </a:rPr>
              <a:t> (String Copy) Function</a:t>
            </a:r>
          </a:p>
        </p:txBody>
      </p:sp>
      <p:sp>
        <p:nvSpPr>
          <p:cNvPr id="294" name="Text Box 29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Calling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strncpy</a:t>
            </a:r>
            <a:r>
              <a:rPr dirty="0" lang="en-US" smtClean="0">
                <a:ea charset="-120" typeface="新細明體"/>
              </a:rPr>
              <a:t> function is a safer, albeit slower, way to copy a string.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strncpy</a:t>
            </a:r>
            <a:r>
              <a:rPr dirty="0" lang="en-US" smtClean="0">
                <a:ea charset="-120" typeface="新細明體"/>
              </a:rPr>
              <a:t> has a third argument that limits the number of characters that will be copied.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call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strncpy</a:t>
            </a:r>
            <a:r>
              <a:rPr dirty="0" lang="en-US" smtClean="0">
                <a:ea charset="-120" typeface="新細明體"/>
              </a:rPr>
              <a:t> that copies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str2</a:t>
            </a:r>
            <a:r>
              <a:rPr dirty="0" lang="en-US" smtClean="0">
                <a:ea charset="-120" typeface="新細明體"/>
              </a:rPr>
              <a:t> into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str1</a:t>
            </a:r>
            <a:r>
              <a:rPr dirty="0" lang="en-US" smtClean="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strncpy(str1, str2, sizeof(str1));</a:t>
            </a:r>
          </a:p>
        </p:txBody>
      </p:sp>
      <p:sp>
        <p:nvSpPr>
          <p:cNvPr id="295" name="Text Box 29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96" name="Text Box 29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 Box 10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Continuing a String Literal</a:t>
            </a:r>
          </a:p>
        </p:txBody>
      </p:sp>
      <p:sp>
        <p:nvSpPr>
          <p:cNvPr id="108" name="Text Box 10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There’s a better way to deal with long string literals.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When two or more string literals are adjacent, the compiler will join them into a single string.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This rule allows us to split a string literal over two or more lines: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	printf("When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you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come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to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a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fork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in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the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road,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take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it.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"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	       "--Yogi Berra");</a:t>
            </a:r>
          </a:p>
        </p:txBody>
      </p:sp>
      <p:sp>
        <p:nvSpPr>
          <p:cNvPr id="109" name="Text Box 10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10" name="Text Box 11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 Box 29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strcpy</a:t>
            </a:r>
            <a:r>
              <a:rPr dirty="0" lang="en-US" smtClean="0">
                <a:ea charset="-120" typeface="新細明體"/>
              </a:rPr>
              <a:t> (String Copy) Function</a:t>
            </a:r>
          </a:p>
        </p:txBody>
      </p:sp>
      <p:sp>
        <p:nvSpPr>
          <p:cNvPr id="298" name="Text Box 29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strncpy</a:t>
            </a:r>
            <a:r>
              <a:rPr dirty="0" lang="en-US" smtClean="0">
                <a:ea charset="-120" typeface="新細明體"/>
              </a:rPr>
              <a:t> will leave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str1</a:t>
            </a:r>
            <a:r>
              <a:rPr dirty="0" lang="en-US" smtClean="0">
                <a:ea charset="-120" typeface="新細明體"/>
              </a:rPr>
              <a:t> without a terminating null character if the length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str2</a:t>
            </a:r>
            <a:r>
              <a:rPr dirty="0" lang="en-US" smtClean="0">
                <a:ea charset="-120" typeface="新細明體"/>
              </a:rPr>
              <a:t> is greater than or equal to the size of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str1</a:t>
            </a:r>
            <a:r>
              <a:rPr dirty="0" lang="en-US" smtClean="0">
                <a:ea charset="-120" typeface="新細明體"/>
              </a:rPr>
              <a:t> array.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safer way to use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strncpy</a:t>
            </a:r>
            <a:r>
              <a:rPr dirty="0" lang="en-US" smtClean="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strncpy(str1, str2, sizeof(str1) - 1);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str1[sizeof(str1)-1] = '\0';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second statement guarantees that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str1</a:t>
            </a:r>
            <a:r>
              <a:rPr dirty="0" lang="en-US" smtClean="0">
                <a:ea charset="-120" typeface="新細明體"/>
              </a:rPr>
              <a:t> is always null-terminated.</a:t>
            </a:r>
          </a:p>
        </p:txBody>
      </p:sp>
      <p:sp>
        <p:nvSpPr>
          <p:cNvPr id="299" name="Text Box 29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00" name="Text Box 30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 Box 30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strlen</a:t>
            </a:r>
            <a:r>
              <a:rPr dirty="0" lang="en-US" smtClean="0">
                <a:ea charset="-120" typeface="新細明體"/>
              </a:rPr>
              <a:t> (String Length) Function</a:t>
            </a:r>
          </a:p>
        </p:txBody>
      </p:sp>
      <p:sp>
        <p:nvSpPr>
          <p:cNvPr id="302" name="Text Box 30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Prototype for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strlen</a:t>
            </a:r>
            <a:r>
              <a:rPr dirty="0" lang="en-US" smtClean="0">
                <a:ea charset="-120" typeface="新細明體"/>
              </a:rPr>
              <a:t> function: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size_t strlen(const char *s);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size_t</a:t>
            </a:r>
            <a:r>
              <a:rPr dirty="0" lang="en-US" smtClean="0">
                <a:ea charset="-120" typeface="新細明體"/>
              </a:rPr>
              <a:t> is a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typedef</a:t>
            </a:r>
            <a:r>
              <a:rPr dirty="0" lang="en-US" smtClean="0">
                <a:ea charset="-120" typeface="新細明體"/>
              </a:rPr>
              <a:t> name that represents one of C’s unsigned integer types.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303" name="Text Box 30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04" name="Text Box 30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 Box 30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strlen</a:t>
            </a:r>
            <a:r>
              <a:rPr dirty="0" lang="en-US" smtClean="0">
                <a:ea charset="-120" typeface="新細明體"/>
              </a:rPr>
              <a:t> (String Length) Function</a:t>
            </a:r>
          </a:p>
        </p:txBody>
      </p:sp>
      <p:sp>
        <p:nvSpPr>
          <p:cNvPr id="306" name="Text Box 30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strlen</a:t>
            </a:r>
            <a:r>
              <a:rPr dirty="0" lang="en-US" smtClean="0">
                <a:ea charset="-120" typeface="新細明體"/>
              </a:rPr>
              <a:t> returns the length of a string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</a:t>
            </a:r>
            <a:r>
              <a:rPr dirty="0" lang="en-US" smtClean="0">
                <a:ea charset="-120" typeface="新細明體"/>
              </a:rPr>
              <a:t>, not including the null character.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Examples: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int len;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endParaRPr dirty="0" lang="en-US" smtClean="0" sz="24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len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=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strlen("abc");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/*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len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is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now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3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*/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len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=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strlen("");  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/*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len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is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now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0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*/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strcpy(str1,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"abc");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len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=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strlen(str1);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/*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len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is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now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3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*/</a:t>
            </a:r>
          </a:p>
        </p:txBody>
      </p:sp>
      <p:sp>
        <p:nvSpPr>
          <p:cNvPr id="307" name="Text Box 30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08" name="Text Box 30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 Box 309"/>
          <p:cNvSpPr>
            <a:spLocks/>
          </p:cNvSpPr>
          <p:nvPr>
            <p:ph type="title"/>
          </p:nvPr>
        </p:nvSpPr>
        <p:spPr>
          <a:xfrm>
            <a:off x="381000" y="762000"/>
            <a:ext cx="83820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strcat</a:t>
            </a:r>
            <a:r>
              <a:rPr dirty="0" lang="en-US" smtClean="0">
                <a:ea charset="-120" typeface="新細明體"/>
              </a:rPr>
              <a:t> (String Concatenation) Function</a:t>
            </a:r>
          </a:p>
        </p:txBody>
      </p:sp>
      <p:sp>
        <p:nvSpPr>
          <p:cNvPr id="310" name="Text Box 310"/>
          <p:cNvSpPr>
            <a:spLocks/>
          </p:cNvSpPr>
          <p:nvPr>
            <p:ph type="obj"/>
          </p:nvPr>
        </p:nvSpPr>
        <p:spPr>
          <a:xfrm>
            <a:off x="685800" y="1524000"/>
            <a:ext cx="79375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400">
                <a:ea charset="-120" typeface="新細明體"/>
              </a:rPr>
              <a:t>Prototype for the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strcat</a:t>
            </a:r>
            <a:r>
              <a:rPr dirty="0" lang="en-US" smtClean="0" sz="2400">
                <a:ea charset="-120" typeface="新細明體"/>
              </a:rPr>
              <a:t> function: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char *strcat(char *s1, const char *s2);</a:t>
            </a:r>
          </a:p>
          <a:p>
            <a:pPr indent="-342900" marL="342900"/>
            <a:r>
              <a:rPr dirty="0" lang="en-US" smtClean="0" sz="2400">
                <a:latin charset="0" pitchFamily="49" typeface="Courier New"/>
                <a:ea charset="-120" typeface="新細明體"/>
              </a:rPr>
              <a:t>strcat</a:t>
            </a:r>
            <a:r>
              <a:rPr dirty="0" lang="en-US" smtClean="0" sz="2400">
                <a:ea charset="-120" typeface="新細明體"/>
              </a:rPr>
              <a:t> appends the contents of the string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s2</a:t>
            </a:r>
            <a:r>
              <a:rPr dirty="0" lang="en-US" smtClean="0" sz="2400">
                <a:ea charset="-120" typeface="新細明體"/>
              </a:rPr>
              <a:t> to the end of the string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s1</a:t>
            </a:r>
            <a:r>
              <a:rPr dirty="0" lang="en-US" smtClean="0" sz="240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 sz="2400">
                <a:ea charset="-120" typeface="新細明體"/>
              </a:rPr>
              <a:t>It returns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s1</a:t>
            </a:r>
            <a:r>
              <a:rPr dirty="0" lang="en-US" smtClean="0" sz="2400">
                <a:ea charset="-120" typeface="新細明體"/>
              </a:rPr>
              <a:t> (a pointer to the resulting string).</a:t>
            </a:r>
          </a:p>
          <a:p>
            <a:pPr indent="-342900" marL="342900"/>
            <a:r>
              <a:rPr dirty="0" lang="en-US" smtClean="0" sz="2400">
                <a:latin charset="0" pitchFamily="49" typeface="Courier New"/>
                <a:ea charset="-120" typeface="新細明體"/>
              </a:rPr>
              <a:t>strcat</a:t>
            </a:r>
            <a:r>
              <a:rPr dirty="0" lang="en-US" smtClean="0" sz="2400">
                <a:ea charset="-120" typeface="新細明體"/>
              </a:rPr>
              <a:t> examples: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strcpy(str1, "abc");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strcat(str1, "def");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  /* str1 now contains "abcdef" */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strcpy(str1, "abc");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strcpy(str2, "def");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strcat(str1, str2);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  /* str1 now contains "abcdef" */ </a:t>
            </a:r>
          </a:p>
        </p:txBody>
      </p:sp>
      <p:sp>
        <p:nvSpPr>
          <p:cNvPr id="311" name="Text Box 31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12" name="Text Box 31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 Box 313"/>
          <p:cNvSpPr>
            <a:spLocks/>
          </p:cNvSpPr>
          <p:nvPr>
            <p:ph type="title"/>
          </p:nvPr>
        </p:nvSpPr>
        <p:spPr>
          <a:xfrm>
            <a:off x="381000" y="762000"/>
            <a:ext cx="83820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strcat</a:t>
            </a:r>
            <a:r>
              <a:rPr dirty="0" lang="en-US" smtClean="0">
                <a:ea charset="-120" typeface="新細明體"/>
              </a:rPr>
              <a:t> (String Concatenation) Function</a:t>
            </a:r>
          </a:p>
        </p:txBody>
      </p:sp>
      <p:sp>
        <p:nvSpPr>
          <p:cNvPr id="314" name="Text Box 31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As with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strcpy</a:t>
            </a:r>
            <a:r>
              <a:rPr dirty="0" lang="en-US" smtClean="0">
                <a:ea charset="-120" typeface="新細明體"/>
              </a:rPr>
              <a:t>, the value returned by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strcat</a:t>
            </a:r>
            <a:r>
              <a:rPr dirty="0" lang="en-US" smtClean="0">
                <a:ea charset="-120" typeface="新細明體"/>
              </a:rPr>
              <a:t> is normally discarded.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following example shows how the return value might be used: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strcpy(str1, "abc");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strcpy(str2, "def");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strcat(str1, strcat(str2, "ghi"));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/* str1 now contains "abcdefghi";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   str2 contains "defghi" */</a:t>
            </a:r>
          </a:p>
        </p:txBody>
      </p:sp>
      <p:sp>
        <p:nvSpPr>
          <p:cNvPr id="315" name="Text Box 31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16" name="Text Box 31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 Box 317"/>
          <p:cNvSpPr>
            <a:spLocks/>
          </p:cNvSpPr>
          <p:nvPr>
            <p:ph type="title"/>
          </p:nvPr>
        </p:nvSpPr>
        <p:spPr>
          <a:xfrm>
            <a:off x="381000" y="762000"/>
            <a:ext cx="83820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strcat</a:t>
            </a:r>
            <a:r>
              <a:rPr dirty="0" lang="en-US" smtClean="0">
                <a:ea charset="-120" typeface="新細明體"/>
              </a:rPr>
              <a:t> (String Concatenation) Function</a:t>
            </a:r>
          </a:p>
        </p:txBody>
      </p:sp>
      <p:sp>
        <p:nvSpPr>
          <p:cNvPr id="318" name="Text Box 31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strcat(str1,</a:t>
            </a:r>
            <a:r>
              <a:rPr dirty="0" lang="en-US" smtClean="0">
                <a:ea charset="-120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str2)</a:t>
            </a:r>
            <a:r>
              <a:rPr dirty="0" lang="en-US" smtClean="0">
                <a:ea charset="-120" typeface="新細明體"/>
              </a:rPr>
              <a:t> causes undefined behavior if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str1</a:t>
            </a:r>
            <a:r>
              <a:rPr dirty="0" lang="en-US" smtClean="0">
                <a:ea charset="-120" typeface="新細明體"/>
              </a:rPr>
              <a:t> array isn’t long enough to accommodate the characters from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str2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Example: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char str1[6] = "abc";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endParaRPr dirty="0" lang="en-US" smtClean="0" sz="24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strcat(str1, "def");   /*** WRONG ***/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str1</a:t>
            </a:r>
            <a:r>
              <a:rPr dirty="0" lang="en-US" smtClean="0">
                <a:ea charset="-120" typeface="新細明體"/>
              </a:rPr>
              <a:t> is limited to six characters, causing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strcat</a:t>
            </a:r>
            <a:r>
              <a:rPr dirty="0" lang="en-US" smtClean="0">
                <a:ea charset="-120" typeface="新細明體"/>
              </a:rPr>
              <a:t> to write past the end of the array.</a:t>
            </a:r>
          </a:p>
        </p:txBody>
      </p:sp>
      <p:sp>
        <p:nvSpPr>
          <p:cNvPr id="319" name="Text Box 31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20" name="Text Box 32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 Box 321"/>
          <p:cNvSpPr>
            <a:spLocks/>
          </p:cNvSpPr>
          <p:nvPr>
            <p:ph type="title"/>
          </p:nvPr>
        </p:nvSpPr>
        <p:spPr>
          <a:xfrm>
            <a:off x="381000" y="762000"/>
            <a:ext cx="83820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strcat</a:t>
            </a:r>
            <a:r>
              <a:rPr dirty="0" lang="en-US" smtClean="0">
                <a:ea charset="-120" typeface="新細明體"/>
              </a:rPr>
              <a:t> (String Concatenation) Function</a:t>
            </a:r>
          </a:p>
        </p:txBody>
      </p:sp>
      <p:sp>
        <p:nvSpPr>
          <p:cNvPr id="322" name="Text Box 32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strncat</a:t>
            </a:r>
            <a:r>
              <a:rPr dirty="0" lang="en-US" smtClean="0">
                <a:ea charset="-120" typeface="新細明體"/>
              </a:rPr>
              <a:t> function is a safer but slower version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strcat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Like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strncpy</a:t>
            </a:r>
            <a:r>
              <a:rPr dirty="0" lang="en-US" smtClean="0">
                <a:ea charset="-120" typeface="新細明體"/>
              </a:rPr>
              <a:t>, it has a third argument that limits the number of characters it will copy.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call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strncat</a:t>
            </a:r>
            <a:r>
              <a:rPr dirty="0" lang="en-US" smtClean="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strncat(str1,</a:t>
            </a:r>
            <a:r>
              <a:rPr dirty="0" lang="en-US" smtClean="0" sz="9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str2,</a:t>
            </a:r>
            <a:r>
              <a:rPr dirty="0" lang="en-US" smtClean="0" sz="9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sizeof(str1)</a:t>
            </a:r>
            <a:r>
              <a:rPr dirty="0" lang="en-US" smtClean="0" sz="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-</a:t>
            </a:r>
            <a:r>
              <a:rPr dirty="0" lang="en-US" smtClean="0" sz="11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strlen(str1)</a:t>
            </a:r>
            <a:r>
              <a:rPr dirty="0" lang="en-US" smtClean="0" sz="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-</a:t>
            </a:r>
            <a:r>
              <a:rPr dirty="0" lang="en-US" smtClean="0" sz="11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1);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strncat</a:t>
            </a:r>
            <a:r>
              <a:rPr dirty="0" lang="en-US" smtClean="0">
                <a:ea charset="-120" typeface="新細明體"/>
              </a:rPr>
              <a:t> will terminate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str1</a:t>
            </a:r>
            <a:r>
              <a:rPr dirty="0" lang="en-US" smtClean="0">
                <a:ea charset="-120" typeface="新細明體"/>
              </a:rPr>
              <a:t> with a null character, which isn’t included in the third argument.</a:t>
            </a:r>
          </a:p>
        </p:txBody>
      </p:sp>
      <p:sp>
        <p:nvSpPr>
          <p:cNvPr id="323" name="Text Box 32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24" name="Text Box 32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 Box 325"/>
          <p:cNvSpPr>
            <a:spLocks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strcmp</a:t>
            </a:r>
            <a:r>
              <a:rPr dirty="0" lang="en-US" smtClean="0">
                <a:ea charset="-120" typeface="新細明體"/>
              </a:rPr>
              <a:t> (String Comparison) Function</a:t>
            </a:r>
          </a:p>
        </p:txBody>
      </p:sp>
      <p:sp>
        <p:nvSpPr>
          <p:cNvPr id="326" name="Text Box 32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Prototype for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strcmp</a:t>
            </a:r>
            <a:r>
              <a:rPr dirty="0" lang="en-US" smtClean="0">
                <a:ea charset="-120" typeface="新細明體"/>
              </a:rPr>
              <a:t> function: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int strcmp(const char *s1, const char *s2);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strcmp</a:t>
            </a:r>
            <a:r>
              <a:rPr dirty="0" lang="en-US" smtClean="0">
                <a:ea charset="-120" typeface="新細明體"/>
              </a:rPr>
              <a:t> compares the strings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s1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s2</a:t>
            </a:r>
            <a:r>
              <a:rPr dirty="0" lang="en-US" smtClean="0">
                <a:ea charset="-120" typeface="新細明體"/>
              </a:rPr>
              <a:t>, returning a value less than, equal to, or greater than 0, depending on whether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s1</a:t>
            </a:r>
            <a:r>
              <a:rPr dirty="0" lang="en-US" smtClean="0">
                <a:ea charset="-120" typeface="新細明體"/>
              </a:rPr>
              <a:t> is less than, equal to, or greater than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s2</a:t>
            </a:r>
            <a:r>
              <a:rPr dirty="0" lang="en-US" smtClean="0">
                <a:ea charset="-120" typeface="新細明體"/>
              </a:rPr>
              <a:t>.</a:t>
            </a:r>
          </a:p>
        </p:txBody>
      </p:sp>
      <p:sp>
        <p:nvSpPr>
          <p:cNvPr id="327" name="Text Box 32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28" name="Text Box 32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 Box 329"/>
          <p:cNvSpPr>
            <a:spLocks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strcmp</a:t>
            </a:r>
            <a:r>
              <a:rPr dirty="0" lang="en-US" smtClean="0">
                <a:ea charset="-120" typeface="新細明體"/>
              </a:rPr>
              <a:t> (String Comparison) Function</a:t>
            </a:r>
          </a:p>
        </p:txBody>
      </p:sp>
      <p:sp>
        <p:nvSpPr>
          <p:cNvPr id="330" name="Text Box 33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Testing whether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str1</a:t>
            </a:r>
            <a:r>
              <a:rPr dirty="0" lang="en-US" smtClean="0">
                <a:ea charset="-120" typeface="新細明體"/>
              </a:rPr>
              <a:t> is less than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str2</a:t>
            </a:r>
            <a:r>
              <a:rPr dirty="0" lang="en-US" smtClean="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if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(strcmp(str1,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str2)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&lt;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0)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  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/*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is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str1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&lt;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str2?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*/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  …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Testing whether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str1</a:t>
            </a:r>
            <a:r>
              <a:rPr dirty="0" lang="en-US" smtClean="0">
                <a:ea charset="-120" typeface="新細明體"/>
              </a:rPr>
              <a:t> is less than or equal to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str2</a:t>
            </a:r>
            <a:r>
              <a:rPr dirty="0" lang="en-US" smtClean="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if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(strcmp(str1,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str2)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&lt;=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0)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/*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is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str1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&lt;=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str2?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*/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  …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By choosing the proper operator (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&lt;</a:t>
            </a:r>
            <a:r>
              <a:rPr dirty="0" lang="en-US" smtClean="0">
                <a:ea charset="-120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&lt;=</a:t>
            </a:r>
            <a:r>
              <a:rPr dirty="0" lang="en-US" smtClean="0">
                <a:ea charset="-120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&gt;</a:t>
            </a:r>
            <a:r>
              <a:rPr dirty="0" lang="en-US" smtClean="0">
                <a:ea charset="-120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&gt;=</a:t>
            </a:r>
            <a:r>
              <a:rPr dirty="0" lang="en-US" smtClean="0">
                <a:ea charset="-120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==</a:t>
            </a:r>
            <a:r>
              <a:rPr dirty="0" lang="en-US" smtClean="0">
                <a:ea charset="-120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!=</a:t>
            </a:r>
            <a:r>
              <a:rPr dirty="0" lang="en-US" smtClean="0">
                <a:ea charset="-120" typeface="新細明體"/>
              </a:rPr>
              <a:t>), we can test any possible relationship between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str1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str2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331" name="Text Box 33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32" name="Text Box 33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 Box 333"/>
          <p:cNvSpPr>
            <a:spLocks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strcmp</a:t>
            </a:r>
            <a:r>
              <a:rPr dirty="0" lang="en-US" smtClean="0">
                <a:ea charset="-120" typeface="新細明體"/>
              </a:rPr>
              <a:t> (String Comparison) Function</a:t>
            </a:r>
          </a:p>
        </p:txBody>
      </p:sp>
      <p:sp>
        <p:nvSpPr>
          <p:cNvPr id="334" name="Text Box 33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strcmp</a:t>
            </a:r>
            <a:r>
              <a:rPr dirty="0" lang="en-US" smtClean="0">
                <a:ea charset="-120" typeface="新細明體"/>
              </a:rPr>
              <a:t> considers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s1</a:t>
            </a:r>
            <a:r>
              <a:rPr dirty="0" lang="en-US" smtClean="0">
                <a:ea charset="-120" typeface="新細明體"/>
              </a:rPr>
              <a:t> to be less than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s2</a:t>
            </a:r>
            <a:r>
              <a:rPr dirty="0" lang="en-US" smtClean="0">
                <a:ea charset="-120" typeface="新細明體"/>
              </a:rPr>
              <a:t> if either one of the following conditions is satisfied: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The first </a:t>
            </a:r>
            <a:r>
              <a:rPr dirty="0" i="1" lang="en-US" smtClean="0">
                <a:ea charset="-120" typeface="新細明體"/>
              </a:rPr>
              <a:t>i</a:t>
            </a:r>
            <a:r>
              <a:rPr dirty="0" lang="en-US" smtClean="0">
                <a:ea charset="-120" typeface="新細明體"/>
              </a:rPr>
              <a:t> characters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s1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s2</a:t>
            </a:r>
            <a:r>
              <a:rPr dirty="0" lang="en-US" smtClean="0">
                <a:ea charset="-120" typeface="新細明體"/>
              </a:rPr>
              <a:t> match, but the (</a:t>
            </a:r>
            <a:r>
              <a:rPr dirty="0" i="1" lang="en-US" smtClean="0">
                <a:ea charset="-120" typeface="新細明體"/>
              </a:rPr>
              <a:t>i</a:t>
            </a:r>
            <a:r>
              <a:rPr dirty="0" lang="en-US" smtClean="0">
                <a:ea charset="-120" typeface="新細明體"/>
              </a:rPr>
              <a:t>+1)st character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s1</a:t>
            </a:r>
            <a:r>
              <a:rPr dirty="0" lang="en-US" smtClean="0">
                <a:ea charset="-120" typeface="新細明體"/>
              </a:rPr>
              <a:t> is less than the (</a:t>
            </a:r>
            <a:r>
              <a:rPr dirty="0" i="1" lang="en-US" smtClean="0">
                <a:ea charset="-120" typeface="新細明體"/>
              </a:rPr>
              <a:t>i</a:t>
            </a:r>
            <a:r>
              <a:rPr dirty="0" lang="en-US" smtClean="0">
                <a:ea charset="-120" typeface="新細明體"/>
              </a:rPr>
              <a:t>+1)st character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s2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All characters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s1</a:t>
            </a:r>
            <a:r>
              <a:rPr dirty="0" lang="en-US" smtClean="0">
                <a:ea charset="-120" typeface="新細明體"/>
              </a:rPr>
              <a:t> match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s2</a:t>
            </a:r>
            <a:r>
              <a:rPr dirty="0" lang="en-US" smtClean="0">
                <a:ea charset="-120" typeface="新細明體"/>
              </a:rPr>
              <a:t>, but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s1</a:t>
            </a:r>
            <a:r>
              <a:rPr dirty="0" lang="en-US" smtClean="0">
                <a:ea charset="-120" typeface="新細明體"/>
              </a:rPr>
              <a:t> is shorter than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s2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285750" lvl="1" marL="742950"/>
            <a:endParaRPr dirty="0" lang="en-US" smtClean="0">
              <a:ea charset="-120" typeface="新細明體"/>
            </a:endParaRPr>
          </a:p>
        </p:txBody>
      </p:sp>
      <p:sp>
        <p:nvSpPr>
          <p:cNvPr id="335" name="Text Box 33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36" name="Text Box 33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 Box 11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How String Literals Are Stored</a:t>
            </a:r>
          </a:p>
        </p:txBody>
      </p:sp>
      <p:sp>
        <p:nvSpPr>
          <p:cNvPr id="112" name="Text Box 11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When a C compiler encounters a string literal of length </a:t>
            </a:r>
            <a:r>
              <a:rPr dirty="0" i="1" lang="en-US" smtClean="0">
                <a:ea charset="-120" typeface="新細明體"/>
              </a:rPr>
              <a:t>n</a:t>
            </a:r>
            <a:r>
              <a:rPr dirty="0" lang="en-US" smtClean="0">
                <a:ea charset="-120" typeface="新細明體"/>
              </a:rPr>
              <a:t> in a program, it sets aside </a:t>
            </a:r>
            <a:r>
              <a:rPr dirty="0" i="1" lang="en-US" smtClean="0">
                <a:ea charset="-120" typeface="新細明體"/>
              </a:rPr>
              <a:t>n</a:t>
            </a:r>
            <a:r>
              <a:rPr dirty="0" lang="en-US" smtClean="0">
                <a:ea charset="-120" typeface="新細明體"/>
              </a:rPr>
              <a:t> + 1 bytes of memory for the string.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This memory will contain the characters in the string, plus one extra character—the </a:t>
            </a:r>
            <a:r>
              <a:rPr b="1" dirty="0" i="1" lang="en-US" smtClean="0">
                <a:ea charset="-120" typeface="新細明體"/>
              </a:rPr>
              <a:t>null</a:t>
            </a:r>
            <a:r>
              <a:rPr dirty="0" lang="en-US" smtClean="0">
                <a:ea charset="-120" typeface="新細明體"/>
              </a:rPr>
              <a:t> </a:t>
            </a:r>
            <a:r>
              <a:rPr b="1" dirty="0" i="1" lang="en-US" smtClean="0">
                <a:ea charset="-120" typeface="新細明體"/>
              </a:rPr>
              <a:t>character</a:t>
            </a:r>
            <a:r>
              <a:rPr dirty="0" lang="en-US" smtClean="0">
                <a:ea charset="-120" typeface="新細明體"/>
              </a:rPr>
              <a:t>—to mark the end of the string.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null character is a byte whose bits are all zero, so it’s represented by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\0</a:t>
            </a:r>
            <a:r>
              <a:rPr dirty="0" lang="en-US" smtClean="0">
                <a:ea charset="-120" typeface="新細明體"/>
              </a:rPr>
              <a:t> escape sequence.</a:t>
            </a:r>
          </a:p>
        </p:txBody>
      </p:sp>
      <p:sp>
        <p:nvSpPr>
          <p:cNvPr id="113" name="Text Box 11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14" name="Text Box 11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 Box 337"/>
          <p:cNvSpPr>
            <a:spLocks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strcmp</a:t>
            </a:r>
            <a:r>
              <a:rPr dirty="0" lang="en-US" smtClean="0">
                <a:ea charset="-120" typeface="新細明體"/>
              </a:rPr>
              <a:t> (String Comparison) Function</a:t>
            </a:r>
          </a:p>
        </p:txBody>
      </p:sp>
      <p:sp>
        <p:nvSpPr>
          <p:cNvPr id="338" name="Text Box 33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As it compares two strings,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strcmp</a:t>
            </a:r>
            <a:r>
              <a:rPr dirty="0" lang="en-US" smtClean="0">
                <a:ea charset="-120" typeface="新細明體"/>
              </a:rPr>
              <a:t> looks at the numerical codes for the characters in the strings.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Some knowledge of the underlying character set is helpful to predict what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strcmp</a:t>
            </a:r>
            <a:r>
              <a:rPr dirty="0" lang="en-US" smtClean="0">
                <a:ea charset="-120" typeface="新細明體"/>
              </a:rPr>
              <a:t> will do.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Important properties of ASCII: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A–Z, a–z, and 0–9 have consecutive codes.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All upper-case letters are less than all lower-case letters.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Digits are less than letters.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Spaces are less than all printing characters.</a:t>
            </a:r>
          </a:p>
        </p:txBody>
      </p:sp>
      <p:sp>
        <p:nvSpPr>
          <p:cNvPr id="339" name="Text Box 33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40" name="Text Box 34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 Box 341"/>
          <p:cNvSpPr>
            <a:spLocks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 sz="3000">
                <a:ea charset="-120" typeface="新細明體"/>
              </a:rPr>
              <a:t>Program: Printing a One-Month Reminder List</a:t>
            </a:r>
          </a:p>
        </p:txBody>
      </p:sp>
      <p:sp>
        <p:nvSpPr>
          <p:cNvPr id="342" name="Text Box 34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remind.c</a:t>
            </a:r>
            <a:r>
              <a:rPr dirty="0" lang="en-US" smtClean="0">
                <a:ea charset="-120" typeface="新細明體"/>
              </a:rPr>
              <a:t> program prints a one-month list of daily reminders.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user will enter a series of reminders, with each prefixed by a day of the month.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When the user enters 0 instead of a valid day, the program will print a list of all reminders entered, sorted by day.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next slide shows a session with the program.</a:t>
            </a:r>
          </a:p>
        </p:txBody>
      </p:sp>
      <p:sp>
        <p:nvSpPr>
          <p:cNvPr id="343" name="Text Box 34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44" name="Text Box 34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 Box 345"/>
          <p:cNvSpPr>
            <a:spLocks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 sz="3000">
                <a:ea charset="-120" typeface="新細明體"/>
              </a:rPr>
              <a:t>Program: Printing a One-Month Reminder List</a:t>
            </a:r>
          </a:p>
        </p:txBody>
      </p:sp>
      <p:sp>
        <p:nvSpPr>
          <p:cNvPr id="346" name="Text Box 346"/>
          <p:cNvSpPr>
            <a:spLocks/>
          </p:cNvSpPr>
          <p:nvPr>
            <p:ph type="obj"/>
          </p:nvPr>
        </p:nvSpPr>
        <p:spPr>
          <a:xfrm>
            <a:off x="457200" y="1524000"/>
            <a:ext cx="83058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Enter day and reminder: </a:t>
            </a:r>
            <a:r>
              <a:rPr dirty="0" lang="en-US" smtClean="0" sz="1800" u="sng">
                <a:latin charset="0" pitchFamily="49" typeface="Courier New"/>
                <a:ea charset="-120" typeface="新細明體"/>
              </a:rPr>
              <a:t>24 Susan's birthday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Enter day and reminder: </a:t>
            </a:r>
            <a:r>
              <a:rPr dirty="0" lang="en-US" smtClean="0" sz="1800" u="sng">
                <a:latin charset="0" pitchFamily="49" typeface="Courier New"/>
                <a:ea charset="-120" typeface="新細明體"/>
              </a:rPr>
              <a:t>5 6:00 - Dinner with Marge and Russ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Enter day and reminder: </a:t>
            </a:r>
            <a:r>
              <a:rPr dirty="0" lang="en-US" smtClean="0" sz="1800" u="sng">
                <a:latin charset="0" pitchFamily="49" typeface="Courier New"/>
                <a:ea charset="-120" typeface="新細明體"/>
              </a:rPr>
              <a:t>26 Movie - "Chinatown"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Enter day and reminder: </a:t>
            </a:r>
            <a:r>
              <a:rPr dirty="0" lang="en-US" smtClean="0" sz="1800" u="sng">
                <a:latin charset="0" pitchFamily="49" typeface="Courier New"/>
                <a:ea charset="-120" typeface="新細明體"/>
              </a:rPr>
              <a:t>7 10:30 - Dental appointment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Enter day and reminder: </a:t>
            </a:r>
            <a:r>
              <a:rPr dirty="0" lang="en-US" smtClean="0" sz="1800" u="sng">
                <a:latin charset="0" pitchFamily="49" typeface="Courier New"/>
                <a:ea charset="-120" typeface="新細明體"/>
              </a:rPr>
              <a:t>12 Movie - "Dazed and Confused"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Enter day and reminder: </a:t>
            </a:r>
            <a:r>
              <a:rPr dirty="0" lang="en-US" smtClean="0" sz="1800" u="sng">
                <a:latin charset="0" pitchFamily="49" typeface="Courier New"/>
                <a:ea charset="-120" typeface="新細明體"/>
              </a:rPr>
              <a:t>5 Saturday class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Enter day and reminder: </a:t>
            </a:r>
            <a:r>
              <a:rPr dirty="0" lang="en-US" smtClean="0" sz="1800" u="sng">
                <a:latin charset="0" pitchFamily="49" typeface="Courier New"/>
                <a:ea charset="-120" typeface="新細明體"/>
              </a:rPr>
              <a:t>12 Saturday class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Enter day and reminder: </a:t>
            </a:r>
            <a:r>
              <a:rPr dirty="0" lang="en-US" smtClean="0" sz="1800" u="sng">
                <a:latin charset="0" pitchFamily="49" typeface="Courier New"/>
                <a:ea charset="-120" typeface="新細明體"/>
              </a:rPr>
              <a:t>0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	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Day Reminder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5 Saturday class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5 6:00 - Dinner with Marge and Russ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7 10:30 - Dental appointment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12 Saturday class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12 Movie - "Dazed and Confused“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24 Susan's birthday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26 Movie - "Chinatown"</a:t>
            </a:r>
          </a:p>
        </p:txBody>
      </p:sp>
      <p:sp>
        <p:nvSpPr>
          <p:cNvPr id="347" name="Text Box 34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48" name="Text Box 34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 Box 349"/>
          <p:cNvSpPr>
            <a:spLocks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 sz="3000">
                <a:ea charset="-120" typeface="新細明體"/>
              </a:rPr>
              <a:t>Program: Printing a One-Month Reminder List</a:t>
            </a:r>
          </a:p>
        </p:txBody>
      </p:sp>
      <p:sp>
        <p:nvSpPr>
          <p:cNvPr id="350" name="Text Box 35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Overall strategy: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Read a series of day-and-reminder combinations.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Store them in order (sorted by day).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Display them.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scanf</a:t>
            </a:r>
            <a:r>
              <a:rPr dirty="0" lang="en-US" smtClean="0">
                <a:ea charset="-120" typeface="新細明體"/>
              </a:rPr>
              <a:t> will be used to read the days.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read_line</a:t>
            </a:r>
            <a:r>
              <a:rPr dirty="0" lang="en-US" smtClean="0">
                <a:ea charset="-120" typeface="新細明體"/>
              </a:rPr>
              <a:t> will be used to read the reminders.</a:t>
            </a:r>
          </a:p>
        </p:txBody>
      </p:sp>
      <p:sp>
        <p:nvSpPr>
          <p:cNvPr id="351" name="Text Box 35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52" name="Text Box 35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 Box 353"/>
          <p:cNvSpPr>
            <a:spLocks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 sz="3000">
                <a:ea charset="-120" typeface="新細明體"/>
              </a:rPr>
              <a:t>Program: Printing a One-Month Reminder List</a:t>
            </a:r>
          </a:p>
        </p:txBody>
      </p:sp>
      <p:sp>
        <p:nvSpPr>
          <p:cNvPr id="354" name="Text Box 35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strings will be stored in a two-dimensional array of characters.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Each row of the array contains one string.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Actions taken after the program reads a day and its associated reminder: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Search the array to determine where the day belongs, using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strcmp</a:t>
            </a:r>
            <a:r>
              <a:rPr dirty="0" lang="en-US" smtClean="0">
                <a:ea charset="-120" typeface="新細明體"/>
              </a:rPr>
              <a:t> to do comparisons.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Use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strcpy</a:t>
            </a:r>
            <a:r>
              <a:rPr dirty="0" lang="en-US" smtClean="0">
                <a:ea charset="-120" typeface="新細明體"/>
              </a:rPr>
              <a:t> to move all strings below that point down one position.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Copy the day into the array and call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strcat</a:t>
            </a:r>
            <a:r>
              <a:rPr dirty="0" lang="en-US" smtClean="0">
                <a:ea charset="-120" typeface="新細明體"/>
              </a:rPr>
              <a:t> to append the reminder to the day.</a:t>
            </a:r>
          </a:p>
        </p:txBody>
      </p:sp>
      <p:sp>
        <p:nvSpPr>
          <p:cNvPr id="355" name="Text Box 35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56" name="Text Box 35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 Box 357"/>
          <p:cNvSpPr>
            <a:spLocks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 sz="3000">
                <a:ea charset="-120" typeface="新細明體"/>
              </a:rPr>
              <a:t>Program: Printing a One-Month Reminder List</a:t>
            </a:r>
          </a:p>
        </p:txBody>
      </p:sp>
      <p:sp>
        <p:nvSpPr>
          <p:cNvPr id="358" name="Text Box 35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One complication: how to right-justify the days in a two-character field.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solution: use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scanf</a:t>
            </a:r>
            <a:r>
              <a:rPr dirty="0" lang="en-US" smtClean="0">
                <a:ea charset="-120" typeface="新細明體"/>
              </a:rPr>
              <a:t> to read the day into an integer variable, than call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sprintf</a:t>
            </a:r>
            <a:r>
              <a:rPr dirty="0" lang="en-US" smtClean="0">
                <a:ea charset="-120" typeface="新細明體"/>
              </a:rPr>
              <a:t> to convert the day back into string form.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sprintf</a:t>
            </a:r>
            <a:r>
              <a:rPr dirty="0" lang="en-US" smtClean="0">
                <a:ea charset="-120" typeface="新細明體"/>
              </a:rPr>
              <a:t> is similar to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printf</a:t>
            </a:r>
            <a:r>
              <a:rPr dirty="0" lang="en-US" smtClean="0">
                <a:ea charset="-120" typeface="新細明體"/>
              </a:rPr>
              <a:t>, except that it writes output into a string.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call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sprintf(day_str, "%2d", day);</a:t>
            </a:r>
          </a:p>
          <a:p>
            <a:pPr indent="-342900" marL="342900">
              <a:buNone/>
            </a:pPr>
            <a:r>
              <a:rPr dirty="0" lang="en-US" smtClean="0">
                <a:ea charset="-120" typeface="新細明體"/>
              </a:rPr>
              <a:t>	writes the value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day</a:t>
            </a:r>
            <a:r>
              <a:rPr dirty="0" lang="en-US" smtClean="0">
                <a:ea charset="-120" typeface="新細明體"/>
              </a:rPr>
              <a:t> into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day_str</a:t>
            </a:r>
            <a:r>
              <a:rPr dirty="0" lang="en-US" smtClean="0">
                <a:ea charset="-120" typeface="新細明體"/>
              </a:rPr>
              <a:t>.</a:t>
            </a:r>
          </a:p>
        </p:txBody>
      </p:sp>
      <p:sp>
        <p:nvSpPr>
          <p:cNvPr id="359" name="Text Box 35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60" name="Text Box 36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 Box 361"/>
          <p:cNvSpPr>
            <a:spLocks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 sz="3000">
                <a:ea charset="-120" typeface="新細明體"/>
              </a:rPr>
              <a:t>Program: Printing a One-Month Reminder List</a:t>
            </a:r>
          </a:p>
        </p:txBody>
      </p:sp>
      <p:sp>
        <p:nvSpPr>
          <p:cNvPr id="362" name="Text Box 36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following call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scanf</a:t>
            </a:r>
            <a:r>
              <a:rPr dirty="0" lang="en-US" smtClean="0">
                <a:ea charset="-120" typeface="新細明體"/>
              </a:rPr>
              <a:t> ensures that the user doesn’t enter more than two digits: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scanf("%2d", &amp;day);</a:t>
            </a:r>
          </a:p>
        </p:txBody>
      </p:sp>
      <p:sp>
        <p:nvSpPr>
          <p:cNvPr id="363" name="Text Box 36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64" name="Text Box 36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 Box 365"/>
          <p:cNvSpPr>
            <a:spLocks/>
          </p:cNvSpPr>
          <p:nvPr>
            <p:ph type="obj"/>
          </p:nvPr>
        </p:nvSpPr>
        <p:spPr>
          <a:xfrm>
            <a:off x="381000" y="762000"/>
            <a:ext cx="83820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algn="ctr" indent="-342900" marL="342900">
              <a:spcBef>
                <a:spcPts val="600"/>
              </a:spcBef>
              <a:buNone/>
            </a:pPr>
            <a:r>
              <a:rPr b="1" dirty="0" lang="en-US" smtClean="0">
                <a:latin charset="0" pitchFamily="49" typeface="Courier New"/>
                <a:ea charset="-120" typeface="新細明體"/>
              </a:rPr>
              <a:t>remind.c</a:t>
            </a:r>
          </a:p>
          <a:p>
            <a:pPr indent="-342900" marL="342900">
              <a:spcBef>
                <a:spcPts val="200"/>
              </a:spcBef>
              <a:buNone/>
            </a:pPr>
            <a:r>
              <a:rPr dirty="0" lang="en-US" smtClean="0" sz="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/* Prints a one-month reminder list */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#include &lt;stdio.h&gt;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#include &lt;string.h&gt;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#define MAX_REMIND 50   /* maximum number of reminders */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#define MSG_LEN 60      /* max length of reminder message */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int read_line(char str[], int n);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int main(void)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{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char reminders[MAX_REMIND][MSG_LEN+3];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char day_str[3], msg_str[MSG_LEN+1];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int day, i, j, num_remind = 0;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for (;;) {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if (num_remind == MAX_REMIND) {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printf("-- No space left --\n");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break;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}</a:t>
            </a:r>
          </a:p>
        </p:txBody>
      </p:sp>
      <p:sp>
        <p:nvSpPr>
          <p:cNvPr id="366" name="Text Box 36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67" name="Text Box 36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 Box 368"/>
          <p:cNvSpPr>
            <a:spLocks/>
          </p:cNvSpPr>
          <p:nvPr>
            <p:ph type="obj"/>
          </p:nvPr>
        </p:nvSpPr>
        <p:spPr>
          <a:xfrm>
            <a:off x="381000" y="762000"/>
            <a:ext cx="83820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printf("Enter day and reminder: ");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scanf("%2d", &amp;day);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if (day == 0)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break;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sprintf(day_str, "%2d", day);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read_line(msg_str, MSG_LEN);</a:t>
            </a:r>
          </a:p>
          <a:p>
            <a:pPr indent="-342900" marL="342900">
              <a:lnSpc>
                <a:spcPct val="6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for (i = 0; i &lt; num_remind; i++)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if (strcmp(day_str, reminders[i]) &lt; 0)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  break;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for (j = num_remind; j &gt; i; j--)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strcpy(reminders[j], reminders[j-1]);</a:t>
            </a:r>
          </a:p>
          <a:p>
            <a:pPr indent="-342900" marL="342900">
              <a:lnSpc>
                <a:spcPct val="6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strcpy(reminders[i], day_str);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strcat(reminders[i], msg_str);</a:t>
            </a:r>
          </a:p>
          <a:p>
            <a:pPr indent="-342900" marL="342900">
              <a:lnSpc>
                <a:spcPct val="6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num_remind++;</a:t>
            </a:r>
          </a:p>
          <a:p>
            <a:pPr indent="-342900" marL="342900">
              <a:lnSpc>
                <a:spcPct val="6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}</a:t>
            </a:r>
          </a:p>
          <a:p>
            <a:pPr indent="-342900" marL="342900">
              <a:lnSpc>
                <a:spcPct val="6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printf("\nDay Reminder\n");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for (i = 0; i &lt; num_remind; i++)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printf(" %s\n", reminders[i]);</a:t>
            </a:r>
          </a:p>
          <a:p>
            <a:pPr indent="-342900" marL="342900">
              <a:lnSpc>
                <a:spcPct val="6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return 0;</a:t>
            </a:r>
          </a:p>
          <a:p>
            <a:pPr indent="-342900" marL="342900">
              <a:lnSpc>
                <a:spcPct val="6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}</a:t>
            </a:r>
          </a:p>
        </p:txBody>
      </p:sp>
      <p:sp>
        <p:nvSpPr>
          <p:cNvPr id="369" name="Text Box 36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70" name="Text Box 37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 Box 371"/>
          <p:cNvSpPr>
            <a:spLocks/>
          </p:cNvSpPr>
          <p:nvPr>
            <p:ph type="obj"/>
          </p:nvPr>
        </p:nvSpPr>
        <p:spPr>
          <a:xfrm>
            <a:off x="381000" y="762000"/>
            <a:ext cx="83820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int read_line(char str[], int n)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{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int ch, i = 0;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while ((ch = getchar()) != '\n')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if (i &lt; n)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str[i++] = ch;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str[i] = '\0';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return i;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}</a:t>
            </a:r>
          </a:p>
        </p:txBody>
      </p:sp>
      <p:sp>
        <p:nvSpPr>
          <p:cNvPr id="372" name="Text Box 37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73" name="Text Box 37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 Box 11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How String Literals Are Stored</a:t>
            </a:r>
          </a:p>
        </p:txBody>
      </p:sp>
      <p:sp>
        <p:nvSpPr>
          <p:cNvPr id="116" name="Text Box 11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string literal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"abc"</a:t>
            </a:r>
            <a:r>
              <a:rPr dirty="0" lang="en-US" smtClean="0">
                <a:ea charset="-120" typeface="新細明體"/>
              </a:rPr>
              <a:t> is stored as an array of four characters:</a:t>
            </a:r>
          </a:p>
          <a:p>
            <a:pPr indent="-342900" marL="342900">
              <a:buNone/>
            </a:pPr>
            <a:endParaRPr dirty="0" lang="en-US" smtClean="0">
              <a:ea charset="-120" typeface="新細明體"/>
            </a:endParaRPr>
          </a:p>
          <a:p>
            <a:pPr indent="-342900" marL="342900">
              <a:buNone/>
            </a:pPr>
            <a:endParaRPr dirty="0" lang="en-US" smtClean="0">
              <a:ea charset="-120" typeface="新細明體"/>
            </a:endParaRPr>
          </a:p>
          <a:p>
            <a:pPr indent="-342900" marL="342900"/>
            <a:r>
              <a:rPr dirty="0" lang="en-US" smtClean="0">
                <a:ea charset="-120" typeface="新細明體"/>
              </a:rPr>
              <a:t>The string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""</a:t>
            </a:r>
            <a:r>
              <a:rPr dirty="0" lang="en-US" smtClean="0">
                <a:ea charset="-120" typeface="新細明體"/>
              </a:rPr>
              <a:t> is stored as a single null character:</a:t>
            </a:r>
          </a:p>
          <a:p>
            <a:pPr indent="-342900" marL="342900">
              <a:buNone/>
            </a:pPr>
            <a:endParaRPr dirty="0" lang="en-US" smtClean="0">
              <a:ea charset="-120" typeface="新細明體"/>
            </a:endParaRPr>
          </a:p>
          <a:p>
            <a:pPr indent="-342900" marL="342900">
              <a:buNone/>
            </a:pPr>
            <a:endParaRPr dirty="0" lang="en-US" smtClean="0">
              <a:ea charset="-120" typeface="新細明體"/>
            </a:endParaRPr>
          </a:p>
        </p:txBody>
      </p:sp>
      <p:sp>
        <p:nvSpPr>
          <p:cNvPr id="117" name="Text Box 11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18" name="Text Box 11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  <p:pic>
        <p:nvPicPr>
          <p:cNvPr id="119" name="Picture 11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3370262" y="2484437"/>
            <a:ext cx="2306637" cy="715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Picture 121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4191000" y="4076700"/>
            <a:ext cx="6604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 Box 37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String Idioms</a:t>
            </a:r>
          </a:p>
        </p:txBody>
      </p:sp>
      <p:sp>
        <p:nvSpPr>
          <p:cNvPr id="375" name="Text Box 375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Functions that manipulate strings are a rich source of idioms.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We’ll explore some of the most famous idioms by using them to write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strlen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strcat</a:t>
            </a:r>
            <a:r>
              <a:rPr dirty="0" lang="en-US" smtClean="0">
                <a:ea charset="-120" typeface="新細明體"/>
              </a:rPr>
              <a:t> functions.</a:t>
            </a:r>
          </a:p>
        </p:txBody>
      </p:sp>
      <p:sp>
        <p:nvSpPr>
          <p:cNvPr id="376" name="Text Box 37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77" name="Text Box 37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 Box 37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Searching for the End of a String</a:t>
            </a:r>
          </a:p>
        </p:txBody>
      </p:sp>
      <p:sp>
        <p:nvSpPr>
          <p:cNvPr id="379" name="Text Box 379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 version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strlen</a:t>
            </a:r>
            <a:r>
              <a:rPr dirty="0" lang="en-US" smtClean="0">
                <a:ea charset="-120" typeface="新細明體"/>
              </a:rPr>
              <a:t> that searches for the end of a string, using a variable to keep track of the string’s length: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size_t strlen(const char *s)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size_t n;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for (n = 0; *s != '\0'; s++)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  n++;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return n;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}</a:t>
            </a:r>
          </a:p>
        </p:txBody>
      </p:sp>
      <p:sp>
        <p:nvSpPr>
          <p:cNvPr id="380" name="Text Box 38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81" name="Text Box 38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 Box 38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Searching for the End of a String</a:t>
            </a:r>
          </a:p>
        </p:txBody>
      </p:sp>
      <p:sp>
        <p:nvSpPr>
          <p:cNvPr id="383" name="Text Box 383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To condense the function, we can move the initialization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n</a:t>
            </a:r>
            <a:r>
              <a:rPr dirty="0" lang="en-US" smtClean="0">
                <a:ea charset="-120" typeface="新細明體"/>
              </a:rPr>
              <a:t> to its declaration: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size_t strlen(const char *s)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size_t n = 0;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endParaRPr dirty="0" lang="en-US" smtClean="0" sz="24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for (; *s != '\0'; s++)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  n++;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return n;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}</a:t>
            </a:r>
          </a:p>
        </p:txBody>
      </p:sp>
      <p:sp>
        <p:nvSpPr>
          <p:cNvPr id="384" name="Text Box 38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85" name="Text Box 38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 Box 38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Searching for the End of a String</a:t>
            </a:r>
          </a:p>
        </p:txBody>
      </p:sp>
      <p:sp>
        <p:nvSpPr>
          <p:cNvPr id="387" name="Text Box 38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typeface="新細明體"/>
              </a:rPr>
              <a:t>The condition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*s</a:t>
            </a:r>
            <a:r>
              <a:rPr dirty="0" lang="en-US" smtClean="0" sz="2600">
                <a:ea charset="-120" typeface="新細明體"/>
              </a:rPr>
              <a:t>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!=</a:t>
            </a:r>
            <a:r>
              <a:rPr dirty="0" lang="en-US" smtClean="0" sz="2600">
                <a:ea charset="-120" typeface="新細明體"/>
              </a:rPr>
              <a:t>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'\0'</a:t>
            </a:r>
            <a:r>
              <a:rPr dirty="0" lang="en-US" smtClean="0" sz="2600">
                <a:ea charset="-120" typeface="新細明體"/>
              </a:rPr>
              <a:t> is the same as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*s</a:t>
            </a:r>
            <a:r>
              <a:rPr dirty="0" lang="en-US" smtClean="0" sz="2600">
                <a:ea charset="-120" typeface="新細明體"/>
              </a:rPr>
              <a:t>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!=</a:t>
            </a:r>
            <a:r>
              <a:rPr dirty="0" lang="en-US" smtClean="0" sz="2600">
                <a:ea charset="-120" typeface="新細明體"/>
              </a:rPr>
              <a:t>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0</a:t>
            </a:r>
            <a:r>
              <a:rPr dirty="0" lang="en-US" smtClean="0" sz="2600">
                <a:ea charset="-120" typeface="新細明體"/>
              </a:rPr>
              <a:t>, which in turn is the same as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*s</a:t>
            </a:r>
            <a:r>
              <a:rPr dirty="0" lang="en-US" smtClean="0" sz="260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 sz="2600">
                <a:ea charset="-120" typeface="新細明體"/>
              </a:rPr>
              <a:t>A version of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strlen</a:t>
            </a:r>
            <a:r>
              <a:rPr dirty="0" lang="en-US" smtClean="0" sz="2600">
                <a:ea charset="-120" typeface="新細明體"/>
              </a:rPr>
              <a:t> that uses these observations: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size_t strlen(const char *s)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size_t n = 0;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 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for (; *s; s++)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  n++;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return n;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}</a:t>
            </a:r>
          </a:p>
        </p:txBody>
      </p:sp>
      <p:sp>
        <p:nvSpPr>
          <p:cNvPr id="388" name="Text Box 38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89" name="Text Box 38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 Box 39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Searching for the End of a String</a:t>
            </a:r>
          </a:p>
        </p:txBody>
      </p:sp>
      <p:sp>
        <p:nvSpPr>
          <p:cNvPr id="391" name="Text Box 39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next version increments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</a:t>
            </a:r>
            <a:r>
              <a:rPr dirty="0" lang="en-US" smtClean="0">
                <a:ea charset="-120" typeface="新細明體"/>
              </a:rPr>
              <a:t> and tests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*s</a:t>
            </a:r>
            <a:r>
              <a:rPr dirty="0" lang="en-US" smtClean="0">
                <a:ea charset="-120" typeface="新細明體"/>
              </a:rPr>
              <a:t> in the same expression: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size_t strlen(const char *s)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size_t n = 0;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 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for (; *s++;)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  n++;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return n;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} </a:t>
            </a:r>
          </a:p>
        </p:txBody>
      </p:sp>
      <p:sp>
        <p:nvSpPr>
          <p:cNvPr id="392" name="Text Box 39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93" name="Text Box 39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 Box 39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Searching for the End of a String</a:t>
            </a:r>
          </a:p>
        </p:txBody>
      </p:sp>
      <p:sp>
        <p:nvSpPr>
          <p:cNvPr id="395" name="Text Box 395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Replacing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for</a:t>
            </a:r>
            <a:r>
              <a:rPr dirty="0" lang="en-US" smtClean="0">
                <a:ea charset="-120" typeface="新細明體"/>
              </a:rPr>
              <a:t> statement with a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while</a:t>
            </a:r>
            <a:r>
              <a:rPr dirty="0" lang="en-US" smtClean="0">
                <a:ea charset="-120" typeface="新細明體"/>
              </a:rPr>
              <a:t> statement gives the following version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strlen</a:t>
            </a:r>
            <a:r>
              <a:rPr dirty="0" lang="en-US" smtClean="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size_t strlen(const char *s)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size_t n = 0;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 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while (*s++)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  n++;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return n;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}</a:t>
            </a:r>
          </a:p>
        </p:txBody>
      </p:sp>
      <p:sp>
        <p:nvSpPr>
          <p:cNvPr id="396" name="Text Box 39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97" name="Text Box 39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 Box 39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Searching for the End of a String</a:t>
            </a:r>
          </a:p>
        </p:txBody>
      </p:sp>
      <p:sp>
        <p:nvSpPr>
          <p:cNvPr id="399" name="Text Box 399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Although we’ve condensed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strlen</a:t>
            </a:r>
            <a:r>
              <a:rPr dirty="0" lang="en-US" smtClean="0">
                <a:ea charset="-120" typeface="新細明體"/>
              </a:rPr>
              <a:t> quite a bit, it’s likely that we haven’t increased its speed.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version that </a:t>
            </a:r>
            <a:r>
              <a:rPr dirty="0" i="1" lang="en-US" smtClean="0">
                <a:ea charset="-120" typeface="新細明體"/>
              </a:rPr>
              <a:t>does</a:t>
            </a:r>
            <a:r>
              <a:rPr dirty="0" lang="en-US" smtClean="0">
                <a:ea charset="-120" typeface="新細明體"/>
              </a:rPr>
              <a:t> run faster, at least with some compilers: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size_t strlen(const char *s)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const char *p = s;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while (*s)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  s++;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return s - p;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}</a:t>
            </a:r>
          </a:p>
        </p:txBody>
      </p:sp>
      <p:sp>
        <p:nvSpPr>
          <p:cNvPr id="400" name="Text Box 40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01" name="Text Box 40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 Box 40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Searching for the End of a String</a:t>
            </a:r>
          </a:p>
        </p:txBody>
      </p:sp>
      <p:sp>
        <p:nvSpPr>
          <p:cNvPr id="403" name="Text Box 403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Idioms for “search for the null character at the end of a string”: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while (*s)     while (*s++)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s++;           ;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first version leaves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</a:t>
            </a:r>
            <a:r>
              <a:rPr dirty="0" lang="en-US" smtClean="0">
                <a:ea charset="-120" typeface="新細明體"/>
              </a:rPr>
              <a:t> pointing to the null character.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second version is more concise, but leaves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</a:t>
            </a:r>
            <a:r>
              <a:rPr dirty="0" lang="en-US" smtClean="0">
                <a:ea charset="-120" typeface="新細明體"/>
              </a:rPr>
              <a:t> pointing just past the null character.</a:t>
            </a:r>
          </a:p>
        </p:txBody>
      </p:sp>
      <p:sp>
        <p:nvSpPr>
          <p:cNvPr id="404" name="Text Box 40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05" name="Text Box 40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 Box 40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Copying a String</a:t>
            </a:r>
          </a:p>
        </p:txBody>
      </p:sp>
      <p:sp>
        <p:nvSpPr>
          <p:cNvPr id="407" name="Text Box 40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Copying a string is another common operation.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To introduce C’s “string copy” idiom, we’ll develop two versions of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strcat</a:t>
            </a:r>
            <a:r>
              <a:rPr dirty="0" lang="en-US" smtClean="0">
                <a:ea charset="-120" typeface="新細明體"/>
              </a:rPr>
              <a:t> function.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first version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strcat</a:t>
            </a:r>
            <a:r>
              <a:rPr dirty="0" lang="en-US" smtClean="0">
                <a:ea charset="-120" typeface="新細明體"/>
              </a:rPr>
              <a:t> (next slide) uses a two-step algorithm: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Locate the null character at the end of the string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s1</a:t>
            </a:r>
            <a:r>
              <a:rPr dirty="0" lang="en-US" smtClean="0">
                <a:ea charset="-120" typeface="新細明體"/>
              </a:rPr>
              <a:t> and make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</a:t>
            </a:r>
            <a:r>
              <a:rPr dirty="0" lang="en-US" smtClean="0">
                <a:ea charset="-120" typeface="新細明體"/>
              </a:rPr>
              <a:t> point to it.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Copy characters one by one from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s2</a:t>
            </a:r>
            <a:r>
              <a:rPr dirty="0" lang="en-US" smtClean="0">
                <a:ea charset="-120" typeface="新細明體"/>
              </a:rPr>
              <a:t> to where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</a:t>
            </a:r>
            <a:r>
              <a:rPr dirty="0" lang="en-US" smtClean="0">
                <a:ea charset="-120" typeface="新細明體"/>
              </a:rPr>
              <a:t> is pointing.</a:t>
            </a:r>
          </a:p>
        </p:txBody>
      </p:sp>
      <p:sp>
        <p:nvSpPr>
          <p:cNvPr id="408" name="Text Box 40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09" name="Text Box 40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 Box 41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Copying a String</a:t>
            </a:r>
          </a:p>
        </p:txBody>
      </p:sp>
      <p:sp>
        <p:nvSpPr>
          <p:cNvPr id="411" name="Text Box 41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char *strcat(char *s1, const char *s2) 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char *p = s1;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endParaRPr dirty="0" lang="en-US" smtClean="0" sz="22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while (*p != '\0')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  p++;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while (*s2 != '\0') 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  *p = *s2;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  p++;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  s2++;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}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*p = '\0';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return s1;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}</a:t>
            </a:r>
          </a:p>
        </p:txBody>
      </p:sp>
      <p:sp>
        <p:nvSpPr>
          <p:cNvPr id="412" name="Text Box 41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13" name="Text Box 41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 Box 12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How String Literals Are Stored</a:t>
            </a:r>
          </a:p>
        </p:txBody>
      </p:sp>
      <p:sp>
        <p:nvSpPr>
          <p:cNvPr id="124" name="Text Box 12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Since a </a:t>
            </a:r>
            <a:r>
              <a:rPr b="1" dirty="0" lang="en-US" smtClean="0">
                <a:solidFill>
                  <a:srgbClr val="B82F25"/>
                </a:solidFill>
                <a:ea charset="-120" typeface="新細明體"/>
              </a:rPr>
              <a:t>string literal</a:t>
            </a:r>
            <a:r>
              <a:rPr dirty="0" lang="en-US" smtClean="0">
                <a:ea charset="-120" typeface="新細明體"/>
              </a:rPr>
              <a:t> is stored as an array, the </a:t>
            </a:r>
            <a:r>
              <a:rPr b="1" dirty="0" lang="en-US" smtClean="0">
                <a:solidFill>
                  <a:srgbClr val="B82F25"/>
                </a:solidFill>
                <a:ea charset="-120" typeface="新細明體"/>
              </a:rPr>
              <a:t>compiler treats it as a pointer of type </a:t>
            </a:r>
            <a:r>
              <a:rPr b="1" dirty="0" lang="en-US" smtClean="0">
                <a:solidFill>
                  <a:srgbClr val="B82F25"/>
                </a:solidFill>
                <a:latin charset="0" pitchFamily="49" typeface="Courier New"/>
                <a:ea charset="-120" typeface="新細明體"/>
              </a:rPr>
              <a:t>char</a:t>
            </a:r>
            <a:r>
              <a:rPr b="1" dirty="0" lang="en-US" smtClean="0">
                <a:solidFill>
                  <a:srgbClr val="B82F25"/>
                </a:solidFill>
                <a:ea charset="-120" typeface="新細明體"/>
              </a:rPr>
              <a:t> </a:t>
            </a:r>
            <a:r>
              <a:rPr b="1" dirty="0" lang="en-US" smtClean="0">
                <a:solidFill>
                  <a:srgbClr val="B82F25"/>
                </a:solidFill>
                <a:latin charset="0" pitchFamily="49" typeface="Courier New"/>
                <a:ea charset="-120" typeface="新細明體"/>
              </a:rPr>
              <a:t>*</a:t>
            </a:r>
            <a:r>
              <a:rPr b="1" dirty="0" lang="en-US" smtClean="0">
                <a:solidFill>
                  <a:srgbClr val="B82F25"/>
                </a:solidFill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Both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printf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scanf</a:t>
            </a:r>
            <a:r>
              <a:rPr dirty="0" lang="en-US" smtClean="0">
                <a:ea charset="-120" typeface="新細明體"/>
              </a:rPr>
              <a:t> expect a value of type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char</a:t>
            </a:r>
            <a:r>
              <a:rPr dirty="0" lang="en-US" smtClean="0">
                <a:ea charset="-120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*</a:t>
            </a:r>
            <a:r>
              <a:rPr dirty="0" lang="en-US" smtClean="0">
                <a:ea charset="-120" typeface="新細明體"/>
              </a:rPr>
              <a:t> as their first argument.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following call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printf</a:t>
            </a:r>
            <a:r>
              <a:rPr dirty="0" lang="en-US" smtClean="0">
                <a:ea charset="-120" typeface="新細明體"/>
              </a:rPr>
              <a:t> passes the address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"abc"</a:t>
            </a:r>
            <a:r>
              <a:rPr dirty="0" lang="en-US" smtClean="0">
                <a:ea charset="-120" typeface="新細明體"/>
              </a:rPr>
              <a:t> (a pointer to where the letter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a</a:t>
            </a:r>
            <a:r>
              <a:rPr dirty="0" lang="en-US" smtClean="0">
                <a:ea charset="-120" typeface="新細明體"/>
              </a:rPr>
              <a:t> is stored in memory):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printf("abc");</a:t>
            </a:r>
            <a:r>
              <a:rPr dirty="0" lang="en-US" smtClean="0">
                <a:ea charset="-120" typeface="新細明體"/>
              </a:rPr>
              <a:t> </a:t>
            </a:r>
          </a:p>
        </p:txBody>
      </p:sp>
      <p:sp>
        <p:nvSpPr>
          <p:cNvPr id="125" name="Text Box 12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26" name="Text Box 12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 Box 41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Copying a String</a:t>
            </a:r>
          </a:p>
        </p:txBody>
      </p:sp>
      <p:sp>
        <p:nvSpPr>
          <p:cNvPr id="415" name="Text Box 415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p</a:t>
            </a:r>
            <a:r>
              <a:rPr dirty="0" lang="en-US" smtClean="0">
                <a:ea charset="-120" typeface="新細明體"/>
              </a:rPr>
              <a:t> initially points to the first character in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s1</a:t>
            </a:r>
            <a:r>
              <a:rPr dirty="0" lang="en-US" smtClean="0">
                <a:ea charset="-120" typeface="新細明體"/>
              </a:rPr>
              <a:t> string: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  <a:p>
            <a:pPr indent="-342900" marL="342900"/>
            <a:endParaRPr dirty="0" lang="en-US" smtClean="0">
              <a:ea charset="-120" typeface="新細明體"/>
            </a:endParaRPr>
          </a:p>
          <a:p>
            <a:pPr indent="-342900" marL="342900"/>
            <a:endParaRPr dirty="0" lang="en-US" smtClean="0">
              <a:ea charset="-120" typeface="新細明體"/>
            </a:endParaRPr>
          </a:p>
          <a:p>
            <a:pPr indent="-342900" marL="342900"/>
            <a:endParaRPr dirty="0" lang="en-US" smtClean="0">
              <a:ea charset="-120" typeface="新細明體"/>
            </a:endParaRP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416" name="Text Box 41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17" name="Text Box 41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  <p:pic>
        <p:nvPicPr>
          <p:cNvPr id="418" name="Picture 418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019300" y="2595562"/>
            <a:ext cx="5022850" cy="1671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 Box 42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Copying a String</a:t>
            </a:r>
          </a:p>
        </p:txBody>
      </p:sp>
      <p:sp>
        <p:nvSpPr>
          <p:cNvPr id="421" name="Text Box 42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first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while</a:t>
            </a:r>
            <a:r>
              <a:rPr dirty="0" lang="en-US" smtClean="0">
                <a:ea charset="-120" typeface="新細明體"/>
              </a:rPr>
              <a:t> statement </a:t>
            </a:r>
            <a:r>
              <a:rPr dirty="0" lang="en-US" smtClean="0">
                <a:solidFill>
                  <a:srgbClr val="000000"/>
                </a:solidFill>
                <a:ea charset="-120" typeface="新細明體"/>
              </a:rPr>
              <a:t>locates the null character at the end of </a:t>
            </a:r>
            <a:r>
              <a:rPr dirty="0" lang="en-US" smtClean="0">
                <a:solidFill>
                  <a:srgbClr val="000000"/>
                </a:solidFill>
                <a:latin charset="0" pitchFamily="49" typeface="Courier New"/>
                <a:ea charset="-120" typeface="新細明體"/>
              </a:rPr>
              <a:t>s1</a:t>
            </a:r>
            <a:r>
              <a:rPr dirty="0" lang="en-US" smtClean="0">
                <a:solidFill>
                  <a:srgbClr val="000000"/>
                </a:solidFill>
                <a:ea charset="-120" typeface="新細明體"/>
              </a:rPr>
              <a:t> and makes </a:t>
            </a:r>
            <a:r>
              <a:rPr dirty="0" lang="en-US" smtClean="0">
                <a:solidFill>
                  <a:srgbClr val="000000"/>
                </a:solidFill>
                <a:latin charset="0" pitchFamily="49" typeface="Courier New"/>
                <a:ea charset="-120" typeface="新細明體"/>
              </a:rPr>
              <a:t>p</a:t>
            </a:r>
            <a:r>
              <a:rPr dirty="0" lang="en-US" smtClean="0">
                <a:solidFill>
                  <a:srgbClr val="000000"/>
                </a:solidFill>
                <a:ea charset="-120" typeface="新細明體"/>
              </a:rPr>
              <a:t> point to it: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422" name="Text Box 42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23" name="Text Box 42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  <p:pic>
        <p:nvPicPr>
          <p:cNvPr id="424" name="Picture 424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413000" y="2576512"/>
            <a:ext cx="4249737" cy="1690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ext Box 42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Copying a String</a:t>
            </a:r>
          </a:p>
        </p:txBody>
      </p:sp>
      <p:sp>
        <p:nvSpPr>
          <p:cNvPr id="427" name="Text Box 42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second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while</a:t>
            </a:r>
            <a:r>
              <a:rPr dirty="0" lang="en-US" smtClean="0">
                <a:ea charset="-120" typeface="新細明體"/>
              </a:rPr>
              <a:t> statement repeatedly copies one character from where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s2</a:t>
            </a:r>
            <a:r>
              <a:rPr dirty="0" lang="en-US" smtClean="0">
                <a:ea charset="-120" typeface="新細明體"/>
              </a:rPr>
              <a:t> points to where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</a:t>
            </a:r>
            <a:r>
              <a:rPr dirty="0" lang="en-US" smtClean="0">
                <a:ea charset="-120" typeface="新細明體"/>
              </a:rPr>
              <a:t> points, then increments both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s2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Assume that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s2</a:t>
            </a:r>
            <a:r>
              <a:rPr dirty="0" lang="en-US" smtClean="0">
                <a:ea charset="-120" typeface="新細明體"/>
              </a:rPr>
              <a:t> originally points to the string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"def"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strings after the first loop iteration:</a:t>
            </a:r>
          </a:p>
        </p:txBody>
      </p:sp>
      <p:sp>
        <p:nvSpPr>
          <p:cNvPr id="428" name="Text Box 42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29" name="Text Box 42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  <p:pic>
        <p:nvPicPr>
          <p:cNvPr id="430" name="Picture 430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206500" y="4454525"/>
            <a:ext cx="6664325" cy="16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 Box 43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Copying a String</a:t>
            </a:r>
          </a:p>
        </p:txBody>
      </p:sp>
      <p:sp>
        <p:nvSpPr>
          <p:cNvPr id="433" name="Text Box 433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loop terminates when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s2</a:t>
            </a:r>
            <a:r>
              <a:rPr dirty="0" lang="en-US" smtClean="0">
                <a:ea charset="-120" typeface="新細明體"/>
              </a:rPr>
              <a:t> points to the null character:</a:t>
            </a:r>
          </a:p>
          <a:p>
            <a:pPr indent="-342900" marL="342900">
              <a:buNone/>
            </a:pPr>
            <a:endParaRPr dirty="0" lang="en-US" smtClean="0">
              <a:ea charset="-120" typeface="新細明體"/>
            </a:endParaRPr>
          </a:p>
          <a:p>
            <a:pPr indent="-342900" marL="342900">
              <a:buNone/>
            </a:pPr>
            <a:endParaRPr dirty="0" lang="en-US" smtClean="0">
              <a:ea charset="-120" typeface="新細明體"/>
            </a:endParaRPr>
          </a:p>
          <a:p>
            <a:pPr indent="-342900" marL="342900">
              <a:buNone/>
            </a:pPr>
            <a:endParaRPr dirty="0" lang="en-US" smtClean="0">
              <a:ea charset="-120" typeface="新細明體"/>
            </a:endParaRPr>
          </a:p>
          <a:p>
            <a:pPr indent="-342900" marL="342900"/>
            <a:endParaRPr dirty="0" lang="en-US" smtClean="0">
              <a:ea charset="-120" typeface="新細明體"/>
            </a:endParaRPr>
          </a:p>
          <a:p>
            <a:pPr indent="-342900" marL="342900"/>
            <a:r>
              <a:rPr dirty="0" lang="en-US" smtClean="0">
                <a:ea charset="-120" typeface="新細明體"/>
              </a:rPr>
              <a:t>After putting a null character where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</a:t>
            </a:r>
            <a:r>
              <a:rPr dirty="0" lang="en-US" smtClean="0">
                <a:ea charset="-120" typeface="新細明體"/>
              </a:rPr>
              <a:t> is pointing,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strcat</a:t>
            </a:r>
            <a:r>
              <a:rPr dirty="0" lang="en-US" smtClean="0">
                <a:ea charset="-120" typeface="新細明體"/>
              </a:rPr>
              <a:t> returns.</a:t>
            </a:r>
          </a:p>
        </p:txBody>
      </p:sp>
      <p:sp>
        <p:nvSpPr>
          <p:cNvPr id="434" name="Text Box 43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35" name="Text Box 43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  <p:pic>
        <p:nvPicPr>
          <p:cNvPr id="436" name="Picture 436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185862" y="2582862"/>
            <a:ext cx="6688137" cy="1684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ext Box 43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Copying a String</a:t>
            </a:r>
          </a:p>
        </p:txBody>
      </p:sp>
      <p:sp>
        <p:nvSpPr>
          <p:cNvPr id="439" name="Text Box 439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Condensed version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strcat</a:t>
            </a:r>
            <a:r>
              <a:rPr dirty="0" lang="en-US" smtClean="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char *strcat(char *s1, const char *s2) 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char *p = s1;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 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while (*p)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  p++;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while (*p++ = *s2++)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  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return s1;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}</a:t>
            </a:r>
          </a:p>
        </p:txBody>
      </p:sp>
      <p:sp>
        <p:nvSpPr>
          <p:cNvPr id="440" name="Text Box 44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41" name="Text Box 44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 Box 44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Copying a String</a:t>
            </a:r>
          </a:p>
        </p:txBody>
      </p:sp>
      <p:sp>
        <p:nvSpPr>
          <p:cNvPr id="443" name="Text Box 443"/>
          <p:cNvSpPr>
            <a:spLocks/>
          </p:cNvSpPr>
          <p:nvPr>
            <p:ph type="obj"/>
          </p:nvPr>
        </p:nvSpPr>
        <p:spPr>
          <a:xfrm>
            <a:off x="685800" y="1524000"/>
            <a:ext cx="78486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heart of the streamlined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strcat</a:t>
            </a:r>
            <a:r>
              <a:rPr dirty="0" lang="en-US" smtClean="0">
                <a:ea charset="-120" typeface="新細明體"/>
              </a:rPr>
              <a:t> function is the “string copy” idiom: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while (*p++ = *s2++)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;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Ignoring the two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++</a:t>
            </a:r>
            <a:r>
              <a:rPr dirty="0" lang="en-US" smtClean="0">
                <a:ea charset="-120" typeface="新細明體"/>
              </a:rPr>
              <a:t> operators, the expression inside the parentheses is an assignment: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*p = *s2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After the assignment,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s2</a:t>
            </a:r>
            <a:r>
              <a:rPr dirty="0" lang="en-US" smtClean="0">
                <a:ea charset="-120" typeface="新細明體"/>
              </a:rPr>
              <a:t> are incremented.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Repeatedly evaluating this expression copies characters from where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s2</a:t>
            </a:r>
            <a:r>
              <a:rPr dirty="0" lang="en-US" smtClean="0">
                <a:ea charset="-120" typeface="新細明體"/>
              </a:rPr>
              <a:t> points to where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</a:t>
            </a:r>
            <a:r>
              <a:rPr dirty="0" lang="en-US" smtClean="0">
                <a:ea charset="-120" typeface="新細明體"/>
              </a:rPr>
              <a:t> points.</a:t>
            </a:r>
          </a:p>
        </p:txBody>
      </p:sp>
      <p:sp>
        <p:nvSpPr>
          <p:cNvPr id="444" name="Text Box 44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45" name="Text Box 44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 Box 44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Copying a String</a:t>
            </a:r>
          </a:p>
        </p:txBody>
      </p:sp>
      <p:sp>
        <p:nvSpPr>
          <p:cNvPr id="447" name="Text Box 44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But what causes the loop to terminate?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while</a:t>
            </a:r>
            <a:r>
              <a:rPr dirty="0" lang="en-US" smtClean="0">
                <a:ea charset="-120" typeface="新細明體"/>
              </a:rPr>
              <a:t> statement tests the character that was copied by the assignment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*p</a:t>
            </a:r>
            <a:r>
              <a:rPr dirty="0" lang="en-US" smtClean="0">
                <a:ea charset="-120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=</a:t>
            </a:r>
            <a:r>
              <a:rPr dirty="0" lang="en-US" smtClean="0">
                <a:ea charset="-120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*s2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All characters except the null character test true.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loop terminates </a:t>
            </a:r>
            <a:r>
              <a:rPr dirty="0" i="1" lang="en-US" smtClean="0">
                <a:ea charset="-120" typeface="新細明體"/>
              </a:rPr>
              <a:t>after</a:t>
            </a:r>
            <a:r>
              <a:rPr dirty="0" lang="en-US" smtClean="0">
                <a:ea charset="-120" typeface="新細明體"/>
              </a:rPr>
              <a:t> the assignment, so the null character will be copied.</a:t>
            </a:r>
          </a:p>
        </p:txBody>
      </p:sp>
      <p:sp>
        <p:nvSpPr>
          <p:cNvPr id="448" name="Text Box 44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49" name="Text Box 44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 Box 45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Arrays of Strings</a:t>
            </a:r>
          </a:p>
        </p:txBody>
      </p:sp>
      <p:sp>
        <p:nvSpPr>
          <p:cNvPr id="451" name="Text Box 45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There is more than one way to store an array of strings.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One option is to use a two-dimensional array of characters, with one string per row: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char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planets[][8]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=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{"Mercury",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"Venus",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"Earth",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                  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  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"Mars",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"Jupiter",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"Saturn",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                  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  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"Uranus",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"Neptune",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"Pluto"};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number of rows in the array can be omitted, but we must specify the number of columns.</a:t>
            </a:r>
          </a:p>
        </p:txBody>
      </p:sp>
      <p:sp>
        <p:nvSpPr>
          <p:cNvPr id="452" name="Text Box 45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53" name="Text Box 45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 Box 45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Arrays of Strings</a:t>
            </a:r>
          </a:p>
        </p:txBody>
      </p:sp>
      <p:sp>
        <p:nvSpPr>
          <p:cNvPr id="455" name="Text Box 455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Unfortunately,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planets</a:t>
            </a:r>
            <a:r>
              <a:rPr dirty="0" lang="en-US" smtClean="0">
                <a:ea charset="-120" typeface="新細明體"/>
              </a:rPr>
              <a:t> array contains a fair bit of wasted space (extra null characters):</a:t>
            </a:r>
          </a:p>
        </p:txBody>
      </p:sp>
      <p:sp>
        <p:nvSpPr>
          <p:cNvPr id="456" name="Text Box 45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57" name="Text Box 45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  <p:pic>
        <p:nvPicPr>
          <p:cNvPr id="458" name="Picture 458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874962" y="2547937"/>
            <a:ext cx="3297237" cy="3675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ext Box 46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Arrays of Strings</a:t>
            </a:r>
          </a:p>
        </p:txBody>
      </p:sp>
      <p:sp>
        <p:nvSpPr>
          <p:cNvPr id="461" name="Text Box 46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Most collections of strings will have a mixture of long strings and short strings.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What we need is a </a:t>
            </a:r>
            <a:r>
              <a:rPr b="1" dirty="0" i="1" lang="en-US" smtClean="0">
                <a:ea charset="-120" typeface="新細明體"/>
              </a:rPr>
              <a:t>ragged array, </a:t>
            </a:r>
            <a:r>
              <a:rPr dirty="0" lang="en-US" smtClean="0">
                <a:ea charset="-120" typeface="新細明體"/>
              </a:rPr>
              <a:t>whose rows can have different lengths.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We can simulate a ragged array in C by creating an array whose elements are </a:t>
            </a:r>
            <a:r>
              <a:rPr dirty="0" i="1" lang="en-US" smtClean="0">
                <a:ea charset="-120" typeface="新細明體"/>
              </a:rPr>
              <a:t>pointers</a:t>
            </a:r>
            <a:r>
              <a:rPr dirty="0" lang="en-US" smtClean="0">
                <a:ea charset="-120" typeface="新細明體"/>
              </a:rPr>
              <a:t> to strings: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char</a:t>
            </a:r>
            <a:r>
              <a:rPr dirty="0" lang="en-US" smtClean="0" sz="14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*planets[]</a:t>
            </a:r>
            <a:r>
              <a:rPr dirty="0" lang="en-US" smtClean="0" sz="14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=</a:t>
            </a:r>
            <a:r>
              <a:rPr dirty="0" lang="en-US" smtClean="0" sz="14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{"Mercury",</a:t>
            </a:r>
            <a:r>
              <a:rPr dirty="0" lang="en-US" smtClean="0" sz="14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"Venus",</a:t>
            </a:r>
            <a:r>
              <a:rPr dirty="0" lang="en-US" smtClean="0" sz="14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"Earth",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                </a:t>
            </a:r>
            <a:r>
              <a:rPr dirty="0" lang="en-US" smtClean="0" sz="1400">
                <a:latin charset="0" pitchFamily="49" typeface="Courier New"/>
                <a:ea charset="-120" typeface="新細明體"/>
              </a:rPr>
              <a:t>  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"Mars",</a:t>
            </a:r>
            <a:r>
              <a:rPr dirty="0" lang="en-US" smtClean="0" sz="14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"Jupiter",</a:t>
            </a:r>
            <a:r>
              <a:rPr dirty="0" lang="en-US" smtClean="0" sz="14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"Saturn",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                </a:t>
            </a:r>
            <a:r>
              <a:rPr dirty="0" lang="en-US" smtClean="0" sz="1400">
                <a:latin charset="0" pitchFamily="49" typeface="Courier New"/>
                <a:ea charset="-120" typeface="新細明體"/>
              </a:rPr>
              <a:t>  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"Uranus",</a:t>
            </a:r>
            <a:r>
              <a:rPr dirty="0" lang="en-US" smtClean="0" sz="14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"Neptune",</a:t>
            </a:r>
            <a:r>
              <a:rPr dirty="0" lang="en-US" smtClean="0" sz="14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"Pluto"};</a:t>
            </a:r>
          </a:p>
        </p:txBody>
      </p:sp>
      <p:sp>
        <p:nvSpPr>
          <p:cNvPr id="462" name="Text Box 46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63" name="Text Box 46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Box 12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Operations on String Literals</a:t>
            </a:r>
          </a:p>
        </p:txBody>
      </p:sp>
      <p:sp>
        <p:nvSpPr>
          <p:cNvPr id="128" name="Text Box 12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We can use a string literal wherever C allows a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char</a:t>
            </a:r>
            <a:r>
              <a:rPr dirty="0" lang="en-US" smtClean="0">
                <a:ea charset="-120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*</a:t>
            </a:r>
            <a:r>
              <a:rPr dirty="0" lang="en-US" smtClean="0">
                <a:ea charset="-120" typeface="新細明體"/>
              </a:rPr>
              <a:t> pointer: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char *p;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endParaRPr dirty="0" lang="en-US" smtClean="0" sz="24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p = "abc";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This assignment makes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</a:t>
            </a:r>
            <a:r>
              <a:rPr dirty="0" lang="en-US" smtClean="0">
                <a:ea charset="-120" typeface="新細明體"/>
              </a:rPr>
              <a:t> point to the first character of the string.</a:t>
            </a:r>
          </a:p>
        </p:txBody>
      </p:sp>
      <p:sp>
        <p:nvSpPr>
          <p:cNvPr id="129" name="Text Box 12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30" name="Text Box 13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ext Box 46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Arrays of Strings</a:t>
            </a:r>
          </a:p>
        </p:txBody>
      </p:sp>
      <p:sp>
        <p:nvSpPr>
          <p:cNvPr id="465" name="Text Box 465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This small change has a dramatic effect on how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planets</a:t>
            </a:r>
            <a:r>
              <a:rPr dirty="0" lang="en-US" smtClean="0">
                <a:ea charset="-120" typeface="新細明體"/>
              </a:rPr>
              <a:t> is stored:</a:t>
            </a:r>
          </a:p>
        </p:txBody>
      </p:sp>
      <p:sp>
        <p:nvSpPr>
          <p:cNvPr id="466" name="Text Box 46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67" name="Text Box 46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  <p:pic>
        <p:nvPicPr>
          <p:cNvPr id="468" name="Picture 468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781300" y="2530475"/>
            <a:ext cx="3479800" cy="36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 Box 47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Arrays of Strings</a:t>
            </a:r>
          </a:p>
        </p:txBody>
      </p:sp>
      <p:sp>
        <p:nvSpPr>
          <p:cNvPr id="471" name="Text Box 47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To access one of the planet names, all we need do is subscript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planets</a:t>
            </a:r>
            <a:r>
              <a:rPr dirty="0" lang="en-US" smtClean="0">
                <a:ea charset="-120" typeface="新細明體"/>
              </a:rPr>
              <a:t> array.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Accessing a character in a planet name is done in the same way as accessing an element of a two-dimensional array.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loop that searches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planets</a:t>
            </a:r>
            <a:r>
              <a:rPr dirty="0" lang="en-US" smtClean="0">
                <a:ea charset="-120" typeface="新細明體"/>
              </a:rPr>
              <a:t> array for strings beginning with the letter M: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for (i = 0; i &lt; 9; i++)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  if (planets[i][0] == 'M')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    printf("%s begins with M\n", planets[i]);</a:t>
            </a:r>
          </a:p>
        </p:txBody>
      </p:sp>
      <p:sp>
        <p:nvSpPr>
          <p:cNvPr id="472" name="Text Box 47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73" name="Text Box 47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 Box 47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Command-Line Arguments</a:t>
            </a:r>
          </a:p>
        </p:txBody>
      </p:sp>
      <p:sp>
        <p:nvSpPr>
          <p:cNvPr id="475" name="Text Box 475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When we run a program, we’ll often need to supply it with information.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This may include a file name or a switch that modifies the program’s behavior.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Examples of the UNIX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ls</a:t>
            </a:r>
            <a:r>
              <a:rPr dirty="0" lang="en-US" smtClean="0">
                <a:ea charset="-120" typeface="新細明體"/>
              </a:rPr>
              <a:t> command: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ls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ls –l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ls -l remind.c</a:t>
            </a:r>
          </a:p>
        </p:txBody>
      </p:sp>
      <p:sp>
        <p:nvSpPr>
          <p:cNvPr id="476" name="Text Box 47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77" name="Text Box 47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Text Box 47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Command-Line Arguments</a:t>
            </a:r>
          </a:p>
        </p:txBody>
      </p:sp>
      <p:sp>
        <p:nvSpPr>
          <p:cNvPr id="479" name="Text Box 479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Command-line information is available to all programs, not just operating system commands.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To obtain access to </a:t>
            </a:r>
            <a:r>
              <a:rPr b="1" dirty="0" i="1" lang="en-US" smtClean="0">
                <a:ea charset="-120" typeface="新細明體"/>
              </a:rPr>
              <a:t>command-line arguments</a:t>
            </a:r>
            <a:r>
              <a:rPr b="1" dirty="0" lang="en-US" smtClean="0">
                <a:ea charset="-120" typeface="新細明體"/>
              </a:rPr>
              <a:t>,</a:t>
            </a:r>
            <a:r>
              <a:rPr dirty="0" lang="en-US" smtClean="0">
                <a:ea charset="-120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main</a:t>
            </a:r>
            <a:r>
              <a:rPr dirty="0" lang="en-US" smtClean="0">
                <a:ea charset="-120" typeface="新細明體"/>
              </a:rPr>
              <a:t> must have two parameters: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int main(int argc, char *argv[])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…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}</a:t>
            </a:r>
          </a:p>
          <a:p>
            <a:pPr indent="-342900" marL="342900"/>
            <a:r>
              <a:rPr dirty="0" lang="en-US" smtClean="0">
                <a:solidFill>
                  <a:srgbClr val="000000"/>
                </a:solidFill>
                <a:ea charset="-120" typeface="新細明體"/>
              </a:rPr>
              <a:t>Command-line arguments are called </a:t>
            </a:r>
            <a:r>
              <a:rPr b="1" dirty="0" i="1" lang="en-US" smtClean="0">
                <a:solidFill>
                  <a:srgbClr val="000000"/>
                </a:solidFill>
                <a:ea charset="-120" typeface="新細明體"/>
              </a:rPr>
              <a:t>program parameters</a:t>
            </a:r>
            <a:r>
              <a:rPr dirty="0" lang="en-US" smtClean="0">
                <a:solidFill>
                  <a:srgbClr val="000000"/>
                </a:solidFill>
                <a:ea charset="-120" typeface="新細明體"/>
              </a:rPr>
              <a:t> in the C standard.</a:t>
            </a:r>
          </a:p>
          <a:p>
            <a:pPr indent="-342900" marL="342900"/>
            <a:endParaRPr dirty="0" lang="en-US" smtClean="0">
              <a:solidFill>
                <a:srgbClr val="000000"/>
              </a:solidFill>
              <a:ea charset="-120" typeface="新細明體"/>
            </a:endParaRPr>
          </a:p>
        </p:txBody>
      </p:sp>
      <p:sp>
        <p:nvSpPr>
          <p:cNvPr id="480" name="Text Box 48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81" name="Text Box 48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 Box 48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Command-Line Arguments</a:t>
            </a:r>
          </a:p>
        </p:txBody>
      </p:sp>
      <p:sp>
        <p:nvSpPr>
          <p:cNvPr id="483" name="Text Box 483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spcBef>
                <a:spcPts val="500"/>
              </a:spcBef>
            </a:pPr>
            <a:r>
              <a:rPr dirty="0" lang="en-US" smtClean="0">
                <a:latin charset="0" pitchFamily="49" typeface="Courier New"/>
                <a:ea charset="-120" typeface="新細明體"/>
              </a:rPr>
              <a:t>argc</a:t>
            </a:r>
            <a:r>
              <a:rPr dirty="0" lang="en-US" smtClean="0">
                <a:ea charset="-120" typeface="新細明體"/>
              </a:rPr>
              <a:t> (“argument count”) is the number of command-line arguments.</a:t>
            </a:r>
          </a:p>
          <a:p>
            <a:pPr indent="-342900" marL="342900">
              <a:spcBef>
                <a:spcPts val="500"/>
              </a:spcBef>
            </a:pPr>
            <a:r>
              <a:rPr dirty="0" lang="en-US" smtClean="0">
                <a:latin charset="0" pitchFamily="49" typeface="Courier New"/>
                <a:ea charset="-120" typeface="新細明體"/>
              </a:rPr>
              <a:t>argv</a:t>
            </a:r>
            <a:r>
              <a:rPr dirty="0" lang="en-US" smtClean="0">
                <a:ea charset="-120" typeface="新細明體"/>
              </a:rPr>
              <a:t> (“argument vector”) is an array of pointers to the command-line arguments (stored as strings).</a:t>
            </a:r>
          </a:p>
          <a:p>
            <a:pPr indent="-342900" marL="342900">
              <a:spcBef>
                <a:spcPts val="500"/>
              </a:spcBef>
            </a:pPr>
            <a:r>
              <a:rPr dirty="0" lang="en-US" smtClean="0">
                <a:latin charset="0" pitchFamily="49" typeface="Courier New"/>
                <a:ea charset="-120" typeface="新細明體"/>
              </a:rPr>
              <a:t>argv[0]</a:t>
            </a:r>
            <a:r>
              <a:rPr dirty="0" lang="en-US" smtClean="0">
                <a:ea charset="-120" typeface="新細明體"/>
              </a:rPr>
              <a:t> points to the name of the program, while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argv[1]</a:t>
            </a:r>
            <a:r>
              <a:rPr dirty="0" lang="en-US" smtClean="0">
                <a:ea charset="-120" typeface="新細明體"/>
              </a:rPr>
              <a:t> through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argv[argc-1]</a:t>
            </a:r>
            <a:r>
              <a:rPr dirty="0" lang="en-US" smtClean="0">
                <a:ea charset="-120" typeface="新細明體"/>
              </a:rPr>
              <a:t> point to the remaining command-line arguments.</a:t>
            </a:r>
          </a:p>
          <a:p>
            <a:pPr indent="-342900" marL="342900">
              <a:spcBef>
                <a:spcPts val="500"/>
              </a:spcBef>
            </a:pPr>
            <a:r>
              <a:rPr dirty="0" lang="en-US" smtClean="0">
                <a:latin charset="0" pitchFamily="49" typeface="Courier New"/>
                <a:ea charset="-120" typeface="新細明體"/>
              </a:rPr>
              <a:t>argv[argc]</a:t>
            </a:r>
            <a:r>
              <a:rPr dirty="0" lang="en-US" smtClean="0">
                <a:ea charset="-120" typeface="新細明體"/>
              </a:rPr>
              <a:t> is always a </a:t>
            </a:r>
            <a:r>
              <a:rPr b="1" dirty="0" i="1" lang="en-US" smtClean="0">
                <a:ea charset="-120" typeface="新細明體"/>
              </a:rPr>
              <a:t>null pointer</a:t>
            </a:r>
            <a:r>
              <a:rPr dirty="0" lang="en-US" smtClean="0">
                <a:ea charset="-120" typeface="新細明體"/>
              </a:rPr>
              <a:t>—a special pointer that points to nothing.</a:t>
            </a:r>
          </a:p>
          <a:p>
            <a:pPr indent="-285750" lvl="1" marL="742950">
              <a:spcBef>
                <a:spcPts val="400"/>
              </a:spcBef>
            </a:pPr>
            <a:r>
              <a:rPr dirty="0" lang="en-US" smtClean="0">
                <a:ea charset="-120" typeface="新細明體"/>
              </a:rPr>
              <a:t>The macro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NULL</a:t>
            </a:r>
            <a:r>
              <a:rPr dirty="0" lang="en-US" smtClean="0">
                <a:ea charset="-120" typeface="新細明體"/>
              </a:rPr>
              <a:t> represents a null pointer.</a:t>
            </a:r>
          </a:p>
        </p:txBody>
      </p:sp>
      <p:sp>
        <p:nvSpPr>
          <p:cNvPr id="484" name="Text Box 48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85" name="Text Box 48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 Box 48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Command-Line Arguments</a:t>
            </a:r>
          </a:p>
        </p:txBody>
      </p:sp>
      <p:sp>
        <p:nvSpPr>
          <p:cNvPr id="487" name="Text Box 48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If the user enters the command line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ls -l remind.c</a:t>
            </a:r>
          </a:p>
          <a:p>
            <a:pPr indent="-342900" marL="342900">
              <a:buNone/>
            </a:pPr>
            <a:r>
              <a:rPr dirty="0" lang="en-US" smtClean="0">
                <a:ea charset="-120" typeface="新細明體"/>
              </a:rPr>
              <a:t>	then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argc</a:t>
            </a:r>
            <a:r>
              <a:rPr dirty="0" lang="en-US" smtClean="0">
                <a:ea charset="-120" typeface="新細明體"/>
              </a:rPr>
              <a:t> will be 3,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argv</a:t>
            </a:r>
            <a:r>
              <a:rPr dirty="0" lang="en-US" smtClean="0">
                <a:ea charset="-120" typeface="新細明體"/>
              </a:rPr>
              <a:t> will have the following appearance:</a:t>
            </a:r>
          </a:p>
        </p:txBody>
      </p:sp>
      <p:sp>
        <p:nvSpPr>
          <p:cNvPr id="488" name="Text Box 48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89" name="Text Box 48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  <p:pic>
        <p:nvPicPr>
          <p:cNvPr id="490" name="Picture 490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778000" y="3524250"/>
            <a:ext cx="5481637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 Box 49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Command-Line Arguments</a:t>
            </a:r>
          </a:p>
        </p:txBody>
      </p:sp>
      <p:sp>
        <p:nvSpPr>
          <p:cNvPr id="493" name="Text Box 493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Since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argv</a:t>
            </a:r>
            <a:r>
              <a:rPr dirty="0" lang="en-US" smtClean="0">
                <a:ea charset="-120" typeface="新細明體"/>
              </a:rPr>
              <a:t> is an array of pointers, accessing command-line arguments is easy.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Typically, a program that expects command-line arguments will set up a loop that examines each argument in turn.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One way to write such a loop is to use an integer variable as an index into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argv</a:t>
            </a:r>
            <a:r>
              <a:rPr dirty="0" lang="en-US" smtClean="0">
                <a:ea charset="-120" typeface="新細明體"/>
              </a:rPr>
              <a:t> array: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int i;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endParaRPr dirty="0" lang="en-US" smtClean="0" sz="24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for (i = 1; i &lt; argc; i++)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printf("%s\n", argv[i]);</a:t>
            </a:r>
          </a:p>
        </p:txBody>
      </p:sp>
      <p:sp>
        <p:nvSpPr>
          <p:cNvPr id="494" name="Text Box 49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95" name="Text Box 49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 Box 49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Command-Line Arguments</a:t>
            </a:r>
          </a:p>
        </p:txBody>
      </p:sp>
      <p:sp>
        <p:nvSpPr>
          <p:cNvPr id="497" name="Text Box 49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Another technique is to set up a pointer to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argv[1]</a:t>
            </a:r>
            <a:r>
              <a:rPr dirty="0" lang="en-US" smtClean="0">
                <a:ea charset="-120" typeface="新細明體"/>
              </a:rPr>
              <a:t>, then increment the pointer repeatedly: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char **p;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endParaRPr dirty="0" lang="en-US" smtClean="0" sz="24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for (p = &amp;argv[1]; *p != NULL; p++)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printf("%s\n", *p);</a:t>
            </a:r>
          </a:p>
        </p:txBody>
      </p:sp>
      <p:sp>
        <p:nvSpPr>
          <p:cNvPr id="498" name="Text Box 49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99" name="Text Box 49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Text Box 50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Program: Checking Planet Names</a:t>
            </a:r>
          </a:p>
        </p:txBody>
      </p:sp>
      <p:sp>
        <p:nvSpPr>
          <p:cNvPr id="501" name="Text Box 50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500">
                <a:ea charset="-120" typeface="新細明體"/>
              </a:rPr>
              <a:t>The </a:t>
            </a:r>
            <a:r>
              <a:rPr dirty="0" lang="en-US" smtClean="0" sz="2500">
                <a:latin charset="0" pitchFamily="49" typeface="Courier New"/>
                <a:ea charset="-120" typeface="新細明體"/>
              </a:rPr>
              <a:t>planet.c</a:t>
            </a:r>
            <a:r>
              <a:rPr dirty="0" lang="en-US" smtClean="0" sz="2500">
                <a:ea charset="-120" typeface="新細明體"/>
              </a:rPr>
              <a:t> program illustrates how to access command-line arguments.</a:t>
            </a:r>
          </a:p>
          <a:p>
            <a:pPr indent="-342900" marL="342900"/>
            <a:r>
              <a:rPr dirty="0" lang="en-US" smtClean="0" sz="2500">
                <a:ea charset="-120" typeface="新細明體"/>
              </a:rPr>
              <a:t>The program is designed to check a series of strings to see which ones are names of planets.</a:t>
            </a:r>
          </a:p>
          <a:p>
            <a:pPr indent="-342900" marL="342900"/>
            <a:r>
              <a:rPr dirty="0" lang="en-US" smtClean="0" sz="2500">
                <a:ea charset="-120" typeface="新細明體"/>
              </a:rPr>
              <a:t>The strings are put on the command line: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planet Jupiter venus Earth fred</a:t>
            </a:r>
          </a:p>
          <a:p>
            <a:pPr indent="-342900" marL="342900"/>
            <a:r>
              <a:rPr dirty="0" lang="en-US" smtClean="0" sz="2500">
                <a:ea charset="-120" typeface="新細明體"/>
              </a:rPr>
              <a:t>The program will indicate whether each string is a planet name and, if it is, display the planet’s number: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Jupiter is planet 5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venus is not a planet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Earth is planet 3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fred is not a planet</a:t>
            </a:r>
          </a:p>
        </p:txBody>
      </p:sp>
      <p:sp>
        <p:nvSpPr>
          <p:cNvPr id="502" name="Text Box 50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503" name="Text Box 50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 Box 504"/>
          <p:cNvSpPr>
            <a:spLocks/>
          </p:cNvSpPr>
          <p:nvPr>
            <p:ph type="obj"/>
          </p:nvPr>
        </p:nvSpPr>
        <p:spPr>
          <a:xfrm>
            <a:off x="685800" y="762000"/>
            <a:ext cx="77724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algn="ctr" indent="-342900" marL="342900">
              <a:spcBef>
                <a:spcPts val="600"/>
              </a:spcBef>
              <a:buNone/>
            </a:pPr>
            <a:r>
              <a:rPr b="1" dirty="0" lang="en-US" smtClean="0">
                <a:latin charset="0" pitchFamily="49" typeface="Courier New"/>
                <a:ea charset="-120" typeface="新細明體"/>
              </a:rPr>
              <a:t>planet.c</a:t>
            </a:r>
          </a:p>
          <a:p>
            <a:pPr indent="-342900" marL="342900">
              <a:spcBef>
                <a:spcPts val="200"/>
              </a:spcBef>
              <a:buNone/>
            </a:pPr>
            <a:r>
              <a:rPr dirty="0" lang="en-US" smtClean="0" sz="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/* Checks planet names 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#include &lt;stdio.h&gt;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#include &lt;string.h&gt;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#define NUM_PLANETS 9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int main(int argc, char *argv[])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char *planets[] = {"Mercury", "Venus", "Earth",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               "Mars", "Jupiter", "Saturn",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               "Uranus", "Neptune", "Pluto"};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int i, j;</a:t>
            </a:r>
          </a:p>
        </p:txBody>
      </p:sp>
      <p:sp>
        <p:nvSpPr>
          <p:cNvPr id="505" name="Text Box 50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506" name="Text Box 50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0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1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2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5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6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7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8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9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Words>5353</Words>
  <Paragraphs>1037</Paragraphs>
  <Slides>100</Slides>
  <Notes>0</Notes>
  <TotalTime>0</TotalTime>
  <HiddenSlides>0</HiddenSlides>
  <ScaleCrop>false</ScaleCrop>
  <HyperlinksChanged>false</HyperlinksChanged>
  <Application>Microsoft Office PowerPoint</Application>
  <PresentationFormat/>
</Properties>
</file>