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9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9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10.xml"/>
  <Override ContentType="application/vnd.openxmlformats-officedocument.theme+xml" PartName="/ppt/theme/theme11.xml"/>
  <Override ContentType="application/vnd.openxmlformats-officedocument.theme+xml" PartName="/ppt/theme/theme12.xml"/>
  <Override ContentType="application/vnd.openxmlformats-officedocument.theme+xml" PartName="/ppt/theme/theme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5"/>
    <p:sldMasterId id="2147483781" r:id="rId6"/>
    <p:sldMasterId id="2147483782" r:id="rId7"/>
    <p:sldMasterId id="2147483783" r:id="rId8"/>
    <p:sldMasterId id="2147483784" r:id="rId9"/>
    <p:sldMasterId id="2147483785" r:id="rId10"/>
    <p:sldMasterId id="2147483786" r:id="rId11"/>
    <p:sldMasterId id="2147483787" r:id="rId12"/>
    <p:sldMasterId id="2147483788" r:id="rId13"/>
    <p:sldMasterId id="2147483789" r:id="rId14"/>
    <p:sldMasterId id="2147483790" r:id="rId15"/>
    <p:sldMasterId id="2147483791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21" r:id="rId83"/>
    <p:sldId id="322" r:id="rId84"/>
    <p:sldId id="323" r:id="rId85"/>
    <p:sldId id="324" r:id="rId86"/>
    <p:sldId id="325" r:id="rId87"/>
    <p:sldId id="326" r:id="rId88"/>
    <p:sldId id="327" r:id="rId89"/>
    <p:sldId id="328" r:id="rId90"/>
    <p:sldId id="329" r:id="rId91"/>
    <p:sldId id="330" r:id="rId92"/>
    <p:sldId id="331" r:id="rId93"/>
    <p:sldId id="332" r:id="rId94"/>
    <p:sldId id="333" r:id="rId95"/>
    <p:sldId id="334" r:id="rId96"/>
    <p:sldId id="335" r:id="rId97"/>
    <p:sldId id="336" r:id="rId98"/>
    <p:sldId id="337" r:id="rId99"/>
    <p:sldId id="338" r:id="rId100"/>
    <p:sldId id="339" r:id="rId101"/>
    <p:sldId id="340" r:id="rId102"/>
    <p:sldId id="341" r:id="rId103"/>
    <p:sldId id="342" r:id="rId104"/>
    <p:sldId id="343" r:id="rId105"/>
    <p:sldId id="344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  <p:sldId id="352" r:id="rId114"/>
    <p:sldId id="353" r:id="rId115"/>
  </p:sldIdLst>
  <p:sldSz cx="9144000" cy="6858000" type="screen4x3"/>
  <p:notesSz cx="6996112" cy="9283700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2400" u="none">
        <a:solidFill>
          <a:schemeClr val="tx1"/>
        </a:solidFill>
        <a:latin charset="0" pitchFamily="18" typeface="Times New Roman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</p:viewPr>
</file>

<file path=ppt/_rels/presentation.xml.rels><?xml version="1.0" encoding="UTF-8" standalone="yes"?><Relationships xmlns="http://schemas.openxmlformats.org/package/2006/relationships"><Relationship Id="rId106" Target="slides/slide89.xml" Type="http://schemas.openxmlformats.org/officeDocument/2006/relationships/slide"/><Relationship Id="rId115" Target="slides/slide98.xml" Type="http://schemas.openxmlformats.org/officeDocument/2006/relationships/slide"/><Relationship Id="rId99" Target="slides/slide82.xml" Type="http://schemas.openxmlformats.org/officeDocument/2006/relationships/slide"/><Relationship Id="rId114" Target="slides/slide97.xml" Type="http://schemas.openxmlformats.org/officeDocument/2006/relationships/slide"/><Relationship Id="rId98" Target="slides/slide81.xml" Type="http://schemas.openxmlformats.org/officeDocument/2006/relationships/slide"/><Relationship Id="rId93" Target="slides/slide76.xml" Type="http://schemas.openxmlformats.org/officeDocument/2006/relationships/slide"/><Relationship Id="rId92" Target="slides/slide75.xml" Type="http://schemas.openxmlformats.org/officeDocument/2006/relationships/slide"/><Relationship Id="rId91" Target="slides/slide74.xml" Type="http://schemas.openxmlformats.org/officeDocument/2006/relationships/slide"/><Relationship Id="rId90" Target="slides/slide73.xml" Type="http://schemas.openxmlformats.org/officeDocument/2006/relationships/slide"/><Relationship Id="rId83" Target="slides/slide66.xml" Type="http://schemas.openxmlformats.org/officeDocument/2006/relationships/slide"/><Relationship Id="rId82" Target="slides/slide65.xml" Type="http://schemas.openxmlformats.org/officeDocument/2006/relationships/slide"/><Relationship Id="rId81" Target="slides/slide64.xml" Type="http://schemas.openxmlformats.org/officeDocument/2006/relationships/slide"/><Relationship Id="rId80" Target="slides/slide63.xml" Type="http://schemas.openxmlformats.org/officeDocument/2006/relationships/slide"/><Relationship Id="rId73" Target="slides/slide56.xml" Type="http://schemas.openxmlformats.org/officeDocument/2006/relationships/slide"/><Relationship Id="rId72" Target="slides/slide55.xml" Type="http://schemas.openxmlformats.org/officeDocument/2006/relationships/slide"/><Relationship Id="rId71" Target="slides/slide54.xml" Type="http://schemas.openxmlformats.org/officeDocument/2006/relationships/slide"/><Relationship Id="rId70" Target="slides/slide53.xml" Type="http://schemas.openxmlformats.org/officeDocument/2006/relationships/slide"/><Relationship Id="rId113" Target="slides/slide96.xml" Type="http://schemas.openxmlformats.org/officeDocument/2006/relationships/slide"/><Relationship Id="rId97" Target="slides/slide80.xml" Type="http://schemas.openxmlformats.org/officeDocument/2006/relationships/slide"/><Relationship Id="rId63" Target="slides/slide46.xml" Type="http://schemas.openxmlformats.org/officeDocument/2006/relationships/slide"/><Relationship Id="rId112" Target="slides/slide95.xml" Type="http://schemas.openxmlformats.org/officeDocument/2006/relationships/slide"/><Relationship Id="rId96" Target="slides/slide79.xml" Type="http://schemas.openxmlformats.org/officeDocument/2006/relationships/slide"/><Relationship Id="rId62" Target="slides/slide45.xml" Type="http://schemas.openxmlformats.org/officeDocument/2006/relationships/slide"/><Relationship Id="rId111" Target="slides/slide94.xml" Type="http://schemas.openxmlformats.org/officeDocument/2006/relationships/slide"/><Relationship Id="rId95" Target="slides/slide78.xml" Type="http://schemas.openxmlformats.org/officeDocument/2006/relationships/slide"/><Relationship Id="rId61" Target="slides/slide44.xml" Type="http://schemas.openxmlformats.org/officeDocument/2006/relationships/slide"/><Relationship Id="rId110" Target="slides/slide93.xml" Type="http://schemas.openxmlformats.org/officeDocument/2006/relationships/slide"/><Relationship Id="rId94" Target="slides/slide77.xml" Type="http://schemas.openxmlformats.org/officeDocument/2006/relationships/slide"/><Relationship Id="rId60" Target="slides/slide43.xml" Type="http://schemas.openxmlformats.org/officeDocument/2006/relationships/slide"/><Relationship Id="rId103" Target="slides/slide86.xml" Type="http://schemas.openxmlformats.org/officeDocument/2006/relationships/slide"/><Relationship Id="rId87" Target="slides/slide70.xml" Type="http://schemas.openxmlformats.org/officeDocument/2006/relationships/slide"/><Relationship Id="rId53" Target="slides/slide36.xml" Type="http://schemas.openxmlformats.org/officeDocument/2006/relationships/slide"/><Relationship Id="rId102" Target="slides/slide85.xml" Type="http://schemas.openxmlformats.org/officeDocument/2006/relationships/slide"/><Relationship Id="rId86" Target="slides/slide69.xml" Type="http://schemas.openxmlformats.org/officeDocument/2006/relationships/slide"/><Relationship Id="rId52" Target="slides/slide35.xml" Type="http://schemas.openxmlformats.org/officeDocument/2006/relationships/slide"/><Relationship Id="rId101" Target="slides/slide84.xml" Type="http://schemas.openxmlformats.org/officeDocument/2006/relationships/slide"/><Relationship Id="rId85" Target="slides/slide68.xml" Type="http://schemas.openxmlformats.org/officeDocument/2006/relationships/slide"/><Relationship Id="rId51" Target="slides/slide34.xml" Type="http://schemas.openxmlformats.org/officeDocument/2006/relationships/slide"/><Relationship Id="rId100" Target="slides/slide83.xml" Type="http://schemas.openxmlformats.org/officeDocument/2006/relationships/slide"/><Relationship Id="rId84" Target="slides/slide67.xml" Type="http://schemas.openxmlformats.org/officeDocument/2006/relationships/slide"/><Relationship Id="rId50" Target="slides/slide33.xml" Type="http://schemas.openxmlformats.org/officeDocument/2006/relationships/slide"/><Relationship Id="rId24" Target="slides/slide7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22.xml" Type="http://schemas.openxmlformats.org/officeDocument/2006/relationships/slide"/><Relationship Id="rId23" Target="slides/slide6.xml" Type="http://schemas.openxmlformats.org/officeDocument/2006/relationships/slide"/><Relationship Id="rId4" Target="tableStyles.xml" Type="http://schemas.openxmlformats.org/officeDocument/2006/relationships/tableStyles"/><Relationship Id="rId38" Target="slides/slide21.xml" Type="http://schemas.openxmlformats.org/officeDocument/2006/relationships/slide"/><Relationship Id="rId109" Target="slides/slide92.xml" Type="http://schemas.openxmlformats.org/officeDocument/2006/relationships/slide"/><Relationship Id="rId22" Target="slides/slide5.xml" Type="http://schemas.openxmlformats.org/officeDocument/2006/relationships/slide"/><Relationship Id="rId3" Target="presProps.xml" Type="http://schemas.openxmlformats.org/officeDocument/2006/relationships/presProps"/><Relationship Id="rId37" Target="slides/slide20.xml" Type="http://schemas.openxmlformats.org/officeDocument/2006/relationships/slide"/><Relationship Id="rId108" Target="slides/slide91.xml" Type="http://schemas.openxmlformats.org/officeDocument/2006/relationships/slide"/><Relationship Id="rId21" Target="slides/slide4.xml" Type="http://schemas.openxmlformats.org/officeDocument/2006/relationships/slide"/><Relationship Id="rId2" Target="viewProps.xml" Type="http://schemas.openxmlformats.org/officeDocument/2006/relationships/viewProps"/><Relationship Id="rId36" Target="slides/slide19.xml" Type="http://schemas.openxmlformats.org/officeDocument/2006/relationships/slide"/><Relationship Id="rId69" Target="slides/slide52.xml" Type="http://schemas.openxmlformats.org/officeDocument/2006/relationships/slide"/><Relationship Id="rId107" Target="slides/slide90.xml" Type="http://schemas.openxmlformats.org/officeDocument/2006/relationships/slide"/><Relationship Id="rId20" Target="slides/slide3.xml" Type="http://schemas.openxmlformats.org/officeDocument/2006/relationships/slide"/><Relationship Id="rId1" Target="theme/theme2.xml" Type="http://schemas.openxmlformats.org/officeDocument/2006/relationships/theme"/><Relationship Id="rId35" Target="slides/slide18.xml" Type="http://schemas.openxmlformats.org/officeDocument/2006/relationships/slide"/><Relationship Id="rId68" Target="slides/slide51.xml" Type="http://schemas.openxmlformats.org/officeDocument/2006/relationships/slide"/><Relationship Id="rId34" Target="slides/slide17.xml" Type="http://schemas.openxmlformats.org/officeDocument/2006/relationships/slide"/><Relationship Id="rId67" Target="slides/slide50.xml" Type="http://schemas.openxmlformats.org/officeDocument/2006/relationships/slide"/><Relationship Id="rId33" Target="slides/slide16.xml" Type="http://schemas.openxmlformats.org/officeDocument/2006/relationships/slide"/><Relationship Id="rId66" Target="slides/slide49.xml" Type="http://schemas.openxmlformats.org/officeDocument/2006/relationships/slide"/><Relationship Id="rId32" Target="slides/slide15.xml" Type="http://schemas.openxmlformats.org/officeDocument/2006/relationships/slide"/><Relationship Id="rId65" Target="slides/slide48.xml" Type="http://schemas.openxmlformats.org/officeDocument/2006/relationships/slide"/><Relationship Id="rId31" Target="slides/slide14.xml" Type="http://schemas.openxmlformats.org/officeDocument/2006/relationships/slide"/><Relationship Id="rId64" Target="slides/slide47.xml" Type="http://schemas.openxmlformats.org/officeDocument/2006/relationships/slide"/><Relationship Id="rId30" Target="slides/slide13.xml" Type="http://schemas.openxmlformats.org/officeDocument/2006/relationships/slide"/><Relationship Id="rId8" Target="slideMasters/slideMaster4.xml" Type="http://schemas.openxmlformats.org/officeDocument/2006/relationships/slideMaster"/><Relationship Id="rId27" Target="slides/slide10.xml" Type="http://schemas.openxmlformats.org/officeDocument/2006/relationships/slide"/><Relationship Id="rId7" Target="slideMasters/slideMaster3.xml" Type="http://schemas.openxmlformats.org/officeDocument/2006/relationships/slideMaster"/><Relationship Id="rId26" Target="slides/slide9.xml" Type="http://schemas.openxmlformats.org/officeDocument/2006/relationships/slide"/><Relationship Id="rId59" Target="slides/slide42.xml" Type="http://schemas.openxmlformats.org/officeDocument/2006/relationships/slide"/><Relationship Id="rId6" Target="slideMasters/slideMaster2.xml" Type="http://schemas.openxmlformats.org/officeDocument/2006/relationships/slideMaster"/><Relationship Id="rId25" Target="slides/slide8.xml" Type="http://schemas.openxmlformats.org/officeDocument/2006/relationships/slide"/><Relationship Id="rId58" Target="slides/slide41.xml" Type="http://schemas.openxmlformats.org/officeDocument/2006/relationships/slide"/><Relationship Id="rId105" Target="slides/slide88.xml" Type="http://schemas.openxmlformats.org/officeDocument/2006/relationships/slide"/><Relationship Id="rId89" Target="slides/slide72.xml" Type="http://schemas.openxmlformats.org/officeDocument/2006/relationships/slide"/><Relationship Id="rId55" Target="slides/slide38.xml" Type="http://schemas.openxmlformats.org/officeDocument/2006/relationships/slide"/><Relationship Id="rId19" Target="slides/slide2.xml" Type="http://schemas.openxmlformats.org/officeDocument/2006/relationships/slide"/><Relationship Id="rId104" Target="slides/slide87.xml" Type="http://schemas.openxmlformats.org/officeDocument/2006/relationships/slide"/><Relationship Id="rId88" Target="slides/slide71.xml" Type="http://schemas.openxmlformats.org/officeDocument/2006/relationships/slide"/><Relationship Id="rId54" Target="slides/slide37.xml" Type="http://schemas.openxmlformats.org/officeDocument/2006/relationships/slide"/><Relationship Id="rId18" Target="slides/slide1.xml" Type="http://schemas.openxmlformats.org/officeDocument/2006/relationships/slide"/><Relationship Id="rId17" Target="notesMasters/notesMaster1.xml" Type="http://schemas.openxmlformats.org/officeDocument/2006/relationships/notesMaster"/><Relationship Id="rId13" Target="slideMasters/slideMaster9.xml" Type="http://schemas.openxmlformats.org/officeDocument/2006/relationships/slideMaster"/><Relationship Id="rId47" Target="slides/slide30.xml" Type="http://schemas.openxmlformats.org/officeDocument/2006/relationships/slide"/><Relationship Id="rId16" Target="slideMasters/slideMaster12.xml" Type="http://schemas.openxmlformats.org/officeDocument/2006/relationships/slideMaster"/><Relationship Id="rId12" Target="slideMasters/slideMaster8.xml" Type="http://schemas.openxmlformats.org/officeDocument/2006/relationships/slideMaster"/><Relationship Id="rId46" Target="slides/slide29.xml" Type="http://schemas.openxmlformats.org/officeDocument/2006/relationships/slide"/><Relationship Id="rId49" Target="slides/slide32.xml" Type="http://schemas.openxmlformats.org/officeDocument/2006/relationships/slide"/><Relationship Id="rId15" Target="slideMasters/slideMaster11.xml" Type="http://schemas.openxmlformats.org/officeDocument/2006/relationships/slideMaster"/><Relationship Id="rId79" Target="slides/slide62.xml" Type="http://schemas.openxmlformats.org/officeDocument/2006/relationships/slide"/><Relationship Id="rId11" Target="slideMasters/slideMaster7.xml" Type="http://schemas.openxmlformats.org/officeDocument/2006/relationships/slideMaster"/><Relationship Id="rId45" Target="slides/slide28.xml" Type="http://schemas.openxmlformats.org/officeDocument/2006/relationships/slide"/><Relationship Id="rId48" Target="slides/slide31.xml" Type="http://schemas.openxmlformats.org/officeDocument/2006/relationships/slide"/><Relationship Id="rId14" Target="slideMasters/slideMaster10.xml" Type="http://schemas.openxmlformats.org/officeDocument/2006/relationships/slideMaster"/><Relationship Id="rId78" Target="slides/slide61.xml" Type="http://schemas.openxmlformats.org/officeDocument/2006/relationships/slide"/><Relationship Id="rId10" Target="slideMasters/slideMaster6.xml" Type="http://schemas.openxmlformats.org/officeDocument/2006/relationships/slideMaster"/><Relationship Id="rId44" Target="slides/slide27.xml" Type="http://schemas.openxmlformats.org/officeDocument/2006/relationships/slide"/><Relationship Id="rId77" Target="slides/slide60.xml" Type="http://schemas.openxmlformats.org/officeDocument/2006/relationships/slide"/><Relationship Id="rId43" Target="slides/slide26.xml" Type="http://schemas.openxmlformats.org/officeDocument/2006/relationships/slide"/><Relationship Id="rId76" Target="slides/slide59.xml" Type="http://schemas.openxmlformats.org/officeDocument/2006/relationships/slide"/><Relationship Id="rId42" Target="slides/slide25.xml" Type="http://schemas.openxmlformats.org/officeDocument/2006/relationships/slide"/><Relationship Id="rId75" Target="slides/slide58.xml" Type="http://schemas.openxmlformats.org/officeDocument/2006/relationships/slide"/><Relationship Id="rId41" Target="slides/slide24.xml" Type="http://schemas.openxmlformats.org/officeDocument/2006/relationships/slide"/><Relationship Id="rId28" Target="slides/slide11.xml" Type="http://schemas.openxmlformats.org/officeDocument/2006/relationships/slide"/><Relationship Id="rId9" Target="slideMasters/slideMaster5.xml" Type="http://schemas.openxmlformats.org/officeDocument/2006/relationships/slideMaster"/><Relationship Id="rId74" Target="slides/slide57.xml" Type="http://schemas.openxmlformats.org/officeDocument/2006/relationships/slide"/><Relationship Id="rId40" Target="slides/slide23.xml" Type="http://schemas.openxmlformats.org/officeDocument/2006/relationships/slide"/><Relationship Id="rId57" Target="slides/slide40.xml" Type="http://schemas.openxmlformats.org/officeDocument/2006/relationships/slide"/><Relationship Id="rId29" Target="slides/slide12.xml" Type="http://schemas.openxmlformats.org/officeDocument/2006/relationships/slide"/><Relationship Id="rId56" Target="slides/slide39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85"/>
          <p:cNvSpPr>
            <a:spLocks/>
          </p:cNvSpPr>
          <p:nvPr>
            <p:ph sz="quarter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6" name="Text Box 86"/>
          <p:cNvSpPr>
            <a:spLocks/>
          </p:cNvSpPr>
          <p:nvPr>
            <p:ph idx="1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7" name="Text Box 87"/>
          <p:cNvSpPr>
            <a:spLocks/>
          </p:cNvSpPr>
          <p:nvPr>
            <p:ph idx="2" type="sldImg"/>
          </p:nvPr>
        </p:nvSpPr>
        <p:spPr>
          <a:xfrm>
            <a:off x="1179512" y="696912"/>
            <a:ext cx="4640262" cy="3479800"/>
          </a:xfrm>
          <a:prstGeom prst="rect">
            <a:avLst/>
          </a:prstGeom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Text Box 88"/>
          <p:cNvSpPr>
            <a:spLocks/>
          </p:cNvSpPr>
          <p:nvPr>
            <p:ph idx="3" sz="quarter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9" name="Text Box 89"/>
          <p:cNvSpPr>
            <a:spLocks/>
          </p:cNvSpPr>
          <p:nvPr>
            <p:ph idx="4" sz="quarter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endParaRPr/>
          </a:p>
        </p:txBody>
      </p:sp>
      <p:sp>
        <p:nvSpPr>
          <p:cNvPr id="90" name="Text Box 90"/>
          <p:cNvSpPr>
            <a:spLocks/>
          </p:cNvSpPr>
          <p:nvPr>
            <p:ph idx="5" sz="quarter" type="sldNum"/>
          </p:nvPr>
        </p:nvSpPr>
        <p:spPr>
          <a:xfrm>
            <a:off x="3963987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pPr algn="r" defTabSz="930275"/>
            <a:r>
              <a:rPr dirty="0" lang="en-US" smtClean="0" sz="1200"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1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2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3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4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5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6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7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8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9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2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3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4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5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6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7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8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9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0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3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4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5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6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7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8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9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0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1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6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7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8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9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1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2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3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6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7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8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9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0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1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2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3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4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7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8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9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0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1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2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3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4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5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8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9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0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1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2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3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4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5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6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79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0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1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2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3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4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5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6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7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0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1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2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3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4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5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6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7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8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1.xml" Type="http://schemas.openxmlformats.org/officeDocument/2006/relationships/slideLayout"/><Relationship Id="rId12" Target="../slideLayouts/slideLayout10.xml" Type="http://schemas.openxmlformats.org/officeDocument/2006/relationships/slideLayout"/><Relationship Id="rId11" Target="../slideLayouts/slideLayout9.xml" Type="http://schemas.openxmlformats.org/officeDocument/2006/relationships/slideLayout"/><Relationship Id="rId9" Target="../slideLayouts/slideLayout7.xml" Type="http://schemas.openxmlformats.org/officeDocument/2006/relationships/slideLayout"/><Relationship Id="rId10" Target="../slideLayouts/slideLayout8.xml" Type="http://schemas.openxmlformats.org/officeDocument/2006/relationships/slideLayout"/><Relationship Id="rId8" Target="../slideLayouts/slideLayout6.xml" Type="http://schemas.openxmlformats.org/officeDocument/2006/relationships/slideLayout"/><Relationship Id="rId7" Target="../slideLayouts/slideLayout5.xml" Type="http://schemas.openxmlformats.org/officeDocument/2006/relationships/slideLayout"/><Relationship Id="rId6" Target="../slideLayouts/slideLayout4.xml" Type="http://schemas.openxmlformats.org/officeDocument/2006/relationships/slideLayout"/><Relationship Id="rId5" Target="../slideLayouts/slideLayout3.xml" Type="http://schemas.openxmlformats.org/officeDocument/2006/relationships/slideLayout"/><Relationship Id="rId4" Target="../slideLayouts/slideLayout2.xml" Type="http://schemas.openxmlformats.org/officeDocument/2006/relationships/slideLayout"/><Relationship Id="rId3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1" Target="../theme/theme2.xml" Type="http://schemas.openxmlformats.org/officeDocument/2006/relationships/theme"/></Relationships>
</file>

<file path=ppt/slideMasters/_rels/slideMaster10.xml.rels><?xml version="1.0" encoding="UTF-8" standalone="yes"?><Relationships xmlns="http://schemas.openxmlformats.org/package/2006/relationships"><Relationship Id="rId13" Target="../slideLayouts/slideLayout110.xml" Type="http://schemas.openxmlformats.org/officeDocument/2006/relationships/slideLayout"/><Relationship Id="rId12" Target="../slideLayouts/slideLayout109.xml" Type="http://schemas.openxmlformats.org/officeDocument/2006/relationships/slideLayout"/><Relationship Id="rId11" Target="../slideLayouts/slideLayout108.xml" Type="http://schemas.openxmlformats.org/officeDocument/2006/relationships/slideLayout"/><Relationship Id="rId10" Target="../slideLayouts/slideLayout107.xml" Type="http://schemas.openxmlformats.org/officeDocument/2006/relationships/slideLayout"/><Relationship Id="rId9" Target="../slideLayouts/slideLayout106.xml" Type="http://schemas.openxmlformats.org/officeDocument/2006/relationships/slideLayout"/><Relationship Id="rId8" Target="../slideLayouts/slideLayout105.xml" Type="http://schemas.openxmlformats.org/officeDocument/2006/relationships/slideLayout"/><Relationship Id="rId7" Target="../slideLayouts/slideLayout104.xml" Type="http://schemas.openxmlformats.org/officeDocument/2006/relationships/slideLayout"/><Relationship Id="rId6" Target="../slideLayouts/slideLayout103.xml" Type="http://schemas.openxmlformats.org/officeDocument/2006/relationships/slideLayout"/><Relationship Id="rId5" Target="../slideLayouts/slideLayout102.xml" Type="http://schemas.openxmlformats.org/officeDocument/2006/relationships/slideLayout"/><Relationship Id="rId4" Target="../slideLayouts/slideLayout101.xml" Type="http://schemas.openxmlformats.org/officeDocument/2006/relationships/slideLayout"/><Relationship Id="rId3" Target="../slideLayouts/slideLayout100.xml" Type="http://schemas.openxmlformats.org/officeDocument/2006/relationships/slideLayout"/><Relationship Id="rId2" Target="../media/image1.png" Type="http://schemas.openxmlformats.org/officeDocument/2006/relationships/image"/><Relationship Id="rId1" Target="../theme/theme10.xml" Type="http://schemas.openxmlformats.org/officeDocument/2006/relationships/theme"/></Relationships>
</file>

<file path=ppt/slideMasters/_rels/slideMaster11.xml.rels><?xml version="1.0" encoding="UTF-8" standalone="yes"?><Relationships xmlns="http://schemas.openxmlformats.org/package/2006/relationships"><Relationship Id="rId13" Target="../slideLayouts/slideLayout121.xml" Type="http://schemas.openxmlformats.org/officeDocument/2006/relationships/slideLayout"/><Relationship Id="rId12" Target="../slideLayouts/slideLayout120.xml" Type="http://schemas.openxmlformats.org/officeDocument/2006/relationships/slideLayout"/><Relationship Id="rId11" Target="../slideLayouts/slideLayout119.xml" Type="http://schemas.openxmlformats.org/officeDocument/2006/relationships/slideLayout"/><Relationship Id="rId10" Target="../slideLayouts/slideLayout118.xml" Type="http://schemas.openxmlformats.org/officeDocument/2006/relationships/slideLayout"/><Relationship Id="rId9" Target="../slideLayouts/slideLayout117.xml" Type="http://schemas.openxmlformats.org/officeDocument/2006/relationships/slideLayout"/><Relationship Id="rId8" Target="../slideLayouts/slideLayout116.xml" Type="http://schemas.openxmlformats.org/officeDocument/2006/relationships/slideLayout"/><Relationship Id="rId7" Target="../slideLayouts/slideLayout115.xml" Type="http://schemas.openxmlformats.org/officeDocument/2006/relationships/slideLayout"/><Relationship Id="rId6" Target="../slideLayouts/slideLayout114.xml" Type="http://schemas.openxmlformats.org/officeDocument/2006/relationships/slideLayout"/><Relationship Id="rId5" Target="../slideLayouts/slideLayout113.xml" Type="http://schemas.openxmlformats.org/officeDocument/2006/relationships/slideLayout"/><Relationship Id="rId4" Target="../slideLayouts/slideLayout112.xml" Type="http://schemas.openxmlformats.org/officeDocument/2006/relationships/slideLayout"/><Relationship Id="rId3" Target="../slideLayouts/slideLayout111.xml" Type="http://schemas.openxmlformats.org/officeDocument/2006/relationships/slideLayout"/><Relationship Id="rId2" Target="../media/image1.png" Type="http://schemas.openxmlformats.org/officeDocument/2006/relationships/image"/><Relationship Id="rId1" Target="../theme/theme11.xml" Type="http://schemas.openxmlformats.org/officeDocument/2006/relationships/theme"/></Relationships>
</file>

<file path=ppt/slideMasters/_rels/slideMaster12.xml.rels><?xml version="1.0" encoding="UTF-8" standalone="yes"?><Relationships xmlns="http://schemas.openxmlformats.org/package/2006/relationships"><Relationship Id="rId13" Target="../slideLayouts/slideLayout132.xml" Type="http://schemas.openxmlformats.org/officeDocument/2006/relationships/slideLayout"/><Relationship Id="rId12" Target="../slideLayouts/slideLayout131.xml" Type="http://schemas.openxmlformats.org/officeDocument/2006/relationships/slideLayout"/><Relationship Id="rId11" Target="../slideLayouts/slideLayout130.xml" Type="http://schemas.openxmlformats.org/officeDocument/2006/relationships/slideLayout"/><Relationship Id="rId10" Target="../slideLayouts/slideLayout129.xml" Type="http://schemas.openxmlformats.org/officeDocument/2006/relationships/slideLayout"/><Relationship Id="rId9" Target="../slideLayouts/slideLayout128.xml" Type="http://schemas.openxmlformats.org/officeDocument/2006/relationships/slideLayout"/><Relationship Id="rId8" Target="../slideLayouts/slideLayout127.xml" Type="http://schemas.openxmlformats.org/officeDocument/2006/relationships/slideLayout"/><Relationship Id="rId7" Target="../slideLayouts/slideLayout126.xml" Type="http://schemas.openxmlformats.org/officeDocument/2006/relationships/slideLayout"/><Relationship Id="rId6" Target="../slideLayouts/slideLayout125.xml" Type="http://schemas.openxmlformats.org/officeDocument/2006/relationships/slideLayout"/><Relationship Id="rId5" Target="../slideLayouts/slideLayout124.xml" Type="http://schemas.openxmlformats.org/officeDocument/2006/relationships/slideLayout"/><Relationship Id="rId4" Target="../slideLayouts/slideLayout123.xml" Type="http://schemas.openxmlformats.org/officeDocument/2006/relationships/slideLayout"/><Relationship Id="rId3" Target="../slideLayouts/slideLayout122.xml" Type="http://schemas.openxmlformats.org/officeDocument/2006/relationships/slideLayout"/><Relationship Id="rId2" Target="../media/image1.png" Type="http://schemas.openxmlformats.org/officeDocument/2006/relationships/image"/><Relationship Id="rId1" Target="../theme/theme12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3" Target="../slideLayouts/slideLayout22.xml" Type="http://schemas.openxmlformats.org/officeDocument/2006/relationships/slideLayout"/><Relationship Id="rId12" Target="../slideLayouts/slideLayout21.xml" Type="http://schemas.openxmlformats.org/officeDocument/2006/relationships/slideLayout"/><Relationship Id="rId11" Target="../slideLayouts/slideLayout20.xml" Type="http://schemas.openxmlformats.org/officeDocument/2006/relationships/slideLayout"/><Relationship Id="rId10" Target="../slideLayouts/slideLayout19.xml" Type="http://schemas.openxmlformats.org/officeDocument/2006/relationships/slideLayout"/><Relationship Id="rId9" Target="../slideLayouts/slideLayout18.xml" Type="http://schemas.openxmlformats.org/officeDocument/2006/relationships/slideLayout"/><Relationship Id="rId8" Target="../slideLayouts/slideLayout17.xml" Type="http://schemas.openxmlformats.org/officeDocument/2006/relationships/slideLayout"/><Relationship Id="rId7" Target="../slideLayouts/slideLayout16.xml" Type="http://schemas.openxmlformats.org/officeDocument/2006/relationships/slideLayout"/><Relationship Id="rId6" Target="../slideLayouts/slideLayout15.xml" Type="http://schemas.openxmlformats.org/officeDocument/2006/relationships/slideLayout"/><Relationship Id="rId5" Target="../slideLayouts/slideLayout14.xml" Type="http://schemas.openxmlformats.org/officeDocument/2006/relationships/slideLayout"/><Relationship Id="rId4" Target="../slideLayouts/slideLayout13.xml" Type="http://schemas.openxmlformats.org/officeDocument/2006/relationships/slideLayout"/><Relationship Id="rId3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1" Target="../theme/theme3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13" Target="../slideLayouts/slideLayout33.xml" Type="http://schemas.openxmlformats.org/officeDocument/2006/relationships/slideLayout"/><Relationship Id="rId12" Target="../slideLayouts/slideLayout32.xml" Type="http://schemas.openxmlformats.org/officeDocument/2006/relationships/slideLayout"/><Relationship Id="rId11" Target="../slideLayouts/slideLayout31.xml" Type="http://schemas.openxmlformats.org/officeDocument/2006/relationships/slideLayout"/><Relationship Id="rId10" Target="../slideLayouts/slideLayout30.xml" Type="http://schemas.openxmlformats.org/officeDocument/2006/relationships/slideLayout"/><Relationship Id="rId9" Target="../slideLayouts/slideLayout29.xml" Type="http://schemas.openxmlformats.org/officeDocument/2006/relationships/slideLayout"/><Relationship Id="rId8" Target="../slideLayouts/slideLayout28.xml" Type="http://schemas.openxmlformats.org/officeDocument/2006/relationships/slideLayout"/><Relationship Id="rId7" Target="../slideLayouts/slideLayout27.xml" Type="http://schemas.openxmlformats.org/officeDocument/2006/relationships/slideLayout"/><Relationship Id="rId6" Target="../slideLayouts/slideLayout26.xml" Type="http://schemas.openxmlformats.org/officeDocument/2006/relationships/slideLayout"/><Relationship Id="rId5" Target="../slideLayouts/slideLayout25.xml" Type="http://schemas.openxmlformats.org/officeDocument/2006/relationships/slideLayout"/><Relationship Id="rId4" Target="../slideLayouts/slideLayout24.xml" Type="http://schemas.openxmlformats.org/officeDocument/2006/relationships/slideLayout"/><Relationship Id="rId3" Target="../slideLayouts/slideLayout23.xml" Type="http://schemas.openxmlformats.org/officeDocument/2006/relationships/slideLayout"/><Relationship Id="rId2" Target="../media/image1.png" Type="http://schemas.openxmlformats.org/officeDocument/2006/relationships/image"/><Relationship Id="rId1" Target="../theme/theme1.xml" Type="http://schemas.openxmlformats.org/officeDocument/2006/relationships/theme"/></Relationships>
</file>

<file path=ppt/slideMasters/_rels/slideMaster4.xml.rels><?xml version="1.0" encoding="UTF-8" standalone="yes"?><Relationships xmlns="http://schemas.openxmlformats.org/package/2006/relationships"><Relationship Id="rId13" Target="../slideLayouts/slideLayout44.xml" Type="http://schemas.openxmlformats.org/officeDocument/2006/relationships/slideLayout"/><Relationship Id="rId12" Target="../slideLayouts/slideLayout43.xml" Type="http://schemas.openxmlformats.org/officeDocument/2006/relationships/slideLayout"/><Relationship Id="rId11" Target="../slideLayouts/slideLayout42.xml" Type="http://schemas.openxmlformats.org/officeDocument/2006/relationships/slideLayout"/><Relationship Id="rId10" Target="../slideLayouts/slideLayout41.xml" Type="http://schemas.openxmlformats.org/officeDocument/2006/relationships/slideLayout"/><Relationship Id="rId9" Target="../slideLayouts/slideLayout40.xml" Type="http://schemas.openxmlformats.org/officeDocument/2006/relationships/slideLayout"/><Relationship Id="rId8" Target="../slideLayouts/slideLayout39.xml" Type="http://schemas.openxmlformats.org/officeDocument/2006/relationships/slideLayout"/><Relationship Id="rId7" Target="../slideLayouts/slideLayout38.xml" Type="http://schemas.openxmlformats.org/officeDocument/2006/relationships/slideLayout"/><Relationship Id="rId6" Target="../slideLayouts/slideLayout37.xml" Type="http://schemas.openxmlformats.org/officeDocument/2006/relationships/slideLayout"/><Relationship Id="rId5" Target="../slideLayouts/slideLayout36.xml" Type="http://schemas.openxmlformats.org/officeDocument/2006/relationships/slideLayout"/><Relationship Id="rId4" Target="../slideLayouts/slideLayout35.xml" Type="http://schemas.openxmlformats.org/officeDocument/2006/relationships/slideLayout"/><Relationship Id="rId3" Target="../slideLayouts/slideLayout34.xml" Type="http://schemas.openxmlformats.org/officeDocument/2006/relationships/slideLayout"/><Relationship Id="rId2" Target="../media/image1.png" Type="http://schemas.openxmlformats.org/officeDocument/2006/relationships/image"/><Relationship Id="rId1" Target="../theme/theme4.xml" Type="http://schemas.openxmlformats.org/officeDocument/2006/relationships/theme"/></Relationships>
</file>

<file path=ppt/slideMasters/_rels/slideMaster5.xml.rels><?xml version="1.0" encoding="UTF-8" standalone="yes"?><Relationships xmlns="http://schemas.openxmlformats.org/package/2006/relationships"><Relationship Id="rId13" Target="../slideLayouts/slideLayout55.xml" Type="http://schemas.openxmlformats.org/officeDocument/2006/relationships/slideLayout"/><Relationship Id="rId12" Target="../slideLayouts/slideLayout54.xml" Type="http://schemas.openxmlformats.org/officeDocument/2006/relationships/slideLayout"/><Relationship Id="rId11" Target="../slideLayouts/slideLayout53.xml" Type="http://schemas.openxmlformats.org/officeDocument/2006/relationships/slideLayout"/><Relationship Id="rId10" Target="../slideLayouts/slideLayout52.xml" Type="http://schemas.openxmlformats.org/officeDocument/2006/relationships/slideLayout"/><Relationship Id="rId9" Target="../slideLayouts/slideLayout51.xml" Type="http://schemas.openxmlformats.org/officeDocument/2006/relationships/slideLayout"/><Relationship Id="rId8" Target="../slideLayouts/slideLayout50.xml" Type="http://schemas.openxmlformats.org/officeDocument/2006/relationships/slideLayout"/><Relationship Id="rId7" Target="../slideLayouts/slideLayout49.xml" Type="http://schemas.openxmlformats.org/officeDocument/2006/relationships/slideLayout"/><Relationship Id="rId6" Target="../slideLayouts/slideLayout48.xml" Type="http://schemas.openxmlformats.org/officeDocument/2006/relationships/slideLayout"/><Relationship Id="rId5" Target="../slideLayouts/slideLayout47.xml" Type="http://schemas.openxmlformats.org/officeDocument/2006/relationships/slideLayout"/><Relationship Id="rId4" Target="../slideLayouts/slideLayout46.xml" Type="http://schemas.openxmlformats.org/officeDocument/2006/relationships/slideLayout"/><Relationship Id="rId3" Target="../slideLayouts/slideLayout45.xml" Type="http://schemas.openxmlformats.org/officeDocument/2006/relationships/slideLayout"/><Relationship Id="rId2" Target="../media/image1.png" Type="http://schemas.openxmlformats.org/officeDocument/2006/relationships/image"/><Relationship Id="rId1" Target="../theme/theme5.xml" Type="http://schemas.openxmlformats.org/officeDocument/2006/relationships/theme"/></Relationships>
</file>

<file path=ppt/slideMasters/_rels/slideMaster6.xml.rels><?xml version="1.0" encoding="UTF-8" standalone="yes"?><Relationships xmlns="http://schemas.openxmlformats.org/package/2006/relationships"><Relationship Id="rId13" Target="../slideLayouts/slideLayout66.xml" Type="http://schemas.openxmlformats.org/officeDocument/2006/relationships/slideLayout"/><Relationship Id="rId12" Target="../slideLayouts/slideLayout65.xml" Type="http://schemas.openxmlformats.org/officeDocument/2006/relationships/slideLayout"/><Relationship Id="rId11" Target="../slideLayouts/slideLayout64.xml" Type="http://schemas.openxmlformats.org/officeDocument/2006/relationships/slideLayout"/><Relationship Id="rId10" Target="../slideLayouts/slideLayout63.xml" Type="http://schemas.openxmlformats.org/officeDocument/2006/relationships/slideLayout"/><Relationship Id="rId9" Target="../slideLayouts/slideLayout62.xml" Type="http://schemas.openxmlformats.org/officeDocument/2006/relationships/slideLayout"/><Relationship Id="rId8" Target="../slideLayouts/slideLayout61.xml" Type="http://schemas.openxmlformats.org/officeDocument/2006/relationships/slideLayout"/><Relationship Id="rId7" Target="../slideLayouts/slideLayout60.xml" Type="http://schemas.openxmlformats.org/officeDocument/2006/relationships/slideLayout"/><Relationship Id="rId6" Target="../slideLayouts/slideLayout59.xml" Type="http://schemas.openxmlformats.org/officeDocument/2006/relationships/slideLayout"/><Relationship Id="rId5" Target="../slideLayouts/slideLayout58.xml" Type="http://schemas.openxmlformats.org/officeDocument/2006/relationships/slideLayout"/><Relationship Id="rId4" Target="../slideLayouts/slideLayout57.xml" Type="http://schemas.openxmlformats.org/officeDocument/2006/relationships/slideLayout"/><Relationship Id="rId3" Target="../slideLayouts/slideLayout56.xml" Type="http://schemas.openxmlformats.org/officeDocument/2006/relationships/slideLayout"/><Relationship Id="rId2" Target="../media/image1.png" Type="http://schemas.openxmlformats.org/officeDocument/2006/relationships/image"/><Relationship Id="rId1" Target="../theme/theme6.xml" Type="http://schemas.openxmlformats.org/officeDocument/2006/relationships/theme"/></Relationships>
</file>

<file path=ppt/slideMasters/_rels/slideMaster7.xml.rels><?xml version="1.0" encoding="UTF-8" standalone="yes"?><Relationships xmlns="http://schemas.openxmlformats.org/package/2006/relationships"><Relationship Id="rId13" Target="../slideLayouts/slideLayout77.xml" Type="http://schemas.openxmlformats.org/officeDocument/2006/relationships/slideLayout"/><Relationship Id="rId12" Target="../slideLayouts/slideLayout76.xml" Type="http://schemas.openxmlformats.org/officeDocument/2006/relationships/slideLayout"/><Relationship Id="rId11" Target="../slideLayouts/slideLayout75.xml" Type="http://schemas.openxmlformats.org/officeDocument/2006/relationships/slideLayout"/><Relationship Id="rId10" Target="../slideLayouts/slideLayout74.xml" Type="http://schemas.openxmlformats.org/officeDocument/2006/relationships/slideLayout"/><Relationship Id="rId9" Target="../slideLayouts/slideLayout73.xml" Type="http://schemas.openxmlformats.org/officeDocument/2006/relationships/slideLayout"/><Relationship Id="rId8" Target="../slideLayouts/slideLayout72.xml" Type="http://schemas.openxmlformats.org/officeDocument/2006/relationships/slideLayout"/><Relationship Id="rId7" Target="../slideLayouts/slideLayout71.xml" Type="http://schemas.openxmlformats.org/officeDocument/2006/relationships/slideLayout"/><Relationship Id="rId6" Target="../slideLayouts/slideLayout70.xml" Type="http://schemas.openxmlformats.org/officeDocument/2006/relationships/slideLayout"/><Relationship Id="rId5" Target="../slideLayouts/slideLayout69.xml" Type="http://schemas.openxmlformats.org/officeDocument/2006/relationships/slideLayout"/><Relationship Id="rId4" Target="../slideLayouts/slideLayout68.xml" Type="http://schemas.openxmlformats.org/officeDocument/2006/relationships/slideLayout"/><Relationship Id="rId3" Target="../slideLayouts/slideLayout67.xml" Type="http://schemas.openxmlformats.org/officeDocument/2006/relationships/slideLayout"/><Relationship Id="rId2" Target="../media/image1.png" Type="http://schemas.openxmlformats.org/officeDocument/2006/relationships/image"/><Relationship Id="rId1" Target="../theme/theme7.xml" Type="http://schemas.openxmlformats.org/officeDocument/2006/relationships/theme"/></Relationships>
</file>

<file path=ppt/slideMasters/_rels/slideMaster8.xml.rels><?xml version="1.0" encoding="UTF-8" standalone="yes"?><Relationships xmlns="http://schemas.openxmlformats.org/package/2006/relationships"><Relationship Id="rId13" Target="../slideLayouts/slideLayout88.xml" Type="http://schemas.openxmlformats.org/officeDocument/2006/relationships/slideLayout"/><Relationship Id="rId12" Target="../slideLayouts/slideLayout87.xml" Type="http://schemas.openxmlformats.org/officeDocument/2006/relationships/slideLayout"/><Relationship Id="rId11" Target="../slideLayouts/slideLayout86.xml" Type="http://schemas.openxmlformats.org/officeDocument/2006/relationships/slideLayout"/><Relationship Id="rId10" Target="../slideLayouts/slideLayout85.xml" Type="http://schemas.openxmlformats.org/officeDocument/2006/relationships/slideLayout"/><Relationship Id="rId9" Target="../slideLayouts/slideLayout84.xml" Type="http://schemas.openxmlformats.org/officeDocument/2006/relationships/slideLayout"/><Relationship Id="rId8" Target="../slideLayouts/slideLayout83.xml" Type="http://schemas.openxmlformats.org/officeDocument/2006/relationships/slideLayout"/><Relationship Id="rId7" Target="../slideLayouts/slideLayout82.xml" Type="http://schemas.openxmlformats.org/officeDocument/2006/relationships/slideLayout"/><Relationship Id="rId6" Target="../slideLayouts/slideLayout81.xml" Type="http://schemas.openxmlformats.org/officeDocument/2006/relationships/slideLayout"/><Relationship Id="rId5" Target="../slideLayouts/slideLayout80.xml" Type="http://schemas.openxmlformats.org/officeDocument/2006/relationships/slideLayout"/><Relationship Id="rId4" Target="../slideLayouts/slideLayout79.xml" Type="http://schemas.openxmlformats.org/officeDocument/2006/relationships/slideLayout"/><Relationship Id="rId3" Target="../slideLayouts/slideLayout78.xml" Type="http://schemas.openxmlformats.org/officeDocument/2006/relationships/slideLayout"/><Relationship Id="rId2" Target="../media/image1.png" Type="http://schemas.openxmlformats.org/officeDocument/2006/relationships/image"/><Relationship Id="rId1" Target="../theme/theme8.xml" Type="http://schemas.openxmlformats.org/officeDocument/2006/relationships/theme"/></Relationships>
</file>

<file path=ppt/slideMasters/_rels/slideMaster9.xml.rels><?xml version="1.0" encoding="UTF-8" standalone="yes"?><Relationships xmlns="http://schemas.openxmlformats.org/package/2006/relationships"><Relationship Id="rId13" Target="../slideLayouts/slideLayout99.xml" Type="http://schemas.openxmlformats.org/officeDocument/2006/relationships/slideLayout"/><Relationship Id="rId12" Target="../slideLayouts/slideLayout98.xml" Type="http://schemas.openxmlformats.org/officeDocument/2006/relationships/slideLayout"/><Relationship Id="rId11" Target="../slideLayouts/slideLayout97.xml" Type="http://schemas.openxmlformats.org/officeDocument/2006/relationships/slideLayout"/><Relationship Id="rId10" Target="../slideLayouts/slideLayout96.xml" Type="http://schemas.openxmlformats.org/officeDocument/2006/relationships/slideLayout"/><Relationship Id="rId9" Target="../slideLayouts/slideLayout95.xml" Type="http://schemas.openxmlformats.org/officeDocument/2006/relationships/slideLayout"/><Relationship Id="rId8" Target="../slideLayouts/slideLayout94.xml" Type="http://schemas.openxmlformats.org/officeDocument/2006/relationships/slideLayout"/><Relationship Id="rId7" Target="../slideLayouts/slideLayout93.xml" Type="http://schemas.openxmlformats.org/officeDocument/2006/relationships/slideLayout"/><Relationship Id="rId6" Target="../slideLayouts/slideLayout92.xml" Type="http://schemas.openxmlformats.org/officeDocument/2006/relationships/slideLayout"/><Relationship Id="rId5" Target="../slideLayouts/slideLayout91.xml" Type="http://schemas.openxmlformats.org/officeDocument/2006/relationships/slideLayout"/><Relationship Id="rId4" Target="../slideLayouts/slideLayout90.xml" Type="http://schemas.openxmlformats.org/officeDocument/2006/relationships/slideLayout"/><Relationship Id="rId3" Target="../slideLayouts/slideLayout89.xml" Type="http://schemas.openxmlformats.org/officeDocument/2006/relationships/slideLayout"/><Relationship Id="rId2" Target="../media/image1.png" Type="http://schemas.openxmlformats.org/officeDocument/2006/relationships/image"/><Relationship Id="rId1" Target="../theme/theme9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" name="Text Box 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sp>
        <p:nvSpPr>
          <p:cNvPr id="5" name="Text Box 5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14: The Preprocessor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64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14: The Preprocessor</a:t>
            </a:r>
          </a:p>
        </p:txBody>
      </p:sp>
      <p:pic>
        <p:nvPicPr>
          <p:cNvPr id="65" name="Picture 6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Text Box 6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8" name="Text Box 68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9" name="Text Box 69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70" name="Text Box 70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71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14: The Preprocessor</a:t>
            </a:r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 Box 7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75" name="Text Box 75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76" name="Text Box 76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77" name="Text Box 77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78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14: The Preprocessor</a:t>
            </a:r>
          </a:p>
        </p:txBody>
      </p:sp>
      <p:pic>
        <p:nvPicPr>
          <p:cNvPr id="79" name="Picture 7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ext Box 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82" name="Text Box 8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83" name="Text Box 8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84" name="Text Box 8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14: The Preprocessor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2" name="Text Box 1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3" name="Text Box 1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4" name="Text Box 1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5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14: The Preprocessor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9" name="Text Box 19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0" name="Text Box 20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1" name="Text Box 21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14: The Preprocessor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Box 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6" name="Text Box 26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7" name="Text Box 27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8" name="Text Box 28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9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14: The Preprocessor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Box 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33" name="Text Box 33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4" name="Text Box 34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5" name="Text Box 35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6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14: The Preprocessor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 Box 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0" name="Text Box 40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1" name="Text Box 41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2" name="Text Box 42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3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14: The Preprocessor</a:t>
            </a: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 Box 4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7" name="Text Box 47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8" name="Text Box 48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9" name="Text Box 49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0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14: The Preprocessor</a:t>
            </a:r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 Box 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54" name="Text Box 54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5" name="Text Box 55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56" name="Text Box 56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7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</a:rPr>
              <a:t>Chapter 14: The Preprocessor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Text Box 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1" name="Text Box 61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2" name="Text Box 62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63" name="Text Box 63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8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Box 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</a:t>
            </a:r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2008 </a:t>
            </a:r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92" name="Text Box 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sp>
        <p:nvSpPr>
          <p:cNvPr id="93" name="Text Box 93"/>
          <p:cNvSpPr>
            <a:spLocks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anchor="ctr" bIns="46038" lIns="92075" numCol="1" rIns="92075" tIns="46038" wrap="square"/>
          <a:lstStyle>
            <a:lvl1pPr>
              <a:defRPr dirty="0" lang="en-US" smtClean="0"/>
            </a:lvl1pPr>
          </a:lstStyle>
          <a:p>
            <a:pPr/>
            <a:r>
              <a:rPr dirty="0" lang="en-US" smtClean="0">
                <a:ea charset="-120" pitchFamily="18" typeface="新細明體"/>
              </a:rPr>
              <a:t>Chapter 14</a:t>
            </a:r>
          </a:p>
        </p:txBody>
      </p:sp>
      <p:sp>
        <p:nvSpPr>
          <p:cNvPr id="94" name="Text Box 94"/>
          <p:cNvSpPr>
            <a:spLocks/>
          </p:cNvSpPr>
          <p:nvPr>
            <p:ph type="subTitle"/>
          </p:nvPr>
        </p:nvSpPr>
        <p:spPr>
          <a:xfrm>
            <a:off x="609600" y="3581400"/>
            <a:ext cx="7924800" cy="2057400"/>
          </a:xfrm>
          <a:prstGeom prst="rect">
            <a:avLst/>
          </a:prstGeom>
        </p:spPr>
        <p:txBody>
          <a:bodyPr anchor="t" bIns="46038" lIns="92075" numCol="1" rIns="92075" tIns="46038" wrap="square"/>
          <a:lstStyle>
            <a:lvl1pPr algn="ctr" marL="0">
              <a:buNone/>
              <a:defRPr dirty="0" lang="en-US" smtClean="0"/>
            </a:lvl1pPr>
            <a:lvl2pPr algn="ctr" marL="457200">
              <a:buNone/>
              <a:defRPr dirty="0" lang="en-US" smtClean="0"/>
            </a:lvl2pPr>
            <a:lvl3pPr algn="ctr" marL="857250">
              <a:buNone/>
              <a:defRPr dirty="0" lang="en-US" smtClean="0"/>
            </a:lvl3pPr>
            <a:lvl4pPr algn="ctr" marL="1200150">
              <a:buNone/>
              <a:defRPr dirty="0" lang="en-US" smtClean="0"/>
            </a:lvl4pPr>
            <a:lvl5pPr algn="ctr" marL="1543050">
              <a:buNone/>
              <a:defRPr dirty="0" lang="en-US" smtClean="0"/>
            </a:lvl5pPr>
          </a:lstStyle>
          <a:p>
            <a:pPr marL="0"/>
            <a:r>
              <a:rPr b="1" dirty="0" lang="en-US" smtClean="0" sz="3600">
                <a:latin charset="0" typeface="Arial"/>
                <a:ea charset="-120" pitchFamily="18" typeface="新細明體"/>
              </a:rPr>
              <a:t>The Preprocessor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 Box 12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How the Preprocessor Works</a:t>
            </a:r>
          </a:p>
        </p:txBody>
      </p:sp>
      <p:sp>
        <p:nvSpPr>
          <p:cNvPr id="130" name="Text Box 13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In the early days of C, the preprocessor was a separate program.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Nowadays, the preprocessor is often part of the compiler, and some of its output may not necessarily be C code.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Still, it’s useful to think of the preprocessor as separate from the compiler.</a:t>
            </a:r>
          </a:p>
        </p:txBody>
      </p:sp>
      <p:sp>
        <p:nvSpPr>
          <p:cNvPr id="131" name="Text Box 13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32" name="Text Box 13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 Box 13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How the Preprocessor Works</a:t>
            </a:r>
          </a:p>
        </p:txBody>
      </p:sp>
      <p:sp>
        <p:nvSpPr>
          <p:cNvPr id="134" name="Text Box 13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Most C compilers provide a way to view the output of the preprocessor.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Some compilers generate preprocessor output when a certain option is specified (GCC will do so when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-E</a:t>
            </a:r>
            <a:r>
              <a:rPr dirty="0" lang="en-US" smtClean="0">
                <a:ea charset="-120" pitchFamily="18" typeface="新細明體"/>
              </a:rPr>
              <a:t> option is used).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Others come with a separate program that behaves like the integrated preprocessor.</a:t>
            </a:r>
          </a:p>
        </p:txBody>
      </p:sp>
      <p:sp>
        <p:nvSpPr>
          <p:cNvPr id="135" name="Text Box 13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36" name="Text Box 13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Box 13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How the Preprocessor Works</a:t>
            </a:r>
          </a:p>
        </p:txBody>
      </p:sp>
      <p:sp>
        <p:nvSpPr>
          <p:cNvPr id="138" name="Text Box 13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word of caution: The preprocessor has only a limited knowledge of C.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As a result, it’s quite capable of creating illegal programs as it executes directives.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 complicated programs, examining the output of the preprocessor may prove useful for locating this kind of error.</a:t>
            </a:r>
          </a:p>
        </p:txBody>
      </p:sp>
      <p:sp>
        <p:nvSpPr>
          <p:cNvPr id="139" name="Text Box 13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40" name="Text Box 14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Box 14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Preprocessing Directives</a:t>
            </a:r>
          </a:p>
        </p:txBody>
      </p:sp>
      <p:sp>
        <p:nvSpPr>
          <p:cNvPr id="142" name="Text Box 14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Most preprocessing directives fall into one of three categories:</a:t>
            </a:r>
          </a:p>
          <a:p>
            <a:pPr indent="-285750" lvl="1" marL="742950"/>
            <a:r>
              <a:rPr b="1" dirty="0" i="1" lang="en-US" smtClean="0"/>
              <a:t>Macro definition.</a:t>
            </a:r>
            <a:r>
              <a:rPr dirty="0" lang="en-US" smtClean="0"/>
              <a:t>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#define</a:t>
            </a:r>
            <a:r>
              <a:rPr dirty="0" lang="en-US" smtClean="0"/>
              <a:t> directive defines a macro;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#undef</a:t>
            </a:r>
            <a:r>
              <a:rPr dirty="0" lang="en-US" smtClean="0"/>
              <a:t> directive removes a macro definition.</a:t>
            </a:r>
          </a:p>
          <a:p>
            <a:pPr indent="-285750" lvl="1" marL="742950"/>
            <a:r>
              <a:rPr b="1" dirty="0" i="1" lang="en-US" smtClean="0"/>
              <a:t>File inclusion.</a:t>
            </a:r>
            <a:r>
              <a:rPr dirty="0" lang="en-US" smtClean="0"/>
              <a:t>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#include</a:t>
            </a:r>
            <a:r>
              <a:rPr dirty="0" lang="en-US" smtClean="0"/>
              <a:t> directive causes the contents of a specified file to be included in a program.</a:t>
            </a:r>
          </a:p>
          <a:p>
            <a:pPr indent="-285750" lvl="1" marL="742950"/>
            <a:r>
              <a:rPr b="1" dirty="0" i="1" lang="en-US" smtClean="0"/>
              <a:t>Conditional compilation.</a:t>
            </a:r>
            <a:r>
              <a:rPr dirty="0" lang="en-US" smtClean="0"/>
              <a:t> The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#if</a:t>
            </a:r>
            <a:r>
              <a:rPr dirty="0" lang="en-US" smtClean="0"/>
              <a:t>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#ifdef</a:t>
            </a:r>
            <a:r>
              <a:rPr dirty="0" lang="en-US" smtClean="0"/>
              <a:t>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#ifndef</a:t>
            </a:r>
            <a:r>
              <a:rPr dirty="0" lang="en-US" smtClean="0"/>
              <a:t>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#elif</a:t>
            </a:r>
            <a:r>
              <a:rPr dirty="0" lang="en-US" smtClean="0"/>
              <a:t>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#else</a:t>
            </a:r>
            <a:r>
              <a:rPr dirty="0" lang="en-US" smtClean="0"/>
              <a:t>,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#endif</a:t>
            </a:r>
            <a:r>
              <a:rPr dirty="0" lang="en-US" smtClean="0"/>
              <a:t> directives allow blocks of text to be either included in or excluded from a program. </a:t>
            </a:r>
          </a:p>
        </p:txBody>
      </p:sp>
      <p:sp>
        <p:nvSpPr>
          <p:cNvPr id="143" name="Text Box 1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44" name="Text Box 1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Box 14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Preprocessing Directives</a:t>
            </a:r>
          </a:p>
        </p:txBody>
      </p:sp>
      <p:sp>
        <p:nvSpPr>
          <p:cNvPr id="146" name="Text Box 14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Several rules apply to all directives.</a:t>
            </a:r>
          </a:p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Directives always begin with the </a:t>
            </a:r>
            <a:r>
              <a:rPr b="1" dirty="0" i="1" lang="en-US" smtClean="0">
                <a:latin charset="0" pitchFamily="49" typeface="Courier New"/>
                <a:ea charset="-120" pitchFamily="18" typeface="新細明體"/>
              </a:rPr>
              <a:t>#</a:t>
            </a:r>
            <a:r>
              <a:rPr b="1" dirty="0" i="1" lang="en-US" smtClean="0">
                <a:ea charset="-120" pitchFamily="18" typeface="新細明體"/>
              </a:rPr>
              <a:t> symbol.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</a:t>
            </a:r>
            <a:r>
              <a:rPr dirty="0" lang="en-US" smtClean="0">
                <a:ea charset="-120" pitchFamily="18" typeface="新細明體"/>
              </a:rPr>
              <a:t> symbol need not be at the beginning of a line, as long as only white space precedes it.</a:t>
            </a:r>
          </a:p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Any number of spaces and horizontal tab characters may separate the tokens in a directive.</a:t>
            </a:r>
            <a:r>
              <a:rPr dirty="0" lang="en-US" smtClean="0">
                <a:ea charset="-120" pitchFamily="18" typeface="新細明體"/>
              </a:rPr>
              <a:t> Example: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    define     N     100</a:t>
            </a:r>
          </a:p>
        </p:txBody>
      </p:sp>
      <p:sp>
        <p:nvSpPr>
          <p:cNvPr id="147" name="Text Box 14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48" name="Text Box 14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Box 14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Preprocessing Directives</a:t>
            </a:r>
          </a:p>
        </p:txBody>
      </p:sp>
      <p:sp>
        <p:nvSpPr>
          <p:cNvPr id="150" name="Text Box 15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Directives always end at the first new-line character, unless explicitly continued.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To continue a directive to the next line, end the current line with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\</a:t>
            </a:r>
            <a:r>
              <a:rPr dirty="0" lang="en-US" smtClean="0">
                <a:ea charset="-120" pitchFamily="18" typeface="新細明體"/>
              </a:rPr>
              <a:t> character: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#define DISK_CAPACITY (SIDES *             \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                     TRACKS_PER_SIDE *   \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                     SECTORS_PER_TRACK * \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                     BYTES_PER_SECTOR)</a:t>
            </a:r>
          </a:p>
        </p:txBody>
      </p:sp>
      <p:sp>
        <p:nvSpPr>
          <p:cNvPr id="151" name="Text Box 1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52" name="Text Box 1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 Box 1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Preprocessing Directives</a:t>
            </a:r>
          </a:p>
        </p:txBody>
      </p:sp>
      <p:sp>
        <p:nvSpPr>
          <p:cNvPr id="154" name="Text Box 154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Directives can appear anywhere in a program.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Although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#define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directives usually appear at the beginning of a file, other directives are more likely to show up later.</a:t>
            </a:r>
          </a:p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Comments may appear on the same line as a directive.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It’s good practice to put a comment at the end of</a:t>
            </a:r>
            <a:br>
              <a:rPr dirty="0" lang="en-US" smtClean="0">
                <a:ea charset="-120" pitchFamily="18" typeface="新細明體"/>
              </a:rPr>
            </a:br>
            <a:r>
              <a:rPr dirty="0" lang="en-US" smtClean="0">
                <a:ea charset="-120" pitchFamily="18" typeface="新細明體"/>
              </a:rPr>
              <a:t>a macro definition: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#define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FREEZING_PT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32.0f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/*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freezing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point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of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water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*/</a:t>
            </a:r>
          </a:p>
        </p:txBody>
      </p:sp>
      <p:sp>
        <p:nvSpPr>
          <p:cNvPr id="155" name="Text Box 1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56" name="Text Box 1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 Box 15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Macro Definitions</a:t>
            </a:r>
          </a:p>
        </p:txBody>
      </p:sp>
      <p:sp>
        <p:nvSpPr>
          <p:cNvPr id="158" name="Text Box 15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macros that we’ve been using since Chapter 2 are known as </a:t>
            </a:r>
            <a:r>
              <a:rPr dirty="0" i="1" lang="en-US" smtClean="0">
                <a:ea charset="-120" pitchFamily="18" typeface="新細明體"/>
              </a:rPr>
              <a:t>simple</a:t>
            </a:r>
            <a:r>
              <a:rPr dirty="0" lang="en-US" smtClean="0">
                <a:ea charset="-120" pitchFamily="18" typeface="新細明體"/>
              </a:rPr>
              <a:t> macros, because they have no parameters.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preprocessor also supports </a:t>
            </a:r>
            <a:r>
              <a:rPr dirty="0" i="1" lang="en-US" smtClean="0">
                <a:ea charset="-120" pitchFamily="18" typeface="新細明體"/>
              </a:rPr>
              <a:t>parameterized</a:t>
            </a:r>
            <a:r>
              <a:rPr dirty="0" lang="en-US" smtClean="0">
                <a:ea charset="-120" pitchFamily="18" typeface="新細明體"/>
              </a:rPr>
              <a:t> macros.</a:t>
            </a:r>
          </a:p>
        </p:txBody>
      </p:sp>
      <p:sp>
        <p:nvSpPr>
          <p:cNvPr id="159" name="Text Box 15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60" name="Text Box 16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 Box 16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Simple Macros</a:t>
            </a:r>
          </a:p>
        </p:txBody>
      </p:sp>
      <p:sp>
        <p:nvSpPr>
          <p:cNvPr id="162" name="Text Box 16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Definition of a </a:t>
            </a:r>
            <a:r>
              <a:rPr b="1" dirty="0" i="1" lang="en-US" smtClean="0">
                <a:ea charset="-120" pitchFamily="18" typeface="新細明體"/>
              </a:rPr>
              <a:t>simple macro</a:t>
            </a:r>
            <a:r>
              <a:rPr dirty="0" lang="en-US" smtClean="0">
                <a:ea charset="-120" pitchFamily="18" typeface="新細明體"/>
              </a:rPr>
              <a:t> (or </a:t>
            </a:r>
            <a:r>
              <a:rPr b="1" dirty="0" i="1" lang="en-US" smtClean="0">
                <a:ea charset="-120" pitchFamily="18" typeface="新細明體"/>
              </a:rPr>
              <a:t>object-like macro</a:t>
            </a:r>
            <a:r>
              <a:rPr dirty="0" lang="en-US" smtClean="0">
                <a:ea charset="-120" pitchFamily="18" typeface="新細明體"/>
              </a:rPr>
              <a:t>):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</a:t>
            </a:r>
            <a:r>
              <a:rPr dirty="0" i="1" lang="en-US" smtClean="0" sz="2400">
                <a:ea charset="-120" pitchFamily="18" typeface="新細明體"/>
              </a:rPr>
              <a:t>identifier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i="1" lang="en-US" smtClean="0" sz="2400">
                <a:ea charset="-120" pitchFamily="18" typeface="新細明體"/>
              </a:rPr>
              <a:t>replacement-list</a:t>
            </a:r>
          </a:p>
          <a:p>
            <a:pPr indent="-342900" marL="342900">
              <a:buNone/>
            </a:pPr>
            <a:r>
              <a:rPr dirty="0" i="1" lang="en-US" smtClean="0">
                <a:ea charset="-120" pitchFamily="18" typeface="新細明體"/>
              </a:rPr>
              <a:t>	replacement-list</a:t>
            </a:r>
            <a:r>
              <a:rPr dirty="0" lang="en-US" smtClean="0">
                <a:ea charset="-120" pitchFamily="18" typeface="新細明體"/>
              </a:rPr>
              <a:t> is any sequence of </a:t>
            </a:r>
            <a:r>
              <a:rPr b="1" dirty="0" i="1" lang="en-US" smtClean="0">
                <a:ea charset="-120" pitchFamily="18" typeface="新細明體"/>
              </a:rPr>
              <a:t>preprocessing tokens.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replacement list may include identifiers, keywords, numeric constants, character constants, string literals, operators, and punctuation.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Wherever </a:t>
            </a:r>
            <a:r>
              <a:rPr dirty="0" i="1" lang="en-US" smtClean="0">
                <a:ea charset="-120" pitchFamily="18" typeface="新細明體"/>
              </a:rPr>
              <a:t>identifier</a:t>
            </a:r>
            <a:r>
              <a:rPr dirty="0" lang="en-US" smtClean="0">
                <a:ea charset="-120" pitchFamily="18" typeface="新細明體"/>
              </a:rPr>
              <a:t> appears later in the file, the preprocessor substitutes </a:t>
            </a:r>
            <a:r>
              <a:rPr dirty="0" i="1" lang="en-US" smtClean="0">
                <a:ea charset="-120" pitchFamily="18" typeface="新細明體"/>
              </a:rPr>
              <a:t>replacement-list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163" name="Text Box 16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64" name="Text Box 16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 Box 16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Simple Macros</a:t>
            </a:r>
          </a:p>
        </p:txBody>
      </p:sp>
      <p:sp>
        <p:nvSpPr>
          <p:cNvPr id="166" name="Text Box 16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Any extra symbols in a macro definition will become part of the replacement list.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Putting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=</a:t>
            </a:r>
            <a:r>
              <a:rPr dirty="0" lang="en-US" smtClean="0">
                <a:ea charset="-120" pitchFamily="18" typeface="新細明體"/>
              </a:rPr>
              <a:t> symbol in a macro definition is a common error: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#define N = 100  /***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WRONG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***/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int a[N];        /*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becomes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int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a[=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100];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*/</a:t>
            </a:r>
          </a:p>
        </p:txBody>
      </p:sp>
      <p:sp>
        <p:nvSpPr>
          <p:cNvPr id="167" name="Text Box 16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68" name="Text Box 16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Box 9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Introduction</a:t>
            </a:r>
          </a:p>
        </p:txBody>
      </p:sp>
      <p:sp>
        <p:nvSpPr>
          <p:cNvPr id="96" name="Text Box 9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Directives such as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#define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are handled by the </a:t>
            </a:r>
            <a:r>
              <a:rPr b="1" dirty="0" i="1" lang="en-US" smtClean="0">
                <a:ea charset="-120" pitchFamily="18" typeface="新細明體"/>
              </a:rPr>
              <a:t>preprocessor,</a:t>
            </a:r>
            <a:r>
              <a:rPr dirty="0" lang="en-US" smtClean="0">
                <a:ea charset="-120" pitchFamily="18" typeface="新細明體"/>
              </a:rPr>
              <a:t> a piece of software that edits C programs just prior to compilation.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Its reliance on a preprocessor makes C (along with C++) unique among major programming languages. (</a:t>
            </a:r>
            <a:r>
              <a:rPr dirty="0" lang="en-US" smtClean="0">
                <a:solidFill>
                  <a:srgbClr val="B82F25"/>
                </a:solidFill>
                <a:ea charset="-120" pitchFamily="18" typeface="新細明體"/>
              </a:rPr>
              <a:t>優點</a:t>
            </a:r>
            <a:r>
              <a:rPr dirty="0" lang="en-US" smtClean="0">
                <a:ea charset="-120" pitchFamily="18" typeface="新細明體"/>
              </a:rPr>
              <a:t>)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preprocessor is a powerful tool, but it also can be a source of hard-to-find bugs. (</a:t>
            </a:r>
            <a:r>
              <a:rPr dirty="0" lang="en-US" smtClean="0">
                <a:solidFill>
                  <a:srgbClr val="B82F25"/>
                </a:solidFill>
                <a:ea charset="-120" pitchFamily="18" typeface="新細明體"/>
              </a:rPr>
              <a:t>缺點</a:t>
            </a:r>
            <a:r>
              <a:rPr dirty="0" lang="en-US" smtClean="0">
                <a:ea charset="-120" pitchFamily="18" typeface="新細明體"/>
              </a:rPr>
              <a:t>)</a:t>
            </a:r>
          </a:p>
        </p:txBody>
      </p:sp>
      <p:sp>
        <p:nvSpPr>
          <p:cNvPr id="97" name="Text Box 9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98" name="Text Box 9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 Box 16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Simple Macros</a:t>
            </a:r>
          </a:p>
        </p:txBody>
      </p:sp>
      <p:sp>
        <p:nvSpPr>
          <p:cNvPr id="170" name="Text Box 17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Ending a macro definition with a semicolon is another popular mistake: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#define N 100;  /***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WRONG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***/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int a[N];       /*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becomes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int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a[100;];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*/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compiler will detect most errors caused by extra symbols in a macro definition.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Unfortunately, the compiler will flag each use of the macro as incorrect, rather than identifying the actual culprit: the macro’s definition.</a:t>
            </a:r>
          </a:p>
        </p:txBody>
      </p:sp>
      <p:sp>
        <p:nvSpPr>
          <p:cNvPr id="171" name="Text Box 17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72" name="Text Box 17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 Box 17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Simple Macros</a:t>
            </a:r>
          </a:p>
        </p:txBody>
      </p:sp>
      <p:sp>
        <p:nvSpPr>
          <p:cNvPr id="174" name="Text Box 17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Simple macros are primarily used for defining “manifest constants”—names that represent numeric, character, and string values: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#define STR_LEN 80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#define TRUE    1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#define FALSE   0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#define PI      3.14159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#define CR      '\r'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#define EOS     '\0'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#define MEM_ERR "Error: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not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enough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memory"</a:t>
            </a:r>
          </a:p>
        </p:txBody>
      </p:sp>
      <p:sp>
        <p:nvSpPr>
          <p:cNvPr id="175" name="Text Box 17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76" name="Text Box 17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 Box 17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Simple Macros</a:t>
            </a:r>
          </a:p>
        </p:txBody>
      </p:sp>
      <p:sp>
        <p:nvSpPr>
          <p:cNvPr id="178" name="Text Box 17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Advantages of using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#define</a:t>
            </a:r>
            <a:r>
              <a:rPr dirty="0" lang="en-US" smtClean="0">
                <a:ea charset="-120" pitchFamily="18" typeface="新細明體"/>
              </a:rPr>
              <a:t> to create names for constants: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It makes programs easier to read.</a:t>
            </a:r>
            <a:r>
              <a:rPr dirty="0" lang="en-US" smtClean="0">
                <a:ea charset="-120" pitchFamily="18" typeface="新細明體"/>
              </a:rPr>
              <a:t> The name of the macro can help the reader understand the meaning of the constant.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It makes programs easier to modify.</a:t>
            </a:r>
            <a:r>
              <a:rPr dirty="0" lang="en-US" smtClean="0">
                <a:ea charset="-120" pitchFamily="18" typeface="新細明體"/>
              </a:rPr>
              <a:t> We can change the value of a constant throughout a program by modifying a single macro definition.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It helps avoid inconsistencies and typographical errors.</a:t>
            </a:r>
            <a:r>
              <a:rPr dirty="0" lang="en-US" smtClean="0">
                <a:ea charset="-120" pitchFamily="18" typeface="新細明體"/>
              </a:rPr>
              <a:t> If a numerical constant like 3.14159 appears many times in a program, chances are it will occasionally be written 3.1416 or 3.14195 by accident.</a:t>
            </a:r>
          </a:p>
          <a:p>
            <a:pPr indent="-285750" lvl="1" marL="742950"/>
            <a:endParaRPr dirty="0" lang="en-US" smtClean="0">
              <a:ea charset="-120" pitchFamily="18" typeface="新細明體"/>
            </a:endParaRPr>
          </a:p>
        </p:txBody>
      </p:sp>
      <p:sp>
        <p:nvSpPr>
          <p:cNvPr id="179" name="Text Box 17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80" name="Text Box 18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 Box 1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Simple Macros</a:t>
            </a:r>
          </a:p>
        </p:txBody>
      </p:sp>
      <p:sp>
        <p:nvSpPr>
          <p:cNvPr id="182" name="Text Box 18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Simple macros have additional uses.</a:t>
            </a:r>
          </a:p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Making minor changes to the syntax of C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Macros can serve as alternate names for C symbols: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BEGIN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END   }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LOOP for (;;)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Changing the syntax of C usually isn’t a good idea, since it can make programs harder for others to understand.</a:t>
            </a:r>
          </a:p>
        </p:txBody>
      </p:sp>
      <p:sp>
        <p:nvSpPr>
          <p:cNvPr id="183" name="Text Box 18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84" name="Text Box 18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 Box 18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Simple Macros</a:t>
            </a:r>
          </a:p>
        </p:txBody>
      </p:sp>
      <p:sp>
        <p:nvSpPr>
          <p:cNvPr id="186" name="Text Box 18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Renaming types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An example from Chapter 5: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BOOL int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Type definitions are a better alternative.</a:t>
            </a:r>
          </a:p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Controlling conditional compilation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Macros play an important role in controlling conditional compilation.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A macro that might indicate “debugging mode”: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DEBUG</a:t>
            </a:r>
          </a:p>
        </p:txBody>
      </p:sp>
      <p:sp>
        <p:nvSpPr>
          <p:cNvPr id="187" name="Text Box 18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88" name="Text Box 18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Box 18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Simple Macros</a:t>
            </a:r>
          </a:p>
        </p:txBody>
      </p:sp>
      <p:sp>
        <p:nvSpPr>
          <p:cNvPr id="190" name="Text Box 19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When macros are used as constants, C programmers customarily capitalize all letters in their names.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However, there’s no consensus as to how to capitalize macros used for other purposes.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Some programmers like to draw attention to macros by using all upper-case letters in their names.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Others prefer lower-case names, following the style of K&amp;R.</a:t>
            </a:r>
          </a:p>
        </p:txBody>
      </p:sp>
      <p:sp>
        <p:nvSpPr>
          <p:cNvPr id="191" name="Text Box 1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92" name="Text Box 1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Box 19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Parameterized Macros</a:t>
            </a:r>
          </a:p>
        </p:txBody>
      </p:sp>
      <p:sp>
        <p:nvSpPr>
          <p:cNvPr id="194" name="Text Box 19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Definition of a </a:t>
            </a:r>
            <a:r>
              <a:rPr b="1" dirty="0" i="1" lang="en-US" smtClean="0" sz="2600">
                <a:ea charset="-120" pitchFamily="18" typeface="新細明體"/>
              </a:rPr>
              <a:t>parameterized macro</a:t>
            </a:r>
            <a:r>
              <a:rPr dirty="0" lang="en-US" smtClean="0" sz="2600">
                <a:ea charset="-120" pitchFamily="18" typeface="新細明體"/>
              </a:rPr>
              <a:t> (also known as a </a:t>
            </a:r>
            <a:r>
              <a:rPr b="1" dirty="0" i="1" lang="en-US" smtClean="0" sz="2600">
                <a:ea charset="-120" pitchFamily="18" typeface="新細明體"/>
              </a:rPr>
              <a:t>function-like macro</a:t>
            </a:r>
            <a:r>
              <a:rPr dirty="0" lang="en-US" smtClean="0" sz="2600">
                <a:ea charset="-120" pitchFamily="18" typeface="新細明體"/>
              </a:rPr>
              <a:t>):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#define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i="1" lang="en-US" smtClean="0" sz="2200">
                <a:ea charset="-120" pitchFamily="18" typeface="新細明體"/>
              </a:rPr>
              <a:t>identifier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(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i="1" lang="en-US" smtClean="0" sz="2200">
                <a:ea charset="-120" pitchFamily="18" typeface="新細明體"/>
              </a:rPr>
              <a:t>x</a:t>
            </a:r>
            <a:r>
              <a:rPr baseline="-25000" dirty="0" lang="en-US" smtClean="0" sz="2200">
                <a:ea charset="-120" pitchFamily="18" typeface="新細明體"/>
              </a:rPr>
              <a:t>1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,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i="1" lang="en-US" smtClean="0" sz="2200">
                <a:ea charset="-120" pitchFamily="18" typeface="新細明體"/>
              </a:rPr>
              <a:t>x</a:t>
            </a:r>
            <a:r>
              <a:rPr baseline="-25000" dirty="0" lang="en-US" smtClean="0" sz="2200">
                <a:ea charset="-120" pitchFamily="18" typeface="新細明體"/>
              </a:rPr>
              <a:t>2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,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ea charset="-120" pitchFamily="18" typeface="新細明體"/>
              </a:rPr>
              <a:t>…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,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i="1" lang="en-US" smtClean="0" sz="2200">
                <a:ea charset="-120" pitchFamily="18" typeface="新細明體"/>
              </a:rPr>
              <a:t>x</a:t>
            </a:r>
            <a:r>
              <a:rPr baseline="-25000" dirty="0" i="1" lang="en-US" smtClean="0" sz="2200">
                <a:ea charset="-120" pitchFamily="18" typeface="新細明體"/>
              </a:rPr>
              <a:t>n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)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i="1" lang="en-US" smtClean="0" sz="2200">
                <a:ea charset="-120" pitchFamily="18" typeface="新細明體"/>
              </a:rPr>
              <a:t>replacement-list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pitchFamily="18" typeface="新細明體"/>
              </a:rPr>
              <a:t>	</a:t>
            </a:r>
            <a:r>
              <a:rPr dirty="0" i="1" lang="en-US" smtClean="0" sz="2600">
                <a:ea charset="-120" pitchFamily="18" typeface="新細明體"/>
              </a:rPr>
              <a:t>x</a:t>
            </a:r>
            <a:r>
              <a:rPr baseline="-25000" dirty="0" lang="en-US" smtClean="0" sz="2600">
                <a:ea charset="-120" pitchFamily="18" typeface="新細明體"/>
              </a:rPr>
              <a:t>1</a:t>
            </a:r>
            <a:r>
              <a:rPr dirty="0" lang="en-US" smtClean="0" sz="2600">
                <a:ea charset="-120" pitchFamily="18" typeface="新細明體"/>
              </a:rPr>
              <a:t>, </a:t>
            </a:r>
            <a:r>
              <a:rPr dirty="0" i="1" lang="en-US" smtClean="0" sz="2600">
                <a:ea charset="-120" pitchFamily="18" typeface="新細明體"/>
              </a:rPr>
              <a:t>x</a:t>
            </a:r>
            <a:r>
              <a:rPr baseline="-25000" dirty="0" lang="en-US" smtClean="0" sz="2600">
                <a:ea charset="-120" pitchFamily="18" typeface="新細明體"/>
              </a:rPr>
              <a:t>2</a:t>
            </a:r>
            <a:r>
              <a:rPr dirty="0" lang="en-US" smtClean="0" sz="2600">
                <a:ea charset="-120" pitchFamily="18" typeface="新細明體"/>
              </a:rPr>
              <a:t>, …, </a:t>
            </a:r>
            <a:r>
              <a:rPr dirty="0" i="1" lang="en-US" smtClean="0" sz="2600">
                <a:ea charset="-120" pitchFamily="18" typeface="新細明體"/>
              </a:rPr>
              <a:t>x</a:t>
            </a:r>
            <a:r>
              <a:rPr baseline="-25000" dirty="0" i="1" lang="en-US" smtClean="0" sz="2600">
                <a:ea charset="-120" pitchFamily="18" typeface="新細明體"/>
              </a:rPr>
              <a:t>n</a:t>
            </a:r>
            <a:r>
              <a:rPr dirty="0" lang="en-US" smtClean="0" sz="2600">
                <a:ea charset="-120" pitchFamily="18" typeface="新細明體"/>
              </a:rPr>
              <a:t> are identifiers (the macro’s </a:t>
            </a:r>
            <a:r>
              <a:rPr b="1" dirty="0" i="1" lang="en-US" smtClean="0" sz="2600">
                <a:ea charset="-120" pitchFamily="18" typeface="新細明體"/>
              </a:rPr>
              <a:t>parameters</a:t>
            </a:r>
            <a:r>
              <a:rPr dirty="0" lang="en-US" smtClean="0" sz="2600">
                <a:ea charset="-120" pitchFamily="18" typeface="新細明體"/>
              </a:rPr>
              <a:t>).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parameters may appear as many times as desired in the replacement list.</a:t>
            </a:r>
          </a:p>
          <a:p>
            <a:pPr indent="-342900" marL="342900"/>
            <a:r>
              <a:rPr dirty="0" lang="en-US" smtClean="0" sz="2600">
                <a:solidFill>
                  <a:srgbClr val="CC6600"/>
                </a:solidFill>
                <a:ea charset="-120" pitchFamily="18" typeface="新細明體"/>
              </a:rPr>
              <a:t>There must be </a:t>
            </a:r>
            <a:r>
              <a:rPr dirty="0" i="1" lang="en-US" smtClean="0" sz="2600">
                <a:solidFill>
                  <a:srgbClr val="CC6600"/>
                </a:solidFill>
                <a:ea charset="-120" pitchFamily="18" typeface="新細明體"/>
              </a:rPr>
              <a:t>no</a:t>
            </a:r>
            <a:r>
              <a:rPr dirty="0" lang="en-US" smtClean="0" sz="2600">
                <a:solidFill>
                  <a:srgbClr val="CC6600"/>
                </a:solidFill>
                <a:ea charset="-120" pitchFamily="18" typeface="新細明體"/>
              </a:rPr>
              <a:t> </a:t>
            </a:r>
            <a:r>
              <a:rPr dirty="0" i="1" lang="en-US" smtClean="0" sz="2600">
                <a:solidFill>
                  <a:srgbClr val="CC6600"/>
                </a:solidFill>
                <a:ea charset="-120" pitchFamily="18" typeface="新細明體"/>
              </a:rPr>
              <a:t>space</a:t>
            </a:r>
            <a:r>
              <a:rPr dirty="0" lang="en-US" smtClean="0" sz="2600">
                <a:solidFill>
                  <a:srgbClr val="CC6600"/>
                </a:solidFill>
                <a:ea charset="-120" pitchFamily="18" typeface="新細明體"/>
              </a:rPr>
              <a:t> between the macro name and the left parenthesis.</a:t>
            </a:r>
          </a:p>
          <a:p>
            <a:pPr indent="-342900" marL="342900"/>
            <a:r>
              <a:rPr dirty="0" lang="en-US" smtClean="0" sz="2600">
                <a:solidFill>
                  <a:srgbClr val="CC6600"/>
                </a:solidFill>
                <a:ea charset="-120" pitchFamily="18" typeface="新細明體"/>
              </a:rPr>
              <a:t>If space is left, the preprocessor will treat </a:t>
            </a:r>
            <a:r>
              <a:rPr dirty="0" lang="en-US" smtClean="0" sz="2600">
                <a:solidFill>
                  <a:srgbClr val="CC6600"/>
                </a:solidFill>
                <a:latin charset="0" pitchFamily="49" typeface="Courier New"/>
                <a:ea charset="-120" pitchFamily="18" typeface="新細明體"/>
              </a:rPr>
              <a:t>(</a:t>
            </a:r>
            <a:r>
              <a:rPr dirty="0" i="1" lang="en-US" smtClean="0" sz="2600">
                <a:solidFill>
                  <a:srgbClr val="CC6600"/>
                </a:solidFill>
                <a:ea charset="-120" pitchFamily="18" typeface="新細明體"/>
              </a:rPr>
              <a:t>x</a:t>
            </a:r>
            <a:r>
              <a:rPr baseline="-25000" dirty="0" lang="en-US" smtClean="0" sz="2600">
                <a:solidFill>
                  <a:srgbClr val="CC6600"/>
                </a:solidFill>
                <a:ea charset="-120" pitchFamily="18" typeface="新細明體"/>
              </a:rPr>
              <a:t>1</a:t>
            </a:r>
            <a:r>
              <a:rPr dirty="0" lang="en-US" smtClean="0" sz="2600">
                <a:solidFill>
                  <a:srgbClr val="CC6600"/>
                </a:solidFill>
                <a:ea charset="-120" pitchFamily="18" typeface="新細明體"/>
              </a:rPr>
              <a:t>, </a:t>
            </a:r>
            <a:r>
              <a:rPr dirty="0" i="1" lang="en-US" smtClean="0" sz="2600">
                <a:solidFill>
                  <a:srgbClr val="CC6600"/>
                </a:solidFill>
                <a:ea charset="-120" pitchFamily="18" typeface="新細明體"/>
              </a:rPr>
              <a:t>x</a:t>
            </a:r>
            <a:r>
              <a:rPr baseline="-25000" dirty="0" lang="en-US" smtClean="0" sz="2600">
                <a:solidFill>
                  <a:srgbClr val="CC6600"/>
                </a:solidFill>
                <a:ea charset="-120" pitchFamily="18" typeface="新細明體"/>
              </a:rPr>
              <a:t>2</a:t>
            </a:r>
            <a:r>
              <a:rPr dirty="0" lang="en-US" smtClean="0" sz="2600">
                <a:solidFill>
                  <a:srgbClr val="CC6600"/>
                </a:solidFill>
                <a:ea charset="-120" pitchFamily="18" typeface="新細明體"/>
              </a:rPr>
              <a:t>, …, </a:t>
            </a:r>
            <a:r>
              <a:rPr dirty="0" i="1" lang="en-US" smtClean="0" sz="2600">
                <a:solidFill>
                  <a:srgbClr val="CC6600"/>
                </a:solidFill>
                <a:ea charset="-120" pitchFamily="18" typeface="新細明體"/>
              </a:rPr>
              <a:t>x</a:t>
            </a:r>
            <a:r>
              <a:rPr baseline="-25000" dirty="0" i="1" lang="en-US" smtClean="0" sz="2600">
                <a:solidFill>
                  <a:srgbClr val="CC6600"/>
                </a:solidFill>
                <a:ea charset="-120" pitchFamily="18" typeface="新細明體"/>
              </a:rPr>
              <a:t>n</a:t>
            </a:r>
            <a:r>
              <a:rPr dirty="0" lang="en-US" smtClean="0" sz="2600">
                <a:solidFill>
                  <a:srgbClr val="CC6600"/>
                </a:solidFill>
                <a:latin charset="0" pitchFamily="49" typeface="Courier New"/>
                <a:ea charset="-120" pitchFamily="18" typeface="新細明體"/>
              </a:rPr>
              <a:t>)</a:t>
            </a:r>
            <a:r>
              <a:rPr dirty="0" lang="en-US" smtClean="0" sz="2600">
                <a:solidFill>
                  <a:srgbClr val="CC6600"/>
                </a:solidFill>
                <a:ea charset="-120" pitchFamily="18" typeface="新細明體"/>
              </a:rPr>
              <a:t> as part of the replacement list.</a:t>
            </a:r>
          </a:p>
        </p:txBody>
      </p:sp>
      <p:sp>
        <p:nvSpPr>
          <p:cNvPr id="195" name="Text Box 19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96" name="Text Box 19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 Box 19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Parameterized Macros</a:t>
            </a:r>
          </a:p>
        </p:txBody>
      </p:sp>
      <p:sp>
        <p:nvSpPr>
          <p:cNvPr id="198" name="Text Box 19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When the preprocessor encounters the definition of a parameterized macro, it stores the definition away for later use.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Wherever a macro </a:t>
            </a:r>
            <a:r>
              <a:rPr b="1" dirty="0" i="1" lang="en-US" smtClean="0">
                <a:ea charset="-120" pitchFamily="18" typeface="新細明體"/>
              </a:rPr>
              <a:t>invocation</a:t>
            </a:r>
            <a:r>
              <a:rPr dirty="0" lang="en-US" smtClean="0">
                <a:ea charset="-120" pitchFamily="18" typeface="新細明體"/>
              </a:rPr>
              <a:t> of the form </a:t>
            </a:r>
            <a:r>
              <a:rPr dirty="0" i="1" lang="en-US" smtClean="0">
                <a:ea charset="-120" pitchFamily="18" typeface="新細明體"/>
              </a:rPr>
              <a:t>identifier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(</a:t>
            </a:r>
            <a:r>
              <a:rPr dirty="0" i="1" lang="en-US" smtClean="0">
                <a:ea charset="-120" pitchFamily="18" typeface="新細明體"/>
              </a:rPr>
              <a:t>y</a:t>
            </a:r>
            <a:r>
              <a:rPr baseline="-25000" dirty="0" lang="en-US" smtClean="0">
                <a:ea charset="-120" pitchFamily="18" typeface="新細明體"/>
              </a:rPr>
              <a:t>1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i="1" lang="en-US" smtClean="0">
                <a:ea charset="-120" pitchFamily="18" typeface="新細明體"/>
              </a:rPr>
              <a:t>y</a:t>
            </a:r>
            <a:r>
              <a:rPr baseline="-25000" dirty="0" lang="en-US" smtClean="0">
                <a:ea charset="-120" pitchFamily="18" typeface="新細明體"/>
              </a:rPr>
              <a:t>2</a:t>
            </a:r>
            <a:r>
              <a:rPr dirty="0" lang="en-US" smtClean="0">
                <a:ea charset="-120" pitchFamily="18" typeface="新細明體"/>
              </a:rPr>
              <a:t>, …, </a:t>
            </a:r>
            <a:r>
              <a:rPr dirty="0" i="1" lang="en-US" smtClean="0">
                <a:ea charset="-120" pitchFamily="18" typeface="新細明體"/>
              </a:rPr>
              <a:t>y</a:t>
            </a:r>
            <a:r>
              <a:rPr baseline="-25000" dirty="0" i="1" lang="en-US" smtClean="0">
                <a:ea charset="-120" pitchFamily="18" typeface="新細明體"/>
              </a:rPr>
              <a:t>n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)</a:t>
            </a:r>
            <a:r>
              <a:rPr dirty="0" lang="en-US" smtClean="0">
                <a:ea charset="-120" pitchFamily="18" typeface="新細明體"/>
              </a:rPr>
              <a:t> appears later in the program, the preprocessor replaces it with </a:t>
            </a:r>
            <a:r>
              <a:rPr dirty="0" i="1" lang="en-US" smtClean="0">
                <a:ea charset="-120" pitchFamily="18" typeface="新細明體"/>
              </a:rPr>
              <a:t>replacement-list</a:t>
            </a:r>
            <a:r>
              <a:rPr dirty="0" lang="en-US" smtClean="0">
                <a:ea charset="-120" pitchFamily="18" typeface="新細明體"/>
              </a:rPr>
              <a:t>, substituting </a:t>
            </a:r>
            <a:r>
              <a:rPr dirty="0" i="1" lang="en-US" smtClean="0">
                <a:ea charset="-120" pitchFamily="18" typeface="新細明體"/>
              </a:rPr>
              <a:t>y</a:t>
            </a:r>
            <a:r>
              <a:rPr baseline="-25000" dirty="0" lang="en-US" smtClean="0">
                <a:ea charset="-120" pitchFamily="18" typeface="新細明體"/>
              </a:rPr>
              <a:t>1</a:t>
            </a:r>
            <a:r>
              <a:rPr dirty="0" lang="en-US" smtClean="0">
                <a:ea charset="-120" pitchFamily="18" typeface="新細明體"/>
              </a:rPr>
              <a:t> for </a:t>
            </a:r>
            <a:r>
              <a:rPr dirty="0" i="1" lang="en-US" smtClean="0">
                <a:ea charset="-120" pitchFamily="18" typeface="新細明體"/>
              </a:rPr>
              <a:t>x</a:t>
            </a:r>
            <a:r>
              <a:rPr baseline="-25000" dirty="0" lang="en-US" smtClean="0">
                <a:ea charset="-120" pitchFamily="18" typeface="新細明體"/>
              </a:rPr>
              <a:t>1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i="1" lang="en-US" smtClean="0">
                <a:ea charset="-120" pitchFamily="18" typeface="新細明體"/>
              </a:rPr>
              <a:t>y</a:t>
            </a:r>
            <a:r>
              <a:rPr baseline="-25000" dirty="0" lang="en-US" smtClean="0">
                <a:ea charset="-120" pitchFamily="18" typeface="新細明體"/>
              </a:rPr>
              <a:t>2</a:t>
            </a:r>
            <a:r>
              <a:rPr dirty="0" lang="en-US" smtClean="0">
                <a:ea charset="-120" pitchFamily="18" typeface="新細明體"/>
              </a:rPr>
              <a:t> for </a:t>
            </a:r>
            <a:r>
              <a:rPr dirty="0" i="1" lang="en-US" smtClean="0">
                <a:ea charset="-120" pitchFamily="18" typeface="新細明體"/>
              </a:rPr>
              <a:t>x</a:t>
            </a:r>
            <a:r>
              <a:rPr baseline="-25000" dirty="0" lang="en-US" smtClean="0">
                <a:ea charset="-120" pitchFamily="18" typeface="新細明體"/>
              </a:rPr>
              <a:t>2</a:t>
            </a:r>
            <a:r>
              <a:rPr dirty="0" lang="en-US" smtClean="0">
                <a:ea charset="-120" pitchFamily="18" typeface="新細明體"/>
              </a:rPr>
              <a:t>, and so forth.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Parameterized macros often serve as simple functions.</a:t>
            </a:r>
          </a:p>
        </p:txBody>
      </p:sp>
      <p:sp>
        <p:nvSpPr>
          <p:cNvPr id="199" name="Text Box 19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00" name="Text Box 20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Box 20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Parameterized Macros</a:t>
            </a:r>
          </a:p>
        </p:txBody>
      </p:sp>
      <p:sp>
        <p:nvSpPr>
          <p:cNvPr id="202" name="Text Box 20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Examples of parameterized macros: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MAX(x,y)   ((x)&gt;(y)?(x):(y))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IS_EVEN(n) ((n)%2==0)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Invocations of these macros: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 = MAX(j+k, m-n);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if (IS_EVEN(i)) i++;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</a:pPr>
            <a:r>
              <a:rPr dirty="0" lang="en-US" smtClean="0">
                <a:ea charset="-120" pitchFamily="18" typeface="新細明體"/>
              </a:rPr>
              <a:t>The same lines after macro replacement: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 = ((j+k)&gt;(m-n)?(j+k):(m-n));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if (((i)%2==0)) i++;</a:t>
            </a:r>
            <a:r>
              <a:rPr dirty="0" lang="en-US" smtClean="0">
                <a:ea charset="-120" pitchFamily="18" typeface="新細明體"/>
              </a:rPr>
              <a:t> </a:t>
            </a:r>
          </a:p>
        </p:txBody>
      </p:sp>
      <p:sp>
        <p:nvSpPr>
          <p:cNvPr id="203" name="Text Box 20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04" name="Text Box 20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 Box 20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Parameterized Macros</a:t>
            </a:r>
          </a:p>
        </p:txBody>
      </p:sp>
      <p:sp>
        <p:nvSpPr>
          <p:cNvPr id="206" name="Text Box 206"/>
          <p:cNvSpPr>
            <a:spLocks/>
          </p:cNvSpPr>
          <p:nvPr>
            <p:ph type="obj"/>
          </p:nvPr>
        </p:nvSpPr>
        <p:spPr>
          <a:xfrm>
            <a:off x="685800" y="1524000"/>
            <a:ext cx="7954962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more complicated function-like macro: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TOUPPER(c) \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('a'&lt;=(c)&amp;&amp;(c)&lt;='z'?(c)-'a'+'A':(c))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&lt;ctype.h&gt;</a:t>
            </a:r>
            <a:r>
              <a:rPr dirty="0" lang="en-US" smtClean="0">
                <a:ea charset="-120" pitchFamily="18" typeface="新細明體"/>
              </a:rPr>
              <a:t> header provides a similar function named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toupper</a:t>
            </a:r>
            <a:r>
              <a:rPr dirty="0" lang="en-US" smtClean="0">
                <a:ea charset="-120" pitchFamily="18" typeface="新細明體"/>
              </a:rPr>
              <a:t> that’s more portable.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parameterized macro may have an empty parameter list: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getchar() getc(stdin)</a:t>
            </a:r>
          </a:p>
          <a:p>
            <a:pPr indent="-342900" marL="342900"/>
            <a:r>
              <a:rPr dirty="0" lang="en-US" smtClean="0">
                <a:solidFill>
                  <a:srgbClr val="CC6600"/>
                </a:solidFill>
                <a:ea charset="-120" pitchFamily="18" typeface="新細明體"/>
              </a:rPr>
              <a:t>The empty parameter list isn’t really needed, but it makes </a:t>
            </a:r>
            <a:r>
              <a:rPr dirty="0" lang="en-US" smtClean="0">
                <a:solidFill>
                  <a:srgbClr val="CC6600"/>
                </a:solidFill>
                <a:latin charset="0" pitchFamily="49" typeface="Courier New"/>
                <a:ea charset="-120" pitchFamily="18" typeface="新細明體"/>
              </a:rPr>
              <a:t>getchar</a:t>
            </a:r>
            <a:r>
              <a:rPr dirty="0" lang="en-US" smtClean="0">
                <a:solidFill>
                  <a:srgbClr val="CC6600"/>
                </a:solidFill>
                <a:ea charset="-120" pitchFamily="18" typeface="新細明體"/>
              </a:rPr>
              <a:t> resemble a function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207" name="Text Box 20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08" name="Text Box 20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Box 9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How the Preprocessor Works</a:t>
            </a:r>
          </a:p>
        </p:txBody>
      </p:sp>
      <p:sp>
        <p:nvSpPr>
          <p:cNvPr id="100" name="Text Box 10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preprocessor looks for </a:t>
            </a:r>
            <a:r>
              <a:rPr b="1" dirty="0" i="1" lang="en-US" smtClean="0" sz="2600">
                <a:ea charset="-120" pitchFamily="18" typeface="新細明體"/>
              </a:rPr>
              <a:t>preprocessing directives,</a:t>
            </a:r>
            <a:r>
              <a:rPr dirty="0" lang="en-US" smtClean="0" sz="2600">
                <a:ea charset="-120" pitchFamily="18" typeface="新細明體"/>
              </a:rPr>
              <a:t> which begin with a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#</a:t>
            </a:r>
            <a:r>
              <a:rPr dirty="0" lang="en-US" smtClean="0" sz="2600">
                <a:ea charset="-120" pitchFamily="18" typeface="新細明體"/>
              </a:rPr>
              <a:t> character.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We’ve encountered the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#define</a:t>
            </a:r>
            <a:r>
              <a:rPr dirty="0" lang="en-US" smtClean="0" sz="2600">
                <a:ea charset="-120" pitchFamily="18" typeface="新細明體"/>
              </a:rPr>
              <a:t> and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 sz="2600">
                <a:ea charset="-120" pitchFamily="18" typeface="新細明體"/>
              </a:rPr>
              <a:t> directives before.</a:t>
            </a:r>
          </a:p>
          <a:p>
            <a:pPr indent="-342900" marL="342900"/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#define</a:t>
            </a:r>
            <a:r>
              <a:rPr dirty="0" lang="en-US" smtClean="0" sz="2600">
                <a:ea charset="-120" pitchFamily="18" typeface="新細明體"/>
              </a:rPr>
              <a:t> defines a </a:t>
            </a:r>
            <a:r>
              <a:rPr b="1" dirty="0" i="1" lang="en-US" smtClean="0" sz="2600">
                <a:ea charset="-120" pitchFamily="18" typeface="新細明體"/>
              </a:rPr>
              <a:t>macro</a:t>
            </a:r>
            <a:r>
              <a:rPr dirty="0" lang="en-US" smtClean="0" sz="2600">
                <a:ea charset="-120" pitchFamily="18" typeface="新細明體"/>
              </a:rPr>
              <a:t>—a name that represents something else, such as a constant.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preprocessor responds to a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#define</a:t>
            </a:r>
            <a:r>
              <a:rPr dirty="0" lang="en-US" smtClean="0" sz="2600">
                <a:ea charset="-120" pitchFamily="18" typeface="新細明體"/>
              </a:rPr>
              <a:t> directive by storing the name of the macro along with its definition.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When the macro is used later, the preprocessor “expands” the macro, replacing it by its defined value.</a:t>
            </a:r>
          </a:p>
        </p:txBody>
      </p:sp>
      <p:sp>
        <p:nvSpPr>
          <p:cNvPr id="101" name="Text Box 10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02" name="Text Box 10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 Box 20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Parameterized Macros</a:t>
            </a:r>
          </a:p>
        </p:txBody>
      </p:sp>
      <p:sp>
        <p:nvSpPr>
          <p:cNvPr id="210" name="Text Box 21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Using a parameterized macro instead of a true function has a couple of advantages: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The program may be slightly faster.</a:t>
            </a:r>
            <a:r>
              <a:rPr dirty="0" lang="en-US" smtClean="0">
                <a:ea charset="-120" pitchFamily="18" typeface="新細明體"/>
              </a:rPr>
              <a:t> A function call usually requires some overhead during program execution, but a macro invocation does not.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Macros are “generic.”</a:t>
            </a:r>
            <a:r>
              <a:rPr dirty="0" lang="en-US" smtClean="0">
                <a:ea charset="-120" pitchFamily="18" typeface="新細明體"/>
              </a:rPr>
              <a:t> A macro can </a:t>
            </a:r>
            <a:r>
              <a:rPr dirty="0" lang="en-US" smtClean="0">
                <a:solidFill>
                  <a:srgbClr val="CC6600"/>
                </a:solidFill>
                <a:ea charset="-120" pitchFamily="18" typeface="新細明體"/>
              </a:rPr>
              <a:t>accept arguments of any type</a:t>
            </a:r>
            <a:r>
              <a:rPr dirty="0" lang="en-US" smtClean="0">
                <a:ea charset="-120" pitchFamily="18" typeface="新細明體"/>
              </a:rPr>
              <a:t>, provided that the resulting program is valid.</a:t>
            </a:r>
          </a:p>
        </p:txBody>
      </p:sp>
      <p:sp>
        <p:nvSpPr>
          <p:cNvPr id="211" name="Text Box 21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12" name="Text Box 21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 Box 21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Parameterized Macros</a:t>
            </a:r>
          </a:p>
        </p:txBody>
      </p:sp>
      <p:sp>
        <p:nvSpPr>
          <p:cNvPr id="214" name="Text Box 214"/>
          <p:cNvSpPr>
            <a:spLocks/>
          </p:cNvSpPr>
          <p:nvPr>
            <p:ph type="obj"/>
          </p:nvPr>
        </p:nvSpPr>
        <p:spPr>
          <a:xfrm>
            <a:off x="685800" y="1524000"/>
            <a:ext cx="84582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Parameterized macros also have disadvantages.</a:t>
            </a:r>
          </a:p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The compiled code will often be larger.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Each macro invocation increases the size of the</a:t>
            </a:r>
            <a:br>
              <a:rPr dirty="0" lang="en-US" smtClean="0">
                <a:ea charset="-120" pitchFamily="18" typeface="新細明體"/>
              </a:rPr>
            </a:br>
            <a:r>
              <a:rPr dirty="0" lang="en-US" smtClean="0">
                <a:ea charset="-120" pitchFamily="18" typeface="新細明體"/>
              </a:rPr>
              <a:t>source program (and hence the compiled code).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The problem is compounded when macro</a:t>
            </a:r>
            <a:br>
              <a:rPr dirty="0" lang="en-US" smtClean="0">
                <a:ea charset="-120" pitchFamily="18" typeface="新細明體"/>
              </a:rPr>
            </a:br>
            <a:r>
              <a:rPr dirty="0" lang="en-US" smtClean="0">
                <a:ea charset="-120" pitchFamily="18" typeface="新細明體"/>
              </a:rPr>
              <a:t>invocations are nested: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	n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=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MAX(i,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MAX(j,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k));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The statement after preprocessing: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	n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=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((i)&gt;(((j)&gt;(k)?(j):(k)))?(i):(((j)&gt;(k)?(j):(k))));</a:t>
            </a:r>
          </a:p>
        </p:txBody>
      </p:sp>
      <p:sp>
        <p:nvSpPr>
          <p:cNvPr id="215" name="Text Box 21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16" name="Text Box 21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Box 21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Parameterized Macros</a:t>
            </a:r>
          </a:p>
        </p:txBody>
      </p:sp>
      <p:sp>
        <p:nvSpPr>
          <p:cNvPr id="218" name="Text Box 21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Arguments aren’t type-checked.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When a function is called, the compiler checks each argument to see if it has the appropriate type.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Macro arguments aren’t checked by the preprocessor, nor are they converted.</a:t>
            </a:r>
          </a:p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It’s not possible to have a pointer to a macro.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C allows </a:t>
            </a:r>
            <a:r>
              <a:rPr dirty="0" lang="en-US" smtClean="0">
                <a:solidFill>
                  <a:srgbClr val="CC6600"/>
                </a:solidFill>
                <a:ea charset="-120" pitchFamily="18" typeface="新細明體"/>
              </a:rPr>
              <a:t>pointers to functions</a:t>
            </a:r>
            <a:r>
              <a:rPr dirty="0" lang="en-US" smtClean="0">
                <a:ea charset="-120" pitchFamily="18" typeface="新細明體"/>
              </a:rPr>
              <a:t>, a useful concept.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Macros are removed during preprocessing, so there’s no corresponding notion of “pointer to a macro.”</a:t>
            </a:r>
          </a:p>
        </p:txBody>
      </p:sp>
      <p:sp>
        <p:nvSpPr>
          <p:cNvPr id="219" name="Text Box 21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20" name="Text Box 22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 Box 22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Parameterized Macros</a:t>
            </a:r>
          </a:p>
        </p:txBody>
      </p:sp>
      <p:sp>
        <p:nvSpPr>
          <p:cNvPr id="222" name="Text Box 22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A macro may evaluate its arguments more than once.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Unexpected behavior may occur if an argument has side effects: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n = MAX(i++, j);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The same line after preprocessing: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n = ((i++)&gt;(j)?(i++):(j));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If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is larger than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j</a:t>
            </a:r>
            <a:r>
              <a:rPr dirty="0" lang="en-US" smtClean="0">
                <a:ea charset="-120" pitchFamily="18" typeface="新細明體"/>
              </a:rPr>
              <a:t>, then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will be (incorrectly) incremented twice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n</a:t>
            </a:r>
            <a:r>
              <a:rPr dirty="0" lang="en-US" smtClean="0">
                <a:ea charset="-120" pitchFamily="18" typeface="新細明體"/>
              </a:rPr>
              <a:t> will be assigned an unexpected value.</a:t>
            </a:r>
          </a:p>
        </p:txBody>
      </p:sp>
      <p:sp>
        <p:nvSpPr>
          <p:cNvPr id="223" name="Text Box 22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24" name="Text Box 22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 Box 2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Parameterized Macros</a:t>
            </a:r>
          </a:p>
        </p:txBody>
      </p:sp>
      <p:sp>
        <p:nvSpPr>
          <p:cNvPr id="226" name="Text Box 22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Errors caused by evaluating a macro argument more than once can be difficult to find, because a macro invocation looks the same as a function call.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To make matters worse, a macro may work properly most of the time, failing only for certain arguments that have side effects.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For self-protection, it’s a good idea to </a:t>
            </a:r>
            <a:r>
              <a:rPr b="1" dirty="0" lang="en-US" smtClean="0">
                <a:solidFill>
                  <a:srgbClr val="C00000"/>
                </a:solidFill>
                <a:ea charset="-120" pitchFamily="18" typeface="新細明體"/>
              </a:rPr>
              <a:t>avoid side effects in arguments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227" name="Text Box 22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28" name="Text Box 22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 Box 22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Parameterized Macros</a:t>
            </a:r>
          </a:p>
        </p:txBody>
      </p:sp>
      <p:sp>
        <p:nvSpPr>
          <p:cNvPr id="230" name="Text Box 23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Parameterized macros can be used as patterns for segments of code that are often repeated.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macro that makes it easier to display integers: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PRINT_INT(n) printf("%d\n", n)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preprocessor will turn the line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PRINT_INT(i/j);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into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printf("%d\n", i/j); </a:t>
            </a:r>
          </a:p>
        </p:txBody>
      </p:sp>
      <p:sp>
        <p:nvSpPr>
          <p:cNvPr id="231" name="Text Box 23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32" name="Text Box 23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 Box 23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</a:t>
            </a:r>
            <a:r>
              <a:rPr dirty="0" lang="en-US" smtClean="0">
                <a:ea charset="-120" pitchFamily="18" typeface="新細明體"/>
              </a:rPr>
              <a:t> Operator</a:t>
            </a:r>
          </a:p>
        </p:txBody>
      </p:sp>
      <p:sp>
        <p:nvSpPr>
          <p:cNvPr id="234" name="Text Box 23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Macro definitions may contain two special operators,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##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Neither operator is recognized by the compiler; instead, they’re executed during preprocessing.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</a:t>
            </a:r>
            <a:r>
              <a:rPr dirty="0" lang="en-US" smtClean="0">
                <a:ea charset="-120" pitchFamily="18" typeface="新細明體"/>
              </a:rPr>
              <a:t> operator converts a macro argument into a string literal; it can appear only in the replacement list of a parameterized macro.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operation performed by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</a:t>
            </a:r>
            <a:r>
              <a:rPr dirty="0" lang="en-US" smtClean="0">
                <a:ea charset="-120" pitchFamily="18" typeface="新細明體"/>
              </a:rPr>
              <a:t> is known as “</a:t>
            </a:r>
            <a:r>
              <a:rPr b="1" dirty="0" lang="en-US" smtClean="0">
                <a:solidFill>
                  <a:srgbClr val="C00000"/>
                </a:solidFill>
                <a:ea charset="-120" pitchFamily="18" typeface="新細明體"/>
              </a:rPr>
              <a:t>stringization</a:t>
            </a:r>
            <a:r>
              <a:rPr dirty="0" lang="en-US" smtClean="0">
                <a:ea charset="-120" pitchFamily="18" typeface="新細明體"/>
              </a:rPr>
              <a:t>.”</a:t>
            </a:r>
          </a:p>
        </p:txBody>
      </p:sp>
      <p:sp>
        <p:nvSpPr>
          <p:cNvPr id="235" name="Text Box 23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36" name="Text Box 23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 Box 23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</a:t>
            </a:r>
            <a:r>
              <a:rPr dirty="0" lang="en-US" smtClean="0">
                <a:ea charset="-120" pitchFamily="18" typeface="新細明體"/>
              </a:rPr>
              <a:t> Operator</a:t>
            </a:r>
          </a:p>
        </p:txBody>
      </p:sp>
      <p:sp>
        <p:nvSpPr>
          <p:cNvPr id="238" name="Text Box 23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number of uses for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</a:t>
            </a:r>
            <a:r>
              <a:rPr dirty="0" lang="en-US" smtClean="0">
                <a:ea charset="-120" pitchFamily="18" typeface="新細明體"/>
              </a:rPr>
              <a:t>; let’s consider just one.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Suppose we decide to use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PRINT_INT</a:t>
            </a:r>
            <a:r>
              <a:rPr dirty="0" lang="en-US" smtClean="0">
                <a:ea charset="-120" pitchFamily="18" typeface="新細明體"/>
              </a:rPr>
              <a:t> macro during debugging as a convenient way to print the values of integer variables and expressions.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</a:t>
            </a:r>
            <a:r>
              <a:rPr dirty="0" lang="en-US" smtClean="0">
                <a:ea charset="-120" pitchFamily="18" typeface="新細明體"/>
              </a:rPr>
              <a:t> operator makes it possible for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PRINT_INT</a:t>
            </a:r>
            <a:r>
              <a:rPr dirty="0" lang="en-US" smtClean="0">
                <a:ea charset="-120" pitchFamily="18" typeface="新細明體"/>
              </a:rPr>
              <a:t> to label each value that it prints.</a:t>
            </a:r>
          </a:p>
        </p:txBody>
      </p:sp>
      <p:sp>
        <p:nvSpPr>
          <p:cNvPr id="239" name="Text Box 23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40" name="Text Box 24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 Box 24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</a:t>
            </a:r>
            <a:r>
              <a:rPr dirty="0" lang="en-US" smtClean="0">
                <a:ea charset="-120" pitchFamily="18" typeface="新細明體"/>
              </a:rPr>
              <a:t> Operator</a:t>
            </a:r>
          </a:p>
        </p:txBody>
      </p:sp>
      <p:sp>
        <p:nvSpPr>
          <p:cNvPr id="242" name="Text Box 242"/>
          <p:cNvSpPr>
            <a:spLocks/>
          </p:cNvSpPr>
          <p:nvPr>
            <p:ph type="obj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ea charset="-120" pitchFamily="18" typeface="新細明體"/>
              </a:rPr>
              <a:t>Our new version of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PRINT_INT</a:t>
            </a:r>
            <a:r>
              <a:rPr dirty="0" lang="en-US" smtClean="0" sz="270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#define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PRINT_INT(n)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printf(#n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"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=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%d\n",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n)</a:t>
            </a:r>
          </a:p>
          <a:p>
            <a:pPr indent="-342900" marL="342900"/>
            <a:r>
              <a:rPr dirty="0" lang="en-US" smtClean="0" sz="2700">
                <a:ea charset="-120" pitchFamily="18" typeface="新細明體"/>
              </a:rPr>
              <a:t>The invocation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PRINT_INT(i/j);</a:t>
            </a:r>
          </a:p>
          <a:p>
            <a:pPr indent="-342900" marL="342900">
              <a:buNone/>
            </a:pPr>
            <a:r>
              <a:rPr dirty="0" lang="en-US" smtClean="0" sz="2700">
                <a:ea charset="-120" pitchFamily="18" typeface="新細明體"/>
              </a:rPr>
              <a:t>	will become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printf("i/j"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"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=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%d\n",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i/j);</a:t>
            </a:r>
          </a:p>
          <a:p>
            <a:pPr indent="-342900" marL="342900"/>
            <a:r>
              <a:rPr dirty="0" lang="en-US" smtClean="0" sz="2700">
                <a:ea charset="-120" pitchFamily="18" typeface="新細明體"/>
              </a:rPr>
              <a:t>The compiler automatically joins adjacent string literals, so this statement is equivalent to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printf("i/j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=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%d\n",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i/j);</a:t>
            </a:r>
          </a:p>
        </p:txBody>
      </p:sp>
      <p:sp>
        <p:nvSpPr>
          <p:cNvPr id="243" name="Text Box 2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44" name="Text Box 2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 Box 24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##</a:t>
            </a:r>
            <a:r>
              <a:rPr dirty="0" lang="en-US" smtClean="0">
                <a:ea charset="-120" pitchFamily="18" typeface="新細明體"/>
              </a:rPr>
              <a:t> Operator</a:t>
            </a:r>
          </a:p>
        </p:txBody>
      </p:sp>
      <p:sp>
        <p:nvSpPr>
          <p:cNvPr id="246" name="Text Box 24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##</a:t>
            </a:r>
            <a:r>
              <a:rPr dirty="0" lang="en-US" smtClean="0">
                <a:ea charset="-120" pitchFamily="18" typeface="新細明體"/>
              </a:rPr>
              <a:t> operator can “paste” two tokens together to form a single token.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one of the operands is a macro parameter, pasting occurs after the parameter has been replaced by the corresponding argument.</a:t>
            </a:r>
          </a:p>
          <a:p>
            <a:pPr indent="-342900" marL="342900"/>
            <a:r>
              <a:rPr b="1" dirty="0" lang="en-US" smtClean="0"/>
              <a:t>#define LWIP_MEMPOOL_ALLOC(name)   memp_malloc_pool(&amp;memp_ ## name)</a:t>
            </a:r>
          </a:p>
          <a:p>
            <a:pPr indent="-342900" marL="342900">
              <a:buNone/>
            </a:pPr>
            <a:r>
              <a:rPr b="1" dirty="0" lang="en-US" smtClean="0">
                <a:ea charset="-120" pitchFamily="18" typeface="新細明體"/>
              </a:rPr>
              <a:t>   </a:t>
            </a:r>
            <a:r>
              <a:rPr dirty="0" lang="en-US" smtClean="0">
                <a:solidFill>
                  <a:srgbClr val="C00000"/>
                </a:solidFill>
              </a:rPr>
              <a:t>LWIP_MEMPOOL_ALLOC(RX_POOL)</a:t>
            </a:r>
          </a:p>
          <a:p>
            <a:pPr indent="-342900" marL="342900">
              <a:buNone/>
            </a:pPr>
            <a:r>
              <a:rPr dirty="0" lang="en-US" smtClean="0">
                <a:solidFill>
                  <a:srgbClr val="C00000"/>
                </a:solidFill>
              </a:rPr>
              <a:t>   </a:t>
            </a:r>
            <a:r>
              <a:rPr dirty="0" lang="en-US" smtClean="0">
                <a:solidFill>
                  <a:srgbClr val="C00000"/>
                </a:solidFill>
              </a:rPr>
              <a:t> </a:t>
            </a:r>
            <a:r>
              <a:rPr dirty="0" lang="en-US" smtClean="0">
                <a:solidFill>
                  <a:srgbClr val="C00000"/>
                </a:solidFill>
              </a:rPr>
              <a:t>memp_malloc_pool(&amp;memp_RX_POOL)</a:t>
            </a:r>
          </a:p>
          <a:p>
            <a:pPr indent="-342900" marL="342900">
              <a:buNone/>
            </a:pPr>
            <a:endParaRPr dirty="0" lang="en-US" smtClean="0">
              <a:solidFill>
                <a:srgbClr val="C00000"/>
              </a:solidFill>
              <a:ea charset="-120" pitchFamily="18" typeface="新細明體"/>
            </a:endParaRPr>
          </a:p>
        </p:txBody>
      </p:sp>
      <p:sp>
        <p:nvSpPr>
          <p:cNvPr id="247" name="Text Box 24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48" name="Text Box 24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10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How the Preprocessor Works</a:t>
            </a:r>
          </a:p>
        </p:txBody>
      </p:sp>
      <p:sp>
        <p:nvSpPr>
          <p:cNvPr id="104" name="Text Box 10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tells the preprocessor to open a particular file and “include” its contents as part of the file being compiled.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For example, the line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#include &lt;stdio.h&gt;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instructs the preprocessor to open the file named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stdio.h</a:t>
            </a:r>
            <a:r>
              <a:rPr dirty="0" lang="en-US" smtClean="0">
                <a:ea charset="-120" pitchFamily="18" typeface="新細明體"/>
              </a:rPr>
              <a:t> and bring its contents into the program.</a:t>
            </a:r>
          </a:p>
        </p:txBody>
      </p:sp>
      <p:sp>
        <p:nvSpPr>
          <p:cNvPr id="105" name="Text Box 10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06" name="Text Box 10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 Box 24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##</a:t>
            </a:r>
            <a:r>
              <a:rPr dirty="0" lang="en-US" smtClean="0">
                <a:ea charset="-120" pitchFamily="18" typeface="新細明體"/>
              </a:rPr>
              <a:t> Operator</a:t>
            </a:r>
          </a:p>
        </p:txBody>
      </p:sp>
      <p:sp>
        <p:nvSpPr>
          <p:cNvPr id="250" name="Text Box 25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macro that uses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##</a:t>
            </a:r>
            <a:r>
              <a:rPr dirty="0" lang="en-US" smtClean="0">
                <a:ea charset="-120" pitchFamily="18" typeface="新細明體"/>
              </a:rPr>
              <a:t> operator: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MK_ID(n) i##n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declaration that invokes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MK_ID</a:t>
            </a:r>
            <a:r>
              <a:rPr dirty="0" lang="en-US" smtClean="0">
                <a:ea charset="-120" pitchFamily="18" typeface="新細明體"/>
              </a:rPr>
              <a:t> three times: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MK_ID(1), MK_ID(2), MK_ID(3);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declaration after preprocessing: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i1, i2, i3;</a:t>
            </a:r>
          </a:p>
        </p:txBody>
      </p:sp>
      <p:sp>
        <p:nvSpPr>
          <p:cNvPr id="251" name="Text Box 2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52" name="Text Box 2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 Box 2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##</a:t>
            </a:r>
            <a:r>
              <a:rPr dirty="0" lang="en-US" smtClean="0">
                <a:ea charset="-120" pitchFamily="18" typeface="新細明體"/>
              </a:rPr>
              <a:t> Operator</a:t>
            </a:r>
          </a:p>
        </p:txBody>
      </p:sp>
      <p:sp>
        <p:nvSpPr>
          <p:cNvPr id="254" name="Text Box 25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##</a:t>
            </a:r>
            <a:r>
              <a:rPr dirty="0" lang="en-US" smtClean="0">
                <a:ea charset="-120" pitchFamily="18" typeface="新細明體"/>
              </a:rPr>
              <a:t> operator has a variety of uses.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Consider the problem of defining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max</a:t>
            </a:r>
            <a:r>
              <a:rPr dirty="0" lang="en-US" smtClean="0">
                <a:ea charset="-120" pitchFamily="18" typeface="新細明體"/>
              </a:rPr>
              <a:t> function that behaves like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MAX</a:t>
            </a:r>
            <a:r>
              <a:rPr dirty="0" lang="en-US" smtClean="0">
                <a:ea charset="-120" pitchFamily="18" typeface="新細明體"/>
              </a:rPr>
              <a:t> macro described earlier.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single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max</a:t>
            </a:r>
            <a:r>
              <a:rPr dirty="0" lang="en-US" smtClean="0">
                <a:ea charset="-120" pitchFamily="18" typeface="新細明體"/>
              </a:rPr>
              <a:t> function usually isn’t enough, because it will only work for arguments of one type.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Instead, we can write a macro that expands into the definition of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max</a:t>
            </a:r>
            <a:r>
              <a:rPr dirty="0" lang="en-US" smtClean="0">
                <a:ea charset="-120" pitchFamily="18" typeface="新細明體"/>
              </a:rPr>
              <a:t> function.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macro’s parameter will specify the type of the arguments and the return value.</a:t>
            </a:r>
          </a:p>
          <a:p>
            <a:pPr indent="-342900" marL="342900"/>
            <a:endParaRPr dirty="0" lang="en-US" smtClean="0">
              <a:ea charset="-120" pitchFamily="18" typeface="新細明體"/>
            </a:endParaRPr>
          </a:p>
        </p:txBody>
      </p:sp>
      <p:sp>
        <p:nvSpPr>
          <p:cNvPr id="255" name="Text Box 2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56" name="Text Box 2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25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##</a:t>
            </a:r>
            <a:r>
              <a:rPr dirty="0" lang="en-US" smtClean="0">
                <a:ea charset="-120" pitchFamily="18" typeface="新細明體"/>
              </a:rPr>
              <a:t> Operator</a:t>
            </a:r>
          </a:p>
        </p:txBody>
      </p:sp>
      <p:sp>
        <p:nvSpPr>
          <p:cNvPr id="258" name="Text Box 258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pitchFamily="18" typeface="新細明體"/>
              </a:rPr>
              <a:t>There’s just one snag: if we use the macro to create more than one function named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max</a:t>
            </a:r>
            <a:r>
              <a:rPr dirty="0" lang="en-US" smtClean="0" sz="2400">
                <a:ea charset="-120" pitchFamily="18" typeface="新細明體"/>
              </a:rPr>
              <a:t>, the program won’t compile.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To solve this problem, we’ll use the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##</a:t>
            </a:r>
            <a:r>
              <a:rPr dirty="0" lang="en-US" smtClean="0" sz="2400">
                <a:ea charset="-120" pitchFamily="18" typeface="新細明體"/>
              </a:rPr>
              <a:t> operator to create a different name for each version of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max</a:t>
            </a:r>
            <a:r>
              <a:rPr dirty="0" lang="en-US" smtClean="0" sz="240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#define GENERIC_MAX(type)       \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type type##_max(type x, type y) \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{                               \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return x &gt; y ? x : y;         \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An invocation of this macro: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GENERIC_MAX(float)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The resulting function definition: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float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float_max(float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x,</a:t>
            </a:r>
            <a:r>
              <a:rPr dirty="0" lang="en-US" smtClean="0" sz="1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float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y)</a:t>
            </a:r>
            <a:r>
              <a:rPr dirty="0" lang="en-US" smtClean="0" sz="1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  <a:r>
              <a:rPr dirty="0" lang="en-US" smtClean="0" sz="1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return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x</a:t>
            </a:r>
            <a:r>
              <a:rPr dirty="0" lang="en-US" smtClean="0" sz="1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&gt;</a:t>
            </a:r>
            <a:r>
              <a:rPr dirty="0" lang="en-US" smtClean="0" sz="1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y</a:t>
            </a:r>
            <a:r>
              <a:rPr dirty="0" lang="en-US" smtClean="0" sz="1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?</a:t>
            </a:r>
            <a:r>
              <a:rPr dirty="0" lang="en-US" smtClean="0" sz="1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x</a:t>
            </a:r>
            <a:r>
              <a:rPr dirty="0" lang="en-US" smtClean="0" sz="1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:</a:t>
            </a:r>
            <a:r>
              <a:rPr dirty="0" lang="en-US" smtClean="0" sz="1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y;</a:t>
            </a:r>
            <a:r>
              <a:rPr dirty="0" lang="en-US" smtClean="0" sz="1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</p:txBody>
      </p:sp>
      <p:sp>
        <p:nvSpPr>
          <p:cNvPr id="259" name="Text Box 25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60" name="Text Box 26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 Box 26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General Properties of Macros</a:t>
            </a:r>
          </a:p>
        </p:txBody>
      </p:sp>
      <p:sp>
        <p:nvSpPr>
          <p:cNvPr id="262" name="Text Box 26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Several rules apply to both simple and parameterized macros.</a:t>
            </a:r>
          </a:p>
          <a:p>
            <a:pPr indent="-342900" marL="342900"/>
            <a:r>
              <a:rPr b="1" dirty="0" i="1" lang="en-US" smtClean="0" sz="2600">
                <a:ea charset="-120" pitchFamily="18" typeface="新細明體"/>
              </a:rPr>
              <a:t>A macro’s replacement list may contain invocations of other macros.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pitchFamily="18" typeface="新細明體"/>
              </a:rPr>
              <a:t>	Example: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#define PI     3.14159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#define TWO_PI (2*PI)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pitchFamily="18" typeface="新細明體"/>
              </a:rPr>
              <a:t>	When it encounters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TWO_PI</a:t>
            </a:r>
            <a:r>
              <a:rPr dirty="0" lang="en-US" smtClean="0" sz="2600">
                <a:ea charset="-120" pitchFamily="18" typeface="新細明體"/>
              </a:rPr>
              <a:t> later in the program, the preprocessor replaces it by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(2*PI)</a:t>
            </a:r>
            <a:r>
              <a:rPr dirty="0" lang="en-US" smtClean="0" sz="2600">
                <a:ea charset="-120" pitchFamily="18" typeface="新細明體"/>
              </a:rPr>
              <a:t>.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pitchFamily="18" typeface="新細明體"/>
              </a:rPr>
              <a:t>	The preprocessor then </a:t>
            </a:r>
            <a:r>
              <a:rPr b="1" dirty="0" i="1" lang="en-US" smtClean="0" sz="2600">
                <a:ea charset="-120" pitchFamily="18" typeface="新細明體"/>
              </a:rPr>
              <a:t>rescans</a:t>
            </a:r>
            <a:r>
              <a:rPr dirty="0" lang="en-US" smtClean="0" sz="2600">
                <a:ea charset="-120" pitchFamily="18" typeface="新細明體"/>
              </a:rPr>
              <a:t> the replacement list to see if it contains invocations of other macros.	</a:t>
            </a:r>
          </a:p>
        </p:txBody>
      </p:sp>
      <p:sp>
        <p:nvSpPr>
          <p:cNvPr id="263" name="Text Box 26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64" name="Text Box 26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 Box 26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General Properties of Macros</a:t>
            </a:r>
          </a:p>
        </p:txBody>
      </p:sp>
      <p:sp>
        <p:nvSpPr>
          <p:cNvPr id="266" name="Text Box 26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 sz="2600">
                <a:ea charset="-120" pitchFamily="18" typeface="新細明體"/>
              </a:rPr>
              <a:t>The preprocessor replaces only entire tokens.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pitchFamily="18" typeface="新細明體"/>
              </a:rPr>
              <a:t>	Macro names embedded in identifiers, character constants, and string literals are ignored.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pitchFamily="18" typeface="新細明體"/>
              </a:rPr>
              <a:t>	Example:</a:t>
            </a:r>
          </a:p>
          <a:p>
            <a:pPr indent="-342900" marL="342900">
              <a:lnSpc>
                <a:spcPct val="7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#define SIZE 256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</a:pPr>
            <a:endParaRPr dirty="0" lang="en-US" smtClean="0" sz="20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int BUFFER_SIZE;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</a:pPr>
            <a:endParaRPr dirty="0" lang="en-US" smtClean="0" sz="20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if (BUFFER_SIZE &gt; SIZE)</a:t>
            </a:r>
          </a:p>
          <a:p>
            <a:pPr indent="-342900" marL="342900">
              <a:lnSpc>
                <a:spcPct val="7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  puts("Error: SIZE exceeded");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pitchFamily="18" typeface="新細明體"/>
              </a:rPr>
              <a:t>	Appearance after preprocessing:</a:t>
            </a:r>
          </a:p>
          <a:p>
            <a:pPr indent="-342900" marL="342900">
              <a:lnSpc>
                <a:spcPct val="7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int BUFFER_SIZE;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</a:pPr>
            <a:endParaRPr dirty="0" lang="en-US" smtClean="0" sz="20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if (BUFFER_SIZE &gt; 256)</a:t>
            </a:r>
          </a:p>
          <a:p>
            <a:pPr indent="-342900" marL="342900">
              <a:lnSpc>
                <a:spcPct val="7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  puts("Error: SIZE exceeded");</a:t>
            </a:r>
          </a:p>
        </p:txBody>
      </p:sp>
      <p:sp>
        <p:nvSpPr>
          <p:cNvPr id="267" name="Text Box 26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68" name="Text Box 26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 Box 26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General Properties of Macros</a:t>
            </a:r>
          </a:p>
        </p:txBody>
      </p:sp>
      <p:sp>
        <p:nvSpPr>
          <p:cNvPr id="270" name="Text Box 27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 sz="2600">
                <a:ea charset="-120" pitchFamily="18" typeface="新細明體"/>
              </a:rPr>
              <a:t>A macro definition normally remains in effect until the end of the file in which it appears.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pitchFamily="18" typeface="新細明體"/>
              </a:rPr>
              <a:t>	Macros don’t obey normal scope rules.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pitchFamily="18" typeface="新細明體"/>
              </a:rPr>
              <a:t>	A macro defined inside the body of a function isn’t local to that function; it remains defined until the end of the file.</a:t>
            </a:r>
          </a:p>
          <a:p>
            <a:pPr indent="-342900" marL="342900"/>
            <a:r>
              <a:rPr b="1" dirty="0" i="1" lang="en-US" smtClean="0" sz="2600">
                <a:ea charset="-120" pitchFamily="18" typeface="新細明體"/>
              </a:rPr>
              <a:t>A macro may not be defined twice unless the new definition is identical to the old one.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pitchFamily="18" typeface="新細明體"/>
              </a:rPr>
              <a:t>	Differences in spacing are allowed, but the tokens in the macro’s replacement list (and the parameters, if any) must be the same.</a:t>
            </a:r>
          </a:p>
        </p:txBody>
      </p:sp>
      <p:sp>
        <p:nvSpPr>
          <p:cNvPr id="271" name="Text Box 27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72" name="Text Box 27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 Box 27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General Properties of Macros</a:t>
            </a:r>
          </a:p>
        </p:txBody>
      </p:sp>
      <p:sp>
        <p:nvSpPr>
          <p:cNvPr id="274" name="Text Box 27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Macros may be “undefined” by 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#undef</a:t>
            </a:r>
            <a:r>
              <a:rPr b="1" dirty="0" i="1" lang="en-US" smtClean="0">
                <a:ea charset="-120" pitchFamily="18" typeface="新細明體"/>
              </a:rPr>
              <a:t> directive.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#undef</a:t>
            </a:r>
            <a:r>
              <a:rPr dirty="0" lang="en-US" smtClean="0">
                <a:ea charset="-120" pitchFamily="18" typeface="新細明體"/>
              </a:rPr>
              <a:t> directive has the form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#undef </a:t>
            </a:r>
            <a:r>
              <a:rPr dirty="0" i="1" lang="en-US" smtClean="0" sz="2400">
                <a:ea charset="-120" pitchFamily="18" typeface="新細明體"/>
              </a:rPr>
              <a:t>identifier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where </a:t>
            </a:r>
            <a:r>
              <a:rPr dirty="0" i="1" lang="en-US" smtClean="0">
                <a:ea charset="-120" pitchFamily="18" typeface="新細明體"/>
              </a:rPr>
              <a:t>identifier</a:t>
            </a:r>
            <a:r>
              <a:rPr dirty="0" lang="en-US" smtClean="0">
                <a:ea charset="-120" pitchFamily="18" typeface="新細明體"/>
              </a:rPr>
              <a:t> is a macro name.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One use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#undef</a:t>
            </a:r>
            <a:r>
              <a:rPr dirty="0" lang="en-US" smtClean="0">
                <a:ea charset="-120" pitchFamily="18" typeface="新細明體"/>
              </a:rPr>
              <a:t> is to remove the existing definition of a macro so that it can be given a new definition.</a:t>
            </a:r>
          </a:p>
        </p:txBody>
      </p:sp>
      <p:sp>
        <p:nvSpPr>
          <p:cNvPr id="275" name="Text Box 27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76" name="Text Box 27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 Box 27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Parentheses in Macro Definitions</a:t>
            </a:r>
          </a:p>
        </p:txBody>
      </p:sp>
      <p:sp>
        <p:nvSpPr>
          <p:cNvPr id="278" name="Text Box 27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500">
                <a:ea charset="-120" pitchFamily="18" typeface="新細明體"/>
              </a:rPr>
              <a:t>The replacement lists in macro definitions often require parentheses in order to avoid unexpected results.</a:t>
            </a:r>
          </a:p>
          <a:p>
            <a:pPr indent="-342900" marL="342900"/>
            <a:r>
              <a:rPr dirty="0" lang="en-US" smtClean="0" sz="2500">
                <a:ea charset="-120" pitchFamily="18" typeface="新細明體"/>
              </a:rPr>
              <a:t>If the macro’s replacement list contains an operator, always enclose the replacement list in parentheses: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#define TWO_PI (2*3.14159)</a:t>
            </a:r>
          </a:p>
          <a:p>
            <a:pPr indent="-342900" marL="342900"/>
            <a:r>
              <a:rPr dirty="0" lang="en-US" smtClean="0" sz="2500">
                <a:ea charset="-120" pitchFamily="18" typeface="新細明體"/>
              </a:rPr>
              <a:t>Also, put parentheses around each parameter every time it appears in the replacement list: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#define SCALE(x) ((x)*10)</a:t>
            </a:r>
          </a:p>
          <a:p>
            <a:pPr indent="-342900" marL="342900"/>
            <a:r>
              <a:rPr dirty="0" lang="en-US" smtClean="0" sz="2500">
                <a:ea charset="-120" pitchFamily="18" typeface="新細明體"/>
              </a:rPr>
              <a:t>Without the parentheses, we can’t guarantee that the compiler will treat replacement lists and arguments as whole expressions.</a:t>
            </a:r>
          </a:p>
        </p:txBody>
      </p:sp>
      <p:sp>
        <p:nvSpPr>
          <p:cNvPr id="279" name="Text Box 27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80" name="Text Box 28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 Box 2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Parentheses in Macro Definitions</a:t>
            </a:r>
          </a:p>
        </p:txBody>
      </p:sp>
      <p:sp>
        <p:nvSpPr>
          <p:cNvPr id="282" name="Text Box 282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500">
                <a:ea charset="-120" pitchFamily="18" typeface="新細明體"/>
              </a:rPr>
              <a:t>An example that illustrates the need to put parentheses around a macro’s replacement list: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#define TWO_PI 2*3.14159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/*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needs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parentheses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around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replacement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list</a:t>
            </a:r>
            <a:r>
              <a:rPr dirty="0" lang="en-US" smtClean="0" sz="1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*/</a:t>
            </a:r>
          </a:p>
          <a:p>
            <a:pPr indent="-342900" marL="342900"/>
            <a:r>
              <a:rPr dirty="0" lang="en-US" smtClean="0" sz="2500">
                <a:ea charset="-120" pitchFamily="18" typeface="新細明體"/>
              </a:rPr>
              <a:t>During preprocessing, the statement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conversion_factor = 360/TWO_PI;</a:t>
            </a:r>
          </a:p>
          <a:p>
            <a:pPr indent="-342900" marL="342900">
              <a:buNone/>
            </a:pPr>
            <a:r>
              <a:rPr dirty="0" lang="en-US" smtClean="0" sz="2500">
                <a:ea charset="-120" pitchFamily="18" typeface="新細明體"/>
              </a:rPr>
              <a:t>	becomes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conversion_factor = 360/2*3.14159;</a:t>
            </a:r>
          </a:p>
          <a:p>
            <a:pPr indent="-342900" marL="342900">
              <a:buNone/>
            </a:pPr>
            <a:r>
              <a:rPr dirty="0" lang="en-US" smtClean="0" sz="2500">
                <a:ea charset="-120" pitchFamily="18" typeface="新細明體"/>
              </a:rPr>
              <a:t>	The division will be performed before the multiplication.</a:t>
            </a:r>
          </a:p>
        </p:txBody>
      </p:sp>
      <p:sp>
        <p:nvSpPr>
          <p:cNvPr id="283" name="Text Box 28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84" name="Text Box 28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28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Parentheses in Macro Definitions</a:t>
            </a:r>
          </a:p>
        </p:txBody>
      </p:sp>
      <p:sp>
        <p:nvSpPr>
          <p:cNvPr id="286" name="Text Box 28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500">
                <a:ea charset="-120" pitchFamily="18" typeface="新細明體"/>
              </a:rPr>
              <a:t>Each occurrence of a parameter in a macro’s replacement list needs parentheses as well: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#define SCALE(x) (x*10)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/* needs parentheses around x */</a:t>
            </a:r>
          </a:p>
          <a:p>
            <a:pPr indent="-342900" marL="342900"/>
            <a:r>
              <a:rPr dirty="0" lang="en-US" smtClean="0" sz="2500">
                <a:ea charset="-120" pitchFamily="18" typeface="新細明體"/>
              </a:rPr>
              <a:t>During preprocessing, the statement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j = SCALE(i+1);</a:t>
            </a:r>
          </a:p>
          <a:p>
            <a:pPr indent="-342900" marL="342900">
              <a:buNone/>
            </a:pPr>
            <a:r>
              <a:rPr dirty="0" lang="en-US" smtClean="0" sz="2500">
                <a:ea charset="-120" pitchFamily="18" typeface="新細明體"/>
              </a:rPr>
              <a:t>	becomes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j = (i+1*10);</a:t>
            </a:r>
          </a:p>
          <a:p>
            <a:pPr indent="-342900" marL="342900">
              <a:buNone/>
            </a:pPr>
            <a:r>
              <a:rPr dirty="0" lang="en-US" smtClean="0" sz="2500">
                <a:ea charset="-120" pitchFamily="18" typeface="新細明體"/>
              </a:rPr>
              <a:t>	This statement is equivalent to 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j = i+10;</a:t>
            </a:r>
          </a:p>
        </p:txBody>
      </p:sp>
      <p:sp>
        <p:nvSpPr>
          <p:cNvPr id="287" name="Text Box 28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88" name="Text Box 28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Box 10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How the Preprocessor Works</a:t>
            </a:r>
          </a:p>
        </p:txBody>
      </p:sp>
      <p:sp>
        <p:nvSpPr>
          <p:cNvPr id="108" name="Text Box 10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preprocessor’s role in the compilation process: </a:t>
            </a:r>
          </a:p>
        </p:txBody>
      </p:sp>
      <p:sp>
        <p:nvSpPr>
          <p:cNvPr id="109" name="Text Box 10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10" name="Text Box 11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111" name="Picture 11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302000" y="2362200"/>
            <a:ext cx="248602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 Box 28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Creating Longer Macros</a:t>
            </a:r>
          </a:p>
        </p:txBody>
      </p:sp>
      <p:sp>
        <p:nvSpPr>
          <p:cNvPr id="290" name="Text Box 290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comma operator can be useful for creating more sophisticated macros by allowing us to make the replacement list a series of expressions.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macro that reads a string and then prints it: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#define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ECHO(s)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(gets(s),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puts(s))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Calls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gets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puts</a:t>
            </a:r>
            <a:r>
              <a:rPr dirty="0" lang="en-US" smtClean="0">
                <a:ea charset="-120" pitchFamily="18" typeface="新細明體"/>
              </a:rPr>
              <a:t> are expressions, so it’s perfectly legal to combine them using the comma operator.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We can invoke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ECHO</a:t>
            </a:r>
            <a:r>
              <a:rPr dirty="0" lang="en-US" smtClean="0">
                <a:ea charset="-120" pitchFamily="18" typeface="新細明體"/>
              </a:rPr>
              <a:t> as though it were a function: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ECHO(str);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/*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becomes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(gets(str),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puts(str));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*/</a:t>
            </a:r>
          </a:p>
        </p:txBody>
      </p:sp>
      <p:sp>
        <p:nvSpPr>
          <p:cNvPr id="291" name="Text Box 2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92" name="Text Box 2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 Box 29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Creating Longer Macros</a:t>
            </a:r>
          </a:p>
        </p:txBody>
      </p:sp>
      <p:sp>
        <p:nvSpPr>
          <p:cNvPr id="294" name="Text Box 29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An alternative definition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ECHO</a:t>
            </a:r>
            <a:r>
              <a:rPr dirty="0" lang="en-US" smtClean="0">
                <a:ea charset="-120" pitchFamily="18" typeface="新細明體"/>
              </a:rPr>
              <a:t> that uses braces:</a:t>
            </a:r>
          </a:p>
          <a:p>
            <a:pPr indent="-342900" marL="342900">
              <a:lnSpc>
                <a:spcPct val="70000"/>
              </a:lnSpc>
              <a:spcBef>
                <a:spcPts val="11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ECHO(s) { gets(s); puts(s); }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Suppose that we use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ECHO</a:t>
            </a:r>
            <a:r>
              <a:rPr dirty="0" lang="en-US" smtClean="0">
                <a:ea charset="-120" pitchFamily="18" typeface="新細明體"/>
              </a:rPr>
              <a:t> in 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if</a:t>
            </a:r>
            <a:r>
              <a:rPr dirty="0" lang="en-US" smtClean="0">
                <a:ea charset="-120" pitchFamily="18" typeface="新細明體"/>
              </a:rPr>
              <a:t> statement:</a:t>
            </a:r>
          </a:p>
          <a:p>
            <a:pPr indent="-342900" marL="342900">
              <a:lnSpc>
                <a:spcPct val="70000"/>
              </a:lnSpc>
              <a:spcBef>
                <a:spcPts val="11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if (echo_flag) 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ECHO(str);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else 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gets(str);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Replacing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ECHO</a:t>
            </a:r>
            <a:r>
              <a:rPr dirty="0" lang="en-US" smtClean="0">
                <a:ea charset="-120" pitchFamily="18" typeface="新細明體"/>
              </a:rPr>
              <a:t> gives the following result:</a:t>
            </a:r>
          </a:p>
          <a:p>
            <a:pPr indent="-342900" marL="342900">
              <a:lnSpc>
                <a:spcPct val="70000"/>
              </a:lnSpc>
              <a:spcBef>
                <a:spcPts val="11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if (echo_flag) 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{ gets(str); puts(str); };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else </a:t>
            </a:r>
          </a:p>
          <a:p>
            <a:pPr indent="-342900" marL="342900">
              <a:lnSpc>
                <a:spcPct val="7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gets(str);</a:t>
            </a:r>
          </a:p>
        </p:txBody>
      </p:sp>
      <p:sp>
        <p:nvSpPr>
          <p:cNvPr id="295" name="Text Box 29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296" name="Text Box 29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 Box 29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Creating Longer Macros</a:t>
            </a:r>
          </a:p>
        </p:txBody>
      </p:sp>
      <p:sp>
        <p:nvSpPr>
          <p:cNvPr id="298" name="Text Box 29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compiler treats the first two lines as a complete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if</a:t>
            </a:r>
            <a:r>
              <a:rPr dirty="0" lang="en-US" smtClean="0">
                <a:ea charset="-120" pitchFamily="18" typeface="新細明體"/>
              </a:rPr>
              <a:t> statement: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if (echo_flag)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{ gets(str); puts(str); }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It treats the semicolon that follows as a null statement and produces an error message for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else</a:t>
            </a:r>
            <a:r>
              <a:rPr dirty="0" lang="en-US" smtClean="0">
                <a:ea charset="-120" pitchFamily="18" typeface="新細明體"/>
              </a:rPr>
              <a:t> clause, since it doesn’t belong to any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if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We could solve the problem by remembering not to put a semicolon after each invocation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ECHO</a:t>
            </a:r>
            <a:r>
              <a:rPr dirty="0" lang="en-US" smtClean="0">
                <a:ea charset="-120" pitchFamily="18" typeface="新細明體"/>
              </a:rPr>
              <a:t>, but then the program would look odd.</a:t>
            </a:r>
          </a:p>
        </p:txBody>
      </p:sp>
      <p:sp>
        <p:nvSpPr>
          <p:cNvPr id="299" name="Text Box 29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00" name="Text Box 30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 Box 30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Creating Longer Macros</a:t>
            </a:r>
          </a:p>
        </p:txBody>
      </p:sp>
      <p:sp>
        <p:nvSpPr>
          <p:cNvPr id="302" name="Text Box 30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comma operator solves this problem for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ECHO</a:t>
            </a:r>
            <a:r>
              <a:rPr dirty="0" lang="en-US" smtClean="0">
                <a:ea charset="-120" pitchFamily="18" typeface="新細明體"/>
              </a:rPr>
              <a:t>, but not for all macros.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a macro needs to contain a series of </a:t>
            </a:r>
            <a:r>
              <a:rPr dirty="0" i="1" lang="en-US" smtClean="0">
                <a:ea charset="-120" pitchFamily="18" typeface="新細明體"/>
              </a:rPr>
              <a:t>statements,</a:t>
            </a:r>
            <a:r>
              <a:rPr dirty="0" lang="en-US" smtClean="0">
                <a:ea charset="-120" pitchFamily="18" typeface="新細明體"/>
              </a:rPr>
              <a:t> not just a series of </a:t>
            </a:r>
            <a:r>
              <a:rPr dirty="0" i="1" lang="en-US" smtClean="0">
                <a:ea charset="-120" pitchFamily="18" typeface="新細明體"/>
              </a:rPr>
              <a:t>expressions,</a:t>
            </a:r>
            <a:r>
              <a:rPr dirty="0" lang="en-US" smtClean="0">
                <a:ea charset="-120" pitchFamily="18" typeface="新細明體"/>
              </a:rPr>
              <a:t> the comma operator is of no help.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solution is to wrap the statements in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do</a:t>
            </a:r>
            <a:r>
              <a:rPr dirty="0" lang="en-US" smtClean="0">
                <a:ea charset="-120" pitchFamily="18" typeface="新細明體"/>
              </a:rPr>
              <a:t> loop whose condition is false: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do { … } while (0)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Notice that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do</a:t>
            </a:r>
            <a:r>
              <a:rPr dirty="0" lang="en-US" smtClean="0">
                <a:ea charset="-120" pitchFamily="18" typeface="新細明體"/>
              </a:rPr>
              <a:t> statement needs a semicolon at the end.</a:t>
            </a:r>
          </a:p>
        </p:txBody>
      </p:sp>
      <p:sp>
        <p:nvSpPr>
          <p:cNvPr id="303" name="Text Box 30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04" name="Text Box 30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 Box 30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Creating Longer Macros</a:t>
            </a:r>
          </a:p>
        </p:txBody>
      </p:sp>
      <p:sp>
        <p:nvSpPr>
          <p:cNvPr id="306" name="Text Box 306"/>
          <p:cNvSpPr>
            <a:spLocks/>
          </p:cNvSpPr>
          <p:nvPr>
            <p:ph type="obj"/>
          </p:nvPr>
        </p:nvSpPr>
        <p:spPr>
          <a:xfrm>
            <a:off x="685800" y="1524000"/>
            <a:ext cx="8153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modified version of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ECHO</a:t>
            </a:r>
            <a:r>
              <a:rPr dirty="0" lang="en-US" smtClean="0">
                <a:ea charset="-120" pitchFamily="18" typeface="新細明體"/>
              </a:rPr>
              <a:t> macro: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#define ECHO(s)     \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      do {        \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        gets(s);  \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        puts(s);  \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      } while (0)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When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ECHO</a:t>
            </a:r>
            <a:r>
              <a:rPr dirty="0" lang="en-US" smtClean="0">
                <a:ea charset="-120" pitchFamily="18" typeface="新細明體"/>
              </a:rPr>
              <a:t> is used, it must be followed by a semicolon, which completes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do</a:t>
            </a:r>
            <a:r>
              <a:rPr dirty="0" lang="en-US" smtClean="0">
                <a:ea charset="-120" pitchFamily="18" typeface="新細明體"/>
              </a:rPr>
              <a:t> statement: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ECHO(str);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/* becomes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     do { gets(str); puts(str); } while (0); */</a:t>
            </a:r>
          </a:p>
        </p:txBody>
      </p:sp>
      <p:sp>
        <p:nvSpPr>
          <p:cNvPr id="307" name="Text Box 30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08" name="Text Box 30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 Box 30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Predefined Macros</a:t>
            </a:r>
          </a:p>
        </p:txBody>
      </p:sp>
      <p:sp>
        <p:nvSpPr>
          <p:cNvPr id="310" name="Text Box 310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pitchFamily="18" typeface="新細明體"/>
              </a:rPr>
              <a:t>C has several predefined macros, each of which represents an integer constant or string literal.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The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__DATE__</a:t>
            </a:r>
            <a:r>
              <a:rPr dirty="0" lang="en-US" smtClean="0" sz="2400">
                <a:ea charset="-120" pitchFamily="18" typeface="新細明體"/>
              </a:rPr>
              <a:t> and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__TIME__</a:t>
            </a:r>
            <a:r>
              <a:rPr dirty="0" lang="en-US" smtClean="0" sz="2400">
                <a:ea charset="-120" pitchFamily="18" typeface="新細明體"/>
              </a:rPr>
              <a:t> macros identify when a program was compiled.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Example of using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__DATE__</a:t>
            </a:r>
            <a:r>
              <a:rPr dirty="0" lang="en-US" smtClean="0" sz="2400">
                <a:ea charset="-120" pitchFamily="18" typeface="新細明體"/>
              </a:rPr>
              <a:t> and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__TIME__</a:t>
            </a:r>
            <a:r>
              <a:rPr dirty="0" lang="en-US" smtClean="0" sz="240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printf("Wacky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Windows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(c)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2010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Wacky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Software,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Inc.\n");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printf("Compiled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on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%s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at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%s\n",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__DATE__,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__TIME__);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Output produced by these statements: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Wacky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Windows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(c)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2010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Wacky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Software,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Inc.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Compiled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on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Dec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23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2010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at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22:18:48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This information can be helpful for distinguishing among different versions of the same program.</a:t>
            </a:r>
          </a:p>
        </p:txBody>
      </p:sp>
      <p:sp>
        <p:nvSpPr>
          <p:cNvPr id="311" name="Text Box 31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12" name="Text Box 31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 Box 31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Predefined Macros</a:t>
            </a:r>
          </a:p>
        </p:txBody>
      </p:sp>
      <p:sp>
        <p:nvSpPr>
          <p:cNvPr id="314" name="Text Box 314"/>
          <p:cNvSpPr>
            <a:spLocks/>
          </p:cNvSpPr>
          <p:nvPr>
            <p:ph type="obj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We can use the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__LINE__</a:t>
            </a:r>
            <a:r>
              <a:rPr dirty="0" lang="en-US" smtClean="0" sz="2600">
                <a:ea charset="-120" pitchFamily="18" typeface="新細明體"/>
              </a:rPr>
              <a:t> and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__FILE__</a:t>
            </a:r>
            <a:r>
              <a:rPr dirty="0" lang="en-US" smtClean="0" sz="2600">
                <a:ea charset="-120" pitchFamily="18" typeface="新細明體"/>
              </a:rPr>
              <a:t> macros to help locate errors.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A macro that can help pinpoint the location of a division by zero: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#define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CHECK_ZERO(divisor)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\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if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(divisor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==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0)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\ 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  printf("***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Attempt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to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divide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by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zero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on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line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%d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"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\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         "of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file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%s ***\n",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__LINE__,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__FILE__)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CHECK_ZERO</a:t>
            </a:r>
            <a:r>
              <a:rPr dirty="0" lang="en-US" smtClean="0" sz="2600">
                <a:ea charset="-120" pitchFamily="18" typeface="新細明體"/>
              </a:rPr>
              <a:t> macro would be invoked prior to a division: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CHECK_ZERO(j);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k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=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j;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endParaRPr dirty="0" lang="en-US" smtClean="0" sz="1800">
              <a:latin charset="0" pitchFamily="49" typeface="Courier New"/>
              <a:ea charset="-120" pitchFamily="18" typeface="新細明體"/>
            </a:endParaRPr>
          </a:p>
        </p:txBody>
      </p:sp>
      <p:sp>
        <p:nvSpPr>
          <p:cNvPr id="315" name="Text Box 31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16" name="Text Box 31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 Box 31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Predefined Macros</a:t>
            </a:r>
          </a:p>
        </p:txBody>
      </p:sp>
      <p:sp>
        <p:nvSpPr>
          <p:cNvPr id="318" name="Text Box 318"/>
          <p:cNvSpPr>
            <a:spLocks/>
          </p:cNvSpPr>
          <p:nvPr>
            <p:ph type="obj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If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j</a:t>
            </a:r>
            <a:r>
              <a:rPr dirty="0" lang="en-US" smtClean="0" sz="2600">
                <a:ea charset="-120" pitchFamily="18" typeface="新細明體"/>
              </a:rPr>
              <a:t> happens to be zero, a message of the following form will be printed: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***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Attempt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to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divide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by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zero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on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line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9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of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file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***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Error-detecting macros like this one are quite useful.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In fact, the C library has a general-purpose error-detecting macro named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assert</a:t>
            </a:r>
            <a:r>
              <a:rPr dirty="0" lang="en-US" smtClean="0" sz="260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remaining predefined macro is named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__STDC__</a:t>
            </a:r>
            <a:r>
              <a:rPr dirty="0" lang="en-US" smtClean="0" sz="260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This macro exists and has the value 1 if the compiler conforms to the C standard (either C89 or C99).</a:t>
            </a:r>
          </a:p>
        </p:txBody>
      </p:sp>
      <p:sp>
        <p:nvSpPr>
          <p:cNvPr id="319" name="Text Box 31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20" name="Text Box 32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 Box 32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Additional Predefined Macros in C99</a:t>
            </a:r>
          </a:p>
        </p:txBody>
      </p:sp>
      <p:sp>
        <p:nvSpPr>
          <p:cNvPr id="322" name="Text Box 32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pitchFamily="18" typeface="新細明體"/>
              </a:rPr>
              <a:t>C99 provides a few additional predefined macros.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The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__STDC__HOSTED__</a:t>
            </a:r>
            <a:r>
              <a:rPr dirty="0" lang="en-US" smtClean="0" sz="2400">
                <a:ea charset="-120" pitchFamily="18" typeface="新細明體"/>
              </a:rPr>
              <a:t> macro represents the constant 1 if the compiler is a hosted implementation. Otherwise, the macro has the value 0.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An </a:t>
            </a:r>
            <a:r>
              <a:rPr b="1" dirty="0" i="1" lang="en-US" smtClean="0" sz="2400">
                <a:ea charset="-120" pitchFamily="18" typeface="新細明體"/>
              </a:rPr>
              <a:t>implementation</a:t>
            </a:r>
            <a:r>
              <a:rPr dirty="0" lang="en-US" smtClean="0" sz="2400">
                <a:ea charset="-120" pitchFamily="18" typeface="新細明體"/>
              </a:rPr>
              <a:t> of C consists of the compiler plus other software necessary to execute C programs.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A </a:t>
            </a:r>
            <a:r>
              <a:rPr b="1" dirty="0" i="1" lang="en-US" smtClean="0" sz="2400">
                <a:ea charset="-120" pitchFamily="18" typeface="新細明體"/>
              </a:rPr>
              <a:t>hosted implementation</a:t>
            </a:r>
            <a:r>
              <a:rPr dirty="0" lang="en-US" smtClean="0" sz="2400">
                <a:ea charset="-120" pitchFamily="18" typeface="新細明體"/>
              </a:rPr>
              <a:t> must accept any program that conforms to the C99 standard.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A </a:t>
            </a:r>
            <a:r>
              <a:rPr b="1" dirty="0" i="1" lang="en-US" smtClean="0" sz="2400">
                <a:ea charset="-120" pitchFamily="18" typeface="新細明體"/>
              </a:rPr>
              <a:t>freestanding implementation</a:t>
            </a:r>
            <a:r>
              <a:rPr dirty="0" lang="en-US" smtClean="0" sz="2400">
                <a:ea charset="-120" pitchFamily="18" typeface="新細明體"/>
              </a:rPr>
              <a:t> doesn’t have to compile programs that use complex types or standard headers beyond a few of the most basic.</a:t>
            </a:r>
          </a:p>
        </p:txBody>
      </p:sp>
      <p:sp>
        <p:nvSpPr>
          <p:cNvPr id="323" name="Text Box 32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24" name="Text Box 32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 Box 3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Additional Predefined Macros in C99</a:t>
            </a:r>
          </a:p>
        </p:txBody>
      </p:sp>
      <p:sp>
        <p:nvSpPr>
          <p:cNvPr id="326" name="Text Box 32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__STDC__VERSION__</a:t>
            </a:r>
            <a:r>
              <a:rPr dirty="0" lang="en-US" smtClean="0">
                <a:ea charset="-120" pitchFamily="18" typeface="新細明體"/>
              </a:rPr>
              <a:t> macro provides a way to check which version of the C standard is recognized by the compiler.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If a compiler conforms to the C89 standard, including Amendment 1, the value is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199409L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If a compiler conforms to the C99 standard, the value is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199901L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327" name="Text Box 32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28" name="Text Box 32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Box 11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How the Preprocessor Works</a:t>
            </a:r>
          </a:p>
        </p:txBody>
      </p:sp>
      <p:sp>
        <p:nvSpPr>
          <p:cNvPr id="114" name="Text Box 11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input to the preprocessor is a C program, possibly containing directives.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preprocessor executes these directives, removing them in the process.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preprocessor’s output goes directly into the compiler.</a:t>
            </a:r>
          </a:p>
        </p:txBody>
      </p:sp>
      <p:sp>
        <p:nvSpPr>
          <p:cNvPr id="115" name="Text Box 11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16" name="Text Box 11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 Box 32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Additional Predefined Macros in C99</a:t>
            </a:r>
          </a:p>
        </p:txBody>
      </p:sp>
      <p:sp>
        <p:nvSpPr>
          <p:cNvPr id="330" name="Text Box 33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C99 compiler will define up to three additional macros, but only if the compiler meets certain requirements:</a:t>
            </a:r>
          </a:p>
          <a:p>
            <a:pPr indent="-342900" marL="342900"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__STDC_IEC_559__</a:t>
            </a:r>
            <a:r>
              <a:rPr dirty="0" lang="en-US" smtClean="0" sz="2300">
                <a:ea charset="-120" pitchFamily="18" typeface="新細明體"/>
              </a:rPr>
              <a:t> is defined (and has the value 1) if the compiler performs floating-point arithmetic according to IEC 60559.</a:t>
            </a:r>
          </a:p>
          <a:p>
            <a:pPr indent="-342900" marL="342900"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__STDC_IEC_559_COMPLEX__</a:t>
            </a:r>
            <a:r>
              <a:rPr dirty="0" lang="en-US" smtClean="0" sz="2300">
                <a:ea charset="-120" pitchFamily="18" typeface="新細明體"/>
              </a:rPr>
              <a:t> is defined (and has the value 1) if the compiler performs complex arithmetic according to IEC 60559.</a:t>
            </a:r>
          </a:p>
          <a:p>
            <a:pPr indent="-342900" marL="342900"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__STDC_ISO_10646__</a:t>
            </a:r>
            <a:r>
              <a:rPr dirty="0" lang="en-US" smtClean="0" sz="2300">
                <a:ea charset="-120" pitchFamily="18" typeface="新細明體"/>
              </a:rPr>
              <a:t> is defined as </a:t>
            </a:r>
            <a:r>
              <a:rPr dirty="0" i="1" lang="en-US" smtClean="0" sz="2300">
                <a:ea charset="-120" pitchFamily="18" typeface="新細明體"/>
              </a:rPr>
              <a:t>yyyymm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L</a:t>
            </a:r>
            <a:r>
              <a:rPr dirty="0" lang="en-US" smtClean="0" sz="2300">
                <a:ea charset="-120" pitchFamily="18" typeface="新細明體"/>
              </a:rPr>
              <a:t> if wide characters are represented by the codes in ISO/IEC 10646 (with revisions as of the specified year and month).</a:t>
            </a:r>
          </a:p>
        </p:txBody>
      </p:sp>
      <p:sp>
        <p:nvSpPr>
          <p:cNvPr id="331" name="Text Box 33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32" name="Text Box 33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 Box 33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Empty Macro Arguments (C99)</a:t>
            </a:r>
          </a:p>
        </p:txBody>
      </p:sp>
      <p:sp>
        <p:nvSpPr>
          <p:cNvPr id="334" name="Text Box 33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C99 allows any or all of the arguments in a macro call to be empty.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Such a call will contain the same number of commas as a normal call.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Wherever the corresponding parameter name appears in the replacement list, it’s replaced by nothing.</a:t>
            </a:r>
          </a:p>
        </p:txBody>
      </p:sp>
      <p:sp>
        <p:nvSpPr>
          <p:cNvPr id="335" name="Text Box 33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36" name="Text Box 33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 Box 33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Empty Macro Arguments (C99)</a:t>
            </a:r>
          </a:p>
        </p:txBody>
      </p:sp>
      <p:sp>
        <p:nvSpPr>
          <p:cNvPr id="338" name="Text Box 33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Example: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ADD(x,y) (x+y)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After preprocessing, the statement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 = ADD(j,k);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becomes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 = (j+k);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whereas the statement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 = ADD(,k);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becomes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 = (+k);</a:t>
            </a:r>
          </a:p>
        </p:txBody>
      </p:sp>
      <p:sp>
        <p:nvSpPr>
          <p:cNvPr id="339" name="Text Box 33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40" name="Text Box 34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 Box 34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Empty Macro Arguments (C99)</a:t>
            </a:r>
          </a:p>
        </p:txBody>
      </p:sp>
      <p:sp>
        <p:nvSpPr>
          <p:cNvPr id="342" name="Text Box 34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When an empty argument is an operand of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</a:t>
            </a:r>
            <a:r>
              <a:rPr dirty="0" lang="en-US" smtClean="0">
                <a:ea charset="-120" pitchFamily="18" typeface="新細明體"/>
              </a:rPr>
              <a:t> or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##</a:t>
            </a:r>
            <a:r>
              <a:rPr dirty="0" lang="en-US" smtClean="0">
                <a:ea charset="-120" pitchFamily="18" typeface="新細明體"/>
              </a:rPr>
              <a:t> operators, special rules apply.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an empty argument is “stringized” by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</a:t>
            </a:r>
            <a:r>
              <a:rPr dirty="0" lang="en-US" smtClean="0">
                <a:ea charset="-120" pitchFamily="18" typeface="新細明體"/>
              </a:rPr>
              <a:t> operator, the result is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""</a:t>
            </a:r>
            <a:r>
              <a:rPr dirty="0" lang="en-US" smtClean="0">
                <a:ea charset="-120" pitchFamily="18" typeface="新細明體"/>
              </a:rPr>
              <a:t> (the empty string):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MK_STR(x) #x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char empty_string[] = MK_STR();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declaration after preprocessing: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char empty_string[] = "";</a:t>
            </a:r>
          </a:p>
        </p:txBody>
      </p:sp>
      <p:sp>
        <p:nvSpPr>
          <p:cNvPr id="343" name="Text Box 3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44" name="Text Box 3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 Box 34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Empty Macro Arguments (C99)</a:t>
            </a:r>
          </a:p>
        </p:txBody>
      </p:sp>
      <p:sp>
        <p:nvSpPr>
          <p:cNvPr id="346" name="Text Box 34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If one of the arguments of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##</a:t>
            </a:r>
            <a:r>
              <a:rPr dirty="0" lang="en-US" smtClean="0">
                <a:ea charset="-120" pitchFamily="18" typeface="新細明體"/>
              </a:rPr>
              <a:t> operator is empty, it’s replaced by an invisible “placemarker” token.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Concatenating an ordinary token with a placemarker token yields the original token (the placemarker disappears).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two placemarker tokens are concatenated, the result is a single placemarker.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Once macro expansion has been completed, placemarker tokens disappear from the program.</a:t>
            </a:r>
          </a:p>
        </p:txBody>
      </p:sp>
      <p:sp>
        <p:nvSpPr>
          <p:cNvPr id="347" name="Text Box 34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48" name="Text Box 34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 Box 34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Empty Macro Arguments (C99)</a:t>
            </a:r>
          </a:p>
        </p:txBody>
      </p:sp>
      <p:sp>
        <p:nvSpPr>
          <p:cNvPr id="350" name="Text Box 350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Example: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#define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JOIN(x,y,z)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x##y##z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int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JOIN(a,b,c),</a:t>
            </a:r>
            <a:r>
              <a:rPr dirty="0" lang="en-US" smtClean="0" sz="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JOIN(a,b,),</a:t>
            </a:r>
            <a:r>
              <a:rPr dirty="0" lang="en-US" smtClean="0" sz="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JOIN(a,,c),</a:t>
            </a:r>
            <a:r>
              <a:rPr dirty="0" lang="en-US" smtClean="0" sz="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JOIN(,,c);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declaration after preprocessing: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int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abc,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ab,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ac,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c;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missing arguments were replaced by placemarker tokens, which then disappeared when concatenated with any nonempty arguments.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All three arguments to the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JOIN</a:t>
            </a:r>
            <a:r>
              <a:rPr dirty="0" lang="en-US" smtClean="0" sz="2600">
                <a:ea charset="-120" pitchFamily="18" typeface="新細明體"/>
              </a:rPr>
              <a:t> macro could even be missing, which would yield an empty result.</a:t>
            </a:r>
          </a:p>
        </p:txBody>
      </p:sp>
      <p:sp>
        <p:nvSpPr>
          <p:cNvPr id="351" name="Text Box 3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52" name="Text Box 3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 Box 3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Macros with a Variable Number</a:t>
            </a:r>
            <a:br>
              <a:rPr dirty="0" lang="en-US" smtClean="0">
                <a:ea charset="-120" pitchFamily="18" typeface="新細明體"/>
              </a:rPr>
            </a:br>
            <a:r>
              <a:rPr dirty="0" lang="en-US" smtClean="0">
                <a:ea charset="-120" pitchFamily="18" typeface="新細明體"/>
              </a:rPr>
              <a:t>of Arguments (C99)</a:t>
            </a:r>
          </a:p>
        </p:txBody>
      </p:sp>
      <p:sp>
        <p:nvSpPr>
          <p:cNvPr id="354" name="Text Box 354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pitchFamily="18" typeface="新細明體"/>
              </a:rPr>
              <a:t>C99 allows macros that take an unlimited number of arguments.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A macro of this kind can pass its arguments to a function that accepts a variable number of arguments.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Example: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#define TEST(condition, ...) ((condition)? \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  printf("Passed test: %s\n", #condition): \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  printf(__VA_ARGS__))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The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...</a:t>
            </a:r>
            <a:r>
              <a:rPr dirty="0" lang="en-US" smtClean="0" sz="2400">
                <a:ea charset="-120" pitchFamily="18" typeface="新細明體"/>
              </a:rPr>
              <a:t> token (</a:t>
            </a:r>
            <a:r>
              <a:rPr b="1" dirty="0" i="1" lang="en-US" smtClean="0" sz="2400">
                <a:ea charset="-120" pitchFamily="18" typeface="新細明體"/>
              </a:rPr>
              <a:t>ellipsis</a:t>
            </a:r>
            <a:r>
              <a:rPr dirty="0" lang="en-US" smtClean="0" sz="2400">
                <a:ea charset="-120" pitchFamily="18" typeface="新細明體"/>
              </a:rPr>
              <a:t>) goes at the end of the parameter list, preceded by ordinary parameters, if any.</a:t>
            </a:r>
          </a:p>
          <a:p>
            <a:pPr indent="-342900" marL="342900"/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__VA_ARGS__</a:t>
            </a:r>
            <a:r>
              <a:rPr dirty="0" lang="en-US" smtClean="0" sz="2400">
                <a:ea charset="-120" pitchFamily="18" typeface="新細明體"/>
              </a:rPr>
              <a:t> is a special identifier that represents all the arguments that correspond to the ellipsis.</a:t>
            </a:r>
          </a:p>
        </p:txBody>
      </p:sp>
      <p:sp>
        <p:nvSpPr>
          <p:cNvPr id="355" name="Text Box 3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56" name="Text Box 3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 Box 35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Macros with a Variable Number</a:t>
            </a:r>
            <a:br>
              <a:rPr dirty="0" lang="en-US" smtClean="0">
                <a:ea charset="-120" pitchFamily="18" typeface="新細明體"/>
              </a:rPr>
            </a:br>
            <a:r>
              <a:rPr dirty="0" lang="en-US" smtClean="0">
                <a:ea charset="-120" pitchFamily="18" typeface="新細明體"/>
              </a:rPr>
              <a:t>of Arguments (C99)</a:t>
            </a:r>
          </a:p>
        </p:txBody>
      </p:sp>
      <p:sp>
        <p:nvSpPr>
          <p:cNvPr id="358" name="Text Box 358"/>
          <p:cNvSpPr>
            <a:spLocks/>
          </p:cNvSpPr>
          <p:nvPr>
            <p:ph type="obj"/>
          </p:nvPr>
        </p:nvSpPr>
        <p:spPr>
          <a:xfrm>
            <a:off x="685800" y="1600200"/>
            <a:ext cx="84582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300">
                <a:ea charset="-120" pitchFamily="18" typeface="新細明體"/>
              </a:rPr>
              <a:t>An example that uses the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TEST</a:t>
            </a:r>
            <a:r>
              <a:rPr dirty="0" lang="en-US" smtClean="0" sz="2300">
                <a:ea charset="-120" pitchFamily="18" typeface="新細明體"/>
              </a:rPr>
              <a:t> macro: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TEST(voltage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&lt;=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max_voltage,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   "Voltage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%d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exceeds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%d\n",</a:t>
            </a:r>
            <a:r>
              <a:rPr dirty="0" lang="en-US" smtClean="0" sz="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voltage,</a:t>
            </a:r>
            <a:r>
              <a:rPr dirty="0" lang="en-US" smtClean="0" sz="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max_voltage);</a:t>
            </a:r>
          </a:p>
          <a:p>
            <a:pPr indent="-342900" marL="342900"/>
            <a:r>
              <a:rPr dirty="0" lang="en-US" smtClean="0" sz="2300">
                <a:ea charset="-120" pitchFamily="18" typeface="新細明體"/>
              </a:rPr>
              <a:t>Preprocessor output (reformatted for readability):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((voltage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&lt;=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max_voltage)?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printf("Passed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test: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%s\n",</a:t>
            </a:r>
            <a:r>
              <a:rPr dirty="0" lang="en-US" smtClean="0" sz="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"voltage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&lt;=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max_voltage"):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printf("Voltage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%d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exceeds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%d\n",</a:t>
            </a:r>
            <a:r>
              <a:rPr dirty="0" lang="en-US" smtClean="0" sz="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voltage,</a:t>
            </a:r>
            <a:r>
              <a:rPr dirty="0" lang="en-US" smtClean="0" sz="8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max_voltage));</a:t>
            </a:r>
          </a:p>
          <a:p>
            <a:pPr indent="-342900" marL="342900"/>
            <a:r>
              <a:rPr dirty="0" lang="en-US" smtClean="0" sz="2300">
                <a:ea charset="-120" pitchFamily="18" typeface="新細明體"/>
              </a:rPr>
              <a:t>The program will display the message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Passed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test: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voltage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&lt;=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max_voltage</a:t>
            </a:r>
          </a:p>
          <a:p>
            <a:pPr indent="-342900" marL="342900">
              <a:buNone/>
            </a:pPr>
            <a:r>
              <a:rPr dirty="0" lang="en-US" smtClean="0" sz="2300">
                <a:ea charset="-120" pitchFamily="18" typeface="新細明體"/>
              </a:rPr>
              <a:t>	if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voltage</a:t>
            </a:r>
            <a:r>
              <a:rPr dirty="0" lang="en-US" smtClean="0" sz="2300">
                <a:ea charset="-120" pitchFamily="18" typeface="新細明體"/>
              </a:rPr>
              <a:t> is no more than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max_voltage</a:t>
            </a:r>
            <a:r>
              <a:rPr dirty="0" lang="en-US" smtClean="0" sz="230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 sz="2300">
                <a:ea charset="-120" pitchFamily="18" typeface="新細明體"/>
              </a:rPr>
              <a:t>Otherwise, it will display the values of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voltage</a:t>
            </a:r>
            <a:r>
              <a:rPr dirty="0" lang="en-US" smtClean="0" sz="2300">
                <a:ea charset="-120" pitchFamily="18" typeface="新細明體"/>
              </a:rPr>
              <a:t> and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max_voltage</a:t>
            </a:r>
            <a:r>
              <a:rPr dirty="0" lang="en-US" smtClean="0" sz="230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Voltage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125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exceeds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120</a:t>
            </a:r>
          </a:p>
        </p:txBody>
      </p:sp>
      <p:sp>
        <p:nvSpPr>
          <p:cNvPr id="359" name="Text Box 35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60" name="Text Box 36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 Box 36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__func__</a:t>
            </a:r>
            <a:r>
              <a:rPr dirty="0" lang="en-US" smtClean="0">
                <a:ea charset="-120" pitchFamily="18" typeface="新細明體"/>
              </a:rPr>
              <a:t> Identifier (C99)</a:t>
            </a:r>
          </a:p>
        </p:txBody>
      </p:sp>
      <p:sp>
        <p:nvSpPr>
          <p:cNvPr id="362" name="Text Box 36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__func__</a:t>
            </a:r>
            <a:r>
              <a:rPr dirty="0" lang="en-US" smtClean="0" sz="2600">
                <a:ea charset="-120" pitchFamily="18" typeface="新細明體"/>
              </a:rPr>
              <a:t> identifier behaves like a string variable that stores the name of the currently executing function.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effect is the same as if each function contains the following declaration at the beginning of its body: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static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char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__func__[]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=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"</a:t>
            </a:r>
            <a:r>
              <a:rPr dirty="0" i="1" lang="en-US" smtClean="0" sz="2200">
                <a:ea charset="-120" pitchFamily="18" typeface="新細明體"/>
              </a:rPr>
              <a:t>function-name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";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pitchFamily="18" typeface="新細明體"/>
              </a:rPr>
              <a:t>	where </a:t>
            </a:r>
            <a:r>
              <a:rPr dirty="0" i="1" lang="en-US" smtClean="0" sz="2600">
                <a:ea charset="-120" pitchFamily="18" typeface="新細明體"/>
              </a:rPr>
              <a:t>function-name</a:t>
            </a:r>
            <a:r>
              <a:rPr dirty="0" lang="en-US" smtClean="0" sz="2600">
                <a:ea charset="-120" pitchFamily="18" typeface="新細明體"/>
              </a:rPr>
              <a:t> is the name of the function.</a:t>
            </a:r>
          </a:p>
        </p:txBody>
      </p:sp>
      <p:sp>
        <p:nvSpPr>
          <p:cNvPr id="363" name="Text Box 36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64" name="Text Box 36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 Box 36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__func__</a:t>
            </a:r>
            <a:r>
              <a:rPr dirty="0" lang="en-US" smtClean="0">
                <a:ea charset="-120" pitchFamily="18" typeface="新細明體"/>
              </a:rPr>
              <a:t> Identifier (C99)</a:t>
            </a:r>
          </a:p>
        </p:txBody>
      </p:sp>
      <p:sp>
        <p:nvSpPr>
          <p:cNvPr id="366" name="Text Box 366"/>
          <p:cNvSpPr>
            <a:spLocks/>
          </p:cNvSpPr>
          <p:nvPr>
            <p:ph type="obj"/>
          </p:nvPr>
        </p:nvSpPr>
        <p:spPr>
          <a:xfrm>
            <a:off x="685800" y="1524000"/>
            <a:ext cx="8229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pitchFamily="18" typeface="新細明體"/>
              </a:rPr>
              <a:t>Debugging macros that rely on the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__func__</a:t>
            </a:r>
            <a:r>
              <a:rPr dirty="0" lang="en-US" smtClean="0" sz="2400">
                <a:ea charset="-120" pitchFamily="18" typeface="新細明體"/>
              </a:rPr>
              <a:t> identifier: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#define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FUNCTION_CALLED()</a:t>
            </a:r>
            <a:r>
              <a:rPr dirty="0" lang="en-US" smtClean="0" sz="1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printf("%s</a:t>
            </a:r>
            <a:r>
              <a:rPr dirty="0" lang="en-US" smtClean="0" sz="1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called\n",</a:t>
            </a:r>
            <a:r>
              <a:rPr dirty="0" lang="en-US" smtClean="0" sz="1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__func__);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#define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FUNCTION_RETURNS()</a:t>
            </a:r>
            <a:r>
              <a:rPr dirty="0" lang="en-US" smtClean="0" sz="1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printf("%s</a:t>
            </a:r>
            <a:r>
              <a:rPr dirty="0" lang="en-US" smtClean="0" sz="1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returns\n",</a:t>
            </a:r>
            <a:r>
              <a:rPr dirty="0" lang="en-US" smtClean="0" sz="1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__func__);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These macros can used to trace function calls:</a:t>
            </a:r>
          </a:p>
          <a:p>
            <a:pPr indent="-342900" marL="342900">
              <a:lnSpc>
                <a:spcPct val="80000"/>
              </a:lnSpc>
              <a:spcBef>
                <a:spcPts val="9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void f(void)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FUNCTION_CALLED();   /* displays "f called" */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…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FUNCTION_RETURNS();  /* displays "f returns" */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Another use of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__func__</a:t>
            </a:r>
            <a:r>
              <a:rPr dirty="0" lang="en-US" smtClean="0" sz="2400">
                <a:ea charset="-120" pitchFamily="18" typeface="新細明體"/>
              </a:rPr>
              <a:t>: it can be passed to a function to let it know the name of the function that called it.</a:t>
            </a:r>
          </a:p>
        </p:txBody>
      </p:sp>
      <p:sp>
        <p:nvSpPr>
          <p:cNvPr id="367" name="Text Box 36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68" name="Text Box 36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 Box 11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How the Preprocessor Works</a:t>
            </a:r>
          </a:p>
        </p:txBody>
      </p:sp>
      <p:sp>
        <p:nvSpPr>
          <p:cNvPr id="118" name="Text Box 11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200">
                <a:ea charset="-120" pitchFamily="18" typeface="新細明體"/>
              </a:rPr>
              <a:t>The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celsius.c</a:t>
            </a:r>
            <a:r>
              <a:rPr dirty="0" lang="en-US" smtClean="0" sz="2200">
                <a:ea charset="-120" pitchFamily="18" typeface="新細明體"/>
              </a:rPr>
              <a:t> program of Chapter 2:</a:t>
            </a:r>
          </a:p>
          <a:p>
            <a:pPr indent="-342900" marL="342900">
              <a:lnSpc>
                <a:spcPct val="70000"/>
              </a:lnSpc>
              <a:spcBef>
                <a:spcPts val="10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 Converts a Fahrenheit temperature to Celsius */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endParaRPr dirty="0" lang="en-US" smtClean="0" sz="18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&lt;stdio.h&gt;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#define </a:t>
            </a:r>
            <a:r>
              <a:rPr dirty="0" lang="en-US" smtClean="0" sz="1800">
                <a:solidFill>
                  <a:srgbClr val="CC6600"/>
                </a:solidFill>
                <a:latin charset="0" pitchFamily="49" typeface="Courier New"/>
                <a:ea charset="-120" pitchFamily="18" typeface="新細明體"/>
              </a:rPr>
              <a:t>FREEZING_PT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32.0f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#define </a:t>
            </a:r>
            <a:r>
              <a:rPr dirty="0" lang="en-US" smtClean="0" sz="1800">
                <a:solidFill>
                  <a:srgbClr val="CC6600"/>
                </a:solidFill>
                <a:latin charset="0" pitchFamily="49" typeface="Courier New"/>
                <a:ea charset="-120" pitchFamily="18" typeface="新細明體"/>
              </a:rPr>
              <a:t>SCALE_FACTOR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(5.0f / 9.0f)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int main(void)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float fahrenheit, celsius;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printf("Enter Fahrenheit temperature: ");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scanf("%f", &amp;fahrenheit);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celsius = (fahrenheit - </a:t>
            </a:r>
            <a:r>
              <a:rPr dirty="0" lang="en-US" smtClean="0" sz="1800">
                <a:solidFill>
                  <a:srgbClr val="CC6600"/>
                </a:solidFill>
                <a:latin charset="0" pitchFamily="49" typeface="Courier New"/>
                <a:ea charset="-120" pitchFamily="18" typeface="新細明體"/>
              </a:rPr>
              <a:t>FREEZING_PT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) * </a:t>
            </a:r>
            <a:r>
              <a:rPr dirty="0" lang="en-US" smtClean="0" sz="1800">
                <a:solidFill>
                  <a:srgbClr val="CC6600"/>
                </a:solidFill>
                <a:latin charset="0" pitchFamily="49" typeface="Courier New"/>
                <a:ea charset="-120" pitchFamily="18" typeface="新細明體"/>
              </a:rPr>
              <a:t>SCALE_FACTOR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printf("Celsius equivalent is: %.1f\n", celsius);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return 0;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</p:txBody>
      </p:sp>
      <p:sp>
        <p:nvSpPr>
          <p:cNvPr id="119" name="Text Box 11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20" name="Text Box 12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 Box 36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Conditional Compilation</a:t>
            </a:r>
          </a:p>
        </p:txBody>
      </p:sp>
      <p:sp>
        <p:nvSpPr>
          <p:cNvPr id="370" name="Text Box 37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C preprocessor recognizes a number of directives that support </a:t>
            </a:r>
            <a:r>
              <a:rPr b="1" dirty="0" i="1" lang="en-US" smtClean="0">
                <a:ea charset="-120" pitchFamily="18" typeface="新細明體"/>
              </a:rPr>
              <a:t>conditional compilation.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This feature permits the inclusion or exclusion of a section of program text depending on the outcome of a test performed by the preprocessor.</a:t>
            </a:r>
          </a:p>
        </p:txBody>
      </p:sp>
      <p:sp>
        <p:nvSpPr>
          <p:cNvPr id="371" name="Text Box 37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72" name="Text Box 37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 Box 37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#endif</a:t>
            </a:r>
            <a:r>
              <a:rPr dirty="0" lang="en-US" smtClean="0">
                <a:ea charset="-120" pitchFamily="18" typeface="新細明體"/>
              </a:rPr>
              <a:t> Directives</a:t>
            </a:r>
          </a:p>
        </p:txBody>
      </p:sp>
      <p:sp>
        <p:nvSpPr>
          <p:cNvPr id="374" name="Text Box 37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Suppose we’re in the process of debugging a program.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We’d like the program to print the values of certain variables, so we put calls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printf</a:t>
            </a:r>
            <a:r>
              <a:rPr dirty="0" lang="en-US" smtClean="0">
                <a:ea charset="-120" pitchFamily="18" typeface="新細明體"/>
              </a:rPr>
              <a:t> in critical parts of the program.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Once we’ve located the bugs, it’s often a good idea to let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printf</a:t>
            </a:r>
            <a:r>
              <a:rPr dirty="0" lang="en-US" smtClean="0">
                <a:ea charset="-120" pitchFamily="18" typeface="新細明體"/>
              </a:rPr>
              <a:t> calls remain, just in case we need them later.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Conditional compilation allows us to leave the calls in place, but have the compiler ignore them.</a:t>
            </a:r>
          </a:p>
        </p:txBody>
      </p:sp>
      <p:sp>
        <p:nvSpPr>
          <p:cNvPr id="375" name="Text Box 37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76" name="Text Box 37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 Box 37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#endif</a:t>
            </a:r>
            <a:r>
              <a:rPr dirty="0" lang="en-US" smtClean="0">
                <a:ea charset="-120" pitchFamily="18" typeface="新細明體"/>
              </a:rPr>
              <a:t> Directives</a:t>
            </a:r>
          </a:p>
        </p:txBody>
      </p:sp>
      <p:sp>
        <p:nvSpPr>
          <p:cNvPr id="378" name="Text Box 37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first step is to define a macro and give it a nonzero value: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DEBUG 1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Next, we’ll surround each group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printf</a:t>
            </a:r>
            <a:r>
              <a:rPr dirty="0" lang="en-US" smtClean="0">
                <a:ea charset="-120" pitchFamily="18" typeface="新細明體"/>
              </a:rPr>
              <a:t> calls by 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-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#endif</a:t>
            </a:r>
            <a:r>
              <a:rPr dirty="0" lang="en-US" smtClean="0">
                <a:ea charset="-120" pitchFamily="18" typeface="新細明體"/>
              </a:rPr>
              <a:t> pair: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#if DEBUG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printf("Value of i: %d\n", i);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printf("Value of j: %d\n", j);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#endif</a:t>
            </a:r>
          </a:p>
        </p:txBody>
      </p:sp>
      <p:sp>
        <p:nvSpPr>
          <p:cNvPr id="379" name="Text Box 37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80" name="Text Box 38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 Box 3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#endif</a:t>
            </a:r>
            <a:r>
              <a:rPr dirty="0" lang="en-US" smtClean="0">
                <a:ea charset="-120" pitchFamily="18" typeface="新細明體"/>
              </a:rPr>
              <a:t> Directives</a:t>
            </a:r>
          </a:p>
        </p:txBody>
      </p:sp>
      <p:sp>
        <p:nvSpPr>
          <p:cNvPr id="382" name="Text Box 38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During preprocessing,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 directive will test the value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DEBUG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Since its value isn’t zero, the preprocessor will leave the two calls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printf</a:t>
            </a:r>
            <a:r>
              <a:rPr dirty="0" lang="en-US" smtClean="0">
                <a:ea charset="-120" pitchFamily="18" typeface="新細明體"/>
              </a:rPr>
              <a:t> in the program.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we change the value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DEBUG</a:t>
            </a:r>
            <a:r>
              <a:rPr dirty="0" lang="en-US" smtClean="0">
                <a:ea charset="-120" pitchFamily="18" typeface="新細明體"/>
              </a:rPr>
              <a:t> to zero and recompile the program, the preprocessor will remove all four lines from the program.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-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#endif</a:t>
            </a:r>
            <a:r>
              <a:rPr dirty="0" lang="en-US" smtClean="0">
                <a:ea charset="-120" pitchFamily="18" typeface="新細明體"/>
              </a:rPr>
              <a:t> blocks can be left in the final program, allowing diagnostic information to be produced later if any problems turn up.</a:t>
            </a:r>
          </a:p>
        </p:txBody>
      </p:sp>
      <p:sp>
        <p:nvSpPr>
          <p:cNvPr id="383" name="Text Box 38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84" name="Text Box 38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 Box 38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#endif</a:t>
            </a:r>
            <a:r>
              <a:rPr dirty="0" lang="en-US" smtClean="0">
                <a:ea charset="-120" pitchFamily="18" typeface="新細明體"/>
              </a:rPr>
              <a:t> Directives</a:t>
            </a:r>
          </a:p>
        </p:txBody>
      </p:sp>
      <p:sp>
        <p:nvSpPr>
          <p:cNvPr id="386" name="Text Box 38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General form of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#endif</a:t>
            </a:r>
            <a:r>
              <a:rPr dirty="0" lang="en-US" smtClean="0">
                <a:ea charset="-120" pitchFamily="18" typeface="新細明體"/>
              </a:rPr>
              <a:t> directives: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#if </a:t>
            </a:r>
            <a:r>
              <a:rPr dirty="0" i="1" lang="en-US" smtClean="0" sz="2400">
                <a:ea charset="-120" pitchFamily="18" typeface="新細明體"/>
              </a:rPr>
              <a:t>constant-expression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#endif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When the preprocessor encounters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 directive, it evaluates the constant expression.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the value of the expression is zero, the lines between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#endif</a:t>
            </a:r>
            <a:r>
              <a:rPr dirty="0" lang="en-US" smtClean="0">
                <a:ea charset="-120" pitchFamily="18" typeface="新細明體"/>
              </a:rPr>
              <a:t> will be removed from the program during preprocessing.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Otherwise, the lines between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#endif</a:t>
            </a:r>
            <a:r>
              <a:rPr dirty="0" lang="en-US" smtClean="0">
                <a:ea charset="-120" pitchFamily="18" typeface="新細明體"/>
              </a:rPr>
              <a:t> will remain.</a:t>
            </a:r>
          </a:p>
        </p:txBody>
      </p:sp>
      <p:sp>
        <p:nvSpPr>
          <p:cNvPr id="387" name="Text Box 38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88" name="Text Box 38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 Box 38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#endif</a:t>
            </a:r>
            <a:r>
              <a:rPr dirty="0" lang="en-US" smtClean="0">
                <a:ea charset="-120" pitchFamily="18" typeface="新細明體"/>
              </a:rPr>
              <a:t> Directives</a:t>
            </a:r>
          </a:p>
        </p:txBody>
      </p:sp>
      <p:sp>
        <p:nvSpPr>
          <p:cNvPr id="390" name="Text Box 39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 directive treats undefined identifiers as macros that have the value 0.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we neglect to define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DEBUG</a:t>
            </a:r>
            <a:r>
              <a:rPr dirty="0" lang="en-US" smtClean="0">
                <a:ea charset="-120" pitchFamily="18" typeface="新細明體"/>
              </a:rPr>
              <a:t>, the test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#if DEBUG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will fail (but not generate an error message).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test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#if !DEBUG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will succeed.</a:t>
            </a:r>
          </a:p>
        </p:txBody>
      </p:sp>
      <p:sp>
        <p:nvSpPr>
          <p:cNvPr id="391" name="Text Box 3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92" name="Text Box 3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 Box 39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defined</a:t>
            </a:r>
            <a:r>
              <a:rPr dirty="0" lang="en-US" smtClean="0">
                <a:ea charset="-120" pitchFamily="18" typeface="新細明體"/>
              </a:rPr>
              <a:t> Operator</a:t>
            </a:r>
          </a:p>
        </p:txBody>
      </p:sp>
      <p:sp>
        <p:nvSpPr>
          <p:cNvPr id="394" name="Text Box 39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preprocessor supports three operators: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##</a:t>
            </a:r>
            <a:r>
              <a:rPr dirty="0" lang="en-US" smtClean="0">
                <a:ea charset="-120" pitchFamily="18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defined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When applied to an identifier,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defined</a:t>
            </a:r>
            <a:r>
              <a:rPr dirty="0" lang="en-US" smtClean="0">
                <a:ea charset="-120" pitchFamily="18" typeface="新細明體"/>
              </a:rPr>
              <a:t> produces the value 1 if the identifier is a currently defined macro; it produces 0 otherwise.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defined</a:t>
            </a:r>
            <a:r>
              <a:rPr dirty="0" lang="en-US" smtClean="0">
                <a:ea charset="-120" pitchFamily="18" typeface="新細明體"/>
              </a:rPr>
              <a:t> operator is normally used in conjunction with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 directive.</a:t>
            </a:r>
          </a:p>
        </p:txBody>
      </p:sp>
      <p:sp>
        <p:nvSpPr>
          <p:cNvPr id="395" name="Text Box 39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396" name="Text Box 39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 Box 39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defined</a:t>
            </a:r>
            <a:r>
              <a:rPr dirty="0" lang="en-US" smtClean="0">
                <a:ea charset="-120" pitchFamily="18" typeface="新細明體"/>
              </a:rPr>
              <a:t> Operator</a:t>
            </a:r>
          </a:p>
        </p:txBody>
      </p:sp>
      <p:sp>
        <p:nvSpPr>
          <p:cNvPr id="398" name="Text Box 39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Example: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#if defined(DEBUG)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#endif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lines between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#endif</a:t>
            </a:r>
            <a:r>
              <a:rPr dirty="0" lang="en-US" smtClean="0">
                <a:ea charset="-120" pitchFamily="18" typeface="新細明體"/>
              </a:rPr>
              <a:t> will be included only if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DEBUG</a:t>
            </a:r>
            <a:r>
              <a:rPr dirty="0" lang="en-US" smtClean="0">
                <a:ea charset="-120" pitchFamily="18" typeface="新細明體"/>
              </a:rPr>
              <a:t> is defined as a macro.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parentheses around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DEBUG</a:t>
            </a:r>
            <a:r>
              <a:rPr dirty="0" lang="en-US" smtClean="0">
                <a:ea charset="-120" pitchFamily="18" typeface="新細明體"/>
              </a:rPr>
              <a:t> aren’t required: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#if defined DEBUG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It’s not necessary to give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DEBUG</a:t>
            </a:r>
            <a:r>
              <a:rPr dirty="0" lang="en-US" smtClean="0">
                <a:ea charset="-120" pitchFamily="18" typeface="新細明體"/>
              </a:rPr>
              <a:t> a value: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DEBUG</a:t>
            </a:r>
          </a:p>
        </p:txBody>
      </p:sp>
      <p:sp>
        <p:nvSpPr>
          <p:cNvPr id="399" name="Text Box 39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00" name="Text Box 40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 Box 40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#ifdef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#ifndef</a:t>
            </a:r>
            <a:r>
              <a:rPr dirty="0" lang="en-US" smtClean="0">
                <a:ea charset="-120" pitchFamily="18" typeface="新細明體"/>
              </a:rPr>
              <a:t> Directives</a:t>
            </a:r>
          </a:p>
        </p:txBody>
      </p:sp>
      <p:sp>
        <p:nvSpPr>
          <p:cNvPr id="402" name="Text Box 40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#ifdef</a:t>
            </a:r>
            <a:r>
              <a:rPr dirty="0" lang="en-US" smtClean="0">
                <a:ea charset="-120" pitchFamily="18" typeface="新細明體"/>
              </a:rPr>
              <a:t> directive tests whether an identifier is currently defined as a macro: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#ifdef </a:t>
            </a:r>
            <a:r>
              <a:rPr dirty="0" i="1" lang="en-US" smtClean="0" sz="2400">
                <a:ea charset="-120" pitchFamily="18" typeface="新細明體"/>
              </a:rPr>
              <a:t>identifier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effect is the same as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#if defined(</a:t>
            </a:r>
            <a:r>
              <a:rPr dirty="0" i="1" lang="en-US" smtClean="0" sz="2400">
                <a:solidFill>
                  <a:srgbClr val="000000"/>
                </a:solidFill>
                <a:ea charset="-120" pitchFamily="18" typeface="新細明體"/>
              </a:rPr>
              <a:t>identifier</a:t>
            </a:r>
            <a:r>
              <a:rPr dirty="0" lang="en-US" smtClean="0" sz="24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)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#ifndef</a:t>
            </a:r>
            <a:r>
              <a:rPr dirty="0" lang="en-US" smtClean="0">
                <a:ea charset="-120" pitchFamily="18" typeface="新細明體"/>
              </a:rPr>
              <a:t> directive tests whether an identifier is </a:t>
            </a:r>
            <a:r>
              <a:rPr dirty="0" i="1" lang="en-US" smtClean="0">
                <a:ea charset="-120" pitchFamily="18" typeface="新細明體"/>
              </a:rPr>
              <a:t>not</a:t>
            </a:r>
            <a:r>
              <a:rPr dirty="0" lang="en-US" smtClean="0">
                <a:ea charset="-120" pitchFamily="18" typeface="新細明體"/>
              </a:rPr>
              <a:t> currently defined as a macro: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#ifndef </a:t>
            </a:r>
            <a:r>
              <a:rPr dirty="0" i="1" lang="en-US" smtClean="0" sz="2400">
                <a:solidFill>
                  <a:srgbClr val="000000"/>
                </a:solidFill>
                <a:ea charset="-120" pitchFamily="18" typeface="新細明體"/>
              </a:rPr>
              <a:t>identifier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effect is the same as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#if !defined(</a:t>
            </a:r>
            <a:r>
              <a:rPr dirty="0" i="1" lang="en-US" smtClean="0" sz="2400">
                <a:solidFill>
                  <a:srgbClr val="000000"/>
                </a:solidFill>
                <a:ea charset="-120" pitchFamily="18" typeface="新細明體"/>
              </a:rPr>
              <a:t>identifier</a:t>
            </a:r>
            <a:r>
              <a:rPr dirty="0" lang="en-US" smtClean="0" sz="24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)</a:t>
            </a:r>
          </a:p>
        </p:txBody>
      </p:sp>
      <p:sp>
        <p:nvSpPr>
          <p:cNvPr id="403" name="Text Box 40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04" name="Text Box 40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 Box 40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#elif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#else</a:t>
            </a:r>
            <a:r>
              <a:rPr dirty="0" lang="en-US" smtClean="0">
                <a:ea charset="-120" pitchFamily="18" typeface="新細明體"/>
              </a:rPr>
              <a:t> Directives</a:t>
            </a:r>
          </a:p>
        </p:txBody>
      </p:sp>
      <p:sp>
        <p:nvSpPr>
          <p:cNvPr id="406" name="Text Box 406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#ifdef</a:t>
            </a:r>
            <a:r>
              <a:rPr dirty="0" lang="en-US" smtClean="0">
                <a:ea charset="-120" pitchFamily="18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#ifndef</a:t>
            </a:r>
            <a:r>
              <a:rPr dirty="0" lang="en-US" smtClean="0">
                <a:ea charset="-120" pitchFamily="18" typeface="新細明體"/>
              </a:rPr>
              <a:t> blocks can be nested just like ordinary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if</a:t>
            </a:r>
            <a:r>
              <a:rPr dirty="0" lang="en-US" smtClean="0">
                <a:ea charset="-120" pitchFamily="18" typeface="新細明體"/>
              </a:rPr>
              <a:t> statements.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When nesting occurs, it’s a good idea to use an increasing amount of indentation as the level of nesting grows.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Some programmers put a comment on each closing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#endif</a:t>
            </a:r>
            <a:r>
              <a:rPr dirty="0" lang="en-US" smtClean="0">
                <a:ea charset="-120" pitchFamily="18" typeface="新細明體"/>
              </a:rPr>
              <a:t> to indicate what condition the matching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 tests: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#if DEBUG</a:t>
            </a:r>
          </a:p>
          <a:p>
            <a:pPr indent="-342900" marL="342900">
              <a:lnSpc>
                <a:spcPct val="50000"/>
              </a:lnSpc>
              <a:spcBef>
                <a:spcPts val="4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#endif /* DEBUG */</a:t>
            </a:r>
          </a:p>
        </p:txBody>
      </p:sp>
      <p:sp>
        <p:nvSpPr>
          <p:cNvPr id="407" name="Text Box 40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08" name="Text Box 40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 Box 12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How the Preprocessor Works</a:t>
            </a:r>
          </a:p>
        </p:txBody>
      </p:sp>
      <p:sp>
        <p:nvSpPr>
          <p:cNvPr id="122" name="Text Box 12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200">
                <a:ea charset="-120" pitchFamily="18" typeface="新細明體"/>
              </a:rPr>
              <a:t>The program after preprocessing:</a:t>
            </a:r>
          </a:p>
          <a:p>
            <a:pPr indent="-342900" marL="342900">
              <a:lnSpc>
                <a:spcPct val="70000"/>
              </a:lnSpc>
              <a:spcBef>
                <a:spcPts val="1000"/>
              </a:spcBef>
              <a:buNone/>
            </a:pPr>
            <a:r>
              <a:rPr dirty="0" i="1" lang="en-US" smtClean="0" sz="1800">
                <a:ea charset="-120" pitchFamily="18" typeface="新細明體"/>
              </a:rPr>
              <a:t>Blank line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i="1" lang="en-US" smtClean="0" sz="1800">
                <a:ea charset="-120" pitchFamily="18" typeface="新細明體"/>
              </a:rPr>
              <a:t>Blank line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i="1" lang="en-US" smtClean="0" sz="1800">
                <a:solidFill>
                  <a:srgbClr val="CC6600"/>
                </a:solidFill>
                <a:ea charset="-120" pitchFamily="18" typeface="新細明體"/>
              </a:rPr>
              <a:t>Lines brought in from </a:t>
            </a:r>
            <a:r>
              <a:rPr dirty="0" i="1" lang="en-US" smtClean="0" sz="1800">
                <a:solidFill>
                  <a:srgbClr val="CC6600"/>
                </a:solidFill>
                <a:ea charset="-120" pitchFamily="18" typeface="新細明體"/>
              </a:rPr>
              <a:t>stdio.h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i="1" lang="en-US" smtClean="0" sz="1800">
                <a:ea charset="-120" pitchFamily="18" typeface="新細明體"/>
              </a:rPr>
              <a:t>Blank line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i="1" lang="en-US" smtClean="0" sz="1800">
                <a:ea charset="-120" pitchFamily="18" typeface="新細明體"/>
              </a:rPr>
              <a:t>Blank line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i="1" lang="en-US" smtClean="0" sz="1800">
                <a:ea charset="-120" pitchFamily="18" typeface="新細明體"/>
              </a:rPr>
              <a:t>Blank line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i="1" lang="en-US" smtClean="0" sz="1800">
                <a:ea charset="-120" pitchFamily="18" typeface="新細明體"/>
              </a:rPr>
              <a:t>Blank line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int main(void)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float fahrenheit, celsius;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printf("Enter Fahrenheit temperature: ");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scanf("%f", &amp;fahrenheit);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celsius = (fahrenheit - </a:t>
            </a:r>
            <a:r>
              <a:rPr dirty="0" lang="en-US" smtClean="0" sz="1800">
                <a:solidFill>
                  <a:srgbClr val="CC6600"/>
                </a:solidFill>
                <a:latin charset="0" pitchFamily="49" typeface="Courier New"/>
                <a:ea charset="-120" pitchFamily="18" typeface="新細明體"/>
              </a:rPr>
              <a:t>32.0f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) * </a:t>
            </a:r>
            <a:r>
              <a:rPr dirty="0" lang="en-US" smtClean="0" sz="1800">
                <a:solidFill>
                  <a:srgbClr val="CC6600"/>
                </a:solidFill>
                <a:latin charset="0" pitchFamily="49" typeface="Courier New"/>
                <a:ea charset="-120" pitchFamily="18" typeface="新細明體"/>
              </a:rPr>
              <a:t>(5.0f / 9.0f)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printf("Celsius equivalent is: %.1f\n", celsius);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return 0;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  <a:r>
              <a:rPr dirty="0" lang="en-US" smtClean="0" sz="1800">
                <a:ea charset="-120" pitchFamily="18" typeface="新細明體"/>
              </a:rPr>
              <a:t> </a:t>
            </a:r>
          </a:p>
        </p:txBody>
      </p:sp>
      <p:sp>
        <p:nvSpPr>
          <p:cNvPr id="123" name="Text Box 12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24" name="Text Box 12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 Box 40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#elif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#else</a:t>
            </a:r>
            <a:r>
              <a:rPr dirty="0" lang="en-US" smtClean="0">
                <a:ea charset="-120" pitchFamily="18" typeface="新細明體"/>
              </a:rPr>
              <a:t> Directives</a:t>
            </a:r>
          </a:p>
        </p:txBody>
      </p:sp>
      <p:sp>
        <p:nvSpPr>
          <p:cNvPr id="410" name="Text Box 41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#elif</a:t>
            </a:r>
            <a:r>
              <a:rPr dirty="0" lang="en-US" smtClean="0" sz="2700">
                <a:ea charset="-120" pitchFamily="18" typeface="新細明體"/>
              </a:rPr>
              <a:t> and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#else</a:t>
            </a:r>
            <a:r>
              <a:rPr dirty="0" lang="en-US" smtClean="0" sz="2700">
                <a:ea charset="-120" pitchFamily="18" typeface="新細明體"/>
              </a:rPr>
              <a:t> can be used in conjunction with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 sz="2700">
                <a:ea charset="-120" pitchFamily="18" typeface="新細明體"/>
              </a:rPr>
              <a:t>,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#ifdef</a:t>
            </a:r>
            <a:r>
              <a:rPr dirty="0" lang="en-US" smtClean="0" sz="2700">
                <a:ea charset="-120" pitchFamily="18" typeface="新細明體"/>
              </a:rPr>
              <a:t>, or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#ifndef</a:t>
            </a:r>
            <a:r>
              <a:rPr dirty="0" lang="en-US" smtClean="0" sz="2700">
                <a:ea charset="-120" pitchFamily="18" typeface="新細明體"/>
              </a:rPr>
              <a:t> to test a series of conditions: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#if </a:t>
            </a:r>
            <a:r>
              <a:rPr dirty="0" i="1" lang="en-US" smtClean="0" sz="2300">
                <a:ea charset="-120" pitchFamily="18" typeface="新細明體"/>
              </a:rPr>
              <a:t>expr1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ea charset="-120" pitchFamily="18" typeface="新細明體"/>
              </a:rPr>
              <a:t>	</a:t>
            </a:r>
            <a:r>
              <a:rPr dirty="0" i="1" lang="en-US" smtClean="0" sz="2300">
                <a:ea charset="-120" pitchFamily="18" typeface="新細明體"/>
              </a:rPr>
              <a:t>Lines to be included if expr1 is nonzero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#elif </a:t>
            </a:r>
            <a:r>
              <a:rPr dirty="0" i="1" lang="en-US" smtClean="0" sz="2300">
                <a:ea charset="-120" pitchFamily="18" typeface="新細明體"/>
              </a:rPr>
              <a:t>expr2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ea charset="-120" pitchFamily="18" typeface="新細明體"/>
              </a:rPr>
              <a:t>	</a:t>
            </a:r>
            <a:r>
              <a:rPr dirty="0" i="1" lang="en-US" smtClean="0" sz="2300">
                <a:ea charset="-120" pitchFamily="18" typeface="新細明體"/>
              </a:rPr>
              <a:t>Lines to be included if expr1 is zero but expr2 is nonzero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#else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i="1" lang="en-US" smtClean="0" sz="2300">
                <a:ea charset="-120" pitchFamily="18" typeface="新細明體"/>
              </a:rPr>
              <a:t>	Lines to be included otherwise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#endif</a:t>
            </a:r>
          </a:p>
          <a:p>
            <a:pPr indent="-342900" marL="342900"/>
            <a:r>
              <a:rPr dirty="0" lang="en-US" smtClean="0" sz="2700">
                <a:ea charset="-120" pitchFamily="18" typeface="新細明體"/>
              </a:rPr>
              <a:t>Any number of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#elif</a:t>
            </a:r>
            <a:r>
              <a:rPr dirty="0" lang="en-US" smtClean="0" sz="2700">
                <a:ea charset="-120" pitchFamily="18" typeface="新細明體"/>
              </a:rPr>
              <a:t> directives—but at most one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#else</a:t>
            </a:r>
            <a:r>
              <a:rPr dirty="0" lang="en-US" smtClean="0" sz="2700">
                <a:ea charset="-120" pitchFamily="18" typeface="新細明體"/>
              </a:rPr>
              <a:t>—may appear between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 sz="2700">
                <a:ea charset="-120" pitchFamily="18" typeface="新細明體"/>
              </a:rPr>
              <a:t> and </a:t>
            </a:r>
            <a:r>
              <a:rPr dirty="0" lang="en-US" smtClean="0" sz="2700">
                <a:latin charset="0" pitchFamily="49" typeface="Courier New"/>
                <a:ea charset="-120" pitchFamily="18" typeface="新細明體"/>
              </a:rPr>
              <a:t>#endif</a:t>
            </a:r>
            <a:r>
              <a:rPr dirty="0" lang="en-US" smtClean="0" sz="2700">
                <a:ea charset="-120" pitchFamily="18" typeface="新細明體"/>
              </a:rPr>
              <a:t>. </a:t>
            </a:r>
          </a:p>
        </p:txBody>
      </p:sp>
      <p:sp>
        <p:nvSpPr>
          <p:cNvPr id="411" name="Text Box 41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12" name="Text Box 41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 Box 41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Uses of Conditional Compilation</a:t>
            </a:r>
          </a:p>
        </p:txBody>
      </p:sp>
      <p:sp>
        <p:nvSpPr>
          <p:cNvPr id="414" name="Text Box 41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Conditional compilation has other uses besides debugging.</a:t>
            </a:r>
          </a:p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Writing programs that are portable to several machines or operating systems.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Example: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#if defined(WIN32)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#elif defined(MAC_OS)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#elif defined(LINUX)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#endif</a:t>
            </a:r>
          </a:p>
        </p:txBody>
      </p:sp>
      <p:sp>
        <p:nvSpPr>
          <p:cNvPr id="415" name="Text Box 41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16" name="Text Box 41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 Box 41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Uses of Conditional Compilation</a:t>
            </a:r>
          </a:p>
        </p:txBody>
      </p:sp>
      <p:sp>
        <p:nvSpPr>
          <p:cNvPr id="418" name="Text Box 41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Writing programs that can be compiled with different compilers.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An example that uses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__STDC__</a:t>
            </a:r>
            <a:r>
              <a:rPr dirty="0" lang="en-US" smtClean="0">
                <a:ea charset="-120" pitchFamily="18" typeface="新細明體"/>
              </a:rPr>
              <a:t> macro: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#if __STDC__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ea charset="-120" pitchFamily="18" typeface="新細明體"/>
              </a:rPr>
              <a:t>	</a:t>
            </a:r>
            <a:r>
              <a:rPr dirty="0" i="1" lang="en-US" smtClean="0" sz="2400">
                <a:ea charset="-120" pitchFamily="18" typeface="新細明體"/>
              </a:rPr>
              <a:t>Function</a:t>
            </a:r>
            <a:r>
              <a:rPr dirty="0" lang="en-US" smtClean="0" sz="2400">
                <a:ea charset="-120" pitchFamily="18" typeface="新細明體"/>
              </a:rPr>
              <a:t> </a:t>
            </a:r>
            <a:r>
              <a:rPr dirty="0" i="1" lang="en-US" smtClean="0" sz="2400">
                <a:ea charset="-120" pitchFamily="18" typeface="新細明體"/>
              </a:rPr>
              <a:t>prototypes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#else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ea charset="-120" pitchFamily="18" typeface="新細明體"/>
              </a:rPr>
              <a:t>	</a:t>
            </a:r>
            <a:r>
              <a:rPr dirty="0" i="1" lang="en-US" smtClean="0" sz="2400">
                <a:ea charset="-120" pitchFamily="18" typeface="新細明體"/>
              </a:rPr>
              <a:t>Old-style</a:t>
            </a:r>
            <a:r>
              <a:rPr dirty="0" lang="en-US" smtClean="0" sz="2400">
                <a:ea charset="-120" pitchFamily="18" typeface="新細明體"/>
              </a:rPr>
              <a:t> </a:t>
            </a:r>
            <a:r>
              <a:rPr dirty="0" i="1" lang="en-US" smtClean="0" sz="2400">
                <a:ea charset="-120" pitchFamily="18" typeface="新細明體"/>
              </a:rPr>
              <a:t>function</a:t>
            </a:r>
            <a:r>
              <a:rPr dirty="0" lang="en-US" smtClean="0" sz="2400">
                <a:ea charset="-120" pitchFamily="18" typeface="新細明體"/>
              </a:rPr>
              <a:t> </a:t>
            </a:r>
            <a:r>
              <a:rPr dirty="0" i="1" lang="en-US" smtClean="0" sz="2400">
                <a:ea charset="-120" pitchFamily="18" typeface="新細明體"/>
              </a:rPr>
              <a:t>declarations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#endif</a:t>
            </a:r>
          </a:p>
          <a:p>
            <a:pPr indent="-342900" marL="342900">
              <a:buNone/>
            </a:pPr>
            <a:r>
              <a:rPr dirty="0" lang="en-US" smtClean="0">
                <a:solidFill>
                  <a:srgbClr val="000000"/>
                </a:solidFill>
                <a:ea charset="-120" pitchFamily="18" typeface="新細明體"/>
              </a:rPr>
              <a:t>	If the compiler does not </a:t>
            </a:r>
            <a:r>
              <a:rPr dirty="0" lang="en-US" smtClean="0">
                <a:ea charset="-120" pitchFamily="18" typeface="新細明體"/>
              </a:rPr>
              <a:t>conform to the C standard</a:t>
            </a:r>
            <a:r>
              <a:rPr dirty="0" lang="en-US" smtClean="0">
                <a:solidFill>
                  <a:srgbClr val="000000"/>
                </a:solidFill>
                <a:ea charset="-120" pitchFamily="18" typeface="新細明體"/>
              </a:rPr>
              <a:t>, old-style function declarations are used instead of function prototypes.</a:t>
            </a:r>
          </a:p>
          <a:p>
            <a:pPr indent="-342900" marL="342900">
              <a:buNone/>
            </a:pPr>
            <a:endParaRPr dirty="0" lang="en-US" smtClean="0">
              <a:solidFill>
                <a:srgbClr val="000000"/>
              </a:solidFill>
              <a:ea charset="-120" pitchFamily="18" typeface="新細明體"/>
            </a:endParaRPr>
          </a:p>
        </p:txBody>
      </p:sp>
      <p:sp>
        <p:nvSpPr>
          <p:cNvPr id="419" name="Text Box 41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20" name="Text Box 42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 Box 42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Uses of Conditional Compilation</a:t>
            </a:r>
          </a:p>
        </p:txBody>
      </p:sp>
      <p:sp>
        <p:nvSpPr>
          <p:cNvPr id="422" name="Text Box 42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Providing a default definition for a macro.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Conditional compilation makes it possible to check whether a macro is currently defined and, if not, give it a default definition: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#ifndef BUFFER_SIZE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BUFFER_SIZE 256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#endif</a:t>
            </a:r>
          </a:p>
        </p:txBody>
      </p:sp>
      <p:sp>
        <p:nvSpPr>
          <p:cNvPr id="423" name="Text Box 42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24" name="Text Box 42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 Box 4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Uses of Conditional Compilation</a:t>
            </a:r>
          </a:p>
        </p:txBody>
      </p:sp>
      <p:sp>
        <p:nvSpPr>
          <p:cNvPr id="426" name="Text Box 42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pitchFamily="18" typeface="新細明體"/>
              </a:rPr>
              <a:t>Temporarily disabling code that contains comments.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/*</a:t>
            </a:r>
            <a:r>
              <a:rPr dirty="0" lang="en-US" smtClean="0">
                <a:ea charset="-120" pitchFamily="18" typeface="新細明體"/>
              </a:rPr>
              <a:t>…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*/</a:t>
            </a:r>
            <a:r>
              <a:rPr dirty="0" lang="en-US" smtClean="0">
                <a:ea charset="-120" pitchFamily="18" typeface="新細明體"/>
              </a:rPr>
              <a:t> comment can’t be used to “comment out” code that already contains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/*</a:t>
            </a:r>
            <a:r>
              <a:rPr dirty="0" lang="en-US" smtClean="0">
                <a:ea charset="-120" pitchFamily="18" typeface="新細明體"/>
              </a:rPr>
              <a:t>…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*/</a:t>
            </a:r>
            <a:r>
              <a:rPr dirty="0" lang="en-US" smtClean="0">
                <a:ea charset="-120" pitchFamily="18" typeface="新細明體"/>
              </a:rPr>
              <a:t> comments.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 directive can be used instead: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#if 0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ea charset="-120" pitchFamily="18" typeface="新細明體"/>
              </a:rPr>
              <a:t>	</a:t>
            </a:r>
            <a:r>
              <a:rPr dirty="0" i="1" lang="en-US" smtClean="0" sz="2400">
                <a:ea charset="-120" pitchFamily="18" typeface="新細明體"/>
              </a:rPr>
              <a:t>Lines containing comments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#endif</a:t>
            </a:r>
          </a:p>
        </p:txBody>
      </p:sp>
      <p:sp>
        <p:nvSpPr>
          <p:cNvPr id="427" name="Text Box 42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28" name="Text Box 42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 Box 42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Uses of Conditional Compilation</a:t>
            </a:r>
          </a:p>
        </p:txBody>
      </p:sp>
      <p:sp>
        <p:nvSpPr>
          <p:cNvPr id="430" name="Text Box 43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Chapter 15 discusses another common use of conditional compilation: protecting header files against multiple inclusion.</a:t>
            </a:r>
          </a:p>
        </p:txBody>
      </p:sp>
      <p:sp>
        <p:nvSpPr>
          <p:cNvPr id="431" name="Text Box 43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32" name="Text Box 43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 Box 43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Miscellaneous Directives</a:t>
            </a:r>
          </a:p>
        </p:txBody>
      </p:sp>
      <p:sp>
        <p:nvSpPr>
          <p:cNvPr id="434" name="Text Box 43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#error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#line</a:t>
            </a:r>
            <a:r>
              <a:rPr dirty="0" lang="en-US" smtClean="0">
                <a:ea charset="-120" pitchFamily="18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#pragma</a:t>
            </a:r>
            <a:r>
              <a:rPr dirty="0" lang="en-US" smtClean="0">
                <a:ea charset="-120" pitchFamily="18" typeface="新細明體"/>
              </a:rPr>
              <a:t> directives are more specialized than the ones we’ve already examined.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These directives are used much less frequently.</a:t>
            </a:r>
          </a:p>
        </p:txBody>
      </p:sp>
      <p:sp>
        <p:nvSpPr>
          <p:cNvPr id="435" name="Text Box 43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36" name="Text Box 43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 Box 43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#error</a:t>
            </a:r>
            <a:r>
              <a:rPr dirty="0" lang="en-US" smtClean="0">
                <a:ea charset="-120" pitchFamily="18" typeface="新細明體"/>
              </a:rPr>
              <a:t> Directive</a:t>
            </a:r>
          </a:p>
        </p:txBody>
      </p:sp>
      <p:sp>
        <p:nvSpPr>
          <p:cNvPr id="438" name="Text Box 43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Form of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#error</a:t>
            </a:r>
            <a:r>
              <a:rPr dirty="0" lang="en-US" smtClean="0">
                <a:ea charset="-120" pitchFamily="18" typeface="新細明體"/>
              </a:rPr>
              <a:t> directive: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#error </a:t>
            </a:r>
            <a:r>
              <a:rPr dirty="0" i="1" lang="en-US" smtClean="0" sz="2400">
                <a:ea charset="-120" pitchFamily="18" typeface="新細明體"/>
              </a:rPr>
              <a:t>message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</a:t>
            </a:r>
            <a:r>
              <a:rPr dirty="0" i="1" lang="en-US" smtClean="0">
                <a:ea charset="-120" pitchFamily="18" typeface="新細明體"/>
              </a:rPr>
              <a:t>message</a:t>
            </a:r>
            <a:r>
              <a:rPr dirty="0" lang="en-US" smtClean="0">
                <a:ea charset="-120" pitchFamily="18" typeface="新細明體"/>
              </a:rPr>
              <a:t> is any sequence of tokens.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the preprocessor encounters 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#error</a:t>
            </a:r>
            <a:r>
              <a:rPr dirty="0" lang="en-US" smtClean="0">
                <a:ea charset="-120" pitchFamily="18" typeface="新細明體"/>
              </a:rPr>
              <a:t> directive, it prints an error message which must include </a:t>
            </a:r>
            <a:r>
              <a:rPr dirty="0" i="1" lang="en-US" smtClean="0">
                <a:ea charset="-120" pitchFamily="18" typeface="新細明體"/>
              </a:rPr>
              <a:t>message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#error</a:t>
            </a:r>
            <a:r>
              <a:rPr dirty="0" lang="en-US" smtClean="0">
                <a:ea charset="-120" pitchFamily="18" typeface="新細明體"/>
              </a:rPr>
              <a:t> directive is processed, some compilers immediately terminate compilation without attempting to find other errors.</a:t>
            </a:r>
          </a:p>
        </p:txBody>
      </p:sp>
      <p:sp>
        <p:nvSpPr>
          <p:cNvPr id="439" name="Text Box 43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40" name="Text Box 44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 Box 44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#error</a:t>
            </a:r>
            <a:r>
              <a:rPr dirty="0" lang="en-US" smtClean="0">
                <a:ea charset="-120" pitchFamily="18" typeface="新細明體"/>
              </a:rPr>
              <a:t> Directive</a:t>
            </a:r>
          </a:p>
        </p:txBody>
      </p:sp>
      <p:sp>
        <p:nvSpPr>
          <p:cNvPr id="442" name="Text Box 44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#error</a:t>
            </a:r>
            <a:r>
              <a:rPr dirty="0" lang="en-US" smtClean="0">
                <a:ea charset="-120" pitchFamily="18" typeface="新細明體"/>
              </a:rPr>
              <a:t> directives are frequently used in conjunction with conditional compilation.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Example that uses 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#error</a:t>
            </a:r>
            <a:r>
              <a:rPr dirty="0" lang="en-US" smtClean="0">
                <a:ea charset="-120" pitchFamily="18" typeface="新細明體"/>
              </a:rPr>
              <a:t> directive to test the maximum value of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int</a:t>
            </a:r>
            <a:r>
              <a:rPr dirty="0" lang="en-US" smtClean="0">
                <a:ea charset="-120" pitchFamily="18" typeface="新細明體"/>
              </a:rPr>
              <a:t> type: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#if INT_MAX &lt; 100000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#error int type is too small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#endif</a:t>
            </a:r>
          </a:p>
        </p:txBody>
      </p:sp>
      <p:sp>
        <p:nvSpPr>
          <p:cNvPr id="443" name="Text Box 4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44" name="Text Box 4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 Box 44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#error</a:t>
            </a:r>
            <a:r>
              <a:rPr dirty="0" lang="en-US" smtClean="0">
                <a:ea charset="-120" pitchFamily="18" typeface="新細明體"/>
              </a:rPr>
              <a:t> Directive</a:t>
            </a:r>
          </a:p>
        </p:txBody>
      </p:sp>
      <p:sp>
        <p:nvSpPr>
          <p:cNvPr id="446" name="Text Box 44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#error</a:t>
            </a:r>
            <a:r>
              <a:rPr dirty="0" lang="en-US" smtClean="0">
                <a:ea charset="-120" pitchFamily="18" typeface="新細明體"/>
              </a:rPr>
              <a:t> directive is often found in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#else</a:t>
            </a:r>
            <a:r>
              <a:rPr dirty="0" lang="en-US" smtClean="0">
                <a:ea charset="-120" pitchFamily="18" typeface="新細明體"/>
              </a:rPr>
              <a:t> part of 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#if</a:t>
            </a:r>
            <a:r>
              <a:rPr dirty="0" lang="en-US" smtClean="0">
                <a:ea charset="-120" pitchFamily="18" typeface="新細明體"/>
              </a:rPr>
              <a:t>-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#elif</a:t>
            </a:r>
            <a:r>
              <a:rPr dirty="0" lang="en-US" smtClean="0">
                <a:ea charset="-120" pitchFamily="18" typeface="新細明體"/>
              </a:rPr>
              <a:t>-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#else</a:t>
            </a:r>
            <a:r>
              <a:rPr dirty="0" lang="en-US" smtClean="0">
                <a:ea charset="-120" pitchFamily="18" typeface="新細明體"/>
              </a:rPr>
              <a:t> series: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#if defined(WIN32)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#elif defined(MAC_OS)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#elif defined(LINUX)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#else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#error No operating system specified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#endif</a:t>
            </a:r>
          </a:p>
        </p:txBody>
      </p:sp>
      <p:sp>
        <p:nvSpPr>
          <p:cNvPr id="447" name="Text Box 44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48" name="Text Box 44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Box 1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How the Preprocessor Works</a:t>
            </a:r>
          </a:p>
        </p:txBody>
      </p:sp>
      <p:sp>
        <p:nvSpPr>
          <p:cNvPr id="126" name="Text Box 12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preprocessor does a bit more than just execute directives.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 particular, it replaces each comment with a single space character.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Some preprocessors go further and remove unnecessary white-space characters, including spaces and tabs at the beginning of indented lines.</a:t>
            </a:r>
          </a:p>
        </p:txBody>
      </p:sp>
      <p:sp>
        <p:nvSpPr>
          <p:cNvPr id="127" name="Text Box 12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128" name="Text Box 12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 Box 44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#line</a:t>
            </a:r>
            <a:r>
              <a:rPr dirty="0" lang="en-US" smtClean="0">
                <a:ea charset="-120" pitchFamily="18" typeface="新細明體"/>
              </a:rPr>
              <a:t> Directive</a:t>
            </a:r>
          </a:p>
        </p:txBody>
      </p:sp>
      <p:sp>
        <p:nvSpPr>
          <p:cNvPr id="450" name="Text Box 45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#line</a:t>
            </a:r>
            <a:r>
              <a:rPr dirty="0" lang="en-US" smtClean="0">
                <a:ea charset="-120" pitchFamily="18" typeface="新細明體"/>
              </a:rPr>
              <a:t> directive is used to alter the way program lines are numbered.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First form of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#line</a:t>
            </a:r>
            <a:r>
              <a:rPr dirty="0" lang="en-US" smtClean="0">
                <a:ea charset="-120" pitchFamily="18" typeface="新細明體"/>
              </a:rPr>
              <a:t> directive: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#line </a:t>
            </a:r>
            <a:r>
              <a:rPr dirty="0" i="1" lang="en-US" smtClean="0" sz="2400">
                <a:ea charset="-120" pitchFamily="18" typeface="新細明體"/>
              </a:rPr>
              <a:t>n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Subsequent lines in the program will be numbered </a:t>
            </a:r>
            <a:r>
              <a:rPr dirty="0" i="1" lang="en-US" smtClean="0">
                <a:ea charset="-120" pitchFamily="18" typeface="新細明體"/>
              </a:rPr>
              <a:t>n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i="1" lang="en-US" smtClean="0">
                <a:ea charset="-120" pitchFamily="18" typeface="新細明體"/>
              </a:rPr>
              <a:t>n</a:t>
            </a:r>
            <a:r>
              <a:rPr dirty="0" lang="en-US" smtClean="0">
                <a:ea charset="-120" pitchFamily="18" typeface="新細明體"/>
              </a:rPr>
              <a:t> + 1, </a:t>
            </a:r>
            <a:r>
              <a:rPr dirty="0" i="1" lang="en-US" smtClean="0">
                <a:ea charset="-120" pitchFamily="18" typeface="新細明體"/>
              </a:rPr>
              <a:t>n</a:t>
            </a:r>
            <a:r>
              <a:rPr dirty="0" lang="en-US" smtClean="0">
                <a:ea charset="-120" pitchFamily="18" typeface="新細明體"/>
              </a:rPr>
              <a:t> + 2, and so forth.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Second form of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#line</a:t>
            </a:r>
            <a:r>
              <a:rPr dirty="0" lang="en-US" smtClean="0">
                <a:ea charset="-120" pitchFamily="18" typeface="新細明體"/>
              </a:rPr>
              <a:t> directive: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#line </a:t>
            </a:r>
            <a:r>
              <a:rPr dirty="0" i="1" lang="en-US" smtClean="0" sz="2400">
                <a:ea charset="-120" pitchFamily="18" typeface="新細明體"/>
              </a:rPr>
              <a:t>n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 "</a:t>
            </a:r>
            <a:r>
              <a:rPr dirty="0" i="1" lang="en-US" smtClean="0" sz="2400">
                <a:ea charset="-120" pitchFamily="18" typeface="新細明體"/>
              </a:rPr>
              <a:t>file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"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Subsequent lines are assumed to come from </a:t>
            </a:r>
            <a:r>
              <a:rPr dirty="0" i="1" lang="en-US" smtClean="0">
                <a:ea charset="-120" pitchFamily="18" typeface="新細明體"/>
              </a:rPr>
              <a:t>file</a:t>
            </a:r>
            <a:r>
              <a:rPr dirty="0" lang="en-US" smtClean="0">
                <a:ea charset="-120" pitchFamily="18" typeface="新細明體"/>
              </a:rPr>
              <a:t>, with line numbers starting at </a:t>
            </a:r>
            <a:r>
              <a:rPr dirty="0" i="1" lang="en-US" smtClean="0">
                <a:ea charset="-120" pitchFamily="18" typeface="新細明體"/>
              </a:rPr>
              <a:t>n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451" name="Text Box 4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52" name="Text Box 4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 Box 4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#line</a:t>
            </a:r>
            <a:r>
              <a:rPr dirty="0" lang="en-US" smtClean="0">
                <a:ea charset="-120" pitchFamily="18" typeface="新細明體"/>
              </a:rPr>
              <a:t> Directive</a:t>
            </a:r>
          </a:p>
        </p:txBody>
      </p:sp>
      <p:sp>
        <p:nvSpPr>
          <p:cNvPr id="454" name="Text Box 45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#line</a:t>
            </a:r>
            <a:r>
              <a:rPr dirty="0" lang="en-US" smtClean="0" sz="2600">
                <a:ea charset="-120" pitchFamily="18" typeface="新細明體"/>
              </a:rPr>
              <a:t> directive changes the value of the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__LINE__</a:t>
            </a:r>
            <a:r>
              <a:rPr dirty="0" lang="en-US" smtClean="0" sz="2600">
                <a:ea charset="-120" pitchFamily="18" typeface="新細明體"/>
              </a:rPr>
              <a:t> macro (and possibly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__FILE__</a:t>
            </a:r>
            <a:r>
              <a:rPr dirty="0" lang="en-US" smtClean="0" sz="2600">
                <a:ea charset="-120" pitchFamily="18" typeface="新細明體"/>
              </a:rPr>
              <a:t>).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Most compilers will use the information from the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#line</a:t>
            </a:r>
            <a:r>
              <a:rPr dirty="0" lang="en-US" smtClean="0" sz="2600">
                <a:ea charset="-120" pitchFamily="18" typeface="新細明體"/>
              </a:rPr>
              <a:t> directive when generating error messages.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Suppose that the following directive appears at the beginning of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 sz="260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#line 10 "bar.c"</a:t>
            </a:r>
          </a:p>
          <a:p>
            <a:pPr indent="-342900" marL="342900">
              <a:buNone/>
            </a:pPr>
            <a:r>
              <a:rPr dirty="0" lang="en-US" smtClean="0" sz="2600">
                <a:ea charset="-120" pitchFamily="18" typeface="新細明體"/>
              </a:rPr>
              <a:t>	If the compiler detects an error on line 5 of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foo.c</a:t>
            </a:r>
            <a:r>
              <a:rPr dirty="0" lang="en-US" smtClean="0" sz="2600">
                <a:ea charset="-120" pitchFamily="18" typeface="新細明體"/>
              </a:rPr>
              <a:t>, the message will refer to line 13 of file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bar.c</a:t>
            </a:r>
            <a:r>
              <a:rPr dirty="0" lang="en-US" smtClean="0" sz="260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 sz="2600">
                <a:solidFill>
                  <a:srgbClr val="000000"/>
                </a:solidFill>
                <a:ea charset="-120" pitchFamily="18" typeface="新細明體"/>
              </a:rPr>
              <a:t>The </a:t>
            </a:r>
            <a:r>
              <a:rPr dirty="0" lang="en-US" smtClean="0" sz="26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#line</a:t>
            </a:r>
            <a:r>
              <a:rPr dirty="0" lang="en-US" smtClean="0" sz="2600">
                <a:solidFill>
                  <a:srgbClr val="000000"/>
                </a:solidFill>
                <a:ea charset="-120" pitchFamily="18" typeface="新細明體"/>
              </a:rPr>
              <a:t> directive is used primarily by programs that generate C code as output</a:t>
            </a:r>
            <a:r>
              <a:rPr dirty="0" lang="en-US" smtClean="0" sz="2200">
                <a:solidFill>
                  <a:srgbClr val="000000"/>
                </a:solidFill>
                <a:ea charset="-120" pitchFamily="18" typeface="新細明體"/>
              </a:rPr>
              <a:t>.</a:t>
            </a:r>
          </a:p>
          <a:p>
            <a:pPr indent="-342900" marL="342900"/>
            <a:endParaRPr dirty="0" lang="en-US" smtClean="0" sz="2200">
              <a:solidFill>
                <a:srgbClr val="000000"/>
              </a:solidFill>
              <a:ea charset="-120" pitchFamily="18" typeface="新細明體"/>
            </a:endParaRPr>
          </a:p>
        </p:txBody>
      </p:sp>
      <p:sp>
        <p:nvSpPr>
          <p:cNvPr id="455" name="Text Box 4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56" name="Text Box 4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 Box 45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#line</a:t>
            </a:r>
            <a:r>
              <a:rPr dirty="0" lang="en-US" smtClean="0">
                <a:ea charset="-120" pitchFamily="18" typeface="新細明體"/>
              </a:rPr>
              <a:t> Directive</a:t>
            </a:r>
          </a:p>
        </p:txBody>
      </p:sp>
      <p:sp>
        <p:nvSpPr>
          <p:cNvPr id="458" name="Text Box 45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pitchFamily="18" typeface="新細明體"/>
              </a:rPr>
              <a:t>The most famous example is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yacc</a:t>
            </a:r>
            <a:r>
              <a:rPr dirty="0" lang="en-US" smtClean="0" sz="2400">
                <a:ea charset="-120" pitchFamily="18" typeface="新細明體"/>
              </a:rPr>
              <a:t> (Yet Another Compiler-Compiler), a UNIX utility that automatically generates part of a compiler.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The programmer prepares a file that contains information for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yacc</a:t>
            </a:r>
            <a:r>
              <a:rPr dirty="0" lang="en-US" smtClean="0" sz="2400">
                <a:ea charset="-120" pitchFamily="18" typeface="新細明體"/>
              </a:rPr>
              <a:t> as well as fragments of C code.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From this file,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yacc</a:t>
            </a:r>
            <a:r>
              <a:rPr dirty="0" lang="en-US" smtClean="0" sz="2400">
                <a:ea charset="-120" pitchFamily="18" typeface="新細明體"/>
              </a:rPr>
              <a:t> generates a C program,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y.tab.c</a:t>
            </a:r>
            <a:r>
              <a:rPr dirty="0" lang="en-US" smtClean="0" sz="2400">
                <a:ea charset="-120" pitchFamily="18" typeface="新細明體"/>
              </a:rPr>
              <a:t>, that incorporates the code supplied by the programmer.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By inserting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#line</a:t>
            </a:r>
            <a:r>
              <a:rPr dirty="0" lang="en-US" smtClean="0" sz="2400">
                <a:ea charset="-120" pitchFamily="18" typeface="新細明體"/>
              </a:rPr>
              <a:t> directives,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yacc</a:t>
            </a:r>
            <a:r>
              <a:rPr dirty="0" lang="en-US" smtClean="0" sz="2400">
                <a:ea charset="-120" pitchFamily="18" typeface="新細明體"/>
              </a:rPr>
              <a:t> tricks the compiler into believing that the code comes from the original file.</a:t>
            </a:r>
          </a:p>
          <a:p>
            <a:pPr indent="-342900" marL="342900"/>
            <a:r>
              <a:rPr dirty="0" lang="en-US" smtClean="0" sz="2400">
                <a:ea charset="-120" pitchFamily="18" typeface="新細明體"/>
              </a:rPr>
              <a:t>Error messages produced during the compilation of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y.tab.c</a:t>
            </a:r>
            <a:r>
              <a:rPr dirty="0" lang="en-US" smtClean="0" sz="2400">
                <a:ea charset="-120" pitchFamily="18" typeface="新細明體"/>
              </a:rPr>
              <a:t> will refer to lines in the original file.</a:t>
            </a:r>
          </a:p>
        </p:txBody>
      </p:sp>
      <p:sp>
        <p:nvSpPr>
          <p:cNvPr id="459" name="Text Box 45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60" name="Text Box 46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 Box 46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#pragma</a:t>
            </a:r>
            <a:r>
              <a:rPr dirty="0" lang="en-US" smtClean="0">
                <a:ea charset="-120" pitchFamily="18" typeface="新細明體"/>
              </a:rPr>
              <a:t> Directive</a:t>
            </a:r>
          </a:p>
        </p:txBody>
      </p:sp>
      <p:sp>
        <p:nvSpPr>
          <p:cNvPr id="462" name="Text Box 462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#pragma</a:t>
            </a:r>
            <a:r>
              <a:rPr dirty="0" lang="en-US" smtClean="0">
                <a:ea charset="-120" pitchFamily="18" typeface="新細明體"/>
              </a:rPr>
              <a:t> directive provides a way to request special behavior from the compiler.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Form of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#pragma</a:t>
            </a:r>
            <a:r>
              <a:rPr dirty="0" lang="en-US" smtClean="0">
                <a:ea charset="-120" pitchFamily="18" typeface="新細明體"/>
              </a:rPr>
              <a:t> directive: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#pragma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i="1" lang="en-US" smtClean="0" sz="2000">
                <a:ea charset="-120" pitchFamily="18" typeface="新細明體"/>
              </a:rPr>
              <a:t>tokens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#pragma</a:t>
            </a:r>
            <a:r>
              <a:rPr dirty="0" lang="en-US" smtClean="0">
                <a:ea charset="-120" pitchFamily="18" typeface="新細明體"/>
              </a:rPr>
              <a:t> directives can be very simple (a single</a:t>
            </a:r>
            <a:br>
              <a:rPr dirty="0" lang="en-US" smtClean="0">
                <a:ea charset="-120" pitchFamily="18" typeface="新細明體"/>
              </a:rPr>
            </a:br>
            <a:r>
              <a:rPr dirty="0" lang="en-US" smtClean="0">
                <a:ea charset="-120" pitchFamily="18" typeface="新細明體"/>
              </a:rPr>
              <a:t>token) or they can be much more elaborate: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#pragma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data(heap_size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=&gt;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1000,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stack_size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=&gt;</a:t>
            </a:r>
            <a:r>
              <a:rPr dirty="0" lang="en-US" smtClean="0" sz="1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2000)</a:t>
            </a:r>
          </a:p>
        </p:txBody>
      </p:sp>
      <p:sp>
        <p:nvSpPr>
          <p:cNvPr id="463" name="Text Box 46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64" name="Text Box 46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 Box 46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#pragma</a:t>
            </a:r>
            <a:r>
              <a:rPr dirty="0" lang="en-US" smtClean="0">
                <a:ea charset="-120" pitchFamily="18" typeface="新細明體"/>
              </a:rPr>
              <a:t> Directive</a:t>
            </a:r>
          </a:p>
        </p:txBody>
      </p:sp>
      <p:sp>
        <p:nvSpPr>
          <p:cNvPr id="466" name="Text Box 46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set of commands that can appear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#pragma</a:t>
            </a:r>
            <a:r>
              <a:rPr dirty="0" lang="en-US" smtClean="0">
                <a:ea charset="-120" pitchFamily="18" typeface="新細明體"/>
              </a:rPr>
              <a:t> directives is different for each compiler.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preprocessor must ignore any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#pragma</a:t>
            </a:r>
            <a:r>
              <a:rPr dirty="0" lang="en-US" smtClean="0">
                <a:ea charset="-120" pitchFamily="18" typeface="新細明體"/>
              </a:rPr>
              <a:t> directive that contains an unrecognized command; it’s not permitted to give an error message.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 C89, there are no standard pragmas—they’re all implementation-defined.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C99 has three standard pragmas, all of which use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STDC</a:t>
            </a:r>
            <a:r>
              <a:rPr dirty="0" lang="en-US" smtClean="0">
                <a:ea charset="-120" pitchFamily="18" typeface="新細明體"/>
              </a:rPr>
              <a:t> as the first token following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#pragma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467" name="Text Box 46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68" name="Text Box 46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 Box 46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_Pragma</a:t>
            </a:r>
            <a:r>
              <a:rPr dirty="0" lang="en-US" smtClean="0">
                <a:ea charset="-120" pitchFamily="18" typeface="新細明體"/>
              </a:rPr>
              <a:t> Operator (C99)</a:t>
            </a:r>
          </a:p>
        </p:txBody>
      </p:sp>
      <p:sp>
        <p:nvSpPr>
          <p:cNvPr id="470" name="Text Box 47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C99 introduces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_Pragma</a:t>
            </a:r>
            <a:r>
              <a:rPr dirty="0" lang="en-US" smtClean="0">
                <a:ea charset="-120" pitchFamily="18" typeface="新細明體"/>
              </a:rPr>
              <a:t> operator, which is used in conjunction with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#pragma</a:t>
            </a:r>
            <a:r>
              <a:rPr dirty="0" lang="en-US" smtClean="0">
                <a:ea charset="-120" pitchFamily="18" typeface="新細明體"/>
              </a:rPr>
              <a:t> directive.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_Pragma</a:t>
            </a:r>
            <a:r>
              <a:rPr dirty="0" lang="en-US" smtClean="0">
                <a:ea charset="-120" pitchFamily="18" typeface="新細明體"/>
              </a:rPr>
              <a:t> expression has the form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_Pragma ( </a:t>
            </a:r>
            <a:r>
              <a:rPr dirty="0" i="1" lang="en-US" smtClean="0" sz="2400">
                <a:ea charset="-120" pitchFamily="18" typeface="新細明體"/>
              </a:rPr>
              <a:t>string-literal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 )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When it encounters such an expression, the preprocessor “destringizes” the string literal: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Double quotes around the string are removed.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\"</a:t>
            </a:r>
            <a:r>
              <a:rPr dirty="0" lang="en-US" smtClean="0">
                <a:ea charset="-120" pitchFamily="18" typeface="新細明體"/>
              </a:rPr>
              <a:t> is replaced by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"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\\</a:t>
            </a:r>
            <a:r>
              <a:rPr dirty="0" lang="en-US" smtClean="0">
                <a:ea charset="-120" pitchFamily="18" typeface="新細明體"/>
              </a:rPr>
              <a:t> is replaced by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\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285750" lvl="1" marL="742950"/>
            <a:endParaRPr dirty="0" lang="en-US" smtClean="0">
              <a:ea charset="-120" pitchFamily="18" typeface="新細明體"/>
            </a:endParaRPr>
          </a:p>
        </p:txBody>
      </p:sp>
      <p:sp>
        <p:nvSpPr>
          <p:cNvPr id="471" name="Text Box 47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72" name="Text Box 47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 Box 47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_Pragma</a:t>
            </a:r>
            <a:r>
              <a:rPr dirty="0" lang="en-US" smtClean="0">
                <a:ea charset="-120" pitchFamily="18" typeface="新細明體"/>
              </a:rPr>
              <a:t> Operator (C99)</a:t>
            </a:r>
          </a:p>
        </p:txBody>
      </p:sp>
      <p:sp>
        <p:nvSpPr>
          <p:cNvPr id="474" name="Text Box 474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resulting tokens are then treated as though they appear in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#pragma</a:t>
            </a:r>
            <a:r>
              <a:rPr dirty="0" lang="en-US" smtClean="0">
                <a:ea charset="-120" pitchFamily="18" typeface="新細明體"/>
              </a:rPr>
              <a:t> directive.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For example, writing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	_Pragma("data(heap_size</a:t>
            </a:r>
            <a:r>
              <a:rPr dirty="0" lang="en-US" smtClean="0" sz="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=&gt;</a:t>
            </a:r>
            <a:r>
              <a:rPr dirty="0" lang="en-US" smtClean="0" sz="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1000,</a:t>
            </a:r>
            <a:r>
              <a:rPr dirty="0" lang="en-US" smtClean="0" sz="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stack_size</a:t>
            </a:r>
            <a:r>
              <a:rPr dirty="0" lang="en-US" smtClean="0" sz="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=&gt;</a:t>
            </a:r>
            <a:r>
              <a:rPr dirty="0" lang="en-US" smtClean="0" sz="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2000)")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is the same as writing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	#pragma</a:t>
            </a:r>
            <a:r>
              <a:rPr dirty="0" lang="en-US" smtClean="0" sz="12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data(heap_size</a:t>
            </a:r>
            <a:r>
              <a:rPr dirty="0" lang="en-US" smtClean="0" sz="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=&gt;</a:t>
            </a:r>
            <a:r>
              <a:rPr dirty="0" lang="en-US" smtClean="0" sz="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1000,</a:t>
            </a:r>
            <a:r>
              <a:rPr dirty="0" lang="en-US" smtClean="0" sz="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stack_size</a:t>
            </a:r>
            <a:r>
              <a:rPr dirty="0" lang="en-US" smtClean="0" sz="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=&gt;</a:t>
            </a:r>
            <a:r>
              <a:rPr dirty="0" lang="en-US" smtClean="0" sz="6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900">
                <a:latin charset="0" pitchFamily="49" typeface="Courier New"/>
                <a:ea charset="-120" pitchFamily="18" typeface="新細明體"/>
              </a:rPr>
              <a:t>2000)</a:t>
            </a:r>
          </a:p>
        </p:txBody>
      </p:sp>
      <p:sp>
        <p:nvSpPr>
          <p:cNvPr id="475" name="Text Box 47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76" name="Text Box 47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 Box 47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_Pragma</a:t>
            </a:r>
            <a:r>
              <a:rPr dirty="0" lang="en-US" smtClean="0">
                <a:ea charset="-120" pitchFamily="18" typeface="新細明體"/>
              </a:rPr>
              <a:t> Operator (C99)</a:t>
            </a:r>
          </a:p>
        </p:txBody>
      </p:sp>
      <p:sp>
        <p:nvSpPr>
          <p:cNvPr id="478" name="Text Box 47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_Pragma</a:t>
            </a:r>
            <a:r>
              <a:rPr dirty="0" lang="en-US" smtClean="0">
                <a:ea charset="-120" pitchFamily="18" typeface="新細明體"/>
              </a:rPr>
              <a:t> operator lets us work around the fact that a preprocessing directive can’t generate another directive.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_Pragma</a:t>
            </a:r>
            <a:r>
              <a:rPr dirty="0" lang="en-US" smtClean="0">
                <a:ea charset="-120" pitchFamily="18" typeface="新細明體"/>
              </a:rPr>
              <a:t>, however, is an operator, not a directive, and can therefore appear in a macro definition.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This makes it possible for a macro expansion to leave behind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#pragma</a:t>
            </a:r>
            <a:r>
              <a:rPr dirty="0" lang="en-US" smtClean="0">
                <a:ea charset="-120" pitchFamily="18" typeface="新細明體"/>
              </a:rPr>
              <a:t> directive.</a:t>
            </a:r>
          </a:p>
        </p:txBody>
      </p:sp>
      <p:sp>
        <p:nvSpPr>
          <p:cNvPr id="479" name="Text Box 47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80" name="Text Box 48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 Box 4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_Pragma</a:t>
            </a:r>
            <a:r>
              <a:rPr dirty="0" lang="en-US" smtClean="0">
                <a:ea charset="-120" pitchFamily="18" typeface="新細明體"/>
              </a:rPr>
              <a:t> Operator (C99)</a:t>
            </a:r>
          </a:p>
        </p:txBody>
      </p:sp>
      <p:sp>
        <p:nvSpPr>
          <p:cNvPr id="482" name="Text Box 48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macro that uses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_Pragma</a:t>
            </a:r>
            <a:r>
              <a:rPr dirty="0" lang="en-US" smtClean="0">
                <a:ea charset="-120" pitchFamily="18" typeface="新細明體"/>
              </a:rPr>
              <a:t> operator: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DO_PRAGMA(x) _Pragma(#x)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An invocation of the macro: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DO_PRAGMA(GCC dependency "parse.y")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result after expansion: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#pragma GCC dependency "parse.y"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tokens passed to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DO_PRAGMA</a:t>
            </a:r>
            <a:r>
              <a:rPr dirty="0" lang="en-US" smtClean="0">
                <a:ea charset="-120" pitchFamily="18" typeface="新細明體"/>
              </a:rPr>
              <a:t> are stringized into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"GCC dependency \"parse.y\""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_Pragma</a:t>
            </a:r>
            <a:r>
              <a:rPr dirty="0" lang="en-US" smtClean="0">
                <a:ea charset="-120" pitchFamily="18" typeface="新細明體"/>
              </a:rPr>
              <a:t> operator destringizes this string, producing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#pragma</a:t>
            </a:r>
            <a:r>
              <a:rPr dirty="0" lang="en-US" smtClean="0">
                <a:ea charset="-120" pitchFamily="18" typeface="新細明體"/>
              </a:rPr>
              <a:t> directive.</a:t>
            </a:r>
          </a:p>
        </p:txBody>
      </p:sp>
      <p:sp>
        <p:nvSpPr>
          <p:cNvPr id="483" name="Text Box 48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typeface="Arial"/>
              </a:rPr>
              <a:t>All rights reserved.</a:t>
            </a:r>
          </a:p>
        </p:txBody>
      </p:sp>
      <p:sp>
        <p:nvSpPr>
          <p:cNvPr id="484" name="Text Box 48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0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7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8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9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5110</Words>
  <Paragraphs>992</Paragraphs>
  <Slides>98</Slides>
  <Notes>0</Notes>
  <TotalTime>0</TotalTime>
  <HiddenSlides>0</HiddenSlides>
  <ScaleCrop>false</ScaleCrop>
  <HyperlinksChanged>false</HyperlinksChanged>
  <Application>Microsoft Office PowerPoint</Application>
  <PresentationFormat/>
</Properties>
</file>