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9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9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10.xml"/>
  <Override ContentType="application/vnd.openxmlformats-officedocument.theme+xml" PartName="/ppt/theme/theme11.xml"/>
  <Override ContentType="application/vnd.openxmlformats-officedocument.theme+xml" PartName="/ppt/theme/theme12.xml"/>
  <Override ContentType="application/vnd.openxmlformats-officedocument.theme+xml" PartName="/ppt/theme/theme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6.xml"/>
  <Override ContentType="application/vnd.openxmlformats-officedocument.theme+xml" PartName="/ppt/theme/theme7.xml"/>
  <Override ContentType="application/vnd.openxmlformats-officedocument.theme+xml" PartName="/ppt/theme/theme8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2" Target="ppt/presentation.xml" Type="http://schemas.openxmlformats.org/officeDocument/2006/relationships/officeDocument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0" r:id="rId5"/>
    <p:sldMasterId id="2147483781" r:id="rId6"/>
    <p:sldMasterId id="2147483782" r:id="rId7"/>
    <p:sldMasterId id="2147483783" r:id="rId8"/>
    <p:sldMasterId id="2147483784" r:id="rId9"/>
    <p:sldMasterId id="2147483785" r:id="rId10"/>
    <p:sldMasterId id="2147483786" r:id="rId11"/>
    <p:sldMasterId id="2147483787" r:id="rId12"/>
    <p:sldMasterId id="2147483788" r:id="rId13"/>
    <p:sldMasterId id="2147483789" r:id="rId14"/>
    <p:sldMasterId id="2147483790" r:id="rId15"/>
    <p:sldMasterId id="2147483791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316" r:id="rId78"/>
    <p:sldId id="317" r:id="rId79"/>
    <p:sldId id="318" r:id="rId80"/>
    <p:sldId id="319" r:id="rId81"/>
    <p:sldId id="320" r:id="rId82"/>
    <p:sldId id="321" r:id="rId83"/>
    <p:sldId id="322" r:id="rId84"/>
    <p:sldId id="323" r:id="rId85"/>
    <p:sldId id="324" r:id="rId86"/>
    <p:sldId id="325" r:id="rId87"/>
    <p:sldId id="326" r:id="rId88"/>
    <p:sldId id="327" r:id="rId89"/>
    <p:sldId id="328" r:id="rId90"/>
    <p:sldId id="329" r:id="rId91"/>
    <p:sldId id="330" r:id="rId92"/>
    <p:sldId id="331" r:id="rId93"/>
    <p:sldId id="332" r:id="rId94"/>
    <p:sldId id="333" r:id="rId95"/>
    <p:sldId id="334" r:id="rId96"/>
    <p:sldId id="335" r:id="rId97"/>
    <p:sldId id="336" r:id="rId98"/>
    <p:sldId id="337" r:id="rId99"/>
    <p:sldId id="338" r:id="rId100"/>
    <p:sldId id="339" r:id="rId101"/>
    <p:sldId id="340" r:id="rId102"/>
    <p:sldId id="341" r:id="rId103"/>
    <p:sldId id="342" r:id="rId104"/>
    <p:sldId id="343" r:id="rId105"/>
    <p:sldId id="344" r:id="rId106"/>
    <p:sldId id="345" r:id="rId107"/>
    <p:sldId id="346" r:id="rId108"/>
    <p:sldId id="347" r:id="rId109"/>
    <p:sldId id="348" r:id="rId110"/>
    <p:sldId id="349" r:id="rId111"/>
    <p:sldId id="350" r:id="rId112"/>
    <p:sldId id="351" r:id="rId113"/>
    <p:sldId id="352" r:id="rId114"/>
    <p:sldId id="353" r:id="rId115"/>
    <p:sldId id="354" r:id="rId116"/>
  </p:sldIdLst>
  <p:sldSz cx="9144000" cy="6858000" type="screen4x3"/>
  <p:notesSz cx="6996112" cy="9283700"/>
  <p:defaultTextStyle>
    <a:lvl1pPr algn="l" defTabSz="914400" fontAlgn="base" indent="0" marL="0" rtl="0">
      <a:lnSpc>
        <a:spcPct val="100000"/>
      </a:lnSpc>
      <a:spcBef>
        <a:spcPct val="0"/>
      </a:spcBef>
      <a:spcAft>
        <a:spcPct val="0"/>
      </a:spcAft>
      <a:buNone/>
      <a:defRPr b="0" baseline="0" dirty="0" i="0" lang="en-US" smtClean="0" sz="2400" u="none">
        <a:solidFill>
          <a:schemeClr val="tx1"/>
        </a:solidFill>
        <a:latin charset="0" pitchFamily="18" typeface="Times New Roman"/>
      </a:defRPr>
    </a:lvl1pPr>
    <a:lvl2pPr indent="0" marL="4572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2pPr>
    <a:lvl3pPr indent="0" marL="9144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3pPr>
    <a:lvl4pPr indent="0" marL="13716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4pPr>
    <a:lvl5pPr indent="0" marL="18288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</p:viewPr>
</file>

<file path=ppt/_rels/presentation.xml.rels><?xml version="1.0" encoding="UTF-8" standalone="yes"?><Relationships xmlns="http://schemas.openxmlformats.org/package/2006/relationships"><Relationship Id="rId116" Target="slides/slide99.xml" Type="http://schemas.openxmlformats.org/officeDocument/2006/relationships/slide"/><Relationship Id="rId106" Target="slides/slide89.xml" Type="http://schemas.openxmlformats.org/officeDocument/2006/relationships/slide"/><Relationship Id="rId115" Target="slides/slide98.xml" Type="http://schemas.openxmlformats.org/officeDocument/2006/relationships/slide"/><Relationship Id="rId99" Target="slides/slide82.xml" Type="http://schemas.openxmlformats.org/officeDocument/2006/relationships/slide"/><Relationship Id="rId114" Target="slides/slide97.xml" Type="http://schemas.openxmlformats.org/officeDocument/2006/relationships/slide"/><Relationship Id="rId98" Target="slides/slide81.xml" Type="http://schemas.openxmlformats.org/officeDocument/2006/relationships/slide"/><Relationship Id="rId93" Target="slides/slide76.xml" Type="http://schemas.openxmlformats.org/officeDocument/2006/relationships/slide"/><Relationship Id="rId92" Target="slides/slide75.xml" Type="http://schemas.openxmlformats.org/officeDocument/2006/relationships/slide"/><Relationship Id="rId91" Target="slides/slide74.xml" Type="http://schemas.openxmlformats.org/officeDocument/2006/relationships/slide"/><Relationship Id="rId90" Target="slides/slide73.xml" Type="http://schemas.openxmlformats.org/officeDocument/2006/relationships/slide"/><Relationship Id="rId83" Target="slides/slide66.xml" Type="http://schemas.openxmlformats.org/officeDocument/2006/relationships/slide"/><Relationship Id="rId82" Target="slides/slide65.xml" Type="http://schemas.openxmlformats.org/officeDocument/2006/relationships/slide"/><Relationship Id="rId81" Target="slides/slide64.xml" Type="http://schemas.openxmlformats.org/officeDocument/2006/relationships/slide"/><Relationship Id="rId80" Target="slides/slide63.xml" Type="http://schemas.openxmlformats.org/officeDocument/2006/relationships/slide"/><Relationship Id="rId73" Target="slides/slide56.xml" Type="http://schemas.openxmlformats.org/officeDocument/2006/relationships/slide"/><Relationship Id="rId72" Target="slides/slide55.xml" Type="http://schemas.openxmlformats.org/officeDocument/2006/relationships/slide"/><Relationship Id="rId71" Target="slides/slide54.xml" Type="http://schemas.openxmlformats.org/officeDocument/2006/relationships/slide"/><Relationship Id="rId70" Target="slides/slide53.xml" Type="http://schemas.openxmlformats.org/officeDocument/2006/relationships/slide"/><Relationship Id="rId113" Target="slides/slide96.xml" Type="http://schemas.openxmlformats.org/officeDocument/2006/relationships/slide"/><Relationship Id="rId97" Target="slides/slide80.xml" Type="http://schemas.openxmlformats.org/officeDocument/2006/relationships/slide"/><Relationship Id="rId63" Target="slides/slide46.xml" Type="http://schemas.openxmlformats.org/officeDocument/2006/relationships/slide"/><Relationship Id="rId112" Target="slides/slide95.xml" Type="http://schemas.openxmlformats.org/officeDocument/2006/relationships/slide"/><Relationship Id="rId96" Target="slides/slide79.xml" Type="http://schemas.openxmlformats.org/officeDocument/2006/relationships/slide"/><Relationship Id="rId62" Target="slides/slide45.xml" Type="http://schemas.openxmlformats.org/officeDocument/2006/relationships/slide"/><Relationship Id="rId111" Target="slides/slide94.xml" Type="http://schemas.openxmlformats.org/officeDocument/2006/relationships/slide"/><Relationship Id="rId95" Target="slides/slide78.xml" Type="http://schemas.openxmlformats.org/officeDocument/2006/relationships/slide"/><Relationship Id="rId61" Target="slides/slide44.xml" Type="http://schemas.openxmlformats.org/officeDocument/2006/relationships/slide"/><Relationship Id="rId110" Target="slides/slide93.xml" Type="http://schemas.openxmlformats.org/officeDocument/2006/relationships/slide"/><Relationship Id="rId94" Target="slides/slide77.xml" Type="http://schemas.openxmlformats.org/officeDocument/2006/relationships/slide"/><Relationship Id="rId60" Target="slides/slide43.xml" Type="http://schemas.openxmlformats.org/officeDocument/2006/relationships/slide"/><Relationship Id="rId103" Target="slides/slide86.xml" Type="http://schemas.openxmlformats.org/officeDocument/2006/relationships/slide"/><Relationship Id="rId87" Target="slides/slide70.xml" Type="http://schemas.openxmlformats.org/officeDocument/2006/relationships/slide"/><Relationship Id="rId53" Target="slides/slide36.xml" Type="http://schemas.openxmlformats.org/officeDocument/2006/relationships/slide"/><Relationship Id="rId102" Target="slides/slide85.xml" Type="http://schemas.openxmlformats.org/officeDocument/2006/relationships/slide"/><Relationship Id="rId86" Target="slides/slide69.xml" Type="http://schemas.openxmlformats.org/officeDocument/2006/relationships/slide"/><Relationship Id="rId52" Target="slides/slide35.xml" Type="http://schemas.openxmlformats.org/officeDocument/2006/relationships/slide"/><Relationship Id="rId101" Target="slides/slide84.xml" Type="http://schemas.openxmlformats.org/officeDocument/2006/relationships/slide"/><Relationship Id="rId85" Target="slides/slide68.xml" Type="http://schemas.openxmlformats.org/officeDocument/2006/relationships/slide"/><Relationship Id="rId51" Target="slides/slide34.xml" Type="http://schemas.openxmlformats.org/officeDocument/2006/relationships/slide"/><Relationship Id="rId100" Target="slides/slide83.xml" Type="http://schemas.openxmlformats.org/officeDocument/2006/relationships/slide"/><Relationship Id="rId84" Target="slides/slide67.xml" Type="http://schemas.openxmlformats.org/officeDocument/2006/relationships/slide"/><Relationship Id="rId50" Target="slides/slide33.xml" Type="http://schemas.openxmlformats.org/officeDocument/2006/relationships/slide"/><Relationship Id="rId24" Target="slides/slide7.xml" Type="http://schemas.openxmlformats.org/officeDocument/2006/relationships/slide"/><Relationship Id="rId5" Target="slideMasters/slideMaster1.xml" Type="http://schemas.openxmlformats.org/officeDocument/2006/relationships/slideMaster"/><Relationship Id="rId39" Target="slides/slide22.xml" Type="http://schemas.openxmlformats.org/officeDocument/2006/relationships/slide"/><Relationship Id="rId23" Target="slides/slide6.xml" Type="http://schemas.openxmlformats.org/officeDocument/2006/relationships/slide"/><Relationship Id="rId4" Target="tableStyles.xml" Type="http://schemas.openxmlformats.org/officeDocument/2006/relationships/tableStyles"/><Relationship Id="rId38" Target="slides/slide21.xml" Type="http://schemas.openxmlformats.org/officeDocument/2006/relationships/slide"/><Relationship Id="rId109" Target="slides/slide92.xml" Type="http://schemas.openxmlformats.org/officeDocument/2006/relationships/slide"/><Relationship Id="rId22" Target="slides/slide5.xml" Type="http://schemas.openxmlformats.org/officeDocument/2006/relationships/slide"/><Relationship Id="rId3" Target="presProps.xml" Type="http://schemas.openxmlformats.org/officeDocument/2006/relationships/presProps"/><Relationship Id="rId37" Target="slides/slide20.xml" Type="http://schemas.openxmlformats.org/officeDocument/2006/relationships/slide"/><Relationship Id="rId108" Target="slides/slide91.xml" Type="http://schemas.openxmlformats.org/officeDocument/2006/relationships/slide"/><Relationship Id="rId21" Target="slides/slide4.xml" Type="http://schemas.openxmlformats.org/officeDocument/2006/relationships/slide"/><Relationship Id="rId2" Target="viewProps.xml" Type="http://schemas.openxmlformats.org/officeDocument/2006/relationships/viewProps"/><Relationship Id="rId36" Target="slides/slide19.xml" Type="http://schemas.openxmlformats.org/officeDocument/2006/relationships/slide"/><Relationship Id="rId69" Target="slides/slide52.xml" Type="http://schemas.openxmlformats.org/officeDocument/2006/relationships/slide"/><Relationship Id="rId107" Target="slides/slide90.xml" Type="http://schemas.openxmlformats.org/officeDocument/2006/relationships/slide"/><Relationship Id="rId20" Target="slides/slide3.xml" Type="http://schemas.openxmlformats.org/officeDocument/2006/relationships/slide"/><Relationship Id="rId1" Target="theme/theme1.xml" Type="http://schemas.openxmlformats.org/officeDocument/2006/relationships/theme"/><Relationship Id="rId35" Target="slides/slide18.xml" Type="http://schemas.openxmlformats.org/officeDocument/2006/relationships/slide"/><Relationship Id="rId68" Target="slides/slide51.xml" Type="http://schemas.openxmlformats.org/officeDocument/2006/relationships/slide"/><Relationship Id="rId34" Target="slides/slide17.xml" Type="http://schemas.openxmlformats.org/officeDocument/2006/relationships/slide"/><Relationship Id="rId67" Target="slides/slide50.xml" Type="http://schemas.openxmlformats.org/officeDocument/2006/relationships/slide"/><Relationship Id="rId33" Target="slides/slide16.xml" Type="http://schemas.openxmlformats.org/officeDocument/2006/relationships/slide"/><Relationship Id="rId66" Target="slides/slide49.xml" Type="http://schemas.openxmlformats.org/officeDocument/2006/relationships/slide"/><Relationship Id="rId32" Target="slides/slide15.xml" Type="http://schemas.openxmlformats.org/officeDocument/2006/relationships/slide"/><Relationship Id="rId65" Target="slides/slide48.xml" Type="http://schemas.openxmlformats.org/officeDocument/2006/relationships/slide"/><Relationship Id="rId31" Target="slides/slide14.xml" Type="http://schemas.openxmlformats.org/officeDocument/2006/relationships/slide"/><Relationship Id="rId64" Target="slides/slide47.xml" Type="http://schemas.openxmlformats.org/officeDocument/2006/relationships/slide"/><Relationship Id="rId30" Target="slides/slide13.xml" Type="http://schemas.openxmlformats.org/officeDocument/2006/relationships/slide"/><Relationship Id="rId8" Target="slideMasters/slideMaster4.xml" Type="http://schemas.openxmlformats.org/officeDocument/2006/relationships/slideMaster"/><Relationship Id="rId27" Target="slides/slide10.xml" Type="http://schemas.openxmlformats.org/officeDocument/2006/relationships/slide"/><Relationship Id="rId7" Target="slideMasters/slideMaster3.xml" Type="http://schemas.openxmlformats.org/officeDocument/2006/relationships/slideMaster"/><Relationship Id="rId26" Target="slides/slide9.xml" Type="http://schemas.openxmlformats.org/officeDocument/2006/relationships/slide"/><Relationship Id="rId59" Target="slides/slide42.xml" Type="http://schemas.openxmlformats.org/officeDocument/2006/relationships/slide"/><Relationship Id="rId6" Target="slideMasters/slideMaster2.xml" Type="http://schemas.openxmlformats.org/officeDocument/2006/relationships/slideMaster"/><Relationship Id="rId25" Target="slides/slide8.xml" Type="http://schemas.openxmlformats.org/officeDocument/2006/relationships/slide"/><Relationship Id="rId58" Target="slides/slide41.xml" Type="http://schemas.openxmlformats.org/officeDocument/2006/relationships/slide"/><Relationship Id="rId105" Target="slides/slide88.xml" Type="http://schemas.openxmlformats.org/officeDocument/2006/relationships/slide"/><Relationship Id="rId89" Target="slides/slide72.xml" Type="http://schemas.openxmlformats.org/officeDocument/2006/relationships/slide"/><Relationship Id="rId55" Target="slides/slide38.xml" Type="http://schemas.openxmlformats.org/officeDocument/2006/relationships/slide"/><Relationship Id="rId19" Target="slides/slide2.xml" Type="http://schemas.openxmlformats.org/officeDocument/2006/relationships/slide"/><Relationship Id="rId104" Target="slides/slide87.xml" Type="http://schemas.openxmlformats.org/officeDocument/2006/relationships/slide"/><Relationship Id="rId88" Target="slides/slide71.xml" Type="http://schemas.openxmlformats.org/officeDocument/2006/relationships/slide"/><Relationship Id="rId54" Target="slides/slide37.xml" Type="http://schemas.openxmlformats.org/officeDocument/2006/relationships/slide"/><Relationship Id="rId18" Target="slides/slide1.xml" Type="http://schemas.openxmlformats.org/officeDocument/2006/relationships/slide"/><Relationship Id="rId17" Target="notesMasters/notesMaster1.xml" Type="http://schemas.openxmlformats.org/officeDocument/2006/relationships/notesMaster"/><Relationship Id="rId13" Target="slideMasters/slideMaster9.xml" Type="http://schemas.openxmlformats.org/officeDocument/2006/relationships/slideMaster"/><Relationship Id="rId47" Target="slides/slide30.xml" Type="http://schemas.openxmlformats.org/officeDocument/2006/relationships/slide"/><Relationship Id="rId16" Target="slideMasters/slideMaster12.xml" Type="http://schemas.openxmlformats.org/officeDocument/2006/relationships/slideMaster"/><Relationship Id="rId12" Target="slideMasters/slideMaster8.xml" Type="http://schemas.openxmlformats.org/officeDocument/2006/relationships/slideMaster"/><Relationship Id="rId46" Target="slides/slide29.xml" Type="http://schemas.openxmlformats.org/officeDocument/2006/relationships/slide"/><Relationship Id="rId49" Target="slides/slide32.xml" Type="http://schemas.openxmlformats.org/officeDocument/2006/relationships/slide"/><Relationship Id="rId15" Target="slideMasters/slideMaster11.xml" Type="http://schemas.openxmlformats.org/officeDocument/2006/relationships/slideMaster"/><Relationship Id="rId79" Target="slides/slide62.xml" Type="http://schemas.openxmlformats.org/officeDocument/2006/relationships/slide"/><Relationship Id="rId11" Target="slideMasters/slideMaster7.xml" Type="http://schemas.openxmlformats.org/officeDocument/2006/relationships/slideMaster"/><Relationship Id="rId45" Target="slides/slide28.xml" Type="http://schemas.openxmlformats.org/officeDocument/2006/relationships/slide"/><Relationship Id="rId48" Target="slides/slide31.xml" Type="http://schemas.openxmlformats.org/officeDocument/2006/relationships/slide"/><Relationship Id="rId14" Target="slideMasters/slideMaster10.xml" Type="http://schemas.openxmlformats.org/officeDocument/2006/relationships/slideMaster"/><Relationship Id="rId78" Target="slides/slide61.xml" Type="http://schemas.openxmlformats.org/officeDocument/2006/relationships/slide"/><Relationship Id="rId10" Target="slideMasters/slideMaster6.xml" Type="http://schemas.openxmlformats.org/officeDocument/2006/relationships/slideMaster"/><Relationship Id="rId44" Target="slides/slide27.xml" Type="http://schemas.openxmlformats.org/officeDocument/2006/relationships/slide"/><Relationship Id="rId77" Target="slides/slide60.xml" Type="http://schemas.openxmlformats.org/officeDocument/2006/relationships/slide"/><Relationship Id="rId43" Target="slides/slide26.xml" Type="http://schemas.openxmlformats.org/officeDocument/2006/relationships/slide"/><Relationship Id="rId76" Target="slides/slide59.xml" Type="http://schemas.openxmlformats.org/officeDocument/2006/relationships/slide"/><Relationship Id="rId42" Target="slides/slide25.xml" Type="http://schemas.openxmlformats.org/officeDocument/2006/relationships/slide"/><Relationship Id="rId75" Target="slides/slide58.xml" Type="http://schemas.openxmlformats.org/officeDocument/2006/relationships/slide"/><Relationship Id="rId41" Target="slides/slide24.xml" Type="http://schemas.openxmlformats.org/officeDocument/2006/relationships/slide"/><Relationship Id="rId28" Target="slides/slide11.xml" Type="http://schemas.openxmlformats.org/officeDocument/2006/relationships/slide"/><Relationship Id="rId9" Target="slideMasters/slideMaster5.xml" Type="http://schemas.openxmlformats.org/officeDocument/2006/relationships/slideMaster"/><Relationship Id="rId74" Target="slides/slide57.xml" Type="http://schemas.openxmlformats.org/officeDocument/2006/relationships/slide"/><Relationship Id="rId40" Target="slides/slide23.xml" Type="http://schemas.openxmlformats.org/officeDocument/2006/relationships/slide"/><Relationship Id="rId57" Target="slides/slide40.xml" Type="http://schemas.openxmlformats.org/officeDocument/2006/relationships/slide"/><Relationship Id="rId29" Target="slides/slide12.xml" Type="http://schemas.openxmlformats.org/officeDocument/2006/relationships/slide"/><Relationship Id="rId56" Target="slides/slide39.xml" Type="http://schemas.openxmlformats.org/officeDocument/2006/relationships/slide"/></Relationships>
</file>

<file path=ppt/notesMasters/_rels/notesMaster1.xml.rels><?xml version="1.0" encoding="UTF-8" standalone="yes"?><Relationships xmlns="http://schemas.openxmlformats.org/package/2006/relationships"><Relationship Id="rId1" Target="../theme/theme1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85"/>
          <p:cNvSpPr>
            <a:spLocks/>
          </p:cNvSpPr>
          <p:nvPr>
            <p:ph sz="quarter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6" name="Text Box 86"/>
          <p:cNvSpPr>
            <a:spLocks/>
          </p:cNvSpPr>
          <p:nvPr>
            <p:ph idx="1" type="dt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7" name="Text Box 87"/>
          <p:cNvSpPr>
            <a:spLocks/>
          </p:cNvSpPr>
          <p:nvPr>
            <p:ph idx="2" type="sldImg"/>
          </p:nvPr>
        </p:nvSpPr>
        <p:spPr>
          <a:xfrm>
            <a:off x="1179512" y="696912"/>
            <a:ext cx="4640262" cy="3479800"/>
          </a:xfrm>
          <a:prstGeom prst="rect">
            <a:avLst/>
          </a:prstGeom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Text Box 88"/>
          <p:cNvSpPr>
            <a:spLocks/>
          </p:cNvSpPr>
          <p:nvPr>
            <p:ph idx="3" sz="quarter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9" name="Text Box 89"/>
          <p:cNvSpPr>
            <a:spLocks/>
          </p:cNvSpPr>
          <p:nvPr>
            <p:ph idx="4" sz="quarter" type="ftr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ln>
            <a:noFill/>
          </a:ln>
        </p:spPr>
        <p:txBody>
          <a:bodyPr anchor="b" bIns="46506" lIns="93013" numCol="1" rIns="93013" tIns="46506"/>
          <a:lstStyle/>
          <a:p>
            <a:endParaRPr/>
          </a:p>
        </p:txBody>
      </p:sp>
      <p:sp>
        <p:nvSpPr>
          <p:cNvPr id="90" name="Text Box 90"/>
          <p:cNvSpPr>
            <a:spLocks/>
          </p:cNvSpPr>
          <p:nvPr>
            <p:ph idx="5" sz="quarter" type="sldNum"/>
          </p:nvPr>
        </p:nvSpPr>
        <p:spPr>
          <a:xfrm>
            <a:off x="3963987" y="8820150"/>
            <a:ext cx="3032125" cy="463550"/>
          </a:xfrm>
          <a:prstGeom prst="rect">
            <a:avLst/>
          </a:prstGeom>
          <a:ln>
            <a:noFill/>
          </a:ln>
        </p:spPr>
        <p:txBody>
          <a:bodyPr anchor="b" bIns="46506" lIns="93013" numCol="1" rIns="93013" tIns="46506"/>
          <a:lstStyle/>
          <a:p>
            <a:pPr algn="r" defTabSz="930275"/>
            <a:r>
              <a:rPr dirty="0" lang="en-US" smtClean="0" sz="1200"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0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1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2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3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4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5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6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7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8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9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0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11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2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3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4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5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6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7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8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9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20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1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2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3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4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5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6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7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8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9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0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1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2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4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5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6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7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8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9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1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2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5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6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7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8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9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0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1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2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3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5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6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7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8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9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0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1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2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3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4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5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6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7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8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9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0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1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2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3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4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5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6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7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68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69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0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1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2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3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4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5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6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7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8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79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0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1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2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3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4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5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6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7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8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9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0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1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2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3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4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5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6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7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8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9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3" Target="../slideLayouts/slideLayout11.xml" Type="http://schemas.openxmlformats.org/officeDocument/2006/relationships/slideLayout"/><Relationship Id="rId12" Target="../slideLayouts/slideLayout10.xml" Type="http://schemas.openxmlformats.org/officeDocument/2006/relationships/slideLayout"/><Relationship Id="rId11" Target="../slideLayouts/slideLayout9.xml" Type="http://schemas.openxmlformats.org/officeDocument/2006/relationships/slideLayout"/><Relationship Id="rId9" Target="../slideLayouts/slideLayout7.xml" Type="http://schemas.openxmlformats.org/officeDocument/2006/relationships/slideLayout"/><Relationship Id="rId10" Target="../slideLayouts/slideLayout8.xml" Type="http://schemas.openxmlformats.org/officeDocument/2006/relationships/slideLayout"/><Relationship Id="rId8" Target="../slideLayouts/slideLayout6.xml" Type="http://schemas.openxmlformats.org/officeDocument/2006/relationships/slideLayout"/><Relationship Id="rId7" Target="../slideLayouts/slideLayout5.xml" Type="http://schemas.openxmlformats.org/officeDocument/2006/relationships/slideLayout"/><Relationship Id="rId6" Target="../slideLayouts/slideLayout4.xml" Type="http://schemas.openxmlformats.org/officeDocument/2006/relationships/slideLayout"/><Relationship Id="rId5" Target="../slideLayouts/slideLayout3.xml" Type="http://schemas.openxmlformats.org/officeDocument/2006/relationships/slideLayout"/><Relationship Id="rId4" Target="../slideLayouts/slideLayout2.xml" Type="http://schemas.openxmlformats.org/officeDocument/2006/relationships/slideLayout"/><Relationship Id="rId3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1" Target="../theme/theme1.xml" Type="http://schemas.openxmlformats.org/officeDocument/2006/relationships/theme"/></Relationships>
</file>

<file path=ppt/slideMasters/_rels/slideMaster10.xml.rels><?xml version="1.0" encoding="UTF-8" standalone="yes"?><Relationships xmlns="http://schemas.openxmlformats.org/package/2006/relationships"><Relationship Id="rId13" Target="../slideLayouts/slideLayout110.xml" Type="http://schemas.openxmlformats.org/officeDocument/2006/relationships/slideLayout"/><Relationship Id="rId12" Target="../slideLayouts/slideLayout109.xml" Type="http://schemas.openxmlformats.org/officeDocument/2006/relationships/slideLayout"/><Relationship Id="rId11" Target="../slideLayouts/slideLayout108.xml" Type="http://schemas.openxmlformats.org/officeDocument/2006/relationships/slideLayout"/><Relationship Id="rId10" Target="../slideLayouts/slideLayout107.xml" Type="http://schemas.openxmlformats.org/officeDocument/2006/relationships/slideLayout"/><Relationship Id="rId9" Target="../slideLayouts/slideLayout106.xml" Type="http://schemas.openxmlformats.org/officeDocument/2006/relationships/slideLayout"/><Relationship Id="rId8" Target="../slideLayouts/slideLayout105.xml" Type="http://schemas.openxmlformats.org/officeDocument/2006/relationships/slideLayout"/><Relationship Id="rId7" Target="../slideLayouts/slideLayout104.xml" Type="http://schemas.openxmlformats.org/officeDocument/2006/relationships/slideLayout"/><Relationship Id="rId6" Target="../slideLayouts/slideLayout103.xml" Type="http://schemas.openxmlformats.org/officeDocument/2006/relationships/slideLayout"/><Relationship Id="rId5" Target="../slideLayouts/slideLayout102.xml" Type="http://schemas.openxmlformats.org/officeDocument/2006/relationships/slideLayout"/><Relationship Id="rId4" Target="../slideLayouts/slideLayout101.xml" Type="http://schemas.openxmlformats.org/officeDocument/2006/relationships/slideLayout"/><Relationship Id="rId3" Target="../slideLayouts/slideLayout100.xml" Type="http://schemas.openxmlformats.org/officeDocument/2006/relationships/slideLayout"/><Relationship Id="rId2" Target="../media/image1.png" Type="http://schemas.openxmlformats.org/officeDocument/2006/relationships/image"/><Relationship Id="rId1" Target="../theme/theme10.xml" Type="http://schemas.openxmlformats.org/officeDocument/2006/relationships/theme"/></Relationships>
</file>

<file path=ppt/slideMasters/_rels/slideMaster11.xml.rels><?xml version="1.0" encoding="UTF-8" standalone="yes"?><Relationships xmlns="http://schemas.openxmlformats.org/package/2006/relationships"><Relationship Id="rId13" Target="../slideLayouts/slideLayout121.xml" Type="http://schemas.openxmlformats.org/officeDocument/2006/relationships/slideLayout"/><Relationship Id="rId12" Target="../slideLayouts/slideLayout120.xml" Type="http://schemas.openxmlformats.org/officeDocument/2006/relationships/slideLayout"/><Relationship Id="rId11" Target="../slideLayouts/slideLayout119.xml" Type="http://schemas.openxmlformats.org/officeDocument/2006/relationships/slideLayout"/><Relationship Id="rId10" Target="../slideLayouts/slideLayout118.xml" Type="http://schemas.openxmlformats.org/officeDocument/2006/relationships/slideLayout"/><Relationship Id="rId9" Target="../slideLayouts/slideLayout117.xml" Type="http://schemas.openxmlformats.org/officeDocument/2006/relationships/slideLayout"/><Relationship Id="rId8" Target="../slideLayouts/slideLayout116.xml" Type="http://schemas.openxmlformats.org/officeDocument/2006/relationships/slideLayout"/><Relationship Id="rId7" Target="../slideLayouts/slideLayout115.xml" Type="http://schemas.openxmlformats.org/officeDocument/2006/relationships/slideLayout"/><Relationship Id="rId6" Target="../slideLayouts/slideLayout114.xml" Type="http://schemas.openxmlformats.org/officeDocument/2006/relationships/slideLayout"/><Relationship Id="rId5" Target="../slideLayouts/slideLayout113.xml" Type="http://schemas.openxmlformats.org/officeDocument/2006/relationships/slideLayout"/><Relationship Id="rId4" Target="../slideLayouts/slideLayout112.xml" Type="http://schemas.openxmlformats.org/officeDocument/2006/relationships/slideLayout"/><Relationship Id="rId3" Target="../slideLayouts/slideLayout111.xml" Type="http://schemas.openxmlformats.org/officeDocument/2006/relationships/slideLayout"/><Relationship Id="rId2" Target="../media/image1.png" Type="http://schemas.openxmlformats.org/officeDocument/2006/relationships/image"/><Relationship Id="rId1" Target="../theme/theme11.xml" Type="http://schemas.openxmlformats.org/officeDocument/2006/relationships/theme"/></Relationships>
</file>

<file path=ppt/slideMasters/_rels/slideMaster12.xml.rels><?xml version="1.0" encoding="UTF-8" standalone="yes"?><Relationships xmlns="http://schemas.openxmlformats.org/package/2006/relationships"><Relationship Id="rId13" Target="../slideLayouts/slideLayout132.xml" Type="http://schemas.openxmlformats.org/officeDocument/2006/relationships/slideLayout"/><Relationship Id="rId12" Target="../slideLayouts/slideLayout131.xml" Type="http://schemas.openxmlformats.org/officeDocument/2006/relationships/slideLayout"/><Relationship Id="rId11" Target="../slideLayouts/slideLayout130.xml" Type="http://schemas.openxmlformats.org/officeDocument/2006/relationships/slideLayout"/><Relationship Id="rId10" Target="../slideLayouts/slideLayout129.xml" Type="http://schemas.openxmlformats.org/officeDocument/2006/relationships/slideLayout"/><Relationship Id="rId9" Target="../slideLayouts/slideLayout128.xml" Type="http://schemas.openxmlformats.org/officeDocument/2006/relationships/slideLayout"/><Relationship Id="rId8" Target="../slideLayouts/slideLayout127.xml" Type="http://schemas.openxmlformats.org/officeDocument/2006/relationships/slideLayout"/><Relationship Id="rId7" Target="../slideLayouts/slideLayout126.xml" Type="http://schemas.openxmlformats.org/officeDocument/2006/relationships/slideLayout"/><Relationship Id="rId6" Target="../slideLayouts/slideLayout125.xml" Type="http://schemas.openxmlformats.org/officeDocument/2006/relationships/slideLayout"/><Relationship Id="rId5" Target="../slideLayouts/slideLayout124.xml" Type="http://schemas.openxmlformats.org/officeDocument/2006/relationships/slideLayout"/><Relationship Id="rId4" Target="../slideLayouts/slideLayout123.xml" Type="http://schemas.openxmlformats.org/officeDocument/2006/relationships/slideLayout"/><Relationship Id="rId3" Target="../slideLayouts/slideLayout122.xml" Type="http://schemas.openxmlformats.org/officeDocument/2006/relationships/slideLayout"/><Relationship Id="rId2" Target="../media/image1.png" Type="http://schemas.openxmlformats.org/officeDocument/2006/relationships/image"/><Relationship Id="rId1" Target="../theme/theme12.xml" Type="http://schemas.openxmlformats.org/officeDocument/2006/relationships/theme"/></Relationships>
</file>

<file path=ppt/slideMasters/_rels/slideMaster2.xml.rels><?xml version="1.0" encoding="UTF-8" standalone="yes"?><Relationships xmlns="http://schemas.openxmlformats.org/package/2006/relationships"><Relationship Id="rId13" Target="../slideLayouts/slideLayout22.xml" Type="http://schemas.openxmlformats.org/officeDocument/2006/relationships/slideLayout"/><Relationship Id="rId12" Target="../slideLayouts/slideLayout21.xml" Type="http://schemas.openxmlformats.org/officeDocument/2006/relationships/slideLayout"/><Relationship Id="rId11" Target="../slideLayouts/slideLayout20.xml" Type="http://schemas.openxmlformats.org/officeDocument/2006/relationships/slideLayout"/><Relationship Id="rId10" Target="../slideLayouts/slideLayout19.xml" Type="http://schemas.openxmlformats.org/officeDocument/2006/relationships/slideLayout"/><Relationship Id="rId9" Target="../slideLayouts/slideLayout18.xml" Type="http://schemas.openxmlformats.org/officeDocument/2006/relationships/slideLayout"/><Relationship Id="rId8" Target="../slideLayouts/slideLayout17.xml" Type="http://schemas.openxmlformats.org/officeDocument/2006/relationships/slideLayout"/><Relationship Id="rId7" Target="../slideLayouts/slideLayout16.xml" Type="http://schemas.openxmlformats.org/officeDocument/2006/relationships/slideLayout"/><Relationship Id="rId6" Target="../slideLayouts/slideLayout15.xml" Type="http://schemas.openxmlformats.org/officeDocument/2006/relationships/slideLayout"/><Relationship Id="rId5" Target="../slideLayouts/slideLayout14.xml" Type="http://schemas.openxmlformats.org/officeDocument/2006/relationships/slideLayout"/><Relationship Id="rId4" Target="../slideLayouts/slideLayout13.xml" Type="http://schemas.openxmlformats.org/officeDocument/2006/relationships/slideLayout"/><Relationship Id="rId3" Target="../slideLayouts/slideLayout12.xml" Type="http://schemas.openxmlformats.org/officeDocument/2006/relationships/slideLayout"/><Relationship Id="rId2" Target="../media/image1.png" Type="http://schemas.openxmlformats.org/officeDocument/2006/relationships/image"/><Relationship Id="rId1" Target="../theme/theme2.xml" Type="http://schemas.openxmlformats.org/officeDocument/2006/relationships/theme"/></Relationships>
</file>

<file path=ppt/slideMasters/_rels/slideMaster3.xml.rels><?xml version="1.0" encoding="UTF-8" standalone="yes"?><Relationships xmlns="http://schemas.openxmlformats.org/package/2006/relationships"><Relationship Id="rId13" Target="../slideLayouts/slideLayout33.xml" Type="http://schemas.openxmlformats.org/officeDocument/2006/relationships/slideLayout"/><Relationship Id="rId12" Target="../slideLayouts/slideLayout32.xml" Type="http://schemas.openxmlformats.org/officeDocument/2006/relationships/slideLayout"/><Relationship Id="rId11" Target="../slideLayouts/slideLayout31.xml" Type="http://schemas.openxmlformats.org/officeDocument/2006/relationships/slideLayout"/><Relationship Id="rId10" Target="../slideLayouts/slideLayout30.xml" Type="http://schemas.openxmlformats.org/officeDocument/2006/relationships/slideLayout"/><Relationship Id="rId9" Target="../slideLayouts/slideLayout29.xml" Type="http://schemas.openxmlformats.org/officeDocument/2006/relationships/slideLayout"/><Relationship Id="rId8" Target="../slideLayouts/slideLayout28.xml" Type="http://schemas.openxmlformats.org/officeDocument/2006/relationships/slideLayout"/><Relationship Id="rId7" Target="../slideLayouts/slideLayout27.xml" Type="http://schemas.openxmlformats.org/officeDocument/2006/relationships/slideLayout"/><Relationship Id="rId6" Target="../slideLayouts/slideLayout26.xml" Type="http://schemas.openxmlformats.org/officeDocument/2006/relationships/slideLayout"/><Relationship Id="rId5" Target="../slideLayouts/slideLayout25.xml" Type="http://schemas.openxmlformats.org/officeDocument/2006/relationships/slideLayout"/><Relationship Id="rId4" Target="../slideLayouts/slideLayout24.xml" Type="http://schemas.openxmlformats.org/officeDocument/2006/relationships/slideLayout"/><Relationship Id="rId3" Target="../slideLayouts/slideLayout23.xml" Type="http://schemas.openxmlformats.org/officeDocument/2006/relationships/slideLayout"/><Relationship Id="rId2" Target="../media/image1.png" Type="http://schemas.openxmlformats.org/officeDocument/2006/relationships/image"/><Relationship Id="rId1" Target="../theme/theme3.xml" Type="http://schemas.openxmlformats.org/officeDocument/2006/relationships/theme"/></Relationships>
</file>

<file path=ppt/slideMasters/_rels/slideMaster4.xml.rels><?xml version="1.0" encoding="UTF-8" standalone="yes"?><Relationships xmlns="http://schemas.openxmlformats.org/package/2006/relationships"><Relationship Id="rId13" Target="../slideLayouts/slideLayout44.xml" Type="http://schemas.openxmlformats.org/officeDocument/2006/relationships/slideLayout"/><Relationship Id="rId12" Target="../slideLayouts/slideLayout43.xml" Type="http://schemas.openxmlformats.org/officeDocument/2006/relationships/slideLayout"/><Relationship Id="rId11" Target="../slideLayouts/slideLayout42.xml" Type="http://schemas.openxmlformats.org/officeDocument/2006/relationships/slideLayout"/><Relationship Id="rId10" Target="../slideLayouts/slideLayout41.xml" Type="http://schemas.openxmlformats.org/officeDocument/2006/relationships/slideLayout"/><Relationship Id="rId9" Target="../slideLayouts/slideLayout40.xml" Type="http://schemas.openxmlformats.org/officeDocument/2006/relationships/slideLayout"/><Relationship Id="rId8" Target="../slideLayouts/slideLayout39.xml" Type="http://schemas.openxmlformats.org/officeDocument/2006/relationships/slideLayout"/><Relationship Id="rId7" Target="../slideLayouts/slideLayout38.xml" Type="http://schemas.openxmlformats.org/officeDocument/2006/relationships/slideLayout"/><Relationship Id="rId6" Target="../slideLayouts/slideLayout37.xml" Type="http://schemas.openxmlformats.org/officeDocument/2006/relationships/slideLayout"/><Relationship Id="rId5" Target="../slideLayouts/slideLayout36.xml" Type="http://schemas.openxmlformats.org/officeDocument/2006/relationships/slideLayout"/><Relationship Id="rId4" Target="../slideLayouts/slideLayout35.xml" Type="http://schemas.openxmlformats.org/officeDocument/2006/relationships/slideLayout"/><Relationship Id="rId3" Target="../slideLayouts/slideLayout34.xml" Type="http://schemas.openxmlformats.org/officeDocument/2006/relationships/slideLayout"/><Relationship Id="rId2" Target="../media/image1.png" Type="http://schemas.openxmlformats.org/officeDocument/2006/relationships/image"/><Relationship Id="rId1" Target="../theme/theme4.xml" Type="http://schemas.openxmlformats.org/officeDocument/2006/relationships/theme"/></Relationships>
</file>

<file path=ppt/slideMasters/_rels/slideMaster5.xml.rels><?xml version="1.0" encoding="UTF-8" standalone="yes"?><Relationships xmlns="http://schemas.openxmlformats.org/package/2006/relationships"><Relationship Id="rId13" Target="../slideLayouts/slideLayout55.xml" Type="http://schemas.openxmlformats.org/officeDocument/2006/relationships/slideLayout"/><Relationship Id="rId12" Target="../slideLayouts/slideLayout54.xml" Type="http://schemas.openxmlformats.org/officeDocument/2006/relationships/slideLayout"/><Relationship Id="rId11" Target="../slideLayouts/slideLayout53.xml" Type="http://schemas.openxmlformats.org/officeDocument/2006/relationships/slideLayout"/><Relationship Id="rId10" Target="../slideLayouts/slideLayout52.xml" Type="http://schemas.openxmlformats.org/officeDocument/2006/relationships/slideLayout"/><Relationship Id="rId9" Target="../slideLayouts/slideLayout51.xml" Type="http://schemas.openxmlformats.org/officeDocument/2006/relationships/slideLayout"/><Relationship Id="rId8" Target="../slideLayouts/slideLayout50.xml" Type="http://schemas.openxmlformats.org/officeDocument/2006/relationships/slideLayout"/><Relationship Id="rId7" Target="../slideLayouts/slideLayout49.xml" Type="http://schemas.openxmlformats.org/officeDocument/2006/relationships/slideLayout"/><Relationship Id="rId6" Target="../slideLayouts/slideLayout48.xml" Type="http://schemas.openxmlformats.org/officeDocument/2006/relationships/slideLayout"/><Relationship Id="rId5" Target="../slideLayouts/slideLayout47.xml" Type="http://schemas.openxmlformats.org/officeDocument/2006/relationships/slideLayout"/><Relationship Id="rId4" Target="../slideLayouts/slideLayout46.xml" Type="http://schemas.openxmlformats.org/officeDocument/2006/relationships/slideLayout"/><Relationship Id="rId3" Target="../slideLayouts/slideLayout45.xml" Type="http://schemas.openxmlformats.org/officeDocument/2006/relationships/slideLayout"/><Relationship Id="rId2" Target="../media/image1.png" Type="http://schemas.openxmlformats.org/officeDocument/2006/relationships/image"/><Relationship Id="rId1" Target="../theme/theme5.xml" Type="http://schemas.openxmlformats.org/officeDocument/2006/relationships/theme"/></Relationships>
</file>

<file path=ppt/slideMasters/_rels/slideMaster6.xml.rels><?xml version="1.0" encoding="UTF-8" standalone="yes"?><Relationships xmlns="http://schemas.openxmlformats.org/package/2006/relationships"><Relationship Id="rId13" Target="../slideLayouts/slideLayout66.xml" Type="http://schemas.openxmlformats.org/officeDocument/2006/relationships/slideLayout"/><Relationship Id="rId12" Target="../slideLayouts/slideLayout65.xml" Type="http://schemas.openxmlformats.org/officeDocument/2006/relationships/slideLayout"/><Relationship Id="rId11" Target="../slideLayouts/slideLayout64.xml" Type="http://schemas.openxmlformats.org/officeDocument/2006/relationships/slideLayout"/><Relationship Id="rId10" Target="../slideLayouts/slideLayout63.xml" Type="http://schemas.openxmlformats.org/officeDocument/2006/relationships/slideLayout"/><Relationship Id="rId9" Target="../slideLayouts/slideLayout62.xml" Type="http://schemas.openxmlformats.org/officeDocument/2006/relationships/slideLayout"/><Relationship Id="rId8" Target="../slideLayouts/slideLayout61.xml" Type="http://schemas.openxmlformats.org/officeDocument/2006/relationships/slideLayout"/><Relationship Id="rId7" Target="../slideLayouts/slideLayout60.xml" Type="http://schemas.openxmlformats.org/officeDocument/2006/relationships/slideLayout"/><Relationship Id="rId6" Target="../slideLayouts/slideLayout59.xml" Type="http://schemas.openxmlformats.org/officeDocument/2006/relationships/slideLayout"/><Relationship Id="rId5" Target="../slideLayouts/slideLayout58.xml" Type="http://schemas.openxmlformats.org/officeDocument/2006/relationships/slideLayout"/><Relationship Id="rId4" Target="../slideLayouts/slideLayout57.xml" Type="http://schemas.openxmlformats.org/officeDocument/2006/relationships/slideLayout"/><Relationship Id="rId3" Target="../slideLayouts/slideLayout56.xml" Type="http://schemas.openxmlformats.org/officeDocument/2006/relationships/slideLayout"/><Relationship Id="rId2" Target="../media/image1.png" Type="http://schemas.openxmlformats.org/officeDocument/2006/relationships/image"/><Relationship Id="rId1" Target="../theme/theme6.xml" Type="http://schemas.openxmlformats.org/officeDocument/2006/relationships/theme"/></Relationships>
</file>

<file path=ppt/slideMasters/_rels/slideMaster7.xml.rels><?xml version="1.0" encoding="UTF-8" standalone="yes"?><Relationships xmlns="http://schemas.openxmlformats.org/package/2006/relationships"><Relationship Id="rId13" Target="../slideLayouts/slideLayout77.xml" Type="http://schemas.openxmlformats.org/officeDocument/2006/relationships/slideLayout"/><Relationship Id="rId12" Target="../slideLayouts/slideLayout76.xml" Type="http://schemas.openxmlformats.org/officeDocument/2006/relationships/slideLayout"/><Relationship Id="rId11" Target="../slideLayouts/slideLayout75.xml" Type="http://schemas.openxmlformats.org/officeDocument/2006/relationships/slideLayout"/><Relationship Id="rId10" Target="../slideLayouts/slideLayout74.xml" Type="http://schemas.openxmlformats.org/officeDocument/2006/relationships/slideLayout"/><Relationship Id="rId9" Target="../slideLayouts/slideLayout73.xml" Type="http://schemas.openxmlformats.org/officeDocument/2006/relationships/slideLayout"/><Relationship Id="rId8" Target="../slideLayouts/slideLayout72.xml" Type="http://schemas.openxmlformats.org/officeDocument/2006/relationships/slideLayout"/><Relationship Id="rId7" Target="../slideLayouts/slideLayout71.xml" Type="http://schemas.openxmlformats.org/officeDocument/2006/relationships/slideLayout"/><Relationship Id="rId6" Target="../slideLayouts/slideLayout70.xml" Type="http://schemas.openxmlformats.org/officeDocument/2006/relationships/slideLayout"/><Relationship Id="rId5" Target="../slideLayouts/slideLayout69.xml" Type="http://schemas.openxmlformats.org/officeDocument/2006/relationships/slideLayout"/><Relationship Id="rId4" Target="../slideLayouts/slideLayout68.xml" Type="http://schemas.openxmlformats.org/officeDocument/2006/relationships/slideLayout"/><Relationship Id="rId3" Target="../slideLayouts/slideLayout67.xml" Type="http://schemas.openxmlformats.org/officeDocument/2006/relationships/slideLayout"/><Relationship Id="rId2" Target="../media/image1.png" Type="http://schemas.openxmlformats.org/officeDocument/2006/relationships/image"/><Relationship Id="rId1" Target="../theme/theme7.xml" Type="http://schemas.openxmlformats.org/officeDocument/2006/relationships/theme"/></Relationships>
</file>

<file path=ppt/slideMasters/_rels/slideMaster8.xml.rels><?xml version="1.0" encoding="UTF-8" standalone="yes"?><Relationships xmlns="http://schemas.openxmlformats.org/package/2006/relationships"><Relationship Id="rId13" Target="../slideLayouts/slideLayout88.xml" Type="http://schemas.openxmlformats.org/officeDocument/2006/relationships/slideLayout"/><Relationship Id="rId12" Target="../slideLayouts/slideLayout87.xml" Type="http://schemas.openxmlformats.org/officeDocument/2006/relationships/slideLayout"/><Relationship Id="rId11" Target="../slideLayouts/slideLayout86.xml" Type="http://schemas.openxmlformats.org/officeDocument/2006/relationships/slideLayout"/><Relationship Id="rId10" Target="../slideLayouts/slideLayout85.xml" Type="http://schemas.openxmlformats.org/officeDocument/2006/relationships/slideLayout"/><Relationship Id="rId9" Target="../slideLayouts/slideLayout84.xml" Type="http://schemas.openxmlformats.org/officeDocument/2006/relationships/slideLayout"/><Relationship Id="rId8" Target="../slideLayouts/slideLayout83.xml" Type="http://schemas.openxmlformats.org/officeDocument/2006/relationships/slideLayout"/><Relationship Id="rId7" Target="../slideLayouts/slideLayout82.xml" Type="http://schemas.openxmlformats.org/officeDocument/2006/relationships/slideLayout"/><Relationship Id="rId6" Target="../slideLayouts/slideLayout81.xml" Type="http://schemas.openxmlformats.org/officeDocument/2006/relationships/slideLayout"/><Relationship Id="rId5" Target="../slideLayouts/slideLayout80.xml" Type="http://schemas.openxmlformats.org/officeDocument/2006/relationships/slideLayout"/><Relationship Id="rId4" Target="../slideLayouts/slideLayout79.xml" Type="http://schemas.openxmlformats.org/officeDocument/2006/relationships/slideLayout"/><Relationship Id="rId3" Target="../slideLayouts/slideLayout78.xml" Type="http://schemas.openxmlformats.org/officeDocument/2006/relationships/slideLayout"/><Relationship Id="rId2" Target="../media/image1.png" Type="http://schemas.openxmlformats.org/officeDocument/2006/relationships/image"/><Relationship Id="rId1" Target="../theme/theme8.xml" Type="http://schemas.openxmlformats.org/officeDocument/2006/relationships/theme"/></Relationships>
</file>

<file path=ppt/slideMasters/_rels/slideMaster9.xml.rels><?xml version="1.0" encoding="UTF-8" standalone="yes"?><Relationships xmlns="http://schemas.openxmlformats.org/package/2006/relationships"><Relationship Id="rId13" Target="../slideLayouts/slideLayout99.xml" Type="http://schemas.openxmlformats.org/officeDocument/2006/relationships/slideLayout"/><Relationship Id="rId12" Target="../slideLayouts/slideLayout98.xml" Type="http://schemas.openxmlformats.org/officeDocument/2006/relationships/slideLayout"/><Relationship Id="rId11" Target="../slideLayouts/slideLayout97.xml" Type="http://schemas.openxmlformats.org/officeDocument/2006/relationships/slideLayout"/><Relationship Id="rId10" Target="../slideLayouts/slideLayout96.xml" Type="http://schemas.openxmlformats.org/officeDocument/2006/relationships/slideLayout"/><Relationship Id="rId9" Target="../slideLayouts/slideLayout95.xml" Type="http://schemas.openxmlformats.org/officeDocument/2006/relationships/slideLayout"/><Relationship Id="rId8" Target="../slideLayouts/slideLayout94.xml" Type="http://schemas.openxmlformats.org/officeDocument/2006/relationships/slideLayout"/><Relationship Id="rId7" Target="../slideLayouts/slideLayout93.xml" Type="http://schemas.openxmlformats.org/officeDocument/2006/relationships/slideLayout"/><Relationship Id="rId6" Target="../slideLayouts/slideLayout92.xml" Type="http://schemas.openxmlformats.org/officeDocument/2006/relationships/slideLayout"/><Relationship Id="rId5" Target="../slideLayouts/slideLayout91.xml" Type="http://schemas.openxmlformats.org/officeDocument/2006/relationships/slideLayout"/><Relationship Id="rId4" Target="../slideLayouts/slideLayout90.xml" Type="http://schemas.openxmlformats.org/officeDocument/2006/relationships/slideLayout"/><Relationship Id="rId3" Target="../slideLayouts/slideLayout89.xml" Type="http://schemas.openxmlformats.org/officeDocument/2006/relationships/slideLayout"/><Relationship Id="rId2" Target="../media/image1.png" Type="http://schemas.openxmlformats.org/officeDocument/2006/relationships/image"/><Relationship Id="rId1" Target="../theme/theme9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2" name="Text Box 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Text Box 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" name="Text Box 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sp>
        <p:nvSpPr>
          <p:cNvPr id="5" name="Text Box 5"/>
          <p:cNvSpPr>
            <a:spLocks/>
          </p:cNvSpPr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15: Writing Large Programs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Box 64"/>
          <p:cNvSpPr>
            <a:spLocks/>
          </p:cNvSpPr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15: Writing Large Programs</a:t>
            </a:r>
          </a:p>
        </p:txBody>
      </p:sp>
      <p:pic>
        <p:nvPicPr>
          <p:cNvPr id="65" name="Picture 6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Text Box 6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68" name="Text Box 68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9" name="Text Box 69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70" name="Text Box 70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71"/>
          <p:cNvSpPr>
            <a:spLocks/>
          </p:cNvSpPr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15: Writing Large Programs</a:t>
            </a:r>
          </a:p>
        </p:txBody>
      </p:sp>
      <p:pic>
        <p:nvPicPr>
          <p:cNvPr id="72" name="Picture 7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Text Box 7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75" name="Text Box 75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76" name="Text Box 76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77" name="Text Box 77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Box 78"/>
          <p:cNvSpPr>
            <a:spLocks/>
          </p:cNvSpPr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15: Writing Large Programs</a:t>
            </a:r>
          </a:p>
        </p:txBody>
      </p:sp>
      <p:pic>
        <p:nvPicPr>
          <p:cNvPr id="79" name="Picture 7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Text Box 8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82" name="Text Box 8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83" name="Text Box 8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84" name="Text Box 8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>
            <a:spLocks/>
          </p:cNvSpPr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15: Writing Large Programs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1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12" name="Text Box 1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3" name="Text Box 1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4" name="Text Box 1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5"/>
          <p:cNvSpPr>
            <a:spLocks/>
          </p:cNvSpPr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15: Writing Large Programs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Box 1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19" name="Text Box 19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0" name="Text Box 20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1" name="Text Box 21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>
            <a:spLocks/>
          </p:cNvSpPr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15: Writing Large Programs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Box 2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26" name="Text Box 26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7" name="Text Box 27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8" name="Text Box 28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9"/>
          <p:cNvSpPr>
            <a:spLocks/>
          </p:cNvSpPr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15: Writing Large Programs</a:t>
            </a: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 Box 3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33" name="Text Box 33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4" name="Text Box 34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5" name="Text Box 35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36"/>
          <p:cNvSpPr>
            <a:spLocks/>
          </p:cNvSpPr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15: Writing Large Programs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 Box 3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40" name="Text Box 40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1" name="Text Box 41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2" name="Text Box 42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43"/>
          <p:cNvSpPr>
            <a:spLocks/>
          </p:cNvSpPr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15: Writing Large Programs</a:t>
            </a:r>
          </a:p>
        </p:txBody>
      </p:sp>
      <p:pic>
        <p:nvPicPr>
          <p:cNvPr id="44" name="Picture 4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 Box 4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47" name="Text Box 47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8" name="Text Box 48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9" name="Text Box 49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50"/>
          <p:cNvSpPr>
            <a:spLocks/>
          </p:cNvSpPr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15: Writing Large Programs</a:t>
            </a:r>
          </a:p>
        </p:txBody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Text Box 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54" name="Text Box 54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5" name="Text Box 55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56" name="Text Box 56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7"/>
          <p:cNvSpPr>
            <a:spLocks/>
          </p:cNvSpPr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15: Writing Large Programs</a:t>
            </a:r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Text Box 6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61" name="Text Box 61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2" name="Text Box 62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63" name="Text Box 63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8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2" Target="../media/image3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1.xml.rels><?xml version="1.0" encoding="UTF-8" standalone="yes"?><Relationships xmlns="http://schemas.openxmlformats.org/package/2006/relationships"><Relationship Id="rId2" Target="../media/image4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4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 Box 9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92" name="Text Box 9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sp>
        <p:nvSpPr>
          <p:cNvPr id="93" name="Text Box 93"/>
          <p:cNvSpPr>
            <a:spLocks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anchor="ctr" bIns="46038" lIns="92075" numCol="1" rIns="92075" tIns="46038" wrap="square"/>
          <a:lstStyle>
            <a:lvl1pPr>
              <a:defRPr dirty="0" lang="en-US" smtClean="0"/>
            </a:lvl1pPr>
          </a:lstStyle>
          <a:p>
            <a:pPr/>
            <a:r>
              <a:rPr dirty="0" lang="en-US" smtClean="0">
                <a:ea charset="-120" pitchFamily="18" typeface="新細明體"/>
              </a:rPr>
              <a:t>Chapter 15</a:t>
            </a:r>
          </a:p>
        </p:txBody>
      </p:sp>
      <p:sp>
        <p:nvSpPr>
          <p:cNvPr id="94" name="Text Box 94"/>
          <p:cNvSpPr>
            <a:spLocks/>
          </p:cNvSpPr>
          <p:nvPr>
            <p:ph type="subTitle"/>
          </p:nvPr>
        </p:nvSpPr>
        <p:spPr>
          <a:xfrm>
            <a:off x="609600" y="3581400"/>
            <a:ext cx="7924800" cy="2057400"/>
          </a:xfrm>
          <a:prstGeom prst="rect">
            <a:avLst/>
          </a:prstGeom>
        </p:spPr>
        <p:txBody>
          <a:bodyPr anchor="t" bIns="46038" lIns="92075" numCol="1" rIns="92075" tIns="46038" wrap="square"/>
          <a:lstStyle>
            <a:lvl1pPr algn="ctr" marL="0">
              <a:buNone/>
              <a:defRPr dirty="0" lang="en-US" smtClean="0"/>
            </a:lvl1pPr>
            <a:lvl2pPr algn="ctr" marL="457200">
              <a:buNone/>
              <a:defRPr dirty="0" lang="en-US" smtClean="0"/>
            </a:lvl2pPr>
            <a:lvl3pPr algn="ctr" marL="857250">
              <a:buNone/>
              <a:defRPr dirty="0" lang="en-US" smtClean="0"/>
            </a:lvl3pPr>
            <a:lvl4pPr algn="ctr" marL="1200150">
              <a:buNone/>
              <a:defRPr dirty="0" lang="en-US" smtClean="0"/>
            </a:lvl4pPr>
            <a:lvl5pPr algn="ctr" marL="1543050">
              <a:buNone/>
              <a:defRPr dirty="0" lang="en-US" smtClean="0"/>
            </a:lvl5pPr>
          </a:lstStyle>
          <a:p>
            <a:pPr marL="0"/>
            <a:r>
              <a:rPr b="1" dirty="0" lang="en-US" smtClean="0" sz="3600">
                <a:latin charset="0" typeface="Arial"/>
                <a:ea charset="-120" pitchFamily="18" typeface="新細明體"/>
              </a:rPr>
              <a:t>Writing Large Programs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12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Header Files</a:t>
            </a:r>
          </a:p>
        </p:txBody>
      </p:sp>
      <p:sp>
        <p:nvSpPr>
          <p:cNvPr id="128" name="Text Box 12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>
                <a:ea charset="-120" pitchFamily="18" typeface="新細明體"/>
              </a:rPr>
              <a:t> directive tells the preprocessor to insert the contents of a specified file.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Information to be shared among several source files can be put into such a file.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>
                <a:ea charset="-120" pitchFamily="18" typeface="新細明體"/>
              </a:rPr>
              <a:t> can then be used to bring the file’s contents into each of the source files.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Files that are included in this fashion are called </a:t>
            </a:r>
            <a:r>
              <a:rPr b="1" dirty="0" i="1" lang="en-US" smtClean="0">
                <a:ea charset="-120" pitchFamily="18" typeface="新細明體"/>
              </a:rPr>
              <a:t>header files</a:t>
            </a:r>
            <a:r>
              <a:rPr dirty="0" lang="en-US" smtClean="0">
                <a:ea charset="-120" pitchFamily="18" typeface="新細明體"/>
              </a:rPr>
              <a:t> (or sometimes </a:t>
            </a:r>
            <a:r>
              <a:rPr b="1" dirty="0" i="1" lang="en-US" smtClean="0">
                <a:ea charset="-120" pitchFamily="18" typeface="新細明體"/>
              </a:rPr>
              <a:t>include files</a:t>
            </a:r>
            <a:r>
              <a:rPr dirty="0" lang="en-US" smtClean="0">
                <a:ea charset="-120" pitchFamily="18" typeface="新細明體"/>
              </a:rPr>
              <a:t>).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By convention, header files have the extension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.h</a:t>
            </a:r>
            <a:r>
              <a:rPr dirty="0" lang="en-US" smtClean="0">
                <a:ea charset="-120" pitchFamily="18" typeface="新細明體"/>
              </a:rPr>
              <a:t>.</a:t>
            </a:r>
          </a:p>
        </p:txBody>
      </p:sp>
      <p:sp>
        <p:nvSpPr>
          <p:cNvPr id="129" name="Text Box 12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30" name="Text Box 13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3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>
                <a:ea charset="-120" pitchFamily="18" typeface="新細明體"/>
              </a:rPr>
              <a:t> Directive</a:t>
            </a:r>
          </a:p>
        </p:txBody>
      </p:sp>
      <p:sp>
        <p:nvSpPr>
          <p:cNvPr id="132" name="Text Box 13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>
                <a:ea charset="-120" pitchFamily="18" typeface="新細明體"/>
              </a:rPr>
              <a:t> directive has two primary forms.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first is used for header files that belong to C’s own library: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#include &lt;</a:t>
            </a:r>
            <a:r>
              <a:rPr dirty="0" i="1" lang="en-US" smtClean="0" sz="2400">
                <a:ea charset="-120" pitchFamily="18" typeface="新細明體"/>
              </a:rPr>
              <a:t>filename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&gt;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second is used for all other header files: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#include "</a:t>
            </a:r>
            <a:r>
              <a:rPr dirty="0" i="1" lang="en-US" smtClean="0" sz="2400">
                <a:ea charset="-120" pitchFamily="18" typeface="新細明體"/>
              </a:rPr>
              <a:t>filename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"</a:t>
            </a:r>
          </a:p>
          <a:p>
            <a:pPr indent="-342900" marL="342900"/>
            <a:r>
              <a:rPr dirty="0" lang="en-US" smtClean="0">
                <a:solidFill>
                  <a:srgbClr val="000000"/>
                </a:solidFill>
                <a:ea charset="-120" pitchFamily="18" typeface="新細明體"/>
              </a:rPr>
              <a:t>The difference between the two has to do with how the compiler locates the header file.</a:t>
            </a:r>
          </a:p>
        </p:txBody>
      </p:sp>
      <p:sp>
        <p:nvSpPr>
          <p:cNvPr id="133" name="Text Box 13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34" name="Text Box 13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Box 13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>
                <a:ea charset="-120" pitchFamily="18" typeface="新細明體"/>
              </a:rPr>
              <a:t> Directive</a:t>
            </a:r>
          </a:p>
        </p:txBody>
      </p:sp>
      <p:sp>
        <p:nvSpPr>
          <p:cNvPr id="136" name="Text Box 13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Typical rules for locating header files: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>
                <a:ea charset="-120" pitchFamily="18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&lt;</a:t>
            </a:r>
            <a:r>
              <a:rPr dirty="0" i="1" lang="en-US" smtClean="0">
                <a:ea charset="-120" pitchFamily="18" typeface="新細明體"/>
              </a:rPr>
              <a:t>filename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&gt;</a:t>
            </a:r>
            <a:r>
              <a:rPr dirty="0" lang="en-US" smtClean="0">
                <a:ea charset="-120" pitchFamily="18" typeface="新細明體"/>
              </a:rPr>
              <a:t>: Search the directory (or directories) in which system header files reside.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>
                <a:ea charset="-120" pitchFamily="18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"</a:t>
            </a:r>
            <a:r>
              <a:rPr dirty="0" i="1" lang="en-US" smtClean="0">
                <a:ea charset="-120" pitchFamily="18" typeface="新細明體"/>
              </a:rPr>
              <a:t>filename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"</a:t>
            </a:r>
            <a:r>
              <a:rPr dirty="0" lang="en-US" smtClean="0">
                <a:ea charset="-120" pitchFamily="18" typeface="新細明體"/>
              </a:rPr>
              <a:t>: Search the current directory, then search the directory (or directories) in which system header files reside.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places to be searched for header files can usually be altered, often by a command-line option such as </a:t>
            </a:r>
            <a:r>
              <a:rPr b="1" dirty="0" lang="en-US" smtClean="0">
                <a:solidFill>
                  <a:srgbClr val="B82F25"/>
                </a:solidFill>
                <a:latin charset="0" pitchFamily="49" typeface="Courier New"/>
                <a:ea charset="-120" pitchFamily="18" typeface="新細明體"/>
              </a:rPr>
              <a:t>-I</a:t>
            </a:r>
            <a:r>
              <a:rPr b="1" dirty="0" i="1" lang="en-US" smtClean="0">
                <a:solidFill>
                  <a:srgbClr val="B82F25"/>
                </a:solidFill>
                <a:ea charset="-120" pitchFamily="18" typeface="新細明體"/>
              </a:rPr>
              <a:t>path</a:t>
            </a:r>
            <a:r>
              <a:rPr dirty="0" lang="en-US" smtClean="0">
                <a:ea charset="-120" pitchFamily="18" typeface="新細明體"/>
              </a:rPr>
              <a:t>.</a:t>
            </a:r>
          </a:p>
        </p:txBody>
      </p:sp>
      <p:sp>
        <p:nvSpPr>
          <p:cNvPr id="137" name="Text Box 13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38" name="Text Box 13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Box 13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>
                <a:ea charset="-120" pitchFamily="18" typeface="新細明體"/>
              </a:rPr>
              <a:t> Directive</a:t>
            </a:r>
          </a:p>
        </p:txBody>
      </p:sp>
      <p:sp>
        <p:nvSpPr>
          <p:cNvPr id="140" name="Text Box 14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Don’t use brackets when including header files that you have written: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#include &lt;myheader.h&gt;   /*** WRONG ***/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preprocessor will probably look for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myheader.h</a:t>
            </a:r>
            <a:r>
              <a:rPr dirty="0" lang="en-US" smtClean="0">
                <a:ea charset="-120" pitchFamily="18" typeface="新細明體"/>
              </a:rPr>
              <a:t> where the system header files are kept.</a:t>
            </a:r>
          </a:p>
        </p:txBody>
      </p:sp>
      <p:sp>
        <p:nvSpPr>
          <p:cNvPr id="141" name="Text Box 14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42" name="Text Box 14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 Box 14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>
                <a:ea charset="-120" pitchFamily="18" typeface="新細明體"/>
              </a:rPr>
              <a:t> Directive</a:t>
            </a:r>
          </a:p>
        </p:txBody>
      </p:sp>
      <p:sp>
        <p:nvSpPr>
          <p:cNvPr id="144" name="Text Box 14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file name in an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>
                <a:ea charset="-120" pitchFamily="18" typeface="新細明體"/>
              </a:rPr>
              <a:t> directive may include information that helps locate the file, such as a directory path or drive specifier: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#include "c:\cprogs\utils.h"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/* Windows path */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4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#include "/cprogs/utils.h"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/* UNIX path */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Although the quotation marks in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>
                <a:ea charset="-120" pitchFamily="18" typeface="新細明體"/>
              </a:rPr>
              <a:t> directive make file names look like string literals, the preprocessor doesn’t treat them that way.</a:t>
            </a:r>
          </a:p>
        </p:txBody>
      </p:sp>
      <p:sp>
        <p:nvSpPr>
          <p:cNvPr id="145" name="Text Box 14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46" name="Text Box 14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 Box 14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>
                <a:ea charset="-120" pitchFamily="18" typeface="新細明體"/>
              </a:rPr>
              <a:t> Directive</a:t>
            </a:r>
          </a:p>
        </p:txBody>
      </p:sp>
      <p:sp>
        <p:nvSpPr>
          <p:cNvPr id="148" name="Text Box 14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It’s usually best not to include path or drive information in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>
                <a:ea charset="-120" pitchFamily="18" typeface="新細明體"/>
              </a:rPr>
              <a:t> directives.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Bad examples of Windows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>
                <a:ea charset="-120" pitchFamily="18" typeface="新細明體"/>
              </a:rPr>
              <a:t> directives: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#include "d:utils.h"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#include "\cprogs\include\utils.h"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#include "d:\cprogs\include\utils.h"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Better versions: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#include "utils.h"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#include "..\include\utils.h"</a:t>
            </a:r>
          </a:p>
        </p:txBody>
      </p:sp>
      <p:sp>
        <p:nvSpPr>
          <p:cNvPr id="149" name="Text Box 14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50" name="Text Box 15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Box 15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>
                <a:ea charset="-120" pitchFamily="18" typeface="新細明體"/>
              </a:rPr>
              <a:t> Directive</a:t>
            </a:r>
          </a:p>
        </p:txBody>
      </p:sp>
      <p:sp>
        <p:nvSpPr>
          <p:cNvPr id="152" name="Text Box 15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>
                <a:ea charset="-120" pitchFamily="18" typeface="新細明體"/>
              </a:rPr>
              <a:t> directive has a third form: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#include </a:t>
            </a:r>
            <a:r>
              <a:rPr dirty="0" i="1" lang="en-US" smtClean="0" sz="2400">
                <a:ea charset="-120" pitchFamily="18" typeface="新細明體"/>
              </a:rPr>
              <a:t>tokens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</a:t>
            </a:r>
            <a:r>
              <a:rPr dirty="0" i="1" lang="en-US" smtClean="0">
                <a:ea charset="-120" pitchFamily="18" typeface="新細明體"/>
              </a:rPr>
              <a:t>tokens</a:t>
            </a:r>
            <a:r>
              <a:rPr dirty="0" lang="en-US" smtClean="0">
                <a:ea charset="-120" pitchFamily="18" typeface="新細明體"/>
              </a:rPr>
              <a:t> is any sequence of preprocessing tokens.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preprocessor will scan the tokens and replace any macros that it finds.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After macro replacement, the resulting directive must match one of the other forms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advantage of the third kind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>
                <a:ea charset="-120" pitchFamily="18" typeface="新細明體"/>
              </a:rPr>
              <a:t> is that the file name can be defined by a macro rather than being “hard-coded” into the directive itself.</a:t>
            </a:r>
          </a:p>
        </p:txBody>
      </p:sp>
      <p:sp>
        <p:nvSpPr>
          <p:cNvPr id="153" name="Text Box 15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54" name="Text Box 15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 Box 15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>
                <a:ea charset="-120" pitchFamily="18" typeface="新細明體"/>
              </a:rPr>
              <a:t> Directive</a:t>
            </a:r>
          </a:p>
        </p:txBody>
      </p:sp>
      <p:sp>
        <p:nvSpPr>
          <p:cNvPr id="156" name="Text Box 15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Example: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#if defined(IA32)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#define CPU_FILE "ia32.h" 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#elif defined(IA64)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#define CPU_FILE "ia64.h" 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#elif defined(AMD64)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#define CPU_FILE "amd64.h"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#endif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4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#include CPU_FILE</a:t>
            </a:r>
          </a:p>
        </p:txBody>
      </p:sp>
      <p:sp>
        <p:nvSpPr>
          <p:cNvPr id="157" name="Text Box 15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58" name="Text Box 15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 Box 159"/>
          <p:cNvSpPr>
            <a:spLocks/>
          </p:cNvSpPr>
          <p:nvPr>
            <p:ph type="title"/>
          </p:nvPr>
        </p:nvSpPr>
        <p:spPr>
          <a:xfrm>
            <a:off x="457200" y="762000"/>
            <a:ext cx="82296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000">
                <a:ea charset="-120" pitchFamily="18" typeface="新細明體"/>
              </a:rPr>
              <a:t>Sharing Macro Definitions and Type Definitions</a:t>
            </a:r>
          </a:p>
        </p:txBody>
      </p:sp>
      <p:sp>
        <p:nvSpPr>
          <p:cNvPr id="160" name="Text Box 16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Most large programs contain macro definitions and type definitions that need to be shared by several source files.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These definitions should go into header files.</a:t>
            </a:r>
          </a:p>
        </p:txBody>
      </p:sp>
      <p:sp>
        <p:nvSpPr>
          <p:cNvPr id="161" name="Text Box 16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62" name="Text Box 16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Box 163"/>
          <p:cNvSpPr>
            <a:spLocks/>
          </p:cNvSpPr>
          <p:nvPr>
            <p:ph type="title"/>
          </p:nvPr>
        </p:nvSpPr>
        <p:spPr>
          <a:xfrm>
            <a:off x="457200" y="762000"/>
            <a:ext cx="82296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000">
                <a:ea charset="-120" pitchFamily="18" typeface="新細明體"/>
              </a:rPr>
              <a:t>Sharing Macro Definitions and Type Definitions</a:t>
            </a:r>
          </a:p>
        </p:txBody>
      </p:sp>
      <p:sp>
        <p:nvSpPr>
          <p:cNvPr id="164" name="Text Box 16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Suppose that a program uses macros named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BOOL</a:t>
            </a:r>
            <a:r>
              <a:rPr dirty="0" lang="en-US" smtClean="0">
                <a:ea charset="-120" pitchFamily="18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TRUE</a:t>
            </a:r>
            <a:r>
              <a:rPr dirty="0" lang="en-US" smtClean="0">
                <a:ea charset="-120" pitchFamily="18" typeface="新細明體"/>
              </a:rPr>
              <a:t>,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FALSE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Their definitions can be put in a header file with a name like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boolean.h</a:t>
            </a:r>
            <a:r>
              <a:rPr dirty="0" lang="en-US" smtClean="0">
                <a:ea charset="-120" pitchFamily="18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BOOL int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TRUE 1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FALSE 0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Any source file that requires these macros will simply contain the line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#include "boolean.h"</a:t>
            </a:r>
          </a:p>
        </p:txBody>
      </p:sp>
      <p:sp>
        <p:nvSpPr>
          <p:cNvPr id="165" name="Text Box 16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66" name="Text Box 16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Box 9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Source Files</a:t>
            </a:r>
          </a:p>
        </p:txBody>
      </p:sp>
      <p:sp>
        <p:nvSpPr>
          <p:cNvPr id="96" name="Text Box 9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 C program may be divided among any number of </a:t>
            </a:r>
            <a:r>
              <a:rPr b="1" dirty="0" i="1" lang="en-US" smtClean="0">
                <a:ea charset="-120" pitchFamily="18" typeface="新細明體"/>
              </a:rPr>
              <a:t>source files.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By convention, source files have the extension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.c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Each source file contains part of the program, primarily definitions of functions and variables.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One source file must contain a function named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main</a:t>
            </a:r>
            <a:r>
              <a:rPr dirty="0" lang="en-US" smtClean="0">
                <a:ea charset="-120" pitchFamily="18" typeface="新細明體"/>
              </a:rPr>
              <a:t>, which serves as the starting point for the program.</a:t>
            </a:r>
          </a:p>
        </p:txBody>
      </p:sp>
      <p:sp>
        <p:nvSpPr>
          <p:cNvPr id="97" name="Text Box 9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98" name="Text Box 9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 Box 167"/>
          <p:cNvSpPr>
            <a:spLocks/>
          </p:cNvSpPr>
          <p:nvPr>
            <p:ph type="title"/>
          </p:nvPr>
        </p:nvSpPr>
        <p:spPr>
          <a:xfrm>
            <a:off x="457200" y="762000"/>
            <a:ext cx="82296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000">
                <a:ea charset="-120" pitchFamily="18" typeface="新細明體"/>
              </a:rPr>
              <a:t>Sharing Macro Definitions and Type Definitions</a:t>
            </a:r>
          </a:p>
        </p:txBody>
      </p:sp>
      <p:sp>
        <p:nvSpPr>
          <p:cNvPr id="168" name="Text Box 16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700">
                <a:ea charset="-120" pitchFamily="18" typeface="新細明體"/>
              </a:rPr>
              <a:t>A program in which two files include </a:t>
            </a:r>
            <a:r>
              <a:rPr dirty="0" lang="en-US" smtClean="0" sz="2700">
                <a:latin charset="0" pitchFamily="49" typeface="Courier New"/>
                <a:ea charset="-120" pitchFamily="18" typeface="新細明體"/>
              </a:rPr>
              <a:t>boolean.h</a:t>
            </a:r>
            <a:r>
              <a:rPr dirty="0" lang="en-US" smtClean="0" sz="2700">
                <a:ea charset="-120" pitchFamily="18" typeface="新細明體"/>
              </a:rPr>
              <a:t>:</a:t>
            </a:r>
          </a:p>
        </p:txBody>
      </p:sp>
      <p:sp>
        <p:nvSpPr>
          <p:cNvPr id="169" name="Text Box 16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70" name="Text Box 17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pic>
        <p:nvPicPr>
          <p:cNvPr id="171" name="Picture 17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911225" y="2044700"/>
            <a:ext cx="7243762" cy="41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 Box 173"/>
          <p:cNvSpPr>
            <a:spLocks/>
          </p:cNvSpPr>
          <p:nvPr>
            <p:ph type="title"/>
          </p:nvPr>
        </p:nvSpPr>
        <p:spPr>
          <a:xfrm>
            <a:off x="457200" y="762000"/>
            <a:ext cx="82296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000">
                <a:ea charset="-120" pitchFamily="18" typeface="新細明體"/>
              </a:rPr>
              <a:t>Sharing Macro Definitions and Type Definitions</a:t>
            </a:r>
          </a:p>
        </p:txBody>
      </p:sp>
      <p:sp>
        <p:nvSpPr>
          <p:cNvPr id="174" name="Text Box 17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Type definitions are also common in header files.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For example, instead of defining 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BOOL</a:t>
            </a:r>
            <a:r>
              <a:rPr dirty="0" lang="en-US" smtClean="0">
                <a:ea charset="-120" pitchFamily="18" typeface="新細明體"/>
              </a:rPr>
              <a:t> macro, we might use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typedef</a:t>
            </a:r>
            <a:r>
              <a:rPr dirty="0" lang="en-US" smtClean="0">
                <a:ea charset="-120" pitchFamily="18" typeface="新細明體"/>
              </a:rPr>
              <a:t> to create 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Bool</a:t>
            </a:r>
            <a:r>
              <a:rPr dirty="0" lang="en-US" smtClean="0">
                <a:ea charset="-120" pitchFamily="18" typeface="新細明體"/>
              </a:rPr>
              <a:t> type.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we do,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boolean.h</a:t>
            </a:r>
            <a:r>
              <a:rPr dirty="0" lang="en-US" smtClean="0">
                <a:ea charset="-120" pitchFamily="18" typeface="新細明體"/>
              </a:rPr>
              <a:t> file will have the following appearance: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TRUE 1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FALSE 0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typedef int Bool;</a:t>
            </a:r>
          </a:p>
        </p:txBody>
      </p:sp>
      <p:sp>
        <p:nvSpPr>
          <p:cNvPr id="175" name="Text Box 17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76" name="Text Box 17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 Box 177"/>
          <p:cNvSpPr>
            <a:spLocks/>
          </p:cNvSpPr>
          <p:nvPr>
            <p:ph type="title"/>
          </p:nvPr>
        </p:nvSpPr>
        <p:spPr>
          <a:xfrm>
            <a:off x="457200" y="762000"/>
            <a:ext cx="82296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000">
                <a:ea charset="-120" pitchFamily="18" typeface="新細明體"/>
              </a:rPr>
              <a:t>Sharing Macro Definitions and Type Definitions</a:t>
            </a:r>
          </a:p>
        </p:txBody>
      </p:sp>
      <p:sp>
        <p:nvSpPr>
          <p:cNvPr id="178" name="Text Box 17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Advantages of putting definitions of macros and types in header files: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Saves time. We don’t have to copy the definitions into the source files where they’re needed.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Makes the program easier to modify. Changing the definition of a macro or type requires editing a single header file.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Avoids inconsistencies caused by source files containing different definitions of the same macro or type.</a:t>
            </a:r>
          </a:p>
        </p:txBody>
      </p:sp>
      <p:sp>
        <p:nvSpPr>
          <p:cNvPr id="179" name="Text Box 17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80" name="Text Box 18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 Box 18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Sharing Function Prototypes</a:t>
            </a:r>
          </a:p>
        </p:txBody>
      </p:sp>
      <p:sp>
        <p:nvSpPr>
          <p:cNvPr id="182" name="Text Box 18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Suppose that a source file contains a call of a function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</a:t>
            </a:r>
            <a:r>
              <a:rPr dirty="0" lang="en-US" smtClean="0">
                <a:ea charset="-120" pitchFamily="18" typeface="新細明體"/>
              </a:rPr>
              <a:t> that’s defined in another file,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foo.c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Calling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</a:t>
            </a:r>
            <a:r>
              <a:rPr dirty="0" lang="en-US" smtClean="0">
                <a:ea charset="-120" pitchFamily="18" typeface="新細明體"/>
              </a:rPr>
              <a:t> without declaring it first is risky.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The compiler assumes that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</a:t>
            </a:r>
            <a:r>
              <a:rPr dirty="0" lang="en-US" smtClean="0">
                <a:ea charset="-120" pitchFamily="18" typeface="新細明體"/>
              </a:rPr>
              <a:t>’s return type is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int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It also assumes that the number of parameters matches the number of arguments in the call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The arguments themselves are converted automatically by the default argument promotions.</a:t>
            </a:r>
          </a:p>
        </p:txBody>
      </p:sp>
      <p:sp>
        <p:nvSpPr>
          <p:cNvPr id="183" name="Text Box 18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84" name="Text Box 18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 Box 18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Sharing Function Prototypes</a:t>
            </a:r>
          </a:p>
        </p:txBody>
      </p:sp>
      <p:sp>
        <p:nvSpPr>
          <p:cNvPr id="186" name="Text Box 18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Declaring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</a:t>
            </a:r>
            <a:r>
              <a:rPr dirty="0" lang="en-US" smtClean="0">
                <a:ea charset="-120" pitchFamily="18" typeface="新細明體"/>
              </a:rPr>
              <a:t> in the file where it’s called solves the problem but can create a maintenance nightmare.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better solution is to put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</a:t>
            </a:r>
            <a:r>
              <a:rPr dirty="0" lang="en-US" smtClean="0">
                <a:ea charset="-120" pitchFamily="18" typeface="新細明體"/>
              </a:rPr>
              <a:t>’s prototype in a header file (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foo.h</a:t>
            </a:r>
            <a:r>
              <a:rPr dirty="0" lang="en-US" smtClean="0">
                <a:ea charset="-120" pitchFamily="18" typeface="新細明體"/>
              </a:rPr>
              <a:t>), then include the header file in all the places where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</a:t>
            </a:r>
            <a:r>
              <a:rPr dirty="0" lang="en-US" smtClean="0">
                <a:ea charset="-120" pitchFamily="18" typeface="新細明體"/>
              </a:rPr>
              <a:t> is called.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We’ll also need to include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foo.h</a:t>
            </a:r>
            <a:r>
              <a:rPr dirty="0" lang="en-US" smtClean="0">
                <a:ea charset="-120" pitchFamily="18" typeface="新細明體"/>
              </a:rPr>
              <a:t> in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foo.c</a:t>
            </a:r>
            <a:r>
              <a:rPr dirty="0" lang="en-US" smtClean="0">
                <a:ea charset="-120" pitchFamily="18" typeface="新細明體"/>
              </a:rPr>
              <a:t>, enabling the compiler to check that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</a:t>
            </a:r>
            <a:r>
              <a:rPr dirty="0" lang="en-US" smtClean="0">
                <a:ea charset="-120" pitchFamily="18" typeface="新細明體"/>
              </a:rPr>
              <a:t>’s prototype in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foo.h</a:t>
            </a:r>
            <a:r>
              <a:rPr dirty="0" lang="en-US" smtClean="0">
                <a:ea charset="-120" pitchFamily="18" typeface="新細明體"/>
              </a:rPr>
              <a:t> matches its definition in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foo.c</a:t>
            </a:r>
            <a:r>
              <a:rPr dirty="0" lang="en-US" smtClean="0">
                <a:ea charset="-120" pitchFamily="18" typeface="新細明體"/>
              </a:rPr>
              <a:t>.</a:t>
            </a:r>
          </a:p>
        </p:txBody>
      </p:sp>
      <p:sp>
        <p:nvSpPr>
          <p:cNvPr id="187" name="Text Box 18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88" name="Text Box 18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 Box 18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Sharing Function Prototypes</a:t>
            </a:r>
          </a:p>
        </p:txBody>
      </p:sp>
      <p:sp>
        <p:nvSpPr>
          <p:cNvPr id="190" name="Text Box 19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If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foo.c</a:t>
            </a:r>
            <a:r>
              <a:rPr dirty="0" lang="en-US" smtClean="0">
                <a:ea charset="-120" pitchFamily="18" typeface="新細明體"/>
              </a:rPr>
              <a:t> contains other functions, most of them should be declared in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foo.h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Functions that are intended for use only within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foo.c</a:t>
            </a:r>
            <a:r>
              <a:rPr dirty="0" lang="en-US" smtClean="0">
                <a:ea charset="-120" pitchFamily="18" typeface="新細明體"/>
              </a:rPr>
              <a:t> shouldn’t be declared in a header file, however; to do so would be misleading.</a:t>
            </a:r>
          </a:p>
        </p:txBody>
      </p:sp>
      <p:sp>
        <p:nvSpPr>
          <p:cNvPr id="191" name="Text Box 19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92" name="Text Box 19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Box 19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Sharing Function Prototypes</a:t>
            </a:r>
          </a:p>
        </p:txBody>
      </p:sp>
      <p:sp>
        <p:nvSpPr>
          <p:cNvPr id="194" name="Text Box 19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The RPN calculator example can be used to illustrate the use of function prototypes in header files.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The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stack.c</a:t>
            </a:r>
            <a:r>
              <a:rPr dirty="0" lang="en-US" smtClean="0" sz="2600">
                <a:ea charset="-120" pitchFamily="18" typeface="新細明體"/>
              </a:rPr>
              <a:t> file will contain definitions of the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make_empty</a:t>
            </a:r>
            <a:r>
              <a:rPr dirty="0" lang="en-US" smtClean="0" sz="2600">
                <a:ea charset="-120" pitchFamily="18" typeface="新細明體"/>
              </a:rPr>
              <a:t>,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is_empty</a:t>
            </a:r>
            <a:r>
              <a:rPr dirty="0" lang="en-US" smtClean="0" sz="2600">
                <a:ea charset="-120" pitchFamily="18" typeface="新細明體"/>
              </a:rPr>
              <a:t>,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is_full</a:t>
            </a:r>
            <a:r>
              <a:rPr dirty="0" lang="en-US" smtClean="0" sz="2600">
                <a:ea charset="-120" pitchFamily="18" typeface="新細明體"/>
              </a:rPr>
              <a:t>,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push</a:t>
            </a:r>
            <a:r>
              <a:rPr dirty="0" lang="en-US" smtClean="0" sz="2600">
                <a:ea charset="-120" pitchFamily="18" typeface="新細明體"/>
              </a:rPr>
              <a:t>, and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pop</a:t>
            </a:r>
            <a:r>
              <a:rPr dirty="0" lang="en-US" smtClean="0" sz="2600">
                <a:ea charset="-120" pitchFamily="18" typeface="新細明體"/>
              </a:rPr>
              <a:t> functions.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Prototypes for these functions should go in the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stack.h</a:t>
            </a:r>
            <a:r>
              <a:rPr dirty="0" lang="en-US" smtClean="0" sz="2600">
                <a:ea charset="-120" pitchFamily="18" typeface="新細明體"/>
              </a:rPr>
              <a:t> header file:</a:t>
            </a:r>
          </a:p>
          <a:p>
            <a:pPr indent="-342900" marL="342900">
              <a:lnSpc>
                <a:spcPct val="80000"/>
              </a:lnSpc>
              <a:spcBef>
                <a:spcPts val="11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void make_empty(void);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int is_empty(void);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int is_full(void);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void push(int i);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int pop(void);</a:t>
            </a:r>
          </a:p>
        </p:txBody>
      </p:sp>
      <p:sp>
        <p:nvSpPr>
          <p:cNvPr id="195" name="Text Box 19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96" name="Text Box 19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 Box 19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Sharing Function Prototypes</a:t>
            </a:r>
          </a:p>
        </p:txBody>
      </p:sp>
      <p:sp>
        <p:nvSpPr>
          <p:cNvPr id="198" name="Text Box 19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We’ll include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stack.h</a:t>
            </a:r>
            <a:r>
              <a:rPr dirty="0" lang="en-US" smtClean="0">
                <a:ea charset="-120" pitchFamily="18" typeface="新細明體"/>
              </a:rPr>
              <a:t> in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calc.c</a:t>
            </a:r>
            <a:r>
              <a:rPr dirty="0" lang="en-US" smtClean="0">
                <a:ea charset="-120" pitchFamily="18" typeface="新細明體"/>
              </a:rPr>
              <a:t> to allow the compiler to check any calls of stack functions that appear in the latter file.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We’ll also include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stack.h</a:t>
            </a:r>
            <a:r>
              <a:rPr dirty="0" lang="en-US" smtClean="0">
                <a:ea charset="-120" pitchFamily="18" typeface="新細明體"/>
              </a:rPr>
              <a:t> in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stack.c</a:t>
            </a:r>
            <a:r>
              <a:rPr dirty="0" lang="en-US" smtClean="0">
                <a:ea charset="-120" pitchFamily="18" typeface="新細明體"/>
              </a:rPr>
              <a:t> so the compiler can verify that the prototypes in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stack.h</a:t>
            </a:r>
            <a:r>
              <a:rPr dirty="0" lang="en-US" smtClean="0">
                <a:ea charset="-120" pitchFamily="18" typeface="新細明體"/>
              </a:rPr>
              <a:t> match the definitions in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stack.c</a:t>
            </a:r>
            <a:r>
              <a:rPr dirty="0" lang="en-US" smtClean="0">
                <a:ea charset="-120" pitchFamily="18" typeface="新細明體"/>
              </a:rPr>
              <a:t>. </a:t>
            </a:r>
          </a:p>
          <a:p>
            <a:pPr indent="-342900" marL="342900"/>
            <a:endParaRPr dirty="0" lang="en-US" smtClean="0">
              <a:ea charset="-120" pitchFamily="18" typeface="新細明體"/>
            </a:endParaRPr>
          </a:p>
        </p:txBody>
      </p:sp>
      <p:sp>
        <p:nvSpPr>
          <p:cNvPr id="199" name="Text Box 19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00" name="Text Box 20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 Box 20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Sharing Function Prototypes</a:t>
            </a:r>
          </a:p>
        </p:txBody>
      </p:sp>
      <p:sp>
        <p:nvSpPr>
          <p:cNvPr id="202" name="Text Box 20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03" name="Text Box 20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pic>
        <p:nvPicPr>
          <p:cNvPr id="204" name="Picture 20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235200" y="1422400"/>
            <a:ext cx="4562475" cy="48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 Box 20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Sharing Variable Declarations</a:t>
            </a:r>
          </a:p>
        </p:txBody>
      </p:sp>
      <p:sp>
        <p:nvSpPr>
          <p:cNvPr id="207" name="Text Box 20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To share a function among files, we put its </a:t>
            </a:r>
            <a:r>
              <a:rPr dirty="0" i="1" lang="en-US" smtClean="0">
                <a:ea charset="-120" pitchFamily="18" typeface="新細明體"/>
              </a:rPr>
              <a:t>definition</a:t>
            </a:r>
            <a:r>
              <a:rPr dirty="0" lang="en-US" smtClean="0">
                <a:ea charset="-120" pitchFamily="18" typeface="新細明體"/>
              </a:rPr>
              <a:t> in one source file, then put </a:t>
            </a:r>
            <a:r>
              <a:rPr dirty="0" i="1" lang="en-US" smtClean="0">
                <a:ea charset="-120" pitchFamily="18" typeface="新細明體"/>
              </a:rPr>
              <a:t>declarations</a:t>
            </a:r>
            <a:r>
              <a:rPr dirty="0" lang="en-US" smtClean="0">
                <a:ea charset="-120" pitchFamily="18" typeface="新細明體"/>
              </a:rPr>
              <a:t> in other files that need to call the function.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Sharing an external variable is done in much the same way.</a:t>
            </a:r>
          </a:p>
        </p:txBody>
      </p:sp>
      <p:sp>
        <p:nvSpPr>
          <p:cNvPr id="208" name="Text Box 20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09" name="Text Box 20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 Box 9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Source Files</a:t>
            </a:r>
          </a:p>
        </p:txBody>
      </p:sp>
      <p:sp>
        <p:nvSpPr>
          <p:cNvPr id="100" name="Text Box 10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Consider the problem of writing a simple calculator program.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program will evaluate integer expressions entered in Reverse Polish notation (RPN), in which operators follow operands.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the user enters an expression such as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30 5 - 7 *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the program should print its value (175, in this case).</a:t>
            </a:r>
          </a:p>
        </p:txBody>
      </p:sp>
      <p:sp>
        <p:nvSpPr>
          <p:cNvPr id="101" name="Text Box 10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02" name="Text Box 10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 Box 21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Sharing Variable Declarations</a:t>
            </a:r>
          </a:p>
        </p:txBody>
      </p:sp>
      <p:sp>
        <p:nvSpPr>
          <p:cNvPr id="211" name="Text Box 21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An example that both declares and defines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(causing the compiler to set aside space):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i;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keyword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extern</a:t>
            </a:r>
            <a:r>
              <a:rPr dirty="0" lang="en-US" smtClean="0">
                <a:ea charset="-120" pitchFamily="18" typeface="新細明體"/>
              </a:rPr>
              <a:t> is used to declare a variable without defining it: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extern int i;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extern</a:t>
            </a:r>
            <a:r>
              <a:rPr dirty="0" lang="en-US" smtClean="0">
                <a:ea charset="-120" pitchFamily="18" typeface="新細明體"/>
              </a:rPr>
              <a:t> informs the compiler that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is defined elsewhere in the program, so there’s no need to allocate space for it.</a:t>
            </a:r>
          </a:p>
          <a:p>
            <a:pPr indent="-342900" marL="342900"/>
            <a:endParaRPr dirty="0" lang="en-US" smtClean="0">
              <a:ea charset="-120" pitchFamily="18" typeface="新細明體"/>
            </a:endParaRPr>
          </a:p>
        </p:txBody>
      </p:sp>
      <p:sp>
        <p:nvSpPr>
          <p:cNvPr id="212" name="Text Box 21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13" name="Text Box 21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 Box 21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Sharing Variable Declarations</a:t>
            </a:r>
          </a:p>
        </p:txBody>
      </p:sp>
      <p:sp>
        <p:nvSpPr>
          <p:cNvPr id="215" name="Text Box 21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When we use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extern</a:t>
            </a:r>
            <a:r>
              <a:rPr dirty="0" lang="en-US" smtClean="0">
                <a:ea charset="-120" pitchFamily="18" typeface="新細明體"/>
              </a:rPr>
              <a:t> in the declaration of an array, we can omit the length of the array: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extern int a[];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Since the compiler doesn’t allocate space for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</a:t>
            </a:r>
            <a:r>
              <a:rPr dirty="0" lang="en-US" smtClean="0">
                <a:ea charset="-120" pitchFamily="18" typeface="新細明體"/>
              </a:rPr>
              <a:t> at this time, there’s no need for it to know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</a:t>
            </a:r>
            <a:r>
              <a:rPr dirty="0" lang="en-US" smtClean="0">
                <a:ea charset="-120" pitchFamily="18" typeface="新細明體"/>
              </a:rPr>
              <a:t>’s length.</a:t>
            </a:r>
          </a:p>
        </p:txBody>
      </p:sp>
      <p:sp>
        <p:nvSpPr>
          <p:cNvPr id="216" name="Text Box 21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17" name="Text Box 21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21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Sharing Variable Declarations</a:t>
            </a:r>
          </a:p>
        </p:txBody>
      </p:sp>
      <p:sp>
        <p:nvSpPr>
          <p:cNvPr id="219" name="Text Box 21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To share a variable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among several source files, we first put a definition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in one file: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i;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needs to be initialized, the initializer would go here.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other files will contain declarations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extern int i;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By declaring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in each file, it becomes possible to access and/or modify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within those files.</a:t>
            </a:r>
          </a:p>
        </p:txBody>
      </p:sp>
      <p:sp>
        <p:nvSpPr>
          <p:cNvPr id="220" name="Text Box 22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21" name="Text Box 22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 Box 22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Sharing Variable Declarations</a:t>
            </a:r>
          </a:p>
        </p:txBody>
      </p:sp>
      <p:sp>
        <p:nvSpPr>
          <p:cNvPr id="223" name="Text Box 22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When declarations of the same variable appear in different files, the compiler can’t check that the declarations match the variable’s definition.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For example, one file may contain the definition</a:t>
            </a:r>
          </a:p>
          <a:p>
            <a:pPr indent="-342900" marL="342900"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i;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while another file contains the declaration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extern long i;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An error of this kind can cause the program to behave unpredictably.</a:t>
            </a:r>
          </a:p>
        </p:txBody>
      </p:sp>
      <p:sp>
        <p:nvSpPr>
          <p:cNvPr id="224" name="Text Box 22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25" name="Text Box 22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 Box 22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Sharing Variable Declarations</a:t>
            </a:r>
          </a:p>
        </p:txBody>
      </p:sp>
      <p:sp>
        <p:nvSpPr>
          <p:cNvPr id="227" name="Text Box 22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To avoid inconsistency, declarations of shared variables are usually put in header files.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source file that needs access to a particular variable can then include the appropriate header file.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In addition, each header file that contains a variable declaration is included in the source file that contains the variable’s definition, enabling the compiler to check that the two match.</a:t>
            </a:r>
          </a:p>
        </p:txBody>
      </p:sp>
      <p:sp>
        <p:nvSpPr>
          <p:cNvPr id="228" name="Text Box 22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29" name="Text Box 22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 Box 23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Sharing Variable Declarations</a:t>
            </a:r>
          </a:p>
        </p:txBody>
      </p:sp>
      <p:sp>
        <p:nvSpPr>
          <p:cNvPr id="231" name="Text Box 23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32" name="Text Box 23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sp>
        <p:nvSpPr>
          <p:cNvPr id="233" name="Text Box 233"/>
          <p:cNvSpPr txBox="1">
            <a:spLocks/>
          </p:cNvSpPr>
          <p:nvPr/>
        </p:nvSpPr>
        <p:spPr>
          <a:xfrm>
            <a:off x="4000500" y="1676400"/>
            <a:ext cx="952500" cy="830262"/>
          </a:xfrm>
          <a:prstGeom prst="rect">
            <a:avLst/>
          </a:prstGeom>
          <a:noFill/>
          <a:ln>
            <a:solidFill>
              <a:schemeClr val="tx1"/>
            </a:solidFill>
            <a:round/>
            <a:headEnd/>
            <a:tailEnd/>
          </a:ln>
        </p:spPr>
        <p:txBody>
          <a:bodyPr numCol="1">
            <a:spAutoFit/>
          </a:bodyPr>
          <a:lstStyle/>
          <a:p>
            <a:pPr indent="0" marL="0"/>
            <a:r>
              <a:rPr b="1" dirty="0" lang="en-US" smtClean="0">
                <a:solidFill>
                  <a:srgbClr val="C00000"/>
                </a:solidFill>
              </a:rPr>
              <a:t>h.h</a:t>
            </a:r>
          </a:p>
          <a:p>
            <a:pPr indent="0" marL="0"/>
            <a:r>
              <a:rPr dirty="0" lang="en-US" smtClean="0"/>
              <a:t>int i;</a:t>
            </a:r>
          </a:p>
        </p:txBody>
      </p:sp>
      <p:sp>
        <p:nvSpPr>
          <p:cNvPr id="234" name="Text Box 234"/>
          <p:cNvSpPr txBox="1">
            <a:spLocks/>
          </p:cNvSpPr>
          <p:nvPr/>
        </p:nvSpPr>
        <p:spPr>
          <a:xfrm>
            <a:off x="304800" y="2746375"/>
            <a:ext cx="4267200" cy="2676525"/>
          </a:xfrm>
          <a:prstGeom prst="rect">
            <a:avLst/>
          </a:prstGeom>
          <a:noFill/>
          <a:ln>
            <a:solidFill>
              <a:schemeClr val="tx1"/>
            </a:solidFill>
            <a:round/>
            <a:headEnd/>
            <a:tailEnd/>
          </a:ln>
        </p:spPr>
        <p:txBody>
          <a:bodyPr numCol="1">
            <a:spAutoFit/>
          </a:bodyPr>
          <a:lstStyle/>
          <a:p>
            <a:pPr algn="ctr" indent="0" marL="0"/>
            <a:r>
              <a:rPr b="1" dirty="0" lang="en-US" smtClean="0">
                <a:solidFill>
                  <a:srgbClr val="C00000"/>
                </a:solidFill>
              </a:rPr>
              <a:t>f.c</a:t>
            </a:r>
          </a:p>
          <a:p>
            <a:pPr indent="0" marL="0"/>
            <a:r>
              <a:rPr dirty="0" lang="en-US" smtClean="0"/>
              <a:t>#include &lt;stdio.h&gt;</a:t>
            </a:r>
          </a:p>
          <a:p>
            <a:pPr indent="0" marL="0"/>
            <a:r>
              <a:rPr dirty="0" lang="en-US" smtClean="0"/>
              <a:t>#include "h.h"</a:t>
            </a:r>
          </a:p>
          <a:p>
            <a:pPr indent="0" marL="0"/>
            <a:r>
              <a:rPr dirty="0" lang="en-US" smtClean="0"/>
              <a:t>int f()</a:t>
            </a:r>
          </a:p>
          <a:p>
            <a:pPr indent="0" marL="0"/>
            <a:r>
              <a:rPr dirty="0" lang="en-US" smtClean="0"/>
              <a:t>{</a:t>
            </a:r>
          </a:p>
          <a:p>
            <a:pPr indent="0" marL="0"/>
            <a:r>
              <a:rPr dirty="0" lang="en-US" smtClean="0"/>
              <a:t>  printf("in f(): i+1 = %d\n", i+1);</a:t>
            </a:r>
          </a:p>
          <a:p>
            <a:pPr indent="0" marL="0"/>
            <a:r>
              <a:rPr dirty="0" lang="en-US" smtClean="0"/>
              <a:t>}</a:t>
            </a:r>
          </a:p>
        </p:txBody>
      </p:sp>
      <p:sp>
        <p:nvSpPr>
          <p:cNvPr id="235" name="Text Box 235"/>
          <p:cNvSpPr txBox="1">
            <a:spLocks/>
          </p:cNvSpPr>
          <p:nvPr/>
        </p:nvSpPr>
        <p:spPr>
          <a:xfrm>
            <a:off x="4648200" y="2746375"/>
            <a:ext cx="4267200" cy="3046412"/>
          </a:xfrm>
          <a:prstGeom prst="rect">
            <a:avLst/>
          </a:prstGeom>
          <a:noFill/>
          <a:ln>
            <a:solidFill>
              <a:schemeClr val="tx1"/>
            </a:solidFill>
            <a:round/>
            <a:headEnd/>
            <a:tailEnd/>
          </a:ln>
        </p:spPr>
        <p:txBody>
          <a:bodyPr numCol="1">
            <a:spAutoFit/>
          </a:bodyPr>
          <a:lstStyle/>
          <a:p>
            <a:pPr algn="ctr" indent="0" marL="0"/>
            <a:r>
              <a:rPr b="1" dirty="0" lang="en-US" smtClean="0">
                <a:solidFill>
                  <a:srgbClr val="C00000"/>
                </a:solidFill>
              </a:rPr>
              <a:t>main.c</a:t>
            </a:r>
          </a:p>
          <a:p>
            <a:pPr indent="0" marL="0"/>
            <a:r>
              <a:rPr dirty="0" lang="en-US" smtClean="0"/>
              <a:t>#include &lt;stdio.h&gt;</a:t>
            </a:r>
          </a:p>
          <a:p>
            <a:pPr indent="0" marL="0"/>
            <a:r>
              <a:rPr dirty="0" lang="en-US" smtClean="0"/>
              <a:t>#include "h.h"</a:t>
            </a:r>
          </a:p>
          <a:p>
            <a:pPr indent="0" marL="0"/>
            <a:r>
              <a:rPr dirty="0" lang="en-US" smtClean="0"/>
              <a:t>main()</a:t>
            </a:r>
          </a:p>
          <a:p>
            <a:pPr indent="0" marL="0"/>
            <a:r>
              <a:rPr dirty="0" lang="en-US" smtClean="0"/>
              <a:t>{</a:t>
            </a:r>
          </a:p>
          <a:p>
            <a:pPr indent="0" marL="0"/>
            <a:r>
              <a:rPr dirty="0" lang="en-US" smtClean="0"/>
              <a:t> printf("in main(): i=%d\n", i);</a:t>
            </a:r>
          </a:p>
          <a:p>
            <a:pPr indent="0" marL="0"/>
            <a:r>
              <a:rPr dirty="0" lang="en-US" smtClean="0"/>
              <a:t> f();</a:t>
            </a:r>
          </a:p>
          <a:p>
            <a:pPr indent="0" marL="0"/>
            <a:r>
              <a:rPr dirty="0" lang="en-US" smtClean="0"/>
              <a:t>}</a:t>
            </a:r>
          </a:p>
        </p:txBody>
      </p:sp>
      <p:sp>
        <p:nvSpPr>
          <p:cNvPr id="236" name="Text Box 236"/>
          <p:cNvSpPr txBox="1">
            <a:spLocks/>
          </p:cNvSpPr>
          <p:nvPr/>
        </p:nvSpPr>
        <p:spPr>
          <a:xfrm>
            <a:off x="304800" y="1685925"/>
            <a:ext cx="2667000" cy="461962"/>
          </a:xfrm>
          <a:prstGeom prst="rect">
            <a:avLst/>
          </a:prstGeom>
          <a:noFill/>
          <a:ln>
            <a:solidFill>
              <a:schemeClr val="tx1"/>
            </a:solidFill>
            <a:round/>
            <a:headEnd/>
            <a:tailEnd/>
          </a:ln>
        </p:spPr>
        <p:txBody>
          <a:bodyPr numCol="1">
            <a:spAutoFit/>
          </a:bodyPr>
          <a:lstStyle/>
          <a:p>
            <a:pPr indent="0" marL="0"/>
            <a:r>
              <a:rPr b="1" dirty="0" lang="en-US" smtClean="0">
                <a:solidFill>
                  <a:srgbClr val="C6A02E"/>
                </a:solidFill>
              </a:rPr>
              <a:t>gcc -o m main.c f.c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 Box 23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Sharing Variable Declarations</a:t>
            </a:r>
          </a:p>
        </p:txBody>
      </p:sp>
      <p:sp>
        <p:nvSpPr>
          <p:cNvPr id="238" name="Text Box 23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39" name="Text Box 23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sp>
        <p:nvSpPr>
          <p:cNvPr id="240" name="Text Box 240"/>
          <p:cNvSpPr txBox="1">
            <a:spLocks/>
          </p:cNvSpPr>
          <p:nvPr/>
        </p:nvSpPr>
        <p:spPr>
          <a:xfrm>
            <a:off x="3981450" y="2773362"/>
            <a:ext cx="1104900" cy="785812"/>
          </a:xfrm>
          <a:prstGeom prst="rect">
            <a:avLst/>
          </a:prstGeom>
          <a:noFill/>
          <a:ln>
            <a:solidFill>
              <a:schemeClr val="tx1"/>
            </a:solidFill>
            <a:round/>
            <a:headEnd/>
            <a:tailEnd/>
          </a:ln>
        </p:spPr>
        <p:txBody>
          <a:bodyPr numCol="1" tIns="0">
            <a:spAutoFit/>
          </a:bodyPr>
          <a:lstStyle/>
          <a:p>
            <a:pPr algn="ctr" indent="0" marL="0"/>
            <a:r>
              <a:rPr b="1" dirty="0" lang="en-US" smtClean="0">
                <a:solidFill>
                  <a:srgbClr val="C00000"/>
                </a:solidFill>
              </a:rPr>
              <a:t>h.h</a:t>
            </a:r>
          </a:p>
          <a:p>
            <a:pPr indent="0" marL="0"/>
            <a:r>
              <a:rPr dirty="0" lang="en-US" smtClean="0"/>
              <a:t>int i=8;</a:t>
            </a:r>
          </a:p>
        </p:txBody>
      </p:sp>
      <p:sp>
        <p:nvSpPr>
          <p:cNvPr id="241" name="Text Box 241"/>
          <p:cNvSpPr txBox="1">
            <a:spLocks/>
          </p:cNvSpPr>
          <p:nvPr/>
        </p:nvSpPr>
        <p:spPr>
          <a:xfrm>
            <a:off x="269875" y="3582987"/>
            <a:ext cx="4267200" cy="2676525"/>
          </a:xfrm>
          <a:prstGeom prst="rect">
            <a:avLst/>
          </a:prstGeom>
          <a:noFill/>
          <a:ln>
            <a:solidFill>
              <a:schemeClr val="tx1"/>
            </a:solidFill>
            <a:round/>
            <a:headEnd/>
            <a:tailEnd/>
          </a:ln>
        </p:spPr>
        <p:txBody>
          <a:bodyPr numCol="1" tIns="0">
            <a:spAutoFit/>
          </a:bodyPr>
          <a:lstStyle/>
          <a:p>
            <a:pPr algn="ctr" indent="0" marL="0"/>
            <a:r>
              <a:rPr b="1" dirty="0" lang="en-US" smtClean="0">
                <a:solidFill>
                  <a:srgbClr val="C00000"/>
                </a:solidFill>
              </a:rPr>
              <a:t>f.c</a:t>
            </a:r>
          </a:p>
          <a:p>
            <a:pPr indent="0" marL="0"/>
            <a:r>
              <a:rPr dirty="0" lang="en-US" smtClean="0"/>
              <a:t>#include &lt;stdio.h&gt;</a:t>
            </a:r>
          </a:p>
          <a:p>
            <a:pPr indent="0" marL="0"/>
            <a:r>
              <a:rPr dirty="0" lang="en-US" smtClean="0"/>
              <a:t>#include "h.h"</a:t>
            </a:r>
          </a:p>
          <a:p>
            <a:pPr indent="0" marL="0"/>
            <a:r>
              <a:rPr dirty="0" lang="en-US" smtClean="0"/>
              <a:t>int f()</a:t>
            </a:r>
          </a:p>
          <a:p>
            <a:pPr indent="0" marL="0"/>
            <a:r>
              <a:rPr dirty="0" lang="en-US" smtClean="0"/>
              <a:t>{</a:t>
            </a:r>
          </a:p>
          <a:p>
            <a:pPr indent="0" marL="0"/>
            <a:r>
              <a:rPr dirty="0" lang="en-US" smtClean="0"/>
              <a:t>  printf("in f(): i+1 = %d\n", i+1);</a:t>
            </a:r>
          </a:p>
          <a:p>
            <a:pPr indent="0" marL="0"/>
            <a:r>
              <a:rPr dirty="0" lang="en-US" smtClean="0"/>
              <a:t>}</a:t>
            </a:r>
          </a:p>
        </p:txBody>
      </p:sp>
      <p:sp>
        <p:nvSpPr>
          <p:cNvPr id="242" name="Text Box 242"/>
          <p:cNvSpPr txBox="1">
            <a:spLocks/>
          </p:cNvSpPr>
          <p:nvPr/>
        </p:nvSpPr>
        <p:spPr>
          <a:xfrm>
            <a:off x="4613275" y="3582987"/>
            <a:ext cx="4267200" cy="3046412"/>
          </a:xfrm>
          <a:prstGeom prst="rect">
            <a:avLst/>
          </a:prstGeom>
          <a:noFill/>
          <a:ln>
            <a:solidFill>
              <a:schemeClr val="tx1"/>
            </a:solidFill>
            <a:round/>
            <a:headEnd/>
            <a:tailEnd/>
          </a:ln>
        </p:spPr>
        <p:txBody>
          <a:bodyPr numCol="1" tIns="0">
            <a:spAutoFit/>
          </a:bodyPr>
          <a:lstStyle/>
          <a:p>
            <a:pPr algn="ctr" indent="0" marL="0"/>
            <a:r>
              <a:rPr b="1" dirty="0" lang="en-US" smtClean="0">
                <a:solidFill>
                  <a:srgbClr val="C00000"/>
                </a:solidFill>
              </a:rPr>
              <a:t>main.c</a:t>
            </a:r>
          </a:p>
          <a:p>
            <a:pPr indent="0" marL="0"/>
            <a:r>
              <a:rPr dirty="0" lang="en-US" smtClean="0"/>
              <a:t>#include &lt;stdio.h&gt;</a:t>
            </a:r>
          </a:p>
          <a:p>
            <a:pPr indent="0" marL="0"/>
            <a:r>
              <a:rPr dirty="0" lang="en-US" smtClean="0"/>
              <a:t>#include "h.h"</a:t>
            </a:r>
          </a:p>
          <a:p>
            <a:pPr indent="0" marL="0"/>
            <a:r>
              <a:rPr dirty="0" lang="en-US" smtClean="0"/>
              <a:t>main()</a:t>
            </a:r>
          </a:p>
          <a:p>
            <a:pPr indent="0" marL="0"/>
            <a:r>
              <a:rPr dirty="0" lang="en-US" smtClean="0"/>
              <a:t>{</a:t>
            </a:r>
          </a:p>
          <a:p>
            <a:pPr indent="0" marL="0"/>
            <a:r>
              <a:rPr dirty="0" lang="en-US" smtClean="0"/>
              <a:t> printf("in main(): i=%d\n", i);</a:t>
            </a:r>
          </a:p>
          <a:p>
            <a:pPr indent="0" marL="0"/>
            <a:r>
              <a:rPr dirty="0" lang="en-US" smtClean="0"/>
              <a:t> f();</a:t>
            </a:r>
          </a:p>
          <a:p>
            <a:pPr indent="0" marL="0"/>
            <a:r>
              <a:rPr dirty="0" lang="en-US" smtClean="0"/>
              <a:t>}</a:t>
            </a:r>
          </a:p>
        </p:txBody>
      </p:sp>
      <p:sp>
        <p:nvSpPr>
          <p:cNvPr id="243" name="Text Box 243"/>
          <p:cNvSpPr txBox="1">
            <a:spLocks/>
          </p:cNvSpPr>
          <p:nvPr/>
        </p:nvSpPr>
        <p:spPr>
          <a:xfrm>
            <a:off x="266700" y="1203325"/>
            <a:ext cx="7429500" cy="1570037"/>
          </a:xfrm>
          <a:prstGeom prst="rect">
            <a:avLst/>
          </a:prstGeom>
          <a:noFill/>
          <a:ln>
            <a:solidFill>
              <a:schemeClr val="tx1"/>
            </a:solidFill>
            <a:round/>
            <a:headEnd/>
            <a:tailEnd/>
          </a:ln>
        </p:spPr>
        <p:txBody>
          <a:bodyPr numCol="1">
            <a:spAutoFit/>
          </a:bodyPr>
          <a:lstStyle/>
          <a:p>
            <a:pPr indent="0" marL="0"/>
            <a:r>
              <a:rPr b="1" dirty="0" lang="en-US" smtClean="0">
                <a:solidFill>
                  <a:srgbClr val="C6A02E"/>
                </a:solidFill>
              </a:rPr>
              <a:t>$ gcc -o m main.c f.c</a:t>
            </a:r>
          </a:p>
          <a:p>
            <a:pPr indent="0" marL="0"/>
            <a:r>
              <a:rPr b="1" dirty="0" lang="en-US" smtClean="0">
                <a:solidFill>
                  <a:srgbClr val="C6A02E"/>
                </a:solidFill>
              </a:rPr>
              <a:t>/tmp/ccbPPkHV.o:(.data+0x0): multiple definition of `i'</a:t>
            </a:r>
          </a:p>
          <a:p>
            <a:pPr indent="0" marL="0"/>
            <a:r>
              <a:rPr b="1" dirty="0" lang="en-US" smtClean="0">
                <a:solidFill>
                  <a:srgbClr val="C6A02E"/>
                </a:solidFill>
              </a:rPr>
              <a:t>/tmp/cczVGtRG.o:(.data+0x0): first defined here</a:t>
            </a:r>
          </a:p>
          <a:p>
            <a:pPr indent="0" marL="0"/>
            <a:r>
              <a:rPr b="1" dirty="0" lang="en-US" smtClean="0">
                <a:solidFill>
                  <a:srgbClr val="C6A02E"/>
                </a:solidFill>
              </a:rPr>
              <a:t>collect2: error: ld returned 1 exit status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 Box 24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Sharing Variable Declarations</a:t>
            </a:r>
          </a:p>
        </p:txBody>
      </p:sp>
      <p:sp>
        <p:nvSpPr>
          <p:cNvPr id="245" name="Text Box 24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46" name="Text Box 24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sp>
        <p:nvSpPr>
          <p:cNvPr id="247" name="Text Box 247"/>
          <p:cNvSpPr txBox="1">
            <a:spLocks/>
          </p:cNvSpPr>
          <p:nvPr/>
        </p:nvSpPr>
        <p:spPr>
          <a:xfrm>
            <a:off x="3352800" y="2057400"/>
            <a:ext cx="2495550" cy="784225"/>
          </a:xfrm>
          <a:prstGeom prst="rect">
            <a:avLst/>
          </a:prstGeom>
          <a:noFill/>
          <a:ln>
            <a:solidFill>
              <a:schemeClr val="tx1"/>
            </a:solidFill>
            <a:round/>
            <a:headEnd/>
            <a:tailEnd/>
          </a:ln>
        </p:spPr>
        <p:txBody>
          <a:bodyPr numCol="1" tIns="0">
            <a:spAutoFit/>
          </a:bodyPr>
          <a:lstStyle/>
          <a:p>
            <a:pPr algn="ctr" indent="0" marL="0"/>
            <a:r>
              <a:rPr b="1" dirty="0" lang="en-US" smtClean="0">
                <a:solidFill>
                  <a:srgbClr val="C00000"/>
                </a:solidFill>
              </a:rPr>
              <a:t>h.h</a:t>
            </a:r>
          </a:p>
          <a:p>
            <a:pPr indent="0" marL="0"/>
            <a:r>
              <a:rPr dirty="0" lang="en-US" smtClean="0"/>
              <a:t>int i; or int i=8;</a:t>
            </a:r>
          </a:p>
        </p:txBody>
      </p:sp>
      <p:sp>
        <p:nvSpPr>
          <p:cNvPr id="248" name="Text Box 248"/>
          <p:cNvSpPr txBox="1">
            <a:spLocks/>
          </p:cNvSpPr>
          <p:nvPr/>
        </p:nvSpPr>
        <p:spPr>
          <a:xfrm>
            <a:off x="298450" y="3124200"/>
            <a:ext cx="4267200" cy="2632075"/>
          </a:xfrm>
          <a:prstGeom prst="rect">
            <a:avLst/>
          </a:prstGeom>
          <a:noFill/>
          <a:ln>
            <a:solidFill>
              <a:schemeClr val="tx1"/>
            </a:solidFill>
            <a:round/>
            <a:headEnd/>
            <a:tailEnd/>
          </a:ln>
        </p:spPr>
        <p:txBody>
          <a:bodyPr numCol="1" tIns="0">
            <a:spAutoFit/>
          </a:bodyPr>
          <a:lstStyle/>
          <a:p>
            <a:pPr algn="ctr" indent="0" marL="0"/>
            <a:r>
              <a:rPr b="1" dirty="0" lang="en-US" smtClean="0">
                <a:solidFill>
                  <a:srgbClr val="C00000"/>
                </a:solidFill>
              </a:rPr>
              <a:t>f.c</a:t>
            </a:r>
          </a:p>
          <a:p>
            <a:pPr indent="0" marL="0"/>
            <a:r>
              <a:rPr dirty="0" lang="en-US" smtClean="0"/>
              <a:t>#include &lt;stdio.h&gt;</a:t>
            </a:r>
          </a:p>
          <a:p>
            <a:pPr indent="0" marL="0"/>
            <a:r>
              <a:rPr b="1" dirty="0" lang="en-US" smtClean="0">
                <a:solidFill>
                  <a:srgbClr val="C00000"/>
                </a:solidFill>
              </a:rPr>
              <a:t>extern int i;</a:t>
            </a:r>
          </a:p>
          <a:p>
            <a:pPr indent="0" marL="0"/>
            <a:r>
              <a:rPr dirty="0" lang="en-US" smtClean="0"/>
              <a:t>int f()</a:t>
            </a:r>
          </a:p>
          <a:p>
            <a:pPr indent="0" marL="0"/>
            <a:r>
              <a:rPr dirty="0" lang="en-US" smtClean="0"/>
              <a:t>{</a:t>
            </a:r>
          </a:p>
          <a:p>
            <a:pPr indent="0" marL="0"/>
            <a:r>
              <a:rPr dirty="0" lang="en-US" smtClean="0"/>
              <a:t>  printf("in f(): i+1 = %d\n", i+1);</a:t>
            </a:r>
          </a:p>
          <a:p>
            <a:pPr indent="0" marL="0"/>
            <a:r>
              <a:rPr dirty="0" lang="en-US" smtClean="0"/>
              <a:t>}</a:t>
            </a:r>
          </a:p>
        </p:txBody>
      </p:sp>
      <p:sp>
        <p:nvSpPr>
          <p:cNvPr id="249" name="Text Box 249"/>
          <p:cNvSpPr txBox="1">
            <a:spLocks/>
          </p:cNvSpPr>
          <p:nvPr/>
        </p:nvSpPr>
        <p:spPr>
          <a:xfrm>
            <a:off x="4641850" y="3124200"/>
            <a:ext cx="4267200" cy="3048000"/>
          </a:xfrm>
          <a:prstGeom prst="rect">
            <a:avLst/>
          </a:prstGeom>
          <a:noFill/>
          <a:ln>
            <a:solidFill>
              <a:schemeClr val="tx1"/>
            </a:solidFill>
            <a:round/>
            <a:headEnd/>
            <a:tailEnd/>
          </a:ln>
        </p:spPr>
        <p:txBody>
          <a:bodyPr numCol="1" tIns="0">
            <a:spAutoFit/>
          </a:bodyPr>
          <a:lstStyle/>
          <a:p>
            <a:pPr algn="ctr" indent="0" marL="0"/>
            <a:r>
              <a:rPr b="1" dirty="0" lang="en-US" smtClean="0">
                <a:solidFill>
                  <a:srgbClr val="C00000"/>
                </a:solidFill>
              </a:rPr>
              <a:t>main.c</a:t>
            </a:r>
          </a:p>
          <a:p>
            <a:pPr indent="0" marL="0"/>
            <a:r>
              <a:rPr dirty="0" lang="en-US" smtClean="0"/>
              <a:t>#include &lt;stdio.h&gt;</a:t>
            </a:r>
          </a:p>
          <a:p>
            <a:pPr indent="0" marL="0"/>
            <a:r>
              <a:rPr dirty="0" lang="en-US" smtClean="0"/>
              <a:t>#include "h.h"</a:t>
            </a:r>
          </a:p>
          <a:p>
            <a:pPr indent="0" marL="0"/>
            <a:r>
              <a:rPr dirty="0" lang="en-US" smtClean="0"/>
              <a:t>main()</a:t>
            </a:r>
          </a:p>
          <a:p>
            <a:pPr indent="0" marL="0"/>
            <a:r>
              <a:rPr dirty="0" lang="en-US" smtClean="0"/>
              <a:t>{</a:t>
            </a:r>
          </a:p>
          <a:p>
            <a:pPr indent="0" marL="0"/>
            <a:r>
              <a:rPr dirty="0" lang="en-US" smtClean="0"/>
              <a:t> printf("in main(): i=%d\n", i);</a:t>
            </a:r>
          </a:p>
          <a:p>
            <a:pPr indent="0" marL="0"/>
            <a:r>
              <a:rPr dirty="0" lang="en-US" smtClean="0"/>
              <a:t> f();</a:t>
            </a:r>
          </a:p>
          <a:p>
            <a:pPr indent="0" marL="0"/>
            <a:r>
              <a:rPr dirty="0" lang="en-US" smtClean="0"/>
              <a:t>}</a:t>
            </a:r>
          </a:p>
        </p:txBody>
      </p:sp>
      <p:sp>
        <p:nvSpPr>
          <p:cNvPr id="250" name="Text Box 250"/>
          <p:cNvSpPr txBox="1">
            <a:spLocks/>
          </p:cNvSpPr>
          <p:nvPr/>
        </p:nvSpPr>
        <p:spPr>
          <a:xfrm>
            <a:off x="254000" y="1403350"/>
            <a:ext cx="7429500" cy="461962"/>
          </a:xfrm>
          <a:prstGeom prst="rect">
            <a:avLst/>
          </a:prstGeom>
          <a:noFill/>
          <a:ln>
            <a:solidFill>
              <a:schemeClr val="tx1"/>
            </a:solidFill>
            <a:round/>
            <a:headEnd/>
            <a:tailEnd/>
          </a:ln>
        </p:spPr>
        <p:txBody>
          <a:bodyPr numCol="1">
            <a:spAutoFit/>
          </a:bodyPr>
          <a:lstStyle/>
          <a:p>
            <a:pPr indent="0" marL="0"/>
            <a:r>
              <a:rPr b="1" dirty="0" lang="en-US" smtClean="0">
                <a:solidFill>
                  <a:srgbClr val="C6A02E"/>
                </a:solidFill>
              </a:rPr>
              <a:t>$ gcc -o m main.c f.c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 Box 25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Nested Includes</a:t>
            </a:r>
          </a:p>
        </p:txBody>
      </p:sp>
      <p:sp>
        <p:nvSpPr>
          <p:cNvPr id="252" name="Text Box 25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700">
                <a:ea charset="-120" pitchFamily="18" typeface="新細明體"/>
              </a:rPr>
              <a:t>A header file may contain </a:t>
            </a:r>
            <a:r>
              <a:rPr dirty="0" lang="en-US" smtClean="0" sz="270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 sz="2700">
                <a:ea charset="-120" pitchFamily="18" typeface="新細明體"/>
              </a:rPr>
              <a:t> directives.</a:t>
            </a:r>
          </a:p>
          <a:p>
            <a:pPr indent="-342900" marL="342900"/>
            <a:r>
              <a:rPr dirty="0" lang="en-US" smtClean="0" sz="2700">
                <a:latin charset="0" pitchFamily="49" typeface="Courier New"/>
                <a:ea charset="-120" pitchFamily="18" typeface="新細明體"/>
              </a:rPr>
              <a:t>stack.h</a:t>
            </a:r>
            <a:r>
              <a:rPr dirty="0" lang="en-US" smtClean="0" sz="2700">
                <a:ea charset="-120" pitchFamily="18" typeface="新細明體"/>
              </a:rPr>
              <a:t> contains the following prototypes: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int is_empty(void);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int is_full(void);</a:t>
            </a:r>
          </a:p>
          <a:p>
            <a:pPr indent="-342900" marL="342900"/>
            <a:r>
              <a:rPr dirty="0" lang="en-US" smtClean="0" sz="2700">
                <a:ea charset="-120" pitchFamily="18" typeface="新細明體"/>
              </a:rPr>
              <a:t>Since these functions return only 0 or 1, it’s a good idea to declare their return type to be </a:t>
            </a:r>
            <a:r>
              <a:rPr dirty="0" lang="en-US" smtClean="0" sz="2700">
                <a:latin charset="0" pitchFamily="49" typeface="Courier New"/>
                <a:ea charset="-120" pitchFamily="18" typeface="新細明體"/>
              </a:rPr>
              <a:t>Bool</a:t>
            </a:r>
            <a:r>
              <a:rPr dirty="0" lang="en-US" smtClean="0" sz="2700">
                <a:ea charset="-120" pitchFamily="18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Bool is_empty(void);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Bool is_full(void);</a:t>
            </a:r>
          </a:p>
          <a:p>
            <a:pPr indent="-342900" marL="342900"/>
            <a:r>
              <a:rPr dirty="0" lang="en-US" smtClean="0" sz="2700">
                <a:ea charset="-120" pitchFamily="18" typeface="新細明體"/>
              </a:rPr>
              <a:t>We’ll need to include the </a:t>
            </a:r>
            <a:r>
              <a:rPr dirty="0" lang="en-US" smtClean="0" sz="2700">
                <a:latin charset="0" pitchFamily="49" typeface="Courier New"/>
                <a:ea charset="-120" pitchFamily="18" typeface="新細明體"/>
              </a:rPr>
              <a:t>boolean.h</a:t>
            </a:r>
            <a:r>
              <a:rPr dirty="0" lang="en-US" smtClean="0" sz="2700">
                <a:ea charset="-120" pitchFamily="18" typeface="新細明體"/>
              </a:rPr>
              <a:t> file in </a:t>
            </a:r>
            <a:r>
              <a:rPr dirty="0" lang="en-US" smtClean="0" sz="2700">
                <a:latin charset="0" pitchFamily="49" typeface="Courier New"/>
                <a:ea charset="-120" pitchFamily="18" typeface="新細明體"/>
              </a:rPr>
              <a:t>stack.h</a:t>
            </a:r>
            <a:r>
              <a:rPr dirty="0" lang="en-US" smtClean="0" sz="2700">
                <a:ea charset="-120" pitchFamily="18" typeface="新細明體"/>
              </a:rPr>
              <a:t> so that the definition of </a:t>
            </a:r>
            <a:r>
              <a:rPr dirty="0" lang="en-US" smtClean="0" sz="2700">
                <a:latin charset="0" pitchFamily="49" typeface="Courier New"/>
                <a:ea charset="-120" pitchFamily="18" typeface="新細明體"/>
              </a:rPr>
              <a:t>Bool</a:t>
            </a:r>
            <a:r>
              <a:rPr dirty="0" lang="en-US" smtClean="0" sz="2700">
                <a:ea charset="-120" pitchFamily="18" typeface="新細明體"/>
              </a:rPr>
              <a:t> is available when </a:t>
            </a:r>
            <a:r>
              <a:rPr dirty="0" lang="en-US" smtClean="0" sz="2700">
                <a:latin charset="0" pitchFamily="49" typeface="Courier New"/>
                <a:ea charset="-120" pitchFamily="18" typeface="新細明體"/>
              </a:rPr>
              <a:t>stack.h</a:t>
            </a:r>
            <a:r>
              <a:rPr dirty="0" lang="en-US" smtClean="0" sz="2700">
                <a:ea charset="-120" pitchFamily="18" typeface="新細明體"/>
              </a:rPr>
              <a:t> is compiled.</a:t>
            </a:r>
          </a:p>
        </p:txBody>
      </p:sp>
      <p:sp>
        <p:nvSpPr>
          <p:cNvPr id="253" name="Text Box 25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54" name="Text Box 25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 Box 25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Nested Includes</a:t>
            </a:r>
          </a:p>
        </p:txBody>
      </p:sp>
      <p:sp>
        <p:nvSpPr>
          <p:cNvPr id="256" name="Text Box 25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Traditionally, C programmers shun nested includes.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However, the bias against nested includes has largely faded away, in part because nested includes are common practice in C++.</a:t>
            </a:r>
          </a:p>
        </p:txBody>
      </p:sp>
      <p:sp>
        <p:nvSpPr>
          <p:cNvPr id="257" name="Text Box 25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58" name="Text Box 25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Box 10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Source Files</a:t>
            </a:r>
          </a:p>
        </p:txBody>
      </p:sp>
      <p:sp>
        <p:nvSpPr>
          <p:cNvPr id="104" name="Text Box 10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program will read operands and operators, one by one, using a stack to keep track of intermediate results.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If the program reads a number, it will push the number onto the stack.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If the program reads an operator, it will pop two numbers from the stack, perform the operation, and then push the result back onto the stack.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When the program reaches the end of the user’s input, the value of the expression will be on the stack.</a:t>
            </a:r>
          </a:p>
        </p:txBody>
      </p:sp>
      <p:sp>
        <p:nvSpPr>
          <p:cNvPr id="105" name="Text Box 10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06" name="Text Box 10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 Box 25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Protecting Header Files</a:t>
            </a:r>
          </a:p>
        </p:txBody>
      </p:sp>
      <p:sp>
        <p:nvSpPr>
          <p:cNvPr id="260" name="Text Box 26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If a source file includes the same header file twice, compilation errors may result.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This problem is common when header files include other header files.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Suppose that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file1.h</a:t>
            </a:r>
            <a:r>
              <a:rPr dirty="0" lang="en-US" smtClean="0">
                <a:ea charset="-120" pitchFamily="18" typeface="新細明體"/>
              </a:rPr>
              <a:t> includes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file3.h</a:t>
            </a:r>
            <a:r>
              <a:rPr dirty="0" lang="en-US" smtClean="0">
                <a:ea charset="-120" pitchFamily="18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file2.h</a:t>
            </a:r>
            <a:r>
              <a:rPr dirty="0" lang="en-US" smtClean="0">
                <a:ea charset="-120" pitchFamily="18" typeface="新細明體"/>
              </a:rPr>
              <a:t> includes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file3.h</a:t>
            </a:r>
            <a:r>
              <a:rPr dirty="0" lang="en-US" smtClean="0">
                <a:ea charset="-120" pitchFamily="18" typeface="新細明體"/>
              </a:rPr>
              <a:t>,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prog.c</a:t>
            </a:r>
            <a:r>
              <a:rPr dirty="0" lang="en-US" smtClean="0">
                <a:ea charset="-120" pitchFamily="18" typeface="新細明體"/>
              </a:rPr>
              <a:t> includes both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file1.h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file2.h</a:t>
            </a:r>
            <a:r>
              <a:rPr dirty="0" lang="en-US" smtClean="0">
                <a:ea charset="-120" pitchFamily="18" typeface="新細明體"/>
              </a:rPr>
              <a:t>.</a:t>
            </a:r>
          </a:p>
        </p:txBody>
      </p:sp>
      <p:sp>
        <p:nvSpPr>
          <p:cNvPr id="261" name="Text Box 26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62" name="Text Box 26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 Box 26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Protecting Header Files</a:t>
            </a:r>
          </a:p>
        </p:txBody>
      </p:sp>
      <p:sp>
        <p:nvSpPr>
          <p:cNvPr id="264" name="Text Box 26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buNone/>
            </a:pPr>
            <a:endParaRPr dirty="0" lang="en-US" smtClean="0" sz="2400">
              <a:ea charset="-120" pitchFamily="18" typeface="新細明體"/>
            </a:endParaRPr>
          </a:p>
          <a:p>
            <a:pPr indent="-342900" marL="342900">
              <a:buNone/>
            </a:pPr>
            <a:endParaRPr dirty="0" lang="en-US" smtClean="0" sz="2400">
              <a:ea charset="-120" pitchFamily="18" typeface="新細明體"/>
            </a:endParaRPr>
          </a:p>
          <a:p>
            <a:pPr indent="-342900" marL="342900"/>
            <a:endParaRPr dirty="0" lang="en-US" smtClean="0" sz="2400">
              <a:ea charset="-120" pitchFamily="18" typeface="新細明體"/>
            </a:endParaRPr>
          </a:p>
          <a:p>
            <a:pPr indent="-342900" marL="342900"/>
            <a:endParaRPr dirty="0" lang="en-US" smtClean="0" sz="2400">
              <a:ea charset="-120" pitchFamily="18" typeface="新細明體"/>
            </a:endParaRPr>
          </a:p>
          <a:p>
            <a:pPr indent="-342900" marL="342900"/>
            <a:endParaRPr dirty="0" lang="en-US" smtClean="0" sz="2400">
              <a:ea charset="-120" pitchFamily="18" typeface="新細明體"/>
            </a:endParaRPr>
          </a:p>
          <a:p>
            <a:pPr indent="-342900" marL="342900"/>
            <a:endParaRPr dirty="0" lang="en-US" smtClean="0" sz="2400">
              <a:ea charset="-120" pitchFamily="18" typeface="新細明體"/>
            </a:endParaRPr>
          </a:p>
          <a:p>
            <a:pPr indent="-342900" marL="342900"/>
            <a:endParaRPr dirty="0" lang="en-US" smtClean="0" sz="2400">
              <a:ea charset="-120" pitchFamily="18" typeface="新細明體"/>
            </a:endParaRPr>
          </a:p>
          <a:p>
            <a:pPr indent="-342900" marL="342900"/>
            <a:endParaRPr dirty="0" lang="en-US" smtClean="0" sz="2400">
              <a:ea charset="-120" pitchFamily="18" typeface="新細明體"/>
            </a:endParaRPr>
          </a:p>
          <a:p>
            <a:pPr indent="-342900" marL="342900"/>
            <a:endParaRPr dirty="0" lang="en-US" smtClean="0" sz="2400">
              <a:ea charset="-120" pitchFamily="18" typeface="新細明體"/>
            </a:endParaRPr>
          </a:p>
          <a:p>
            <a:pPr indent="-342900" marL="342900"/>
            <a:endParaRPr dirty="0" lang="en-US" smtClean="0" sz="2200">
              <a:ea charset="-120" pitchFamily="18" typeface="新細明體"/>
            </a:endParaRPr>
          </a:p>
          <a:p>
            <a:pPr indent="-342900" marL="342900"/>
            <a:r>
              <a:rPr dirty="0" lang="en-US" smtClean="0" sz="2200">
                <a:ea charset="-120" pitchFamily="18" typeface="新細明體"/>
              </a:rPr>
              <a:t>When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prog.c</a:t>
            </a:r>
            <a:r>
              <a:rPr dirty="0" lang="en-US" smtClean="0" sz="2200">
                <a:ea charset="-120" pitchFamily="18" typeface="新細明體"/>
              </a:rPr>
              <a:t> is compiled,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file3.h</a:t>
            </a:r>
            <a:r>
              <a:rPr dirty="0" lang="en-US" smtClean="0" sz="2200">
                <a:ea charset="-120" pitchFamily="18" typeface="新細明體"/>
              </a:rPr>
              <a:t> will be compiled twice.</a:t>
            </a:r>
          </a:p>
        </p:txBody>
      </p:sp>
      <p:sp>
        <p:nvSpPr>
          <p:cNvPr id="265" name="Text Box 26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66" name="Text Box 26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pic>
        <p:nvPicPr>
          <p:cNvPr id="267" name="Picture 26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524000" y="1392237"/>
            <a:ext cx="598805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 Box 26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Protecting Header Files</a:t>
            </a:r>
          </a:p>
        </p:txBody>
      </p:sp>
      <p:sp>
        <p:nvSpPr>
          <p:cNvPr id="270" name="Text Box 27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Including the same header file twice doesn’t always cause a compilation error.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the file contains only macro definitions, function prototypes, and/or variable declarations, there won’t be any difficulty.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the file contains a type definition, however, we’ll get a compilation error.</a:t>
            </a:r>
          </a:p>
        </p:txBody>
      </p:sp>
      <p:sp>
        <p:nvSpPr>
          <p:cNvPr id="271" name="Text Box 27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72" name="Text Box 27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 Box 27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Protecting Header Files</a:t>
            </a:r>
          </a:p>
        </p:txBody>
      </p:sp>
      <p:sp>
        <p:nvSpPr>
          <p:cNvPr id="274" name="Text Box 27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Just to be safe, it’s probably a good idea to </a:t>
            </a:r>
            <a:r>
              <a:rPr dirty="0" lang="en-US" smtClean="0">
                <a:solidFill>
                  <a:srgbClr val="B82F25"/>
                </a:solidFill>
                <a:ea charset="-120" pitchFamily="18" typeface="新細明體"/>
              </a:rPr>
              <a:t>protect</a:t>
            </a:r>
            <a:r>
              <a:rPr dirty="0" lang="en-US" smtClean="0">
                <a:ea charset="-120" pitchFamily="18" typeface="新細明體"/>
              </a:rPr>
              <a:t> all header files </a:t>
            </a:r>
            <a:r>
              <a:rPr dirty="0" lang="en-US" smtClean="0">
                <a:solidFill>
                  <a:srgbClr val="B82F25"/>
                </a:solidFill>
                <a:ea charset="-120" pitchFamily="18" typeface="新細明體"/>
              </a:rPr>
              <a:t>against multiple inclusion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That way, we can add type definitions to a file later without the risk that we might forget to protect the file.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In addition, we might save some time during program development by avoiding unnecessary recompilation of the same header file.</a:t>
            </a:r>
          </a:p>
        </p:txBody>
      </p:sp>
      <p:sp>
        <p:nvSpPr>
          <p:cNvPr id="275" name="Text Box 27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76" name="Text Box 27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 Box 27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Protecting Header Files</a:t>
            </a:r>
          </a:p>
        </p:txBody>
      </p:sp>
      <p:sp>
        <p:nvSpPr>
          <p:cNvPr id="278" name="Text Box 27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To protect a header file, we’ll enclose the contents of the file in an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#ifndef</a:t>
            </a:r>
            <a:r>
              <a:rPr dirty="0" lang="en-US" smtClean="0">
                <a:ea charset="-120" pitchFamily="18" typeface="新細明體"/>
              </a:rPr>
              <a:t>-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#endif</a:t>
            </a:r>
            <a:r>
              <a:rPr dirty="0" lang="en-US" smtClean="0">
                <a:ea charset="-120" pitchFamily="18" typeface="新細明體"/>
              </a:rPr>
              <a:t> pair.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How to protect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boolean.h</a:t>
            </a:r>
            <a:r>
              <a:rPr dirty="0" lang="en-US" smtClean="0">
                <a:ea charset="-120" pitchFamily="18" typeface="新細明體"/>
              </a:rPr>
              <a:t> file: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#ifndef BOOLEAN_H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BOOLEAN_H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4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TRUE 1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FALSE 0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typedef int Bool;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4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#endif</a:t>
            </a:r>
          </a:p>
        </p:txBody>
      </p:sp>
      <p:sp>
        <p:nvSpPr>
          <p:cNvPr id="279" name="Text Box 27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80" name="Text Box 28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 Box 28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Protecting Header Files</a:t>
            </a:r>
          </a:p>
        </p:txBody>
      </p:sp>
      <p:sp>
        <p:nvSpPr>
          <p:cNvPr id="282" name="Text Box 28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Making name of the macro resemble the name of the header file is a good way to avoid conflicts with other macros.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Since we can’t name the macro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BOOLEAN.H</a:t>
            </a:r>
            <a:r>
              <a:rPr dirty="0" lang="en-US" smtClean="0">
                <a:ea charset="-120" pitchFamily="18" typeface="新細明體"/>
              </a:rPr>
              <a:t>, a name such as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BOOLEAN_H</a:t>
            </a:r>
            <a:r>
              <a:rPr dirty="0" lang="en-US" smtClean="0">
                <a:ea charset="-120" pitchFamily="18" typeface="新細明體"/>
              </a:rPr>
              <a:t> is a good alternative.</a:t>
            </a:r>
          </a:p>
        </p:txBody>
      </p:sp>
      <p:sp>
        <p:nvSpPr>
          <p:cNvPr id="283" name="Text Box 28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84" name="Text Box 28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28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#error</a:t>
            </a:r>
            <a:r>
              <a:rPr dirty="0" lang="en-US" smtClean="0">
                <a:ea charset="-120" pitchFamily="18" typeface="新細明體"/>
              </a:rPr>
              <a:t> Directives in Header Files</a:t>
            </a:r>
          </a:p>
        </p:txBody>
      </p:sp>
      <p:sp>
        <p:nvSpPr>
          <p:cNvPr id="286" name="Text Box 286"/>
          <p:cNvSpPr>
            <a:spLocks/>
          </p:cNvSpPr>
          <p:nvPr>
            <p:ph type="obj"/>
          </p:nvPr>
        </p:nvSpPr>
        <p:spPr>
          <a:xfrm>
            <a:off x="685800" y="1524000"/>
            <a:ext cx="78486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#error</a:t>
            </a:r>
            <a:r>
              <a:rPr dirty="0" lang="en-US" smtClean="0">
                <a:ea charset="-120" pitchFamily="18" typeface="新細明體"/>
              </a:rPr>
              <a:t> directives are often put in header files to check for conditions under which the header file shouldn’t be included.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Suppose that a header file uses a feature that didn’t exist prior to the original C89 standard.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#ifndef</a:t>
            </a:r>
            <a:r>
              <a:rPr dirty="0" lang="en-US" smtClean="0">
                <a:ea charset="-120" pitchFamily="18" typeface="新細明體"/>
              </a:rPr>
              <a:t> directive that tests for the existence of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__STDC__</a:t>
            </a:r>
            <a:r>
              <a:rPr dirty="0" lang="en-US" smtClean="0">
                <a:ea charset="-120" pitchFamily="18" typeface="新細明體"/>
              </a:rPr>
              <a:t> macro: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#ifndef __STDC__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#error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This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header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requires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a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Standard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C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compiler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#endif</a:t>
            </a:r>
          </a:p>
        </p:txBody>
      </p:sp>
      <p:sp>
        <p:nvSpPr>
          <p:cNvPr id="287" name="Text Box 28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88" name="Text Box 28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 Box 28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Dividing a Program into Files</a:t>
            </a:r>
          </a:p>
        </p:txBody>
      </p:sp>
      <p:sp>
        <p:nvSpPr>
          <p:cNvPr id="290" name="Text Box 29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Designing a program involves determining what functions it will need and arranging the functions into logically related groups.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Once a program has been designed, there is a simple technique for dividing it into files.</a:t>
            </a:r>
          </a:p>
        </p:txBody>
      </p:sp>
      <p:sp>
        <p:nvSpPr>
          <p:cNvPr id="291" name="Text Box 29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92" name="Text Box 29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 Box 29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Dividing a Program into Files</a:t>
            </a:r>
          </a:p>
        </p:txBody>
      </p:sp>
      <p:sp>
        <p:nvSpPr>
          <p:cNvPr id="294" name="Text Box 29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400">
                <a:ea charset="-120" pitchFamily="18" typeface="新細明體"/>
              </a:rPr>
              <a:t>Each set of functions will go into a separate source file (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foo.c</a:t>
            </a:r>
            <a:r>
              <a:rPr dirty="0" lang="en-US" smtClean="0" sz="2400">
                <a:ea charset="-120" pitchFamily="18" typeface="新細明體"/>
              </a:rPr>
              <a:t>).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Each source file will have a matching header file (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foo.h</a:t>
            </a:r>
            <a:r>
              <a:rPr dirty="0" lang="en-US" smtClean="0" sz="2400">
                <a:ea charset="-120" pitchFamily="18" typeface="新細明體"/>
              </a:rPr>
              <a:t>).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foo.h</a:t>
            </a:r>
            <a:r>
              <a:rPr dirty="0" lang="en-US" smtClean="0">
                <a:ea charset="-120" pitchFamily="18" typeface="新細明體"/>
              </a:rPr>
              <a:t> will contain prototypes for the functions defined in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foo.c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Functions to be used only within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foo.c</a:t>
            </a:r>
            <a:r>
              <a:rPr dirty="0" lang="en-US" smtClean="0">
                <a:ea charset="-120" pitchFamily="18" typeface="新細明體"/>
              </a:rPr>
              <a:t> should not be declared in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foo.h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foo.h</a:t>
            </a:r>
            <a:r>
              <a:rPr dirty="0" lang="en-US" smtClean="0" sz="2400">
                <a:ea charset="-120" pitchFamily="18" typeface="新細明體"/>
              </a:rPr>
              <a:t> will be included in each source file that needs to call a function defined in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foo.c</a:t>
            </a:r>
            <a:r>
              <a:rPr dirty="0" lang="en-US" smtClean="0" sz="240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foo.h</a:t>
            </a:r>
            <a:r>
              <a:rPr dirty="0" lang="en-US" smtClean="0" sz="2400">
                <a:ea charset="-120" pitchFamily="18" typeface="新細明體"/>
              </a:rPr>
              <a:t> will also be included in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foo.c</a:t>
            </a:r>
            <a:r>
              <a:rPr dirty="0" lang="en-US" smtClean="0" sz="2400">
                <a:ea charset="-120" pitchFamily="18" typeface="新細明體"/>
              </a:rPr>
              <a:t> so the compiler can check that the prototypes in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foo.h</a:t>
            </a:r>
            <a:r>
              <a:rPr dirty="0" lang="en-US" smtClean="0" sz="2400">
                <a:ea charset="-120" pitchFamily="18" typeface="新細明體"/>
              </a:rPr>
              <a:t> match the definitions in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foo.c</a:t>
            </a:r>
            <a:r>
              <a:rPr dirty="0" lang="en-US" smtClean="0" sz="2400">
                <a:ea charset="-120" pitchFamily="18" typeface="新細明體"/>
              </a:rPr>
              <a:t>.</a:t>
            </a:r>
          </a:p>
        </p:txBody>
      </p:sp>
      <p:sp>
        <p:nvSpPr>
          <p:cNvPr id="295" name="Text Box 29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96" name="Text Box 29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 Box 29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Dividing a Program into Files</a:t>
            </a:r>
          </a:p>
        </p:txBody>
      </p:sp>
      <p:sp>
        <p:nvSpPr>
          <p:cNvPr id="298" name="Text Box 29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main</a:t>
            </a:r>
            <a:r>
              <a:rPr dirty="0" lang="en-US" smtClean="0">
                <a:ea charset="-120" pitchFamily="18" typeface="新細明體"/>
              </a:rPr>
              <a:t> function will go in a file whose name matches the name of the program.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It’s possible that there are other functions in the same file as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main</a:t>
            </a:r>
            <a:r>
              <a:rPr dirty="0" lang="en-US" smtClean="0">
                <a:ea charset="-120" pitchFamily="18" typeface="新細明體"/>
              </a:rPr>
              <a:t>, so long as they’re not called from other files in the program.</a:t>
            </a:r>
          </a:p>
        </p:txBody>
      </p:sp>
      <p:sp>
        <p:nvSpPr>
          <p:cNvPr id="299" name="Text Box 29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00" name="Text Box 30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 Box 10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Source Files</a:t>
            </a:r>
          </a:p>
        </p:txBody>
      </p:sp>
      <p:sp>
        <p:nvSpPr>
          <p:cNvPr id="108" name="Text Box 10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How the expression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30</a:t>
            </a:r>
            <a:r>
              <a:rPr dirty="0" lang="en-US" smtClean="0" sz="2600">
                <a:ea charset="-120" pitchFamily="18" typeface="新細明體"/>
              </a:rPr>
              <a:t> 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5</a:t>
            </a:r>
            <a:r>
              <a:rPr dirty="0" lang="en-US" smtClean="0" sz="2600">
                <a:ea charset="-120" pitchFamily="18" typeface="新細明體"/>
              </a:rPr>
              <a:t> 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-</a:t>
            </a:r>
            <a:r>
              <a:rPr dirty="0" lang="en-US" smtClean="0" sz="2600">
                <a:ea charset="-120" pitchFamily="18" typeface="新細明體"/>
              </a:rPr>
              <a:t> 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7</a:t>
            </a:r>
            <a:r>
              <a:rPr dirty="0" lang="en-US" smtClean="0" sz="2600">
                <a:ea charset="-120" pitchFamily="18" typeface="新細明體"/>
              </a:rPr>
              <a:t> 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*</a:t>
            </a:r>
            <a:r>
              <a:rPr dirty="0" lang="en-US" smtClean="0" sz="2600">
                <a:ea charset="-120" pitchFamily="18" typeface="新細明體"/>
              </a:rPr>
              <a:t>: will be evaluated:</a:t>
            </a:r>
          </a:p>
          <a:p>
            <a:pPr indent="-514350" lvl="1" marL="914400">
              <a:buFontTx/>
              <a:buAutoNum type="arabicPeriod"/>
            </a:pPr>
            <a:r>
              <a:rPr dirty="0" lang="en-US" smtClean="0">
                <a:ea charset="-120" pitchFamily="18" typeface="新細明體"/>
              </a:rPr>
              <a:t>Push 30 onto the stack.</a:t>
            </a:r>
          </a:p>
          <a:p>
            <a:pPr indent="-514350" lvl="1" marL="914400">
              <a:buFontTx/>
              <a:buAutoNum type="arabicPeriod"/>
            </a:pPr>
            <a:r>
              <a:rPr dirty="0" lang="en-US" smtClean="0">
                <a:ea charset="-120" pitchFamily="18" typeface="新細明體"/>
              </a:rPr>
              <a:t>Push 5 onto the stack.</a:t>
            </a:r>
          </a:p>
          <a:p>
            <a:pPr indent="-514350" lvl="1" marL="914400">
              <a:buFontTx/>
              <a:buAutoNum type="arabicPeriod"/>
            </a:pPr>
            <a:r>
              <a:rPr dirty="0" lang="en-US" smtClean="0">
                <a:ea charset="-120" pitchFamily="18" typeface="新細明體"/>
              </a:rPr>
              <a:t>Pop the top two numbers from the stack, subtract 5 from 30, giving 25, and then push the result back onto the stack.</a:t>
            </a:r>
          </a:p>
          <a:p>
            <a:pPr indent="-514350" lvl="1" marL="914400">
              <a:buFontTx/>
              <a:buAutoNum type="arabicPeriod"/>
            </a:pPr>
            <a:r>
              <a:rPr dirty="0" lang="en-US" smtClean="0">
                <a:ea charset="-120" pitchFamily="18" typeface="新細明體"/>
              </a:rPr>
              <a:t>Push 7 onto the stack.</a:t>
            </a:r>
          </a:p>
          <a:p>
            <a:pPr indent="-514350" lvl="1" marL="914400">
              <a:buFontTx/>
              <a:buAutoNum type="arabicPeriod"/>
            </a:pPr>
            <a:r>
              <a:rPr dirty="0" lang="en-US" smtClean="0">
                <a:ea charset="-120" pitchFamily="18" typeface="新細明體"/>
              </a:rPr>
              <a:t>Pop the top two numbers from the stack, multiply them, and then push the result back onto the stack.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The stack will now contain 175, the value of the expression.</a:t>
            </a:r>
          </a:p>
        </p:txBody>
      </p:sp>
      <p:sp>
        <p:nvSpPr>
          <p:cNvPr id="109" name="Text Box 10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10" name="Text Box 11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 Box 30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Text Formatting</a:t>
            </a:r>
          </a:p>
        </p:txBody>
      </p:sp>
      <p:sp>
        <p:nvSpPr>
          <p:cNvPr id="302" name="Text Box 30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Let’s apply this technique to a small text-formatting program named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justify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Assume that a file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quote</a:t>
            </a:r>
            <a:r>
              <a:rPr dirty="0" lang="en-US" smtClean="0">
                <a:ea charset="-120" pitchFamily="18" typeface="新細明體"/>
              </a:rPr>
              <a:t> contains the following:</a:t>
            </a:r>
          </a:p>
          <a:p>
            <a:pPr indent="-342900" marL="342900">
              <a:lnSpc>
                <a:spcPct val="80000"/>
              </a:lnSpc>
              <a:spcBef>
                <a:spcPts val="9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C     is quirky,  flawed,    and  an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enormous   success.      Although accidents of   history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surely  helped,   it evidently    satisfied   a   need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for  a   system  implementation    language    efficient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enough   to  displace         assembly   language,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yet sufficiently   abstract   and fluent    to describe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algorithms   and     interactions    in a   wide   variety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of   environments.   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               --      Dennis     M.        Ritchie</a:t>
            </a:r>
          </a:p>
        </p:txBody>
      </p:sp>
      <p:sp>
        <p:nvSpPr>
          <p:cNvPr id="303" name="Text Box 30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04" name="Text Box 30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 Box 30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Text Formatting</a:t>
            </a:r>
          </a:p>
        </p:txBody>
      </p:sp>
      <p:sp>
        <p:nvSpPr>
          <p:cNvPr id="306" name="Text Box 30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To run the program from a UNIX or Windows prompt, we’d enter the command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justify &lt;quote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&lt;</a:t>
            </a:r>
            <a:r>
              <a:rPr dirty="0" lang="en-US" smtClean="0">
                <a:ea charset="-120" pitchFamily="18" typeface="新細明體"/>
              </a:rPr>
              <a:t> symbol informs the operating system that justify will read from the file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quote</a:t>
            </a:r>
            <a:r>
              <a:rPr dirty="0" lang="en-US" smtClean="0">
                <a:ea charset="-120" pitchFamily="18" typeface="新細明體"/>
              </a:rPr>
              <a:t> instead of accepting input from the keyboard.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This feature, supported by UNIX, Windows, and other operating systems, is called </a:t>
            </a:r>
            <a:r>
              <a:rPr b="1" dirty="0" i="1" lang="en-US" smtClean="0">
                <a:ea charset="-120" pitchFamily="18" typeface="新細明體"/>
              </a:rPr>
              <a:t>input redirection.</a:t>
            </a:r>
          </a:p>
        </p:txBody>
      </p:sp>
      <p:sp>
        <p:nvSpPr>
          <p:cNvPr id="307" name="Text Box 30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08" name="Text Box 30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 Box 30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Text Formatting</a:t>
            </a:r>
          </a:p>
        </p:txBody>
      </p:sp>
      <p:sp>
        <p:nvSpPr>
          <p:cNvPr id="310" name="Text Box 310"/>
          <p:cNvSpPr>
            <a:spLocks/>
          </p:cNvSpPr>
          <p:nvPr>
            <p:ph type="obj"/>
          </p:nvPr>
        </p:nvSpPr>
        <p:spPr>
          <a:xfrm>
            <a:off x="685800" y="1524000"/>
            <a:ext cx="80772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Output of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justify</a:t>
            </a:r>
            <a:r>
              <a:rPr dirty="0" lang="en-US" smtClean="0" sz="2600">
                <a:ea charset="-120" pitchFamily="18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900"/>
              </a:spcBef>
              <a:buNone/>
            </a:pPr>
            <a:r>
              <a:rPr dirty="0" lang="en-US" smtClean="0" sz="1700">
                <a:latin charset="0" pitchFamily="49" typeface="Courier New"/>
                <a:ea charset="-120" pitchFamily="18" typeface="新細明體"/>
              </a:rPr>
              <a:t>C is quirky,  flawed,  and  an  enormous  success.  Although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700">
                <a:latin charset="0" pitchFamily="49" typeface="Courier New"/>
                <a:ea charset="-120" pitchFamily="18" typeface="新細明體"/>
              </a:rPr>
              <a:t>accidents of history surely helped, it evidently satisfied a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700">
                <a:latin charset="0" pitchFamily="49" typeface="Courier New"/>
                <a:ea charset="-120" pitchFamily="18" typeface="新細明體"/>
              </a:rPr>
              <a:t>need for a system implementation language  efficient  enough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700">
                <a:latin charset="0" pitchFamily="49" typeface="Courier New"/>
                <a:ea charset="-120" pitchFamily="18" typeface="新細明體"/>
              </a:rPr>
              <a:t>to displace assembly language, yet sufficiently abstract and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700">
                <a:latin charset="0" pitchFamily="49" typeface="Courier New"/>
                <a:ea charset="-120" pitchFamily="18" typeface="新細明體"/>
              </a:rPr>
              <a:t>fluent to describe algorithms and  interactions  in  a  wide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700">
                <a:latin charset="0" pitchFamily="49" typeface="Courier New"/>
                <a:ea charset="-120" pitchFamily="18" typeface="新細明體"/>
              </a:rPr>
              <a:t>variety of environments. -- Dennis M. Ritchie</a:t>
            </a:r>
          </a:p>
          <a:p>
            <a:pPr indent="-342900" marL="342900">
              <a:spcBef>
                <a:spcPts val="600"/>
              </a:spcBef>
            </a:pPr>
            <a:r>
              <a:rPr dirty="0" lang="en-US" smtClean="0" sz="2600">
                <a:ea charset="-120" pitchFamily="18" typeface="新細明體"/>
              </a:rPr>
              <a:t>The output of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justify</a:t>
            </a:r>
            <a:r>
              <a:rPr dirty="0" lang="en-US" smtClean="0" sz="2600">
                <a:ea charset="-120" pitchFamily="18" typeface="新細明體"/>
              </a:rPr>
              <a:t> will normally appear on the screen, but we can save it in a file by using </a:t>
            </a:r>
            <a:r>
              <a:rPr b="1" dirty="0" i="1" lang="en-US" smtClean="0" sz="2600">
                <a:ea charset="-120" pitchFamily="18" typeface="新細明體"/>
              </a:rPr>
              <a:t>output redirection: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justify &lt;quote &gt;newquote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</a:pPr>
            <a:endParaRPr dirty="0" lang="en-US" smtClean="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500"/>
              </a:spcBef>
            </a:pPr>
            <a:endParaRPr dirty="0" lang="en-US" smtClean="0">
              <a:latin charset="0" pitchFamily="49" typeface="Courier New"/>
              <a:ea charset="-120" pitchFamily="18" typeface="新細明體"/>
            </a:endParaRPr>
          </a:p>
        </p:txBody>
      </p:sp>
      <p:sp>
        <p:nvSpPr>
          <p:cNvPr id="311" name="Text Box 31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12" name="Text Box 31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 Box 31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Text Formatting</a:t>
            </a:r>
          </a:p>
        </p:txBody>
      </p:sp>
      <p:sp>
        <p:nvSpPr>
          <p:cNvPr id="314" name="Text Box 31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justify</a:t>
            </a:r>
            <a:r>
              <a:rPr dirty="0" lang="en-US" smtClean="0">
                <a:ea charset="-120" pitchFamily="18" typeface="新細明體"/>
              </a:rPr>
              <a:t> will delete extra spaces and blank lines as well as filling and justifying lines.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“Filling” a line means adding words until one more word would cause the line to overflow.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“Justifying” a line means adding extra spaces between words so that each line has exactly the same length (60 characters).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Justification must be done so that the space between words in a line is equal (or nearly equal).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last line of the output won’t be justified.</a:t>
            </a:r>
          </a:p>
        </p:txBody>
      </p:sp>
      <p:sp>
        <p:nvSpPr>
          <p:cNvPr id="315" name="Text Box 31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16" name="Text Box 31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 Box 31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Text Formatting</a:t>
            </a:r>
          </a:p>
        </p:txBody>
      </p:sp>
      <p:sp>
        <p:nvSpPr>
          <p:cNvPr id="318" name="Text Box 31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We assume that no word is longer than 20 characters, including any adjacent punctuation.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the program encounters a longer word, it must ignore all characters after the first 20, replacing them with a single asterisk.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For example, the word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antidisestablishmentarianism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would be printed as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antidisestablishment*</a:t>
            </a:r>
          </a:p>
        </p:txBody>
      </p:sp>
      <p:sp>
        <p:nvSpPr>
          <p:cNvPr id="319" name="Text Box 31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20" name="Text Box 32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 Box 32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Text Formatting</a:t>
            </a:r>
          </a:p>
        </p:txBody>
      </p:sp>
      <p:sp>
        <p:nvSpPr>
          <p:cNvPr id="322" name="Text Box 32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program can’t write words one by one as they’re read.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Instead, it will have to store them in a “line buffer” until there are enough to fill a line.</a:t>
            </a:r>
          </a:p>
        </p:txBody>
      </p:sp>
      <p:sp>
        <p:nvSpPr>
          <p:cNvPr id="323" name="Text Box 32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24" name="Text Box 32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 Box 32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Text Formatting</a:t>
            </a:r>
          </a:p>
        </p:txBody>
      </p:sp>
      <p:sp>
        <p:nvSpPr>
          <p:cNvPr id="326" name="Text Box 32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heart of the program will be a loop: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for (;;)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</a:t>
            </a:r>
            <a:r>
              <a:rPr dirty="0" i="1" lang="en-US" smtClean="0" sz="2400">
                <a:ea charset="-120" pitchFamily="18" typeface="新細明體"/>
              </a:rPr>
              <a:t>read word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if (</a:t>
            </a:r>
            <a:r>
              <a:rPr dirty="0" i="1" lang="en-US" smtClean="0" sz="2400">
                <a:ea charset="-120" pitchFamily="18" typeface="新細明體"/>
              </a:rPr>
              <a:t>can’t read word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)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   </a:t>
            </a:r>
            <a:r>
              <a:rPr dirty="0" i="1" lang="en-US" smtClean="0" sz="2400">
                <a:ea charset="-120" pitchFamily="18" typeface="新細明體"/>
              </a:rPr>
              <a:t>write contents of line buffer without justification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   </a:t>
            </a:r>
            <a:r>
              <a:rPr dirty="0" i="1" lang="en-US" smtClean="0" sz="2400">
                <a:ea charset="-120" pitchFamily="18" typeface="新細明體"/>
              </a:rPr>
              <a:t>terminate program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}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if (</a:t>
            </a:r>
            <a:r>
              <a:rPr dirty="0" i="1" lang="en-US" smtClean="0" sz="2400">
                <a:ea charset="-120" pitchFamily="18" typeface="新細明體"/>
              </a:rPr>
              <a:t>word doesn’t fit in line buffer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)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  </a:t>
            </a:r>
            <a:r>
              <a:rPr dirty="0" i="1" lang="en-US" smtClean="0" sz="2400">
                <a:ea charset="-120" pitchFamily="18" typeface="新細明體"/>
              </a:rPr>
              <a:t>write contents of line buffer with justification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  </a:t>
            </a:r>
            <a:r>
              <a:rPr dirty="0" i="1" lang="en-US" smtClean="0" sz="2400">
                <a:ea charset="-120" pitchFamily="18" typeface="新細明體"/>
              </a:rPr>
              <a:t>clear line buffer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}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</a:t>
            </a:r>
            <a:r>
              <a:rPr dirty="0" i="1" lang="en-US" smtClean="0" sz="2400">
                <a:ea charset="-120" pitchFamily="18" typeface="新細明體"/>
              </a:rPr>
              <a:t>add word to line buffer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}</a:t>
            </a:r>
          </a:p>
        </p:txBody>
      </p:sp>
      <p:sp>
        <p:nvSpPr>
          <p:cNvPr id="327" name="Text Box 32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28" name="Text Box 32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 Box 32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Text Formatting</a:t>
            </a:r>
          </a:p>
        </p:txBody>
      </p:sp>
      <p:sp>
        <p:nvSpPr>
          <p:cNvPr id="330" name="Text Box 33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program will be split into three source files: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word.c</a:t>
            </a:r>
            <a:r>
              <a:rPr dirty="0" lang="en-US" smtClean="0">
                <a:ea charset="-120" pitchFamily="18" typeface="新細明體"/>
              </a:rPr>
              <a:t>: functions related to words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line.c</a:t>
            </a:r>
            <a:r>
              <a:rPr dirty="0" lang="en-US" smtClean="0">
                <a:ea charset="-120" pitchFamily="18" typeface="新細明體"/>
              </a:rPr>
              <a:t>: functions related to the line buffer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justify.c</a:t>
            </a:r>
            <a:r>
              <a:rPr dirty="0" lang="en-US" smtClean="0">
                <a:ea charset="-120" pitchFamily="18" typeface="新細明體"/>
              </a:rPr>
              <a:t>: contains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main</a:t>
            </a:r>
            <a:r>
              <a:rPr dirty="0" lang="en-US" smtClean="0">
                <a:ea charset="-120" pitchFamily="18" typeface="新細明體"/>
              </a:rPr>
              <a:t> function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We’ll also need two header files: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word.h</a:t>
            </a:r>
            <a:r>
              <a:rPr dirty="0" lang="en-US" smtClean="0">
                <a:ea charset="-120" pitchFamily="18" typeface="新細明體"/>
              </a:rPr>
              <a:t>: prototypes for the functions in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word.c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line.h</a:t>
            </a:r>
            <a:r>
              <a:rPr dirty="0" lang="en-US" smtClean="0">
                <a:ea charset="-120" pitchFamily="18" typeface="新細明體"/>
              </a:rPr>
              <a:t>: prototypes for the functions in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line.c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word.h</a:t>
            </a:r>
            <a:r>
              <a:rPr dirty="0" lang="en-US" smtClean="0">
                <a:ea charset="-120" pitchFamily="18" typeface="新細明體"/>
              </a:rPr>
              <a:t> will contain the prototype for a function that reads a word.</a:t>
            </a:r>
          </a:p>
        </p:txBody>
      </p:sp>
      <p:sp>
        <p:nvSpPr>
          <p:cNvPr id="331" name="Text Box 33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32" name="Text Box 33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 Box 333"/>
          <p:cNvSpPr>
            <a:spLocks/>
          </p:cNvSpPr>
          <p:nvPr>
            <p:ph type="obj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word.h</a:t>
            </a:r>
          </a:p>
          <a:p>
            <a:pPr indent="-342900" marL="342900">
              <a:spcBef>
                <a:spcPts val="200"/>
              </a:spcBef>
              <a:buNone/>
            </a:pPr>
            <a:endParaRPr dirty="0" lang="en-US" smtClean="0" sz="8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#ifndef WORD_H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#define WORD_H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/**********************************************************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read_word: Reads the next word from the input and    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stores it in word. Makes word empty if no 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word could be read because of end-of-file.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Truncates the word if its length exceeds  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len.                                      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read_word(char *word, int len);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#endif</a:t>
            </a:r>
          </a:p>
        </p:txBody>
      </p:sp>
      <p:sp>
        <p:nvSpPr>
          <p:cNvPr id="334" name="Text Box 33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35" name="Text Box 33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 Box 33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Text Formatting</a:t>
            </a:r>
          </a:p>
        </p:txBody>
      </p:sp>
      <p:sp>
        <p:nvSpPr>
          <p:cNvPr id="337" name="Text Box 33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outline of the main loop reveals the need for functions that perform the following operations: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Write contents of line buffer without justification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Determine how many characters are left in line buffer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Write contents of line buffer with justification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Clear line buffer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Add word to line buffer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We’ll call these functions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flush_line</a:t>
            </a:r>
            <a:r>
              <a:rPr dirty="0" lang="en-US" smtClean="0">
                <a:ea charset="-120" pitchFamily="18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space_remaining</a:t>
            </a:r>
            <a:r>
              <a:rPr dirty="0" lang="en-US" smtClean="0">
                <a:ea charset="-120" pitchFamily="18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write_line</a:t>
            </a:r>
            <a:r>
              <a:rPr dirty="0" lang="en-US" smtClean="0">
                <a:ea charset="-120" pitchFamily="18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clear_line</a:t>
            </a:r>
            <a:r>
              <a:rPr dirty="0" lang="en-US" smtClean="0">
                <a:ea charset="-120" pitchFamily="18" typeface="新細明體"/>
              </a:rPr>
              <a:t>,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add_word</a:t>
            </a:r>
            <a:r>
              <a:rPr dirty="0" lang="en-US" smtClean="0">
                <a:ea charset="-120" pitchFamily="18" typeface="新細明體"/>
              </a:rPr>
              <a:t>.</a:t>
            </a:r>
          </a:p>
        </p:txBody>
      </p:sp>
      <p:sp>
        <p:nvSpPr>
          <p:cNvPr id="338" name="Text Box 33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39" name="Text Box 33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 Box 11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Source Files</a:t>
            </a:r>
          </a:p>
        </p:txBody>
      </p:sp>
      <p:sp>
        <p:nvSpPr>
          <p:cNvPr id="112" name="Text Box 11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program’s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main</a:t>
            </a:r>
            <a:r>
              <a:rPr dirty="0" lang="en-US" smtClean="0">
                <a:ea charset="-120" pitchFamily="18" typeface="新細明體"/>
              </a:rPr>
              <a:t> function will contain a loop that performs the following actions: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Read a “token” (a number or an operator).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If the token is a number, push it onto the stack.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If the token is an operator, pop its operands from the stack, perform the operation, and then push the result back onto the stack.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When dividing a program like this one into files, it makes sense to put related functions and variables into the same file.</a:t>
            </a:r>
          </a:p>
        </p:txBody>
      </p:sp>
      <p:sp>
        <p:nvSpPr>
          <p:cNvPr id="113" name="Text Box 11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14" name="Text Box 11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 Box 340"/>
          <p:cNvSpPr>
            <a:spLocks/>
          </p:cNvSpPr>
          <p:nvPr>
            <p:ph type="obj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line.h</a:t>
            </a:r>
          </a:p>
          <a:p>
            <a:pPr indent="-342900" marL="342900">
              <a:spcBef>
                <a:spcPts val="200"/>
              </a:spcBef>
              <a:buNone/>
            </a:pPr>
            <a:endParaRPr dirty="0" lang="en-US" smtClean="0" sz="8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#ifndef LINE_H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#define LINE_H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/**********************************************************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clear_line: Clears the current line.                 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clear_line(void);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/**********************************************************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add_word: Adds word to the end of the current line.  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If this is not the first word on the line, 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puts one space before word.                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add_word(const char *word);</a:t>
            </a:r>
          </a:p>
        </p:txBody>
      </p:sp>
      <p:sp>
        <p:nvSpPr>
          <p:cNvPr id="341" name="Text Box 34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42" name="Text Box 34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 Box 343"/>
          <p:cNvSpPr>
            <a:spLocks/>
          </p:cNvSpPr>
          <p:nvPr>
            <p:ph type="obj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/**********************************************************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space_remaining: Returns the number of characters left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   in the current line.                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int space_remaining(void);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/**********************************************************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write_line: Writes the current line with             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justification.                           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write_line(void);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/**********************************************************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flush_line: Writes the current line without          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justification. If the line is empty, does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nothing.                                 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flush_line(void);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#endif</a:t>
            </a:r>
          </a:p>
        </p:txBody>
      </p:sp>
      <p:sp>
        <p:nvSpPr>
          <p:cNvPr id="344" name="Text Box 34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45" name="Text Box 34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 Box 34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Text Formatting</a:t>
            </a:r>
          </a:p>
        </p:txBody>
      </p:sp>
      <p:sp>
        <p:nvSpPr>
          <p:cNvPr id="347" name="Text Box 34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Before we write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word.c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line.c</a:t>
            </a:r>
            <a:r>
              <a:rPr dirty="0" lang="en-US" smtClean="0">
                <a:ea charset="-120" pitchFamily="18" typeface="新細明體"/>
              </a:rPr>
              <a:t> files, we can use the functions declared in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word.h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line.h</a:t>
            </a:r>
            <a:r>
              <a:rPr dirty="0" lang="en-US" smtClean="0">
                <a:ea charset="-120" pitchFamily="18" typeface="新細明體"/>
              </a:rPr>
              <a:t> to write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justify.c</a:t>
            </a:r>
            <a:r>
              <a:rPr dirty="0" lang="en-US" smtClean="0">
                <a:ea charset="-120" pitchFamily="18" typeface="新細明體"/>
              </a:rPr>
              <a:t>, the main program.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Writing this file is mostly a matter of translating the original loop design into C.</a:t>
            </a:r>
          </a:p>
        </p:txBody>
      </p:sp>
      <p:sp>
        <p:nvSpPr>
          <p:cNvPr id="348" name="Text Box 34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49" name="Text Box 34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 Box 350"/>
          <p:cNvSpPr>
            <a:spLocks/>
          </p:cNvSpPr>
          <p:nvPr>
            <p:ph type="obj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justify.c</a:t>
            </a:r>
          </a:p>
          <a:p>
            <a:pPr indent="-342900" marL="342900">
              <a:spcBef>
                <a:spcPts val="200"/>
              </a:spcBef>
              <a:buNone/>
            </a:pPr>
            <a:endParaRPr dirty="0" lang="en-US" smtClean="0" sz="8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 Formats a file of text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#include &lt;string.h&gt;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#include "line.h"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#include "word.h"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#define MAX_WORD_LEN 20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int main(void)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char word[MAX_WORD_LEN+2];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int word_len; </a:t>
            </a:r>
          </a:p>
        </p:txBody>
      </p:sp>
      <p:sp>
        <p:nvSpPr>
          <p:cNvPr id="351" name="Text Box 35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52" name="Text Box 35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 Box 353"/>
          <p:cNvSpPr>
            <a:spLocks/>
          </p:cNvSpPr>
          <p:nvPr>
            <p:ph type="obj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clear_line();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for (;;)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read_word(word, MAX_WORD_LEN+1);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word_len = strlen(word);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if (word_len == 0)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flush_line();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return 0;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if (word_len &gt; MAX_WORD_LEN)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word[MAX_WORD_LEN] = '*';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if (word_len + 1 &gt; space_remaining())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write_line();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clear_line();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add_word(word);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</p:txBody>
      </p:sp>
      <p:sp>
        <p:nvSpPr>
          <p:cNvPr id="354" name="Text Box 35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55" name="Text Box 35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 Box 35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Text Formatting</a:t>
            </a:r>
          </a:p>
        </p:txBody>
      </p:sp>
      <p:sp>
        <p:nvSpPr>
          <p:cNvPr id="357" name="Text Box 35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main</a:t>
            </a:r>
            <a:r>
              <a:rPr dirty="0" lang="en-US" smtClean="0">
                <a:ea charset="-120" pitchFamily="18" typeface="新細明體"/>
              </a:rPr>
              <a:t> uses a trick to handle words that exceed 20 characters.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When it calls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read_word</a:t>
            </a:r>
            <a:r>
              <a:rPr dirty="0" lang="en-US" smtClean="0">
                <a:ea charset="-120" pitchFamily="18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main</a:t>
            </a:r>
            <a:r>
              <a:rPr dirty="0" lang="en-US" smtClean="0">
                <a:ea charset="-120" pitchFamily="18" typeface="新細明體"/>
              </a:rPr>
              <a:t> tells it to truncate any word that exceeds 21 characters.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After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read_word</a:t>
            </a:r>
            <a:r>
              <a:rPr dirty="0" lang="en-US" smtClean="0">
                <a:ea charset="-120" pitchFamily="18" typeface="新細明體"/>
              </a:rPr>
              <a:t> returns,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main</a:t>
            </a:r>
            <a:r>
              <a:rPr dirty="0" lang="en-US" smtClean="0">
                <a:ea charset="-120" pitchFamily="18" typeface="新細明體"/>
              </a:rPr>
              <a:t> checks whether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word</a:t>
            </a:r>
            <a:r>
              <a:rPr dirty="0" lang="en-US" smtClean="0">
                <a:ea charset="-120" pitchFamily="18" typeface="新細明體"/>
              </a:rPr>
              <a:t> contains a string that’s longer than 20 characters.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so, the word must have been at least 21 characters long (before truncation), so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main</a:t>
            </a:r>
            <a:r>
              <a:rPr dirty="0" lang="en-US" smtClean="0">
                <a:ea charset="-120" pitchFamily="18" typeface="新細明體"/>
              </a:rPr>
              <a:t> replaces its 21st character by an asterisk.</a:t>
            </a:r>
          </a:p>
        </p:txBody>
      </p:sp>
      <p:sp>
        <p:nvSpPr>
          <p:cNvPr id="358" name="Text Box 35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59" name="Text Box 35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 Box 36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Text Formatting</a:t>
            </a:r>
          </a:p>
        </p:txBody>
      </p:sp>
      <p:sp>
        <p:nvSpPr>
          <p:cNvPr id="361" name="Text Box 36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word.h</a:t>
            </a:r>
            <a:r>
              <a:rPr dirty="0" lang="en-US" smtClean="0">
                <a:ea charset="-120" pitchFamily="18" typeface="新細明體"/>
              </a:rPr>
              <a:t> header file has a prototype for only one function,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read_word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read_word</a:t>
            </a:r>
            <a:r>
              <a:rPr dirty="0" lang="en-US" smtClean="0">
                <a:ea charset="-120" pitchFamily="18" typeface="新細明體"/>
              </a:rPr>
              <a:t> is easier to write if we add a small “helper” function,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read_char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read_char</a:t>
            </a:r>
            <a:r>
              <a:rPr dirty="0" lang="en-US" smtClean="0">
                <a:ea charset="-120" pitchFamily="18" typeface="新細明體"/>
              </a:rPr>
              <a:t>’s job is to read a single character and, if it’s a new-line character or tab, convert it to a space.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Having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read_word</a:t>
            </a:r>
            <a:r>
              <a:rPr dirty="0" lang="en-US" smtClean="0">
                <a:ea charset="-120" pitchFamily="18" typeface="新細明體"/>
              </a:rPr>
              <a:t> call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read_char</a:t>
            </a:r>
            <a:r>
              <a:rPr dirty="0" lang="en-US" smtClean="0">
                <a:ea charset="-120" pitchFamily="18" typeface="新細明體"/>
              </a:rPr>
              <a:t> instead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getchar</a:t>
            </a:r>
            <a:r>
              <a:rPr dirty="0" lang="en-US" smtClean="0">
                <a:ea charset="-120" pitchFamily="18" typeface="新細明體"/>
              </a:rPr>
              <a:t> solves the problem of treating new-line characters and tabs as spaces.</a:t>
            </a:r>
          </a:p>
        </p:txBody>
      </p:sp>
      <p:sp>
        <p:nvSpPr>
          <p:cNvPr id="362" name="Text Box 36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63" name="Text Box 36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 Box 364"/>
          <p:cNvSpPr>
            <a:spLocks/>
          </p:cNvSpPr>
          <p:nvPr>
            <p:ph type="obj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word.c</a:t>
            </a:r>
          </a:p>
          <a:p>
            <a:pPr indent="-342900" marL="342900">
              <a:spcBef>
                <a:spcPts val="200"/>
              </a:spcBef>
              <a:buNone/>
            </a:pPr>
            <a:endParaRPr dirty="0" lang="en-US" smtClean="0" sz="8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#include &lt;stdio.h&gt;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#include "word.h"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int read_char(void)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int ch = getchar();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if (ch == '\n' || ch == '\t')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return ' ';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return ch;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</p:txBody>
      </p:sp>
      <p:sp>
        <p:nvSpPr>
          <p:cNvPr id="365" name="Text Box 36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66" name="Text Box 36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 Box 367"/>
          <p:cNvSpPr>
            <a:spLocks/>
          </p:cNvSpPr>
          <p:nvPr>
            <p:ph type="obj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read_word(char *word, int len)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int ch, pos = 0;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while ((ch = read_char()) == ' ')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while (ch != ' ' &amp;&amp; ch != EOF)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if (pos &lt; len)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word[pos++] = ch;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ch = read_char();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word[pos] = '\0';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</p:txBody>
      </p:sp>
      <p:sp>
        <p:nvSpPr>
          <p:cNvPr id="368" name="Text Box 36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69" name="Text Box 36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 Box 37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Text Formatting</a:t>
            </a:r>
          </a:p>
        </p:txBody>
      </p:sp>
      <p:sp>
        <p:nvSpPr>
          <p:cNvPr id="371" name="Text Box 37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line.c</a:t>
            </a:r>
            <a:r>
              <a:rPr dirty="0" lang="en-US" smtClean="0">
                <a:ea charset="-120" pitchFamily="18" typeface="新細明體"/>
              </a:rPr>
              <a:t> supplies definitions of the functions declared in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line.h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line.c</a:t>
            </a:r>
            <a:r>
              <a:rPr dirty="0" lang="en-US" smtClean="0">
                <a:ea charset="-120" pitchFamily="18" typeface="新細明體"/>
              </a:rPr>
              <a:t> will also need variables to keep track of the state of the line buffer: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line</a:t>
            </a:r>
            <a:r>
              <a:rPr dirty="0" lang="en-US" smtClean="0">
                <a:ea charset="-120" pitchFamily="18" typeface="新細明體"/>
              </a:rPr>
              <a:t>: characters in the current line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line_len</a:t>
            </a:r>
            <a:r>
              <a:rPr dirty="0" lang="en-US" smtClean="0">
                <a:ea charset="-120" pitchFamily="18" typeface="新細明體"/>
              </a:rPr>
              <a:t>: number of characters in the current line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num_words</a:t>
            </a:r>
            <a:r>
              <a:rPr dirty="0" lang="en-US" smtClean="0">
                <a:ea charset="-120" pitchFamily="18" typeface="新細明體"/>
              </a:rPr>
              <a:t>: number of words in the current line</a:t>
            </a:r>
          </a:p>
        </p:txBody>
      </p:sp>
      <p:sp>
        <p:nvSpPr>
          <p:cNvPr id="372" name="Text Box 37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73" name="Text Box 37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11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Source Files</a:t>
            </a:r>
          </a:p>
        </p:txBody>
      </p:sp>
      <p:sp>
        <p:nvSpPr>
          <p:cNvPr id="116" name="Text Box 11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function that reads tokens could go into one source file (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token.c</a:t>
            </a:r>
            <a:r>
              <a:rPr dirty="0" lang="en-US" smtClean="0">
                <a:ea charset="-120" pitchFamily="18" typeface="新細明體"/>
              </a:rPr>
              <a:t>, say), together with any functions that have to do with tokens.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Stack-related functions such as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push</a:t>
            </a:r>
            <a:r>
              <a:rPr dirty="0" lang="en-US" smtClean="0">
                <a:ea charset="-120" pitchFamily="18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pop</a:t>
            </a:r>
            <a:r>
              <a:rPr dirty="0" lang="en-US" smtClean="0">
                <a:ea charset="-120" pitchFamily="18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make_empty</a:t>
            </a:r>
            <a:r>
              <a:rPr dirty="0" lang="en-US" smtClean="0">
                <a:ea charset="-120" pitchFamily="18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is_empty</a:t>
            </a:r>
            <a:r>
              <a:rPr dirty="0" lang="en-US" smtClean="0">
                <a:ea charset="-120" pitchFamily="18" typeface="新細明體"/>
              </a:rPr>
              <a:t>,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is_full</a:t>
            </a:r>
            <a:r>
              <a:rPr dirty="0" lang="en-US" smtClean="0">
                <a:ea charset="-120" pitchFamily="18" typeface="新細明體"/>
              </a:rPr>
              <a:t> could go into a different file,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stack.c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variables that represent the stack would also go into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stack.c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main</a:t>
            </a:r>
            <a:r>
              <a:rPr dirty="0" lang="en-US" smtClean="0">
                <a:ea charset="-120" pitchFamily="18" typeface="新細明體"/>
              </a:rPr>
              <a:t> function would go into yet another file,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calc.c</a:t>
            </a:r>
            <a:r>
              <a:rPr dirty="0" lang="en-US" smtClean="0">
                <a:ea charset="-120" pitchFamily="18" typeface="新細明體"/>
              </a:rPr>
              <a:t>.</a:t>
            </a:r>
          </a:p>
        </p:txBody>
      </p:sp>
      <p:sp>
        <p:nvSpPr>
          <p:cNvPr id="117" name="Text Box 11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18" name="Text Box 11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 Box 374"/>
          <p:cNvSpPr>
            <a:spLocks/>
          </p:cNvSpPr>
          <p:nvPr>
            <p:ph type="obj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line.c</a:t>
            </a:r>
          </a:p>
          <a:p>
            <a:pPr indent="-342900" marL="342900">
              <a:spcBef>
                <a:spcPts val="200"/>
              </a:spcBef>
              <a:buNone/>
            </a:pPr>
            <a:endParaRPr dirty="0" lang="en-US" smtClean="0" sz="8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#include &lt;stdio.h&gt;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#include &lt;string.h&gt;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#include "line.h"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#define MAX_LINE_LEN 60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char line[MAX_LINE_LEN+1];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int line_len = 0;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int num_words = 0;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clear_line(void)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line[0] = '\0';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line_len = 0;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num_words = 0;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</p:txBody>
      </p:sp>
      <p:sp>
        <p:nvSpPr>
          <p:cNvPr id="375" name="Text Box 37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76" name="Text Box 37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 Box 377"/>
          <p:cNvSpPr>
            <a:spLocks/>
          </p:cNvSpPr>
          <p:nvPr>
            <p:ph type="obj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add_word(const char *word)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if (num_words &gt; 0)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line[line_len] = ' ';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line[line_len+1] = '\0';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line_len++;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strcat(line, word);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line_len += strlen(word);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num_words++;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int space_remaining(void)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return MAX_LINE_LEN - line_len;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</p:txBody>
      </p:sp>
      <p:sp>
        <p:nvSpPr>
          <p:cNvPr id="378" name="Text Box 37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79" name="Text Box 37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Box 380"/>
          <p:cNvSpPr>
            <a:spLocks/>
          </p:cNvSpPr>
          <p:nvPr>
            <p:ph type="obj"/>
          </p:nvPr>
        </p:nvSpPr>
        <p:spPr>
          <a:xfrm>
            <a:off x="685800" y="762000"/>
            <a:ext cx="78486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write_line(void)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int extra_spaces, spaces_to_insert, i, j;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extra_spaces = MAX_LINE_LEN - line_len;</a:t>
            </a: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for (i = 0; i &lt; line_len; i++) {</a:t>
            </a: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if (line[i] != ' ')</a:t>
            </a: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putchar(line[i]);</a:t>
            </a: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else {</a:t>
            </a: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spaces_to_insert = extra_spaces / (num_words - 1);</a:t>
            </a: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for (j = 1; j &lt;= spaces_to_insert + 1; j++)</a:t>
            </a: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  putchar(' ');</a:t>
            </a: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extra_spaces -= spaces_to_insert;</a:t>
            </a: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num_words--;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}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}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putchar('\n');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flush_line(void)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if (line_len &gt; 0)</a:t>
            </a: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puts(line);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</p:txBody>
      </p:sp>
      <p:sp>
        <p:nvSpPr>
          <p:cNvPr id="381" name="Text Box 38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82" name="Text Box 38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 Box 38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Building a Multiple-File Program</a:t>
            </a:r>
          </a:p>
        </p:txBody>
      </p:sp>
      <p:sp>
        <p:nvSpPr>
          <p:cNvPr id="384" name="Text Box 38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Building a large program requires the same basic steps as building a small one: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Compiling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Linking</a:t>
            </a:r>
          </a:p>
        </p:txBody>
      </p:sp>
      <p:sp>
        <p:nvSpPr>
          <p:cNvPr id="385" name="Text Box 38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86" name="Text Box 38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 Box 38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Building a Multiple-File Program</a:t>
            </a:r>
          </a:p>
        </p:txBody>
      </p:sp>
      <p:sp>
        <p:nvSpPr>
          <p:cNvPr id="388" name="Text Box 38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Each source file in the program must be compiled separately.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Header files don’t need to be compiled.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contents of a header file are automatically compiled whenever a source file that includes it is compiled.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For each source file, the compiler generates a file containing object code.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These files—known as </a:t>
            </a:r>
            <a:r>
              <a:rPr b="1" dirty="0" i="1" lang="en-US" smtClean="0">
                <a:ea charset="-120" pitchFamily="18" typeface="新細明體"/>
              </a:rPr>
              <a:t>object files</a:t>
            </a:r>
            <a:r>
              <a:rPr dirty="0" lang="en-US" smtClean="0">
                <a:ea charset="-120" pitchFamily="18" typeface="新細明體"/>
              </a:rPr>
              <a:t>—have the extension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.o</a:t>
            </a:r>
            <a:r>
              <a:rPr dirty="0" lang="en-US" smtClean="0">
                <a:ea charset="-120" pitchFamily="18" typeface="新細明體"/>
              </a:rPr>
              <a:t> in UNIX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.obj</a:t>
            </a:r>
            <a:r>
              <a:rPr dirty="0" lang="en-US" smtClean="0">
                <a:ea charset="-120" pitchFamily="18" typeface="新細明體"/>
              </a:rPr>
              <a:t> in Windows.</a:t>
            </a:r>
          </a:p>
        </p:txBody>
      </p:sp>
      <p:sp>
        <p:nvSpPr>
          <p:cNvPr id="389" name="Text Box 38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90" name="Text Box 39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 Box 39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Building a Multiple-File Program</a:t>
            </a:r>
          </a:p>
        </p:txBody>
      </p:sp>
      <p:sp>
        <p:nvSpPr>
          <p:cNvPr id="392" name="Text Box 39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linker combines the object files created in the previous step—along with code for library functions—to produce an executable file.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Among other duties, the linker is responsible for resolving external references left behind by the compiler.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An external reference occurs when a function in one file calls a function defined in another file or accesses a variable defined in another file.</a:t>
            </a:r>
          </a:p>
        </p:txBody>
      </p:sp>
      <p:sp>
        <p:nvSpPr>
          <p:cNvPr id="393" name="Text Box 39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94" name="Text Box 39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 Box 39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Building a Multiple-File Program</a:t>
            </a:r>
          </a:p>
        </p:txBody>
      </p:sp>
      <p:sp>
        <p:nvSpPr>
          <p:cNvPr id="396" name="Text Box 39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Most compilers allow us to build a program in a single step.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GCC command that builds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justify</a:t>
            </a:r>
            <a:r>
              <a:rPr dirty="0" lang="en-US" smtClean="0">
                <a:ea charset="-120" pitchFamily="18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gcc -o justify justify.c line.c word.c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three source files are first compiled into object code.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object files are then automatically passed to the linker, which combines them into a single file.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-o</a:t>
            </a:r>
            <a:r>
              <a:rPr dirty="0" lang="en-US" smtClean="0">
                <a:ea charset="-120" pitchFamily="18" typeface="新細明體"/>
              </a:rPr>
              <a:t> option specifies that we want the executable file to be named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justify</a:t>
            </a:r>
            <a:r>
              <a:rPr dirty="0" lang="en-US" smtClean="0">
                <a:ea charset="-120" pitchFamily="18" typeface="新細明體"/>
              </a:rPr>
              <a:t>.</a:t>
            </a:r>
          </a:p>
        </p:txBody>
      </p:sp>
      <p:sp>
        <p:nvSpPr>
          <p:cNvPr id="397" name="Text Box 39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98" name="Text Box 39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 Box 39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Makefiles</a:t>
            </a:r>
          </a:p>
        </p:txBody>
      </p:sp>
      <p:sp>
        <p:nvSpPr>
          <p:cNvPr id="400" name="Text Box 40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To make it easier to build large programs, UNIX originated the concept of the </a:t>
            </a:r>
            <a:r>
              <a:rPr b="1" dirty="0" i="1" lang="en-US" smtClean="0">
                <a:ea charset="-120" pitchFamily="18" typeface="新細明體"/>
              </a:rPr>
              <a:t>makefile.</a:t>
            </a:r>
            <a:r>
              <a:rPr dirty="0" lang="en-US" smtClean="0">
                <a:ea charset="-120" pitchFamily="18" typeface="新細明體"/>
              </a:rPr>
              <a:t> 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makefile not only lists the files that are part of the program, but also describes </a:t>
            </a:r>
            <a:r>
              <a:rPr b="1" dirty="0" i="1" lang="en-US" smtClean="0">
                <a:ea charset="-120" pitchFamily="18" typeface="新細明體"/>
              </a:rPr>
              <a:t>dependencies</a:t>
            </a:r>
            <a:r>
              <a:rPr dirty="0" lang="en-US" smtClean="0">
                <a:ea charset="-120" pitchFamily="18" typeface="新細明體"/>
              </a:rPr>
              <a:t> among the files.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Suppose that the file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foo.c</a:t>
            </a:r>
            <a:r>
              <a:rPr dirty="0" lang="en-US" smtClean="0">
                <a:ea charset="-120" pitchFamily="18" typeface="新細明體"/>
              </a:rPr>
              <a:t> includes the file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bar.h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We say that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foo.c</a:t>
            </a:r>
            <a:r>
              <a:rPr dirty="0" lang="en-US" smtClean="0">
                <a:ea charset="-120" pitchFamily="18" typeface="新細明體"/>
              </a:rPr>
              <a:t> “depends” on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bar.h</a:t>
            </a:r>
            <a:r>
              <a:rPr dirty="0" lang="en-US" smtClean="0">
                <a:ea charset="-120" pitchFamily="18" typeface="新細明體"/>
              </a:rPr>
              <a:t>, because a change to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bar.h</a:t>
            </a:r>
            <a:r>
              <a:rPr dirty="0" lang="en-US" smtClean="0">
                <a:ea charset="-120" pitchFamily="18" typeface="新細明體"/>
              </a:rPr>
              <a:t> will require us to recompile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foo.c</a:t>
            </a:r>
            <a:r>
              <a:rPr dirty="0" lang="en-US" smtClean="0">
                <a:ea charset="-120" pitchFamily="18" typeface="新細明體"/>
              </a:rPr>
              <a:t>.</a:t>
            </a:r>
          </a:p>
        </p:txBody>
      </p:sp>
      <p:sp>
        <p:nvSpPr>
          <p:cNvPr id="401" name="Text Box 40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02" name="Text Box 40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 Box 40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Makefiles</a:t>
            </a:r>
          </a:p>
        </p:txBody>
      </p:sp>
      <p:sp>
        <p:nvSpPr>
          <p:cNvPr id="404" name="Text Box 404"/>
          <p:cNvSpPr>
            <a:spLocks/>
          </p:cNvSpPr>
          <p:nvPr>
            <p:ph type="obj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 UNIX makefile for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justify</a:t>
            </a:r>
            <a:r>
              <a:rPr dirty="0" lang="en-US" smtClean="0">
                <a:ea charset="-120" pitchFamily="18" typeface="新細明體"/>
              </a:rPr>
              <a:t> program: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justify: justify.o word.o line.o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        gcc -o justify justify.o word.o line.o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justify.o: justify.c word.h line.h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        gcc -c justify.c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word.o: word.c word.h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        gcc -c word.c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line.o: line.c line.h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        gcc -c line.c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endParaRPr dirty="0" lang="en-US" smtClean="0" sz="2200">
              <a:latin charset="0" pitchFamily="49" typeface="Courier New"/>
              <a:ea charset="-120" pitchFamily="18" typeface="新細明體"/>
            </a:endParaRPr>
          </a:p>
        </p:txBody>
      </p:sp>
      <p:sp>
        <p:nvSpPr>
          <p:cNvPr id="405" name="Text Box 40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06" name="Text Box 40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 Box 40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Makefiles</a:t>
            </a:r>
          </a:p>
        </p:txBody>
      </p:sp>
      <p:sp>
        <p:nvSpPr>
          <p:cNvPr id="408" name="Text Box 40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There are four groups of lines; each group is known as a </a:t>
            </a:r>
            <a:r>
              <a:rPr b="1" dirty="0" i="1" lang="en-US" smtClean="0">
                <a:solidFill>
                  <a:srgbClr val="B82F25"/>
                </a:solidFill>
                <a:ea charset="-120" pitchFamily="18" typeface="新細明體"/>
              </a:rPr>
              <a:t>rule</a:t>
            </a:r>
            <a:r>
              <a:rPr b="1" dirty="0" i="1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first line in each rule gives a </a:t>
            </a:r>
            <a:r>
              <a:rPr b="1" dirty="0" i="1" lang="en-US" smtClean="0">
                <a:ea charset="-120" pitchFamily="18" typeface="新細明體"/>
              </a:rPr>
              <a:t>target</a:t>
            </a:r>
            <a:r>
              <a:rPr dirty="0" lang="en-US" smtClean="0">
                <a:ea charset="-120" pitchFamily="18" typeface="新細明體"/>
              </a:rPr>
              <a:t> file, followed by the files on which it depends.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second line is a </a:t>
            </a:r>
            <a:r>
              <a:rPr b="1" dirty="0" i="1" lang="en-US" smtClean="0">
                <a:ea charset="-120" pitchFamily="18" typeface="新細明體"/>
              </a:rPr>
              <a:t>command</a:t>
            </a:r>
            <a:r>
              <a:rPr dirty="0" lang="en-US" smtClean="0">
                <a:ea charset="-120" pitchFamily="18" typeface="新細明體"/>
              </a:rPr>
              <a:t> to be executed if the target should need to be rebuilt because of a change to one of its dependent files.</a:t>
            </a:r>
          </a:p>
        </p:txBody>
      </p:sp>
      <p:sp>
        <p:nvSpPr>
          <p:cNvPr id="409" name="Text Box 40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10" name="Text Box 41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11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Source Files</a:t>
            </a:r>
          </a:p>
        </p:txBody>
      </p:sp>
      <p:sp>
        <p:nvSpPr>
          <p:cNvPr id="120" name="Text Box 12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Splitting a program into multiple source files has significant advantages: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Grouping related functions and variables into a single file helps clarify the structure of the program.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Each source file can be compiled separately, which saves time.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Functions are more easily reused in other programs when grouped in separate source files.</a:t>
            </a:r>
          </a:p>
        </p:txBody>
      </p:sp>
      <p:sp>
        <p:nvSpPr>
          <p:cNvPr id="121" name="Text Box 12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22" name="Text Box 12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 Box 41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Makefiles</a:t>
            </a:r>
          </a:p>
        </p:txBody>
      </p:sp>
      <p:sp>
        <p:nvSpPr>
          <p:cNvPr id="412" name="Text Box 412"/>
          <p:cNvSpPr>
            <a:spLocks/>
          </p:cNvSpPr>
          <p:nvPr>
            <p:ph type="obj"/>
          </p:nvPr>
        </p:nvSpPr>
        <p:spPr>
          <a:xfrm>
            <a:off x="685800" y="1524000"/>
            <a:ext cx="78486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700">
                <a:ea charset="-120" pitchFamily="18" typeface="新細明體"/>
              </a:rPr>
              <a:t>In the first rule, </a:t>
            </a:r>
            <a:r>
              <a:rPr dirty="0" lang="en-US" smtClean="0" sz="2700">
                <a:latin charset="0" pitchFamily="49" typeface="Courier New"/>
                <a:ea charset="-120" pitchFamily="18" typeface="新細明體"/>
              </a:rPr>
              <a:t>justify</a:t>
            </a:r>
            <a:r>
              <a:rPr dirty="0" lang="en-US" smtClean="0" sz="2700">
                <a:ea charset="-120" pitchFamily="18" typeface="新細明體"/>
              </a:rPr>
              <a:t> (the executable file) is the target:</a:t>
            </a:r>
          </a:p>
          <a:p>
            <a:pPr indent="-342900" marL="342900">
              <a:lnSpc>
                <a:spcPct val="80000"/>
              </a:lnSpc>
              <a:spcBef>
                <a:spcPts val="11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justify: justify.o word.o line.o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        gcc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-o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justify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justify.o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word.o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line.o</a:t>
            </a:r>
          </a:p>
          <a:p>
            <a:pPr indent="-342900" marL="342900"/>
            <a:r>
              <a:rPr dirty="0" lang="en-US" smtClean="0" sz="2700">
                <a:ea charset="-120" pitchFamily="18" typeface="新細明體"/>
              </a:rPr>
              <a:t>The first line states that </a:t>
            </a:r>
            <a:r>
              <a:rPr dirty="0" lang="en-US" smtClean="0" sz="2700">
                <a:latin charset="0" pitchFamily="49" typeface="Courier New"/>
                <a:ea charset="-120" pitchFamily="18" typeface="新細明體"/>
              </a:rPr>
              <a:t>justify</a:t>
            </a:r>
            <a:r>
              <a:rPr dirty="0" lang="en-US" smtClean="0" sz="2700">
                <a:ea charset="-120" pitchFamily="18" typeface="新細明體"/>
              </a:rPr>
              <a:t> depends on the files </a:t>
            </a:r>
            <a:r>
              <a:rPr dirty="0" lang="en-US" smtClean="0" sz="2700">
                <a:latin charset="0" pitchFamily="49" typeface="Courier New"/>
                <a:ea charset="-120" pitchFamily="18" typeface="新細明體"/>
              </a:rPr>
              <a:t>justify.o</a:t>
            </a:r>
            <a:r>
              <a:rPr dirty="0" lang="en-US" smtClean="0" sz="2700">
                <a:ea charset="-120" pitchFamily="18" typeface="新細明體"/>
              </a:rPr>
              <a:t>, </a:t>
            </a:r>
            <a:r>
              <a:rPr dirty="0" lang="en-US" smtClean="0" sz="2700">
                <a:latin charset="0" pitchFamily="49" typeface="Courier New"/>
                <a:ea charset="-120" pitchFamily="18" typeface="新細明體"/>
              </a:rPr>
              <a:t>word.o</a:t>
            </a:r>
            <a:r>
              <a:rPr dirty="0" lang="en-US" smtClean="0" sz="2700">
                <a:ea charset="-120" pitchFamily="18" typeface="新細明體"/>
              </a:rPr>
              <a:t>, and </a:t>
            </a:r>
            <a:r>
              <a:rPr dirty="0" lang="en-US" smtClean="0" sz="2700">
                <a:latin charset="0" pitchFamily="49" typeface="Courier New"/>
                <a:ea charset="-120" pitchFamily="18" typeface="新細明體"/>
              </a:rPr>
              <a:t>line.o</a:t>
            </a:r>
            <a:r>
              <a:rPr dirty="0" lang="en-US" smtClean="0" sz="270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 sz="2700">
                <a:ea charset="-120" pitchFamily="18" typeface="新細明體"/>
              </a:rPr>
              <a:t>If any of these files have changed since the program was last built, </a:t>
            </a:r>
            <a:r>
              <a:rPr dirty="0" lang="en-US" smtClean="0" sz="2700">
                <a:latin charset="0" pitchFamily="49" typeface="Courier New"/>
                <a:ea charset="-120" pitchFamily="18" typeface="新細明體"/>
              </a:rPr>
              <a:t>justify</a:t>
            </a:r>
            <a:r>
              <a:rPr dirty="0" lang="en-US" smtClean="0" sz="2700">
                <a:ea charset="-120" pitchFamily="18" typeface="新細明體"/>
              </a:rPr>
              <a:t> needs to be rebuilt.</a:t>
            </a:r>
          </a:p>
          <a:p>
            <a:pPr indent="-342900" marL="342900"/>
            <a:r>
              <a:rPr dirty="0" lang="en-US" smtClean="0" sz="2700">
                <a:ea charset="-120" pitchFamily="18" typeface="新細明體"/>
              </a:rPr>
              <a:t>The command on the following line shows how the rebuilding is to be done.</a:t>
            </a:r>
          </a:p>
          <a:p>
            <a:pPr indent="-342900" marL="342900"/>
            <a:endParaRPr dirty="0" lang="en-US" smtClean="0" sz="2700">
              <a:ea charset="-120" pitchFamily="18" typeface="新細明體"/>
            </a:endParaRPr>
          </a:p>
        </p:txBody>
      </p:sp>
      <p:sp>
        <p:nvSpPr>
          <p:cNvPr id="413" name="Text Box 41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14" name="Text Box 41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 Box 41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Makefiles</a:t>
            </a:r>
          </a:p>
        </p:txBody>
      </p:sp>
      <p:sp>
        <p:nvSpPr>
          <p:cNvPr id="416" name="Text Box 41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In the second rule,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justify.o</a:t>
            </a:r>
            <a:r>
              <a:rPr dirty="0" lang="en-US" smtClean="0">
                <a:ea charset="-120" pitchFamily="18" typeface="新細明體"/>
              </a:rPr>
              <a:t> is the target: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justify.o: justify.c word.h line.h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      gcc -c justify.c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first line indicates that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justify.o</a:t>
            </a:r>
            <a:r>
              <a:rPr dirty="0" lang="en-US" smtClean="0">
                <a:ea charset="-120" pitchFamily="18" typeface="新細明體"/>
              </a:rPr>
              <a:t> needs to be rebuilt if there’s been a change to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justify.c</a:t>
            </a:r>
            <a:r>
              <a:rPr dirty="0" lang="en-US" smtClean="0">
                <a:ea charset="-120" pitchFamily="18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word.h</a:t>
            </a:r>
            <a:r>
              <a:rPr dirty="0" lang="en-US" smtClean="0">
                <a:ea charset="-120" pitchFamily="18" typeface="新細明體"/>
              </a:rPr>
              <a:t>, or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line.h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next line shows how to update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justify.o</a:t>
            </a:r>
            <a:r>
              <a:rPr dirty="0" lang="en-US" smtClean="0">
                <a:ea charset="-120" pitchFamily="18" typeface="新細明體"/>
              </a:rPr>
              <a:t> (by recompiling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justify.c</a:t>
            </a:r>
            <a:r>
              <a:rPr dirty="0" lang="en-US" smtClean="0">
                <a:ea charset="-120" pitchFamily="18" typeface="新細明體"/>
              </a:rPr>
              <a:t>).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-c</a:t>
            </a:r>
            <a:r>
              <a:rPr dirty="0" lang="en-US" smtClean="0">
                <a:ea charset="-120" pitchFamily="18" typeface="新細明體"/>
              </a:rPr>
              <a:t> option tells the compiler to compile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justify.c</a:t>
            </a:r>
            <a:r>
              <a:rPr dirty="0" lang="en-US" smtClean="0">
                <a:ea charset="-120" pitchFamily="18" typeface="新細明體"/>
              </a:rPr>
              <a:t> but not attempt to link it.</a:t>
            </a:r>
          </a:p>
        </p:txBody>
      </p:sp>
      <p:sp>
        <p:nvSpPr>
          <p:cNvPr id="417" name="Text Box 41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18" name="Text Box 41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 Box 41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Makefiles</a:t>
            </a:r>
          </a:p>
        </p:txBody>
      </p:sp>
      <p:sp>
        <p:nvSpPr>
          <p:cNvPr id="420" name="Text Box 42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Once we’ve created a makefile for a program, we can use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make</a:t>
            </a:r>
            <a:r>
              <a:rPr dirty="0" lang="en-US" smtClean="0">
                <a:ea charset="-120" pitchFamily="18" typeface="新細明體"/>
              </a:rPr>
              <a:t> utility to build (or rebuild) the program.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By checking the time and date associated with each file in the program,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make</a:t>
            </a:r>
            <a:r>
              <a:rPr dirty="0" lang="en-US" smtClean="0">
                <a:ea charset="-120" pitchFamily="18" typeface="新細明體"/>
              </a:rPr>
              <a:t> can determine which files are out of date.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It then invokes the commands necessary to rebuild the program.</a:t>
            </a:r>
          </a:p>
        </p:txBody>
      </p:sp>
      <p:sp>
        <p:nvSpPr>
          <p:cNvPr id="421" name="Text Box 42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22" name="Text Box 42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 Box 42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Makefiles</a:t>
            </a:r>
          </a:p>
        </p:txBody>
      </p:sp>
      <p:sp>
        <p:nvSpPr>
          <p:cNvPr id="424" name="Text Box 42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Each command in a makefile must be preceded by a tab character, not a series of spaces.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makefile is normally stored in a file named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Makefile</a:t>
            </a:r>
            <a:r>
              <a:rPr dirty="0" lang="en-US" smtClean="0">
                <a:ea charset="-120" pitchFamily="18" typeface="新細明體"/>
              </a:rPr>
              <a:t> (or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makefile</a:t>
            </a:r>
            <a:r>
              <a:rPr dirty="0" lang="en-US" smtClean="0">
                <a:ea charset="-120" pitchFamily="18" typeface="新細明體"/>
              </a:rPr>
              <a:t>).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When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make</a:t>
            </a:r>
            <a:r>
              <a:rPr dirty="0" lang="en-US" smtClean="0">
                <a:ea charset="-120" pitchFamily="18" typeface="新細明體"/>
              </a:rPr>
              <a:t> utility is used, it automatically checks the current directory for a file with one of these names.</a:t>
            </a:r>
          </a:p>
        </p:txBody>
      </p:sp>
      <p:sp>
        <p:nvSpPr>
          <p:cNvPr id="425" name="Text Box 42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26" name="Text Box 42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 Box 42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Makefiles</a:t>
            </a:r>
          </a:p>
        </p:txBody>
      </p:sp>
      <p:sp>
        <p:nvSpPr>
          <p:cNvPr id="428" name="Text Box 42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To invoke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make</a:t>
            </a:r>
            <a:r>
              <a:rPr dirty="0" lang="en-US" smtClean="0">
                <a:ea charset="-120" pitchFamily="18" typeface="新細明體"/>
              </a:rPr>
              <a:t>, use the command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make</a:t>
            </a:r>
            <a:r>
              <a:rPr dirty="0" lang="en-US" smtClean="0" sz="2400">
                <a:ea charset="-120" pitchFamily="18" typeface="新細明體"/>
              </a:rPr>
              <a:t> </a:t>
            </a:r>
            <a:r>
              <a:rPr dirty="0" i="1" lang="en-US" smtClean="0" sz="2400">
                <a:ea charset="-120" pitchFamily="18" typeface="新細明體"/>
              </a:rPr>
              <a:t>target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where </a:t>
            </a:r>
            <a:r>
              <a:rPr dirty="0" i="1" lang="en-US" smtClean="0">
                <a:ea charset="-120" pitchFamily="18" typeface="新細明體"/>
              </a:rPr>
              <a:t>target</a:t>
            </a:r>
            <a:r>
              <a:rPr dirty="0" lang="en-US" smtClean="0">
                <a:ea charset="-120" pitchFamily="18" typeface="新細明體"/>
              </a:rPr>
              <a:t> is one of the targets listed in the makefile.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no target is specified when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make</a:t>
            </a:r>
            <a:r>
              <a:rPr dirty="0" lang="en-US" smtClean="0">
                <a:ea charset="-120" pitchFamily="18" typeface="新細明體"/>
              </a:rPr>
              <a:t> is invoked, it will build the target of the first rule.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Except for this special property of the first rule, the order of rules in a makefile is arbitrary.</a:t>
            </a:r>
          </a:p>
        </p:txBody>
      </p:sp>
      <p:sp>
        <p:nvSpPr>
          <p:cNvPr id="429" name="Text Box 42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30" name="Text Box 43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 Box 43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Makefiles</a:t>
            </a:r>
          </a:p>
        </p:txBody>
      </p:sp>
      <p:sp>
        <p:nvSpPr>
          <p:cNvPr id="432" name="Text Box 43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Real makefiles aren’t always easy to understand.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There are numerous techniques that reduce the amount of redundancy in makefiles and make them easier to modify.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These techniques greatly reduce the readability of makefiles.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Alternatives to makefiles include the “project files” supported by some integrated development environments.</a:t>
            </a:r>
          </a:p>
        </p:txBody>
      </p:sp>
      <p:sp>
        <p:nvSpPr>
          <p:cNvPr id="433" name="Text Box 43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34" name="Text Box 43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 Box 43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Errors During Linking</a:t>
            </a:r>
          </a:p>
        </p:txBody>
      </p:sp>
      <p:sp>
        <p:nvSpPr>
          <p:cNvPr id="436" name="Text Box 43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Some errors that can’t be detected during compilation will be found during linking.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the definition of a function or variable is missing from a program, the linker will be unable to resolve external references to it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result is a message such as </a:t>
            </a:r>
            <a:r>
              <a:rPr dirty="0" i="1" lang="en-US" smtClean="0">
                <a:ea charset="-120" pitchFamily="18" typeface="新細明體"/>
              </a:rPr>
              <a:t>“undefined symbol”</a:t>
            </a:r>
            <a:r>
              <a:rPr dirty="0" lang="en-US" smtClean="0">
                <a:ea charset="-120" pitchFamily="18" typeface="新細明體"/>
              </a:rPr>
              <a:t> or </a:t>
            </a:r>
            <a:r>
              <a:rPr dirty="0" i="1" lang="en-US" smtClean="0">
                <a:ea charset="-120" pitchFamily="18" typeface="新細明體"/>
              </a:rPr>
              <a:t>“undefined reference.”</a:t>
            </a:r>
          </a:p>
        </p:txBody>
      </p:sp>
      <p:sp>
        <p:nvSpPr>
          <p:cNvPr id="437" name="Text Box 43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38" name="Text Box 43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 Box 43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Errors During Linking</a:t>
            </a:r>
          </a:p>
        </p:txBody>
      </p:sp>
      <p:sp>
        <p:nvSpPr>
          <p:cNvPr id="440" name="Text Box 44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Common causes of errors during linking:</a:t>
            </a:r>
          </a:p>
          <a:p>
            <a:pPr indent="-285750" lvl="1" marL="742950"/>
            <a:r>
              <a:rPr b="1" dirty="0" i="1" lang="en-US" smtClean="0">
                <a:ea charset="-120" pitchFamily="18" typeface="新細明體"/>
              </a:rPr>
              <a:t>Misspellings.</a:t>
            </a:r>
            <a:r>
              <a:rPr dirty="0" lang="en-US" smtClean="0">
                <a:ea charset="-120" pitchFamily="18" typeface="新細明體"/>
              </a:rPr>
              <a:t> If the name of a variable or function is misspelled, the linker will report it as missing.</a:t>
            </a:r>
          </a:p>
          <a:p>
            <a:pPr indent="-285750" lvl="1" marL="742950"/>
            <a:r>
              <a:rPr b="1" dirty="0" i="1" lang="en-US" smtClean="0">
                <a:ea charset="-120" pitchFamily="18" typeface="新細明體"/>
              </a:rPr>
              <a:t>Missing files.</a:t>
            </a:r>
            <a:r>
              <a:rPr dirty="0" lang="en-US" smtClean="0">
                <a:ea charset="-120" pitchFamily="18" typeface="新細明體"/>
              </a:rPr>
              <a:t> If the linker can’t find the functions that are in file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foo.c</a:t>
            </a:r>
            <a:r>
              <a:rPr dirty="0" lang="en-US" smtClean="0">
                <a:ea charset="-120" pitchFamily="18" typeface="新細明體"/>
              </a:rPr>
              <a:t>, it may not know about the file.</a:t>
            </a:r>
          </a:p>
          <a:p>
            <a:pPr indent="-285750" lvl="1" marL="742950"/>
            <a:r>
              <a:rPr b="1" dirty="0" i="1" lang="en-US" smtClean="0">
                <a:ea charset="-120" pitchFamily="18" typeface="新細明體"/>
              </a:rPr>
              <a:t>Missing libraries.</a:t>
            </a:r>
            <a:r>
              <a:rPr dirty="0" lang="en-US" smtClean="0">
                <a:ea charset="-120" pitchFamily="18" typeface="新細明體"/>
              </a:rPr>
              <a:t> The linker may not be able to find all library functions used in the program.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In UNIX,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-lm</a:t>
            </a:r>
            <a:r>
              <a:rPr dirty="0" lang="en-US" smtClean="0">
                <a:ea charset="-120" pitchFamily="18" typeface="新細明體"/>
              </a:rPr>
              <a:t> option may need to be specified when a program that uses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&lt;math.h&gt;</a:t>
            </a:r>
            <a:r>
              <a:rPr dirty="0" lang="en-US" smtClean="0">
                <a:ea charset="-120" pitchFamily="18" typeface="新細明體"/>
              </a:rPr>
              <a:t> is linked.</a:t>
            </a:r>
          </a:p>
        </p:txBody>
      </p:sp>
      <p:sp>
        <p:nvSpPr>
          <p:cNvPr id="441" name="Text Box 44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42" name="Text Box 44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 Box 44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Rebuilding a Program</a:t>
            </a:r>
          </a:p>
        </p:txBody>
      </p:sp>
      <p:sp>
        <p:nvSpPr>
          <p:cNvPr id="444" name="Text Box 44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During the development of a program, it’s rare that we’ll need to compile all its files.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To save time, the rebuilding process should recompile only those files that might be affected by the latest change.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Assume that a program has been designed with a header file for each source file.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To see how many files will need to be recompiled after a change, we need to consider two possibilities.</a:t>
            </a:r>
          </a:p>
        </p:txBody>
      </p:sp>
      <p:sp>
        <p:nvSpPr>
          <p:cNvPr id="445" name="Text Box 44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46" name="Text Box 44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 Box 44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Rebuilding a Program</a:t>
            </a:r>
          </a:p>
        </p:txBody>
      </p:sp>
      <p:sp>
        <p:nvSpPr>
          <p:cNvPr id="448" name="Text Box 44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If the change affects a single source file, only that file must be recompiled.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Suppose that we decide to condense the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read_char</a:t>
            </a:r>
            <a:r>
              <a:rPr dirty="0" lang="en-US" smtClean="0" sz="2600">
                <a:ea charset="-120" pitchFamily="18" typeface="新細明體"/>
              </a:rPr>
              <a:t> function in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word.c</a:t>
            </a:r>
            <a:r>
              <a:rPr dirty="0" lang="en-US" smtClean="0" sz="2600">
                <a:ea charset="-120" pitchFamily="18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int read_char(void)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  int ch = getchar();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b="1" dirty="0" lang="en-US" smtClean="0" sz="2100">
                <a:latin charset="0" pitchFamily="49" typeface="Courier New"/>
                <a:ea charset="-120" pitchFamily="18" typeface="新細明體"/>
              </a:rPr>
              <a:t>	  return</a:t>
            </a:r>
            <a:r>
              <a:rPr b="1"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b="1" dirty="0" lang="en-US" smtClean="0" sz="2100">
                <a:latin charset="0" pitchFamily="49" typeface="Courier New"/>
                <a:ea charset="-120" pitchFamily="18" typeface="新細明體"/>
              </a:rPr>
              <a:t>(ch</a:t>
            </a:r>
            <a:r>
              <a:rPr b="1"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b="1" dirty="0" lang="en-US" smtClean="0" sz="2100">
                <a:latin charset="0" pitchFamily="49" typeface="Courier New"/>
                <a:ea charset="-120" pitchFamily="18" typeface="新細明體"/>
              </a:rPr>
              <a:t>==</a:t>
            </a:r>
            <a:r>
              <a:rPr b="1"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b="1" dirty="0" lang="en-US" smtClean="0" sz="2100">
                <a:latin charset="0" pitchFamily="49" typeface="Courier New"/>
                <a:ea charset="-120" pitchFamily="18" typeface="新細明體"/>
              </a:rPr>
              <a:t>'\n'</a:t>
            </a:r>
            <a:r>
              <a:rPr b="1"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b="1" dirty="0" lang="en-US" smtClean="0" sz="2100">
                <a:latin charset="0" pitchFamily="49" typeface="Courier New"/>
                <a:ea charset="-120" pitchFamily="18" typeface="新細明體"/>
              </a:rPr>
              <a:t>||</a:t>
            </a:r>
            <a:r>
              <a:rPr b="1"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b="1" dirty="0" lang="en-US" smtClean="0" sz="2100">
                <a:latin charset="0" pitchFamily="49" typeface="Courier New"/>
                <a:ea charset="-120" pitchFamily="18" typeface="新細明體"/>
              </a:rPr>
              <a:t>ch ==</a:t>
            </a:r>
            <a:r>
              <a:rPr b="1"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b="1" dirty="0" lang="en-US" smtClean="0" sz="2100">
                <a:latin charset="0" pitchFamily="49" typeface="Courier New"/>
                <a:ea charset="-120" pitchFamily="18" typeface="新細明體"/>
              </a:rPr>
              <a:t>'\t')</a:t>
            </a:r>
            <a:r>
              <a:rPr b="1"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b="1" dirty="0" lang="en-US" smtClean="0" sz="2100">
                <a:latin charset="0" pitchFamily="49" typeface="Courier New"/>
                <a:ea charset="-120" pitchFamily="18" typeface="新細明體"/>
              </a:rPr>
              <a:t>?</a:t>
            </a:r>
            <a:r>
              <a:rPr b="1"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b="1" dirty="0" lang="en-US" smtClean="0" sz="2100">
                <a:latin charset="0" pitchFamily="49" typeface="Courier New"/>
                <a:ea charset="-120" pitchFamily="18" typeface="新細明體"/>
              </a:rPr>
              <a:t>' '</a:t>
            </a:r>
            <a:r>
              <a:rPr b="1"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b="1" dirty="0" lang="en-US" smtClean="0" sz="2100">
                <a:latin charset="0" pitchFamily="49" typeface="Courier New"/>
                <a:ea charset="-120" pitchFamily="18" typeface="新細明體"/>
              </a:rPr>
              <a:t>:</a:t>
            </a:r>
            <a:r>
              <a:rPr b="1"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b="1" dirty="0" lang="en-US" smtClean="0" sz="2100">
                <a:latin charset="0" pitchFamily="49" typeface="Courier New"/>
                <a:ea charset="-120" pitchFamily="18" typeface="新細明體"/>
              </a:rPr>
              <a:t>ch;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}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This modification doesn’t affect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word.h</a:t>
            </a:r>
            <a:r>
              <a:rPr dirty="0" lang="en-US" smtClean="0" sz="2600">
                <a:ea charset="-120" pitchFamily="18" typeface="新細明體"/>
              </a:rPr>
              <a:t>, so we need only recompile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word.c</a:t>
            </a:r>
            <a:r>
              <a:rPr dirty="0" lang="en-US" smtClean="0" sz="2600">
                <a:ea charset="-120" pitchFamily="18" typeface="新細明體"/>
              </a:rPr>
              <a:t> and relink the program.</a:t>
            </a:r>
          </a:p>
        </p:txBody>
      </p:sp>
      <p:sp>
        <p:nvSpPr>
          <p:cNvPr id="449" name="Text Box 44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50" name="Text Box 45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 Box 12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Header Files</a:t>
            </a:r>
          </a:p>
        </p:txBody>
      </p:sp>
      <p:sp>
        <p:nvSpPr>
          <p:cNvPr id="124" name="Text Box 12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Problems that arise when a program is divided into several source files: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How can a function in one file call a function that’s defined in another file?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How can a function access an external variable in another file?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How can two files share the same macro definition or type definition?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answer lies with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>
                <a:ea charset="-120" pitchFamily="18" typeface="新細明體"/>
              </a:rPr>
              <a:t> directive, which makes it possible to share information among any number of source files.</a:t>
            </a:r>
          </a:p>
        </p:txBody>
      </p:sp>
      <p:sp>
        <p:nvSpPr>
          <p:cNvPr id="125" name="Text Box 12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26" name="Text Box 12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 Box 45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Rebuilding a Program</a:t>
            </a:r>
          </a:p>
        </p:txBody>
      </p:sp>
      <p:sp>
        <p:nvSpPr>
          <p:cNvPr id="452" name="Text Box 45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second possibility is that the change affects a header file.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In that case, we should recompile all files that include the header file, since they could potentially be affected by the change.</a:t>
            </a:r>
          </a:p>
        </p:txBody>
      </p:sp>
      <p:sp>
        <p:nvSpPr>
          <p:cNvPr id="453" name="Text Box 45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54" name="Text Box 45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 Box 45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Rebuilding a Program</a:t>
            </a:r>
          </a:p>
        </p:txBody>
      </p:sp>
      <p:sp>
        <p:nvSpPr>
          <p:cNvPr id="456" name="Text Box 456"/>
          <p:cNvSpPr>
            <a:spLocks/>
          </p:cNvSpPr>
          <p:nvPr>
            <p:ph type="obj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Suppose that we modify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read_word</a:t>
            </a:r>
            <a:r>
              <a:rPr dirty="0" lang="en-US" smtClean="0" sz="2600">
                <a:ea charset="-120" pitchFamily="18" typeface="新細明體"/>
              </a:rPr>
              <a:t> so that it returns the length of the word that it reads.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First, we change the prototype of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read_word</a:t>
            </a:r>
            <a:r>
              <a:rPr dirty="0" lang="en-US" smtClean="0" sz="2600">
                <a:ea charset="-120" pitchFamily="18" typeface="新細明體"/>
              </a:rPr>
              <a:t> in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word.h</a:t>
            </a:r>
            <a:r>
              <a:rPr dirty="0" lang="en-US" smtClean="0" sz="2600">
                <a:ea charset="-120" pitchFamily="18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1700">
                <a:latin charset="0" pitchFamily="49" typeface="Courier New"/>
                <a:ea charset="-120" pitchFamily="18" typeface="新細明體"/>
              </a:rPr>
              <a:t>/**********************************************************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700">
                <a:latin charset="0" pitchFamily="49" typeface="Courier New"/>
                <a:ea charset="-120" pitchFamily="18" typeface="新細明體"/>
              </a:rPr>
              <a:t> * read_word: Reads the next word from the input and      *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700">
                <a:latin charset="0" pitchFamily="49" typeface="Courier New"/>
                <a:ea charset="-120" pitchFamily="18" typeface="新細明體"/>
              </a:rPr>
              <a:t> *            stores it in word. Makes word empty if no   *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700">
                <a:latin charset="0" pitchFamily="49" typeface="Courier New"/>
                <a:ea charset="-120" pitchFamily="18" typeface="新細明體"/>
              </a:rPr>
              <a:t> *            word could be read because of end-of-file.  *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700">
                <a:latin charset="0" pitchFamily="49" typeface="Courier New"/>
                <a:ea charset="-120" pitchFamily="18" typeface="新細明體"/>
              </a:rPr>
              <a:t> *            Truncates the word if its length exceeds    *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700">
                <a:latin charset="0" pitchFamily="49" typeface="Courier New"/>
                <a:ea charset="-120" pitchFamily="18" typeface="新細明體"/>
              </a:rPr>
              <a:t> *            len. </a:t>
            </a:r>
            <a:r>
              <a:rPr b="1" dirty="0" lang="en-US" smtClean="0" sz="1700">
                <a:latin charset="0" pitchFamily="49" typeface="Courier New"/>
                <a:ea charset="-120" pitchFamily="18" typeface="新細明體"/>
              </a:rPr>
              <a:t>Returns the number of characters</a:t>
            </a:r>
            <a:r>
              <a:rPr dirty="0" lang="en-US" smtClean="0" sz="1700">
                <a:latin charset="0" pitchFamily="49" typeface="Courier New"/>
                <a:ea charset="-120" pitchFamily="18" typeface="新細明體"/>
              </a:rPr>
              <a:t>       *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700">
                <a:latin charset="0" pitchFamily="49" typeface="Courier New"/>
                <a:ea charset="-120" pitchFamily="18" typeface="新細明體"/>
              </a:rPr>
              <a:t> *            </a:t>
            </a:r>
            <a:r>
              <a:rPr b="1" dirty="0" lang="en-US" smtClean="0" sz="1700">
                <a:latin charset="0" pitchFamily="49" typeface="Courier New"/>
                <a:ea charset="-120" pitchFamily="18" typeface="新細明體"/>
              </a:rPr>
              <a:t>stored.</a:t>
            </a:r>
            <a:r>
              <a:rPr dirty="0" lang="en-US" smtClean="0" sz="1700">
                <a:latin charset="0" pitchFamily="49" typeface="Courier New"/>
                <a:ea charset="-120" pitchFamily="18" typeface="新細明體"/>
              </a:rPr>
              <a:t>                                     *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700">
                <a:latin charset="0" pitchFamily="49" typeface="Courier New"/>
                <a:ea charset="-120" pitchFamily="18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b="1" dirty="0" lang="en-US" smtClean="0" sz="1700">
                <a:latin charset="0" pitchFamily="49" typeface="Courier New"/>
                <a:ea charset="-120" pitchFamily="18" typeface="新細明體"/>
              </a:rPr>
              <a:t>int</a:t>
            </a:r>
            <a:r>
              <a:rPr dirty="0" lang="en-US" smtClean="0" sz="1700">
                <a:latin charset="0" pitchFamily="49" typeface="Courier New"/>
                <a:ea charset="-120" pitchFamily="18" typeface="新細明體"/>
              </a:rPr>
              <a:t> read_word(char *word, int len);</a:t>
            </a:r>
          </a:p>
        </p:txBody>
      </p:sp>
      <p:sp>
        <p:nvSpPr>
          <p:cNvPr id="457" name="Text Box 45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58" name="Text Box 45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 Box 45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Rebuilding a Program</a:t>
            </a:r>
          </a:p>
        </p:txBody>
      </p:sp>
      <p:sp>
        <p:nvSpPr>
          <p:cNvPr id="460" name="Text Box 460"/>
          <p:cNvSpPr>
            <a:spLocks/>
          </p:cNvSpPr>
          <p:nvPr>
            <p:ph type="obj"/>
          </p:nvPr>
        </p:nvSpPr>
        <p:spPr>
          <a:xfrm>
            <a:off x="685800" y="1524000"/>
            <a:ext cx="80772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Next, we change the definition of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read_word</a:t>
            </a:r>
            <a:r>
              <a:rPr dirty="0" lang="en-US" smtClean="0" sz="2600">
                <a:ea charset="-120" pitchFamily="18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</a:t>
            </a:r>
            <a:r>
              <a:rPr b="1" dirty="0" lang="en-US" smtClean="0" sz="2100">
                <a:latin charset="0" pitchFamily="49" typeface="Courier New"/>
                <a:ea charset="-120" pitchFamily="18" typeface="新細明體"/>
              </a:rPr>
              <a:t>int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 read_word(char *word, int len)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  int ch, pos = 0;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  while ((ch = read_char()) == ' ')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    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  while (ch != ' ' &amp;&amp; ch != EOF) {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    if (pos &lt; len)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      word[pos++] = ch;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    ch = read_char();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  }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  word[pos] = '\0';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b="1" dirty="0" lang="en-US" smtClean="0" sz="2100">
                <a:latin charset="0" pitchFamily="49" typeface="Courier New"/>
                <a:ea charset="-120" pitchFamily="18" typeface="新細明體"/>
              </a:rPr>
              <a:t>	  return pos;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}</a:t>
            </a:r>
          </a:p>
        </p:txBody>
      </p:sp>
      <p:sp>
        <p:nvSpPr>
          <p:cNvPr id="461" name="Text Box 46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62" name="Text Box 46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 Box 46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Rebuilding a Program</a:t>
            </a:r>
          </a:p>
        </p:txBody>
      </p:sp>
      <p:sp>
        <p:nvSpPr>
          <p:cNvPr id="464" name="Text Box 464"/>
          <p:cNvSpPr>
            <a:spLocks/>
          </p:cNvSpPr>
          <p:nvPr>
            <p:ph type="obj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Finally, we modify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justify.c</a:t>
            </a:r>
            <a:r>
              <a:rPr dirty="0" lang="en-US" smtClean="0" sz="2600">
                <a:ea charset="-120" pitchFamily="18" typeface="新細明體"/>
              </a:rPr>
              <a:t> by removing the include of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&lt;string.h&gt;</a:t>
            </a:r>
            <a:r>
              <a:rPr dirty="0" lang="en-US" smtClean="0" sz="2600">
                <a:ea charset="-120" pitchFamily="18" typeface="新細明體"/>
              </a:rPr>
              <a:t> and changing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main</a:t>
            </a:r>
            <a:r>
              <a:rPr dirty="0" lang="en-US" smtClean="0" sz="2600">
                <a:ea charset="-120" pitchFamily="18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int main(void)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  char word[MAX_WORD_LEN+2];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  int word_len;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  clear_line();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  for (;;) {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    </a:t>
            </a:r>
            <a:r>
              <a:rPr b="1" dirty="0" lang="en-US" smtClean="0" sz="2100">
                <a:latin charset="0" pitchFamily="49" typeface="Courier New"/>
                <a:ea charset="-120" pitchFamily="18" typeface="新細明體"/>
              </a:rPr>
              <a:t>word_len</a:t>
            </a:r>
            <a:r>
              <a:rPr b="1"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b="1" dirty="0" lang="en-US" smtClean="0" sz="2100">
                <a:latin charset="0" pitchFamily="49" typeface="Courier New"/>
                <a:ea charset="-120" pitchFamily="18" typeface="新細明體"/>
              </a:rPr>
              <a:t>=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read_word(word,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MAX_WORD_LEN+1);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    </a:t>
            </a:r>
            <a:r>
              <a:rPr dirty="0" lang="en-US" smtClean="0" sz="2100">
                <a:latin charset="0" pitchFamily="34" typeface="Helvetica"/>
                <a:ea charset="-120" pitchFamily="18" typeface="新細明體"/>
              </a:rPr>
              <a:t>…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  }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}</a:t>
            </a:r>
          </a:p>
        </p:txBody>
      </p:sp>
      <p:sp>
        <p:nvSpPr>
          <p:cNvPr id="465" name="Text Box 46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66" name="Text Box 46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 Box 46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Rebuilding a Program</a:t>
            </a:r>
          </a:p>
        </p:txBody>
      </p:sp>
      <p:sp>
        <p:nvSpPr>
          <p:cNvPr id="468" name="Text Box 46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Once we’ve made these changes, we’ll rebuild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justify</a:t>
            </a:r>
            <a:r>
              <a:rPr dirty="0" lang="en-US" smtClean="0">
                <a:ea charset="-120" pitchFamily="18" typeface="新細明體"/>
              </a:rPr>
              <a:t> by recompiling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word.c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justify.c</a:t>
            </a:r>
            <a:r>
              <a:rPr dirty="0" lang="en-US" smtClean="0">
                <a:ea charset="-120" pitchFamily="18" typeface="新細明體"/>
              </a:rPr>
              <a:t> and then relinking.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GCC command that rebuilds the program: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gcc -o justify justify.c word.c line.o</a:t>
            </a:r>
          </a:p>
        </p:txBody>
      </p:sp>
      <p:sp>
        <p:nvSpPr>
          <p:cNvPr id="469" name="Text Box 46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70" name="Text Box 47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 Box 47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Rebuilding a Program</a:t>
            </a:r>
          </a:p>
        </p:txBody>
      </p:sp>
      <p:sp>
        <p:nvSpPr>
          <p:cNvPr id="472" name="Text Box 47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One of the advantages of using makefiles is that rebuilding is handled automatically.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By examining </a:t>
            </a:r>
            <a:r>
              <a:rPr dirty="0" lang="en-US" smtClean="0">
                <a:solidFill>
                  <a:srgbClr val="B82F25"/>
                </a:solidFill>
                <a:ea charset="-120" pitchFamily="18" typeface="新細明體"/>
              </a:rPr>
              <a:t>the date of each file</a:t>
            </a:r>
            <a:r>
              <a:rPr dirty="0" lang="en-US" smtClean="0">
                <a:ea charset="-120" pitchFamily="18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make</a:t>
            </a:r>
            <a:r>
              <a:rPr dirty="0" lang="en-US" smtClean="0">
                <a:ea charset="-120" pitchFamily="18" typeface="新細明體"/>
              </a:rPr>
              <a:t> can determine which files have changed since the program was last built.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It then recompiles these files, together with all files that depend on them, either directly or indirectly.</a:t>
            </a:r>
          </a:p>
        </p:txBody>
      </p:sp>
      <p:sp>
        <p:nvSpPr>
          <p:cNvPr id="473" name="Text Box 47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74" name="Text Box 47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 Box 47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Rebuilding a Program</a:t>
            </a:r>
          </a:p>
        </p:txBody>
      </p:sp>
      <p:sp>
        <p:nvSpPr>
          <p:cNvPr id="476" name="Text Box 47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Suppose that we make the indicated changes to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word.h</a:t>
            </a:r>
            <a:r>
              <a:rPr dirty="0" lang="en-US" smtClean="0">
                <a:ea charset="-120" pitchFamily="18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word.c</a:t>
            </a:r>
            <a:r>
              <a:rPr dirty="0" lang="en-US" smtClean="0">
                <a:ea charset="-120" pitchFamily="18" typeface="新細明體"/>
              </a:rPr>
              <a:t>,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justify.c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When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justify</a:t>
            </a:r>
            <a:r>
              <a:rPr dirty="0" lang="en-US" smtClean="0">
                <a:ea charset="-120" pitchFamily="18" typeface="新細明體"/>
              </a:rPr>
              <a:t> program is rebuilt,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make</a:t>
            </a:r>
            <a:r>
              <a:rPr dirty="0" lang="en-US" smtClean="0">
                <a:ea charset="-120" pitchFamily="18" typeface="新細明體"/>
              </a:rPr>
              <a:t> will perform the following actions:</a:t>
            </a:r>
          </a:p>
          <a:p>
            <a:pPr indent="-514350" lvl="1" marL="914400">
              <a:buFontTx/>
              <a:buAutoNum type="arabicPeriod"/>
            </a:pPr>
            <a:r>
              <a:rPr dirty="0" lang="en-US" smtClean="0">
                <a:ea charset="-120" pitchFamily="18" typeface="新細明體"/>
              </a:rPr>
              <a:t>Build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justify.o</a:t>
            </a:r>
            <a:r>
              <a:rPr dirty="0" lang="en-US" smtClean="0">
                <a:ea charset="-120" pitchFamily="18" typeface="新細明體"/>
              </a:rPr>
              <a:t> by compiling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justify.c</a:t>
            </a:r>
            <a:r>
              <a:rPr dirty="0" lang="en-US" smtClean="0">
                <a:ea charset="-120" pitchFamily="18" typeface="新細明體"/>
              </a:rPr>
              <a:t> (because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justify.c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word.h</a:t>
            </a:r>
            <a:r>
              <a:rPr dirty="0" lang="en-US" smtClean="0">
                <a:ea charset="-120" pitchFamily="18" typeface="新細明體"/>
              </a:rPr>
              <a:t> were changed).</a:t>
            </a:r>
          </a:p>
          <a:p>
            <a:pPr indent="-514350" lvl="1" marL="914400">
              <a:buFontTx/>
              <a:buAutoNum type="arabicPeriod"/>
            </a:pPr>
            <a:r>
              <a:rPr dirty="0" lang="en-US" smtClean="0">
                <a:ea charset="-120" pitchFamily="18" typeface="新細明體"/>
              </a:rPr>
              <a:t>Build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word.o</a:t>
            </a:r>
            <a:r>
              <a:rPr dirty="0" lang="en-US" smtClean="0">
                <a:ea charset="-120" pitchFamily="18" typeface="新細明體"/>
              </a:rPr>
              <a:t> by compiling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word.c</a:t>
            </a:r>
            <a:r>
              <a:rPr dirty="0" lang="en-US" smtClean="0">
                <a:ea charset="-120" pitchFamily="18" typeface="新細明體"/>
              </a:rPr>
              <a:t> (because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word.c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word.h</a:t>
            </a:r>
            <a:r>
              <a:rPr dirty="0" lang="en-US" smtClean="0">
                <a:ea charset="-120" pitchFamily="18" typeface="新細明體"/>
              </a:rPr>
              <a:t> were changed).</a:t>
            </a:r>
          </a:p>
          <a:p>
            <a:pPr indent="-514350" lvl="1" marL="914400">
              <a:buFontTx/>
              <a:buAutoNum type="arabicPeriod"/>
            </a:pPr>
            <a:r>
              <a:rPr dirty="0" lang="en-US" smtClean="0">
                <a:ea charset="-120" pitchFamily="18" typeface="新細明體"/>
              </a:rPr>
              <a:t>Build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justify</a:t>
            </a:r>
            <a:r>
              <a:rPr dirty="0" lang="en-US" smtClean="0">
                <a:ea charset="-120" pitchFamily="18" typeface="新細明體"/>
              </a:rPr>
              <a:t> by linking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justify.o</a:t>
            </a:r>
            <a:r>
              <a:rPr dirty="0" lang="en-US" smtClean="0">
                <a:ea charset="-120" pitchFamily="18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word.o</a:t>
            </a:r>
            <a:r>
              <a:rPr dirty="0" lang="en-US" smtClean="0">
                <a:ea charset="-120" pitchFamily="18" typeface="新細明體"/>
              </a:rPr>
              <a:t>,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line.o</a:t>
            </a:r>
            <a:r>
              <a:rPr dirty="0" lang="en-US" smtClean="0">
                <a:ea charset="-120" pitchFamily="18" typeface="新細明體"/>
              </a:rPr>
              <a:t> (because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justify.o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word.o</a:t>
            </a:r>
            <a:r>
              <a:rPr dirty="0" lang="en-US" smtClean="0">
                <a:ea charset="-120" pitchFamily="18" typeface="新細明體"/>
              </a:rPr>
              <a:t> were changed).</a:t>
            </a:r>
          </a:p>
        </p:txBody>
      </p:sp>
      <p:sp>
        <p:nvSpPr>
          <p:cNvPr id="477" name="Text Box 47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78" name="Text Box 47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 Box 47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Defining Macros Outside a Program</a:t>
            </a:r>
          </a:p>
        </p:txBody>
      </p:sp>
      <p:sp>
        <p:nvSpPr>
          <p:cNvPr id="480" name="Text Box 48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C compilers usually provide some method of specifying the value of a macro at the time a program is compiled.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This ability makes it easy to change the value of a macro without editing any of the program’s files.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It’s especially valuable when programs are built automatically using makefiles.</a:t>
            </a:r>
          </a:p>
        </p:txBody>
      </p:sp>
      <p:sp>
        <p:nvSpPr>
          <p:cNvPr id="481" name="Text Box 48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82" name="Text Box 48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ext Box 48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Defining Macros Outside a Program</a:t>
            </a:r>
          </a:p>
        </p:txBody>
      </p:sp>
      <p:sp>
        <p:nvSpPr>
          <p:cNvPr id="484" name="Text Box 48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Most compilers (including GCC) support the </a:t>
            </a:r>
            <a:r>
              <a:rPr dirty="0" lang="en-US" smtClean="0">
                <a:solidFill>
                  <a:srgbClr val="C6A02E"/>
                </a:solidFill>
                <a:latin charset="0" pitchFamily="49" typeface="Courier New"/>
                <a:ea charset="-120" pitchFamily="18" typeface="新細明體"/>
              </a:rPr>
              <a:t>-D</a:t>
            </a:r>
            <a:r>
              <a:rPr dirty="0" lang="en-US" smtClean="0">
                <a:ea charset="-120" pitchFamily="18" typeface="新細明體"/>
              </a:rPr>
              <a:t> option, which allows the value of a macro to be specified on the command line: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gcc </a:t>
            </a:r>
            <a:r>
              <a:rPr dirty="0" lang="en-US" smtClean="0" sz="2400">
                <a:solidFill>
                  <a:srgbClr val="C6A02E"/>
                </a:solidFill>
                <a:latin charset="0" pitchFamily="49" typeface="Courier New"/>
                <a:ea charset="-120" pitchFamily="18" typeface="新細明體"/>
              </a:rPr>
              <a:t>-D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DEBUG=1 foo.c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In this example,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DEBUG</a:t>
            </a:r>
            <a:r>
              <a:rPr dirty="0" lang="en-US" smtClean="0">
                <a:ea charset="-120" pitchFamily="18" typeface="新細明體"/>
              </a:rPr>
              <a:t> macro is defined to have the value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1</a:t>
            </a:r>
            <a:r>
              <a:rPr dirty="0" lang="en-US" smtClean="0">
                <a:ea charset="-120" pitchFamily="18" typeface="新細明體"/>
              </a:rPr>
              <a:t> in the program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foo.c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-D</a:t>
            </a:r>
            <a:r>
              <a:rPr dirty="0" lang="en-US" smtClean="0">
                <a:ea charset="-120" pitchFamily="18" typeface="新細明體"/>
              </a:rPr>
              <a:t> option names a macro without specifying its value, the value is taken to be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1</a:t>
            </a:r>
            <a:r>
              <a:rPr dirty="0" lang="en-US" smtClean="0">
                <a:ea charset="-120" pitchFamily="18" typeface="新細明體"/>
              </a:rPr>
              <a:t>.</a:t>
            </a:r>
          </a:p>
        </p:txBody>
      </p:sp>
      <p:sp>
        <p:nvSpPr>
          <p:cNvPr id="485" name="Text Box 48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86" name="Text Box 48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 Box 48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Defining Macros Outside a Program</a:t>
            </a:r>
          </a:p>
        </p:txBody>
      </p:sp>
      <p:sp>
        <p:nvSpPr>
          <p:cNvPr id="488" name="Text Box 48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Many compilers also support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-U</a:t>
            </a:r>
            <a:r>
              <a:rPr dirty="0" lang="en-US" smtClean="0">
                <a:ea charset="-120" pitchFamily="18" typeface="新細明體"/>
              </a:rPr>
              <a:t> option, which “undefines” a macro as if by using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#undef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We can use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-U</a:t>
            </a:r>
            <a:r>
              <a:rPr dirty="0" lang="en-US" smtClean="0">
                <a:ea charset="-120" pitchFamily="18" typeface="新細明體"/>
              </a:rPr>
              <a:t> to undefine a predefined macro or one that was defined earlier in the command line using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-D</a:t>
            </a:r>
            <a:r>
              <a:rPr dirty="0" lang="en-US" smtClean="0">
                <a:ea charset="-120" pitchFamily="18" typeface="新細明體"/>
              </a:rPr>
              <a:t>.</a:t>
            </a:r>
          </a:p>
        </p:txBody>
      </p:sp>
      <p:sp>
        <p:nvSpPr>
          <p:cNvPr id="489" name="Text Box 48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90" name="Text Box 49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0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5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6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7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8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9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Words>6251</Words>
  <Paragraphs>1045</Paragraphs>
  <Slides>99</Slides>
  <Notes>0</Notes>
  <TotalTime>0</TotalTime>
  <HiddenSlides>0</HiddenSlides>
  <ScaleCrop>false</ScaleCrop>
  <HyperlinksChanged>false</HyperlinksChanged>
  <Application>Microsoft Office PowerPoint</Application>
  <PresentationFormat/>
</Properties>
</file>