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357" r:id="rId119"/>
    <p:sldId id="358" r:id="rId120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120" Target="slides/slide103.xml" Type="http://schemas.openxmlformats.org/officeDocument/2006/relationships/slide"/><Relationship Id="rId116" Target="slides/slide99.xml" Type="http://schemas.openxmlformats.org/officeDocument/2006/relationships/slide"/><Relationship Id="rId106" Target="slides/slide89.xml" Type="http://schemas.openxmlformats.org/officeDocument/2006/relationships/slide"/><Relationship Id="rId115" Target="slides/slide98.xml" Type="http://schemas.openxmlformats.org/officeDocument/2006/relationships/slide"/><Relationship Id="rId99" Target="slides/slide82.xml" Type="http://schemas.openxmlformats.org/officeDocument/2006/relationships/slide"/><Relationship Id="rId114" Target="slides/slide97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113" Target="slides/slide96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112" Target="slides/slide95.xml" Type="http://schemas.openxmlformats.org/officeDocument/2006/relationships/slide"/><Relationship Id="rId96" Target="slides/slide79.xml" Type="http://schemas.openxmlformats.org/officeDocument/2006/relationships/slide"/><Relationship Id="rId62" Target="slides/slide45.xml" Type="http://schemas.openxmlformats.org/officeDocument/2006/relationships/slide"/><Relationship Id="rId111" Target="slides/slide94.xml" Type="http://schemas.openxmlformats.org/officeDocument/2006/relationships/slide"/><Relationship Id="rId95" Target="slides/slide78.xml" Type="http://schemas.openxmlformats.org/officeDocument/2006/relationships/slide"/><Relationship Id="rId61" Target="slides/slide44.xml" Type="http://schemas.openxmlformats.org/officeDocument/2006/relationships/slide"/><Relationship Id="rId110" Target="slides/slide93.xml" Type="http://schemas.openxmlformats.org/officeDocument/2006/relationships/slide"/><Relationship Id="rId94" Target="slides/slide77.xml" Type="http://schemas.openxmlformats.org/officeDocument/2006/relationships/slide"/><Relationship Id="rId60" Target="slides/slide43.xml" Type="http://schemas.openxmlformats.org/officeDocument/2006/relationships/slide"/><Relationship Id="rId103" Target="slides/slide86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102" Target="slides/slide85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101" Target="slides/slide84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100" Target="slides/slide83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109" Target="slides/slide92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108" Target="slides/slide91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07" Target="slides/slide90.xml" Type="http://schemas.openxmlformats.org/officeDocument/2006/relationships/slide"/><Relationship Id="rId20" Target="slides/slide3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119" Target="slides/slide102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118" Target="slides/slide101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117" Target="slides/slide100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105" Target="slides/slide88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104" Target="slides/slide87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 Box 508"/>
          <p:cNvSpPr>
            <a:spLocks/>
          </p:cNvSpPr>
          <p:nvPr>
            <p:ph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</p:spPr>
      </p:sp>
      <p:sp>
        <p:nvSpPr>
          <p:cNvPr id="509" name="Text Box 509"/>
          <p:cNvSpPr>
            <a:spLocks/>
          </p:cNvSpPr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="t" bIns="46506" lIns="93013" numCol="1" rIns="93013" tIns="46506" wrap="square"/>
          <a:lstStyle/>
          <a:p>
            <a:endParaRPr/>
          </a:p>
        </p:txBody>
      </p:sp>
      <p:sp>
        <p:nvSpPr>
          <p:cNvPr id="510" name="Text Box 510"/>
          <p:cNvSpPr txBox="1">
            <a:spLocks/>
          </p:cNvSpPr>
          <p:nvPr/>
        </p:nvSpPr>
        <p:spPr>
          <a:xfrm>
            <a:off x="3963987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="b" bIns="46506" lIns="93013" numCol="1" rIns="93013" tIns="46506"/>
          <a:lstStyle/>
          <a:p>
            <a:pPr algn="r" defTabSz="930275" indent="0" marL="0">
              <a:spcBef>
                <a:spcPct val="0"/>
              </a:spcBef>
            </a:pPr>
            <a:r>
              <a:rPr dirty="0" lang="en-US" smtClean="0">
                <a:ea charset="-120" typeface="新細明體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53340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16: Structures, Unions, and Enumerations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typeface="新細明體"/>
              </a:rPr>
              <a:t>Chapter 16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typeface="新細明體"/>
              </a:rPr>
              <a:t>Structures, Unions,</a:t>
            </a:r>
            <a:br>
              <a:rPr b="1" dirty="0" lang="en-US" smtClean="0" sz="3600">
                <a:latin charset="0" typeface="Arial"/>
                <a:ea charset="-120" typeface="新細明體"/>
              </a:rPr>
            </a:br>
            <a:r>
              <a:rPr b="1" dirty="0" lang="en-US" smtClean="0" sz="3600">
                <a:latin charset="0" typeface="Arial"/>
                <a:ea charset="-120" typeface="新細明體"/>
              </a:rPr>
              <a:t>and Enumerations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Designated Initializers (C99)</a:t>
            </a:r>
          </a:p>
        </p:txBody>
      </p:sp>
      <p:sp>
        <p:nvSpPr>
          <p:cNvPr id="142" name="Text Box 142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C99’s designated initializers can be used with structures.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The initializer for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 sz="2600">
                <a:ea charset="-120" typeface="新細明體"/>
              </a:rPr>
              <a:t> shown in the previous example: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{528,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"Disk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drive",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10}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In a designated initializer, each value would be labeled by the name of the member that it initializes: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{.number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528,</a:t>
            </a:r>
            <a:r>
              <a:rPr dirty="0" lang="en-US" smtClean="0" sz="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.name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"Disk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drive",</a:t>
            </a:r>
            <a:r>
              <a:rPr dirty="0" lang="en-US" smtClean="0" sz="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.on_hand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10}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The combination of the period and the member name is called a </a:t>
            </a:r>
            <a:r>
              <a:rPr b="1" dirty="0" i="1" lang="en-US" smtClean="0" sz="2600">
                <a:ea charset="-120" typeface="新細明體"/>
              </a:rPr>
              <a:t>designator.</a:t>
            </a:r>
          </a:p>
        </p:txBody>
      </p:sp>
      <p:sp>
        <p:nvSpPr>
          <p:cNvPr id="143" name="Text Box 1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4" name="Text Box 1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 Box 4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 as Integers</a:t>
            </a:r>
          </a:p>
        </p:txBody>
      </p:sp>
      <p:sp>
        <p:nvSpPr>
          <p:cNvPr id="493" name="Text Box 4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Enumeration values can be mixed with ordinary integers: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enum {CLUBS, DIAMONDS, HEARTS, SPADES} s;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= DIAMONDS;   /* i is now 1         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 = 0;          /* s is now 0 (CLUBS) 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s++;            /* s is now 1 (DIAMONDS)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= s + 2;      /* i is now 3            */</a:t>
            </a:r>
          </a:p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700">
                <a:ea charset="-120" typeface="新細明體"/>
              </a:rPr>
              <a:t> is treated as a variable of some integer type.</a:t>
            </a:r>
          </a:p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CLUBS</a:t>
            </a:r>
            <a:r>
              <a:rPr dirty="0" lang="en-US" smtClean="0" sz="2700">
                <a:ea charset="-120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DIAMONDS</a:t>
            </a:r>
            <a:r>
              <a:rPr dirty="0" lang="en-US" smtClean="0" sz="2700">
                <a:ea charset="-120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HEARTS</a:t>
            </a:r>
            <a:r>
              <a:rPr dirty="0" lang="en-US" smtClean="0" sz="2700">
                <a:ea charset="-120" typeface="新細明體"/>
              </a:rPr>
              <a:t>,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SPADES</a:t>
            </a:r>
            <a:r>
              <a:rPr dirty="0" lang="en-US" smtClean="0" sz="2700">
                <a:ea charset="-120" typeface="新細明體"/>
              </a:rPr>
              <a:t> are names for the integers 0, 1, 2, and 3.</a:t>
            </a:r>
          </a:p>
        </p:txBody>
      </p:sp>
      <p:sp>
        <p:nvSpPr>
          <p:cNvPr id="494" name="Text Box 4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5" name="Text Box 4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 Box 4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 as Integers</a:t>
            </a:r>
          </a:p>
        </p:txBody>
      </p:sp>
      <p:sp>
        <p:nvSpPr>
          <p:cNvPr id="497" name="Text Box 4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Although it’s convenient to be able to use an enumeration value as an integer, it’s dangerous to use an integer as an enumeration value.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 example, we might accidentally store the number 4—which doesn’t correspond to any suit—into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498" name="Text Box 4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9" name="Text Box 4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 Box 500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Enumerations to Declare “Tag Fields”</a:t>
            </a:r>
          </a:p>
        </p:txBody>
      </p:sp>
      <p:sp>
        <p:nvSpPr>
          <p:cNvPr id="501" name="Text Box 5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Enumerations are perfect for determining which member of a union was the last to be assigned a value.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ea charset="-120" typeface="新細明體"/>
              </a:rPr>
              <a:t> structure, we can make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kind</a:t>
            </a:r>
            <a:r>
              <a:rPr dirty="0" lang="en-US" smtClean="0">
                <a:ea charset="-120" typeface="新細明體"/>
              </a:rPr>
              <a:t> member an enumeration instead of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typedef struct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enum {INT_KIND, DOUBLE_KIND} kind;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union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int i;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double 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} u;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 Number;</a:t>
            </a:r>
          </a:p>
        </p:txBody>
      </p:sp>
      <p:sp>
        <p:nvSpPr>
          <p:cNvPr id="502" name="Text Box 5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3" name="Text Box 5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Box 504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Enumerations to Declare “Tag Fields”</a:t>
            </a:r>
          </a:p>
        </p:txBody>
      </p:sp>
      <p:sp>
        <p:nvSpPr>
          <p:cNvPr id="505" name="Text Box 50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new structure is used in exactly the same way as the old one.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Advantages of the new structure: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Does away with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INT_KIND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DOUBLE_KIND</a:t>
            </a:r>
            <a:r>
              <a:rPr dirty="0" lang="en-US" smtClean="0">
                <a:ea charset="-120" typeface="新細明體"/>
              </a:rPr>
              <a:t> macros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Makes it obvious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kind</a:t>
            </a:r>
            <a:r>
              <a:rPr dirty="0" lang="en-US" smtClean="0">
                <a:ea charset="-120" typeface="新細明體"/>
              </a:rPr>
              <a:t> has only two possible values: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INT_KIND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DOUBLE_KIND</a:t>
            </a:r>
          </a:p>
        </p:txBody>
      </p:sp>
      <p:sp>
        <p:nvSpPr>
          <p:cNvPr id="506" name="Text Box 5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7" name="Text Box 5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Designated Initializers (C99)</a:t>
            </a:r>
          </a:p>
        </p:txBody>
      </p:sp>
      <p:sp>
        <p:nvSpPr>
          <p:cNvPr id="146" name="Text Box 1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Designated initializers are easier to read and check for correctness.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Also, values in a designated initializer don’t have to be placed in the same order that the members are listed in the structure.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programmer doesn’t have to remember the order in which the members were originally declared.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order of the members can be changed in the future without affecting designated initializers.</a:t>
            </a:r>
          </a:p>
        </p:txBody>
      </p:sp>
      <p:sp>
        <p:nvSpPr>
          <p:cNvPr id="147" name="Text Box 1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8" name="Text Box 1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Designated Initializers (C99)</a:t>
            </a:r>
          </a:p>
        </p:txBody>
      </p:sp>
      <p:sp>
        <p:nvSpPr>
          <p:cNvPr id="150" name="Text Box 1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Not all values listed in a designated initializer need be prefixed by a designator.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{.number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528,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"Disk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drive",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.on_hand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10}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</a:t>
            </a:r>
            <a:r>
              <a:rPr dirty="0" lang="en-US" smtClean="0">
                <a:ea charset="-120" typeface="新細明體"/>
              </a:rPr>
              <a:t>The compiler assumes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"Disk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drive"</a:t>
            </a:r>
            <a:r>
              <a:rPr dirty="0" lang="en-US" smtClean="0">
                <a:ea charset="-120" typeface="新細明體"/>
              </a:rPr>
              <a:t> initializes the member that follows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ea charset="-120" typeface="新細明體"/>
              </a:rPr>
              <a:t> in the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Any members that the initializer fails to account for are set to zero.</a:t>
            </a:r>
          </a:p>
        </p:txBody>
      </p:sp>
      <p:sp>
        <p:nvSpPr>
          <p:cNvPr id="151" name="Text Box 1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2" name="Text Box 1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54" name="Text Box 154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</a:t>
            </a:r>
            <a:r>
              <a:rPr dirty="0" lang="en-US" smtClean="0">
                <a:solidFill>
                  <a:srgbClr val="FF7706"/>
                </a:solidFill>
                <a:ea charset="-120" typeface="新細明體"/>
              </a:rPr>
              <a:t>access a member within a structure</a:t>
            </a:r>
            <a:r>
              <a:rPr dirty="0" lang="en-US" smtClean="0">
                <a:ea charset="-120" typeface="新細明體"/>
              </a:rPr>
              <a:t>, we write the name of the structure first, then a period, then the name of the member.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Statements that display the values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>
                <a:ea charset="-120" typeface="新細明體"/>
              </a:rPr>
              <a:t>’s members: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printf("Part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number: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%d\n",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part1.number);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printf("Part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name: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%s\n",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part1.name);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printf("Quantity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on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hand: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%d\n",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part1.on_hand);</a:t>
            </a: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6" name="Text Box 1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1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58" name="Text Box 1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members of a structure are lvalues.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They can appear on the left side of an assignment or as the operand in an increment or decrement expression: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part1.number = 258;    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 changes part1's part number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part1.on_hand++;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 increments part1's quantity on hand */</a:t>
            </a:r>
          </a:p>
        </p:txBody>
      </p:sp>
      <p:sp>
        <p:nvSpPr>
          <p:cNvPr id="159" name="Text Box 1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0" name="Text Box 1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62" name="Text Box 1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period used to access a structure member is actually a C operator.</a:t>
            </a:r>
          </a:p>
          <a:p>
            <a:pPr indent="-342900" marL="342900"/>
            <a:r>
              <a:rPr b="1" dirty="0" lang="en-US" smtClean="0">
                <a:solidFill>
                  <a:srgbClr val="C00000"/>
                </a:solidFill>
                <a:ea charset="-120" typeface="新細明體"/>
              </a:rPr>
              <a:t>It takes precedence over nearly all </a:t>
            </a:r>
            <a:r>
              <a:rPr dirty="0" lang="en-US" smtClean="0">
                <a:ea charset="-120" typeface="新細明體"/>
              </a:rPr>
              <a:t>other operators.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scanf("%d", &amp;part1.on_hand);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.</a:t>
            </a:r>
            <a:r>
              <a:rPr dirty="0" lang="en-US" smtClean="0">
                <a:ea charset="-120" typeface="新細明體"/>
              </a:rPr>
              <a:t> operator takes precedence over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operator, so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computes the address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part1.on_hand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4" name="Text Box 1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1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66" name="Text Box 1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solidFill>
                  <a:srgbClr val="FF7706"/>
                </a:solidFill>
                <a:ea charset="-120" typeface="新細明體"/>
              </a:rPr>
              <a:t>The other major structure operation is </a:t>
            </a:r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assignment</a:t>
            </a:r>
            <a:r>
              <a:rPr dirty="0" lang="en-US" smtClean="0">
                <a:solidFill>
                  <a:srgbClr val="FF7706"/>
                </a:solidFill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	part2 = part1;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effect of this statement is to </a:t>
            </a:r>
            <a:r>
              <a:rPr dirty="0" lang="en-US" smtClean="0">
                <a:solidFill>
                  <a:srgbClr val="FF7706"/>
                </a:solidFill>
                <a:ea charset="-120" typeface="新細明體"/>
              </a:rPr>
              <a:t>copy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part1.number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part2.number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part1.name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part2.name</a:t>
            </a:r>
            <a:r>
              <a:rPr dirty="0" lang="en-US" smtClean="0">
                <a:ea charset="-120" typeface="新細明體"/>
              </a:rPr>
              <a:t>, and so on.</a:t>
            </a:r>
          </a:p>
        </p:txBody>
      </p:sp>
      <p:sp>
        <p:nvSpPr>
          <p:cNvPr id="167" name="Text Box 1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8" name="Text Box 1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1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70" name="Text Box 1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Arrays can’t be copied using the </a:t>
            </a:r>
            <a:r>
              <a:rPr b="1" dirty="0" lang="en-US" smtClean="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=</a:t>
            </a:r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 operator</a:t>
            </a:r>
            <a:r>
              <a:rPr dirty="0" lang="en-US" smtClean="0">
                <a:ea charset="-120" typeface="新細明體"/>
              </a:rPr>
              <a:t>, but an array embedded within a structure is copied when the enclosing structure is copied.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Some programmers exploit this property by creating “</a:t>
            </a:r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dummy</a:t>
            </a:r>
            <a:r>
              <a:rPr dirty="0" lang="en-US" smtClean="0">
                <a:ea charset="-120" typeface="新細明體"/>
              </a:rPr>
              <a:t>” structures to enclose arrays that will be copied later: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{ int a[10]; } a1, a2;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a1 = a2;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legal,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since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a1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and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a2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are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structures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2" name="Text Box 1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1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Structures</a:t>
            </a:r>
          </a:p>
        </p:txBody>
      </p:sp>
      <p:sp>
        <p:nvSpPr>
          <p:cNvPr id="174" name="Text Box 174"/>
          <p:cNvSpPr>
            <a:spLocks/>
          </p:cNvSpPr>
          <p:nvPr>
            <p:ph type="obj"/>
          </p:nvPr>
        </p:nvSpPr>
        <p:spPr>
          <a:xfrm>
            <a:off x="522287" y="1524000"/>
            <a:ext cx="8250237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>
                <a:ea charset="-120" typeface="新細明體"/>
              </a:rPr>
              <a:t> operator can be used only with structures of </a:t>
            </a:r>
            <a:r>
              <a:rPr b="1" dirty="0" i="1" lang="en-US" smtClean="0">
                <a:ea charset="-120" typeface="新細明體"/>
              </a:rPr>
              <a:t>compatible</a:t>
            </a:r>
            <a:r>
              <a:rPr dirty="0" lang="en-US" smtClean="0">
                <a:ea charset="-120" typeface="新細明體"/>
              </a:rPr>
              <a:t> types.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Two structures declared at the same time (as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part2</a:t>
            </a:r>
            <a:r>
              <a:rPr dirty="0" lang="en-US" smtClean="0">
                <a:ea charset="-120" typeface="新細明體"/>
              </a:rPr>
              <a:t> were) are compatible.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Structures declared using the same “</a:t>
            </a:r>
            <a:r>
              <a:rPr b="1" dirty="0" lang="en-US" smtClean="0">
                <a:ea charset="-120" typeface="新細明體"/>
              </a:rPr>
              <a:t>structure tag</a:t>
            </a:r>
            <a:r>
              <a:rPr dirty="0" lang="en-US" smtClean="0">
                <a:ea charset="-120" typeface="新細明體"/>
              </a:rPr>
              <a:t>” (defined in page 20 later) or the same type name are also compatible.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Other than assignment, C provides no operations on entire structures.</a:t>
            </a:r>
          </a:p>
          <a:p>
            <a:pPr indent="-342900" marL="342900"/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operators </a:t>
            </a:r>
            <a:r>
              <a:rPr b="1" dirty="0" lang="en-US" smtClean="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==</a:t>
            </a:r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 and </a:t>
            </a:r>
            <a:r>
              <a:rPr b="1" dirty="0" lang="en-US" smtClean="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!=</a:t>
            </a:r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 can’t be used with structures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6" name="Text Box 1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 Types</a:t>
            </a:r>
          </a:p>
        </p:txBody>
      </p:sp>
      <p:sp>
        <p:nvSpPr>
          <p:cNvPr id="178" name="Text Box 1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lang="en-US" smtClean="0">
                <a:solidFill>
                  <a:srgbClr val="FF7706"/>
                </a:solidFill>
                <a:ea charset="-120" typeface="新細明體"/>
              </a:rPr>
              <a:t>Suppose</a:t>
            </a:r>
            <a:r>
              <a:rPr dirty="0" lang="en-US" smtClean="0">
                <a:ea charset="-120" typeface="新細明體"/>
              </a:rPr>
              <a:t> that a program needs to declare several structure variables with identical members.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 need a name that represents a </a:t>
            </a:r>
            <a:r>
              <a:rPr dirty="0" i="1" lang="en-US" smtClean="0">
                <a:ea charset="-120" typeface="新細明體"/>
              </a:rPr>
              <a:t>type</a:t>
            </a:r>
            <a:r>
              <a:rPr dirty="0" lang="en-US" smtClean="0">
                <a:ea charset="-120" typeface="新細明體"/>
              </a:rPr>
              <a:t> of structure, not a particular structure </a:t>
            </a:r>
            <a:r>
              <a:rPr dirty="0" i="1" lang="en-US" smtClean="0">
                <a:ea charset="-120" typeface="新細明體"/>
              </a:rPr>
              <a:t>variable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Ways to name a structure: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Declare a “structure tag”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to define a type name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 Variables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properties of a </a:t>
            </a:r>
            <a:r>
              <a:rPr b="1" dirty="0" i="1" lang="en-US" smtClean="0">
                <a:ea charset="-120" typeface="新細明體"/>
              </a:rPr>
              <a:t>structure</a:t>
            </a:r>
            <a:r>
              <a:rPr dirty="0" lang="en-US" smtClean="0">
                <a:ea charset="-120" typeface="新細明體"/>
              </a:rPr>
              <a:t> are different from those of an array.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elements of a structure (its </a:t>
            </a:r>
            <a:r>
              <a:rPr b="1" dirty="0" i="1" lang="en-US" smtClean="0">
                <a:ea charset="-120" typeface="新細明體"/>
              </a:rPr>
              <a:t>members</a:t>
            </a:r>
            <a:r>
              <a:rPr dirty="0" lang="en-US" smtClean="0">
                <a:ea charset="-120" typeface="新細明體"/>
              </a:rPr>
              <a:t>) aren’t required to have the same type.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members of a structure have names; to select a particular member, we specify its name, not its position.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some languages, structures are called </a:t>
            </a:r>
            <a:r>
              <a:rPr b="1" dirty="0" i="1" lang="en-US" smtClean="0">
                <a:ea charset="-120" typeface="新細明體"/>
              </a:rPr>
              <a:t>records,</a:t>
            </a:r>
            <a:r>
              <a:rPr dirty="0" lang="en-US" smtClean="0">
                <a:ea charset="-120" typeface="新細明體"/>
              </a:rPr>
              <a:t> and members are known as </a:t>
            </a:r>
            <a:r>
              <a:rPr b="1" dirty="0" i="1" lang="en-US" smtClean="0">
                <a:ea charset="-120" typeface="新細明體"/>
              </a:rPr>
              <a:t>fields.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1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a Structure Tag</a:t>
            </a:r>
          </a:p>
        </p:txBody>
      </p:sp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b="1" dirty="0" i="1" lang="en-US" smtClean="0">
                <a:ea charset="-120" typeface="新細明體"/>
              </a:rPr>
              <a:t>structure tag</a:t>
            </a:r>
            <a:r>
              <a:rPr dirty="0" lang="en-US" smtClean="0">
                <a:ea charset="-120" typeface="新細明體"/>
              </a:rPr>
              <a:t> is a name used to identify a particular kind of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declaration of a structure tag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part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Note that a semicolon must follow the right brace.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a Structure Tag</a:t>
            </a:r>
          </a:p>
        </p:txBody>
      </p:sp>
      <p:sp>
        <p:nvSpPr>
          <p:cNvPr id="186" name="Text Box 1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 tag can be used to declare variables: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part part1, part2;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 can’t drop the word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struct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part part1, part2;   /*** WRONG ***/</a:t>
            </a:r>
          </a:p>
          <a:p>
            <a:pPr indent="-342900" marL="342900"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	part</a:t>
            </a:r>
            <a:r>
              <a:rPr dirty="0" lang="en-US" smtClean="0">
                <a:ea charset="-120" typeface="新細明體"/>
              </a:rPr>
              <a:t> isn’t a type name; without the word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struct</a:t>
            </a:r>
            <a:r>
              <a:rPr dirty="0" lang="en-US" smtClean="0">
                <a:ea charset="-120" typeface="新細明體"/>
              </a:rPr>
              <a:t>, it is meaningless.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Since structure tags aren’t recognized unless preceded by the word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struct</a:t>
            </a:r>
            <a:r>
              <a:rPr dirty="0" lang="en-US" smtClean="0">
                <a:ea charset="-120" typeface="新細明體"/>
              </a:rPr>
              <a:t>, they don’t conflict with other names used in a program.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8" name="Text Box 1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1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a Structure Tag</a:t>
            </a:r>
          </a:p>
        </p:txBody>
      </p:sp>
      <p:sp>
        <p:nvSpPr>
          <p:cNvPr id="190" name="Text Box 1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declaration of a structure </a:t>
            </a:r>
            <a:r>
              <a:rPr dirty="0" i="1" lang="en-US" smtClean="0">
                <a:ea charset="-120" typeface="新細明體"/>
              </a:rPr>
              <a:t>tag</a:t>
            </a:r>
            <a:r>
              <a:rPr dirty="0" lang="en-US" smtClean="0">
                <a:ea charset="-120" typeface="新細明體"/>
              </a:rPr>
              <a:t> can be combined with the declaration of structure </a:t>
            </a:r>
            <a:r>
              <a:rPr dirty="0" i="1" lang="en-US" smtClean="0">
                <a:ea charset="-120" typeface="新細明體"/>
              </a:rPr>
              <a:t>variables: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part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part1, part2;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1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a Structure Tag</a:t>
            </a:r>
          </a:p>
        </p:txBody>
      </p:sp>
      <p:sp>
        <p:nvSpPr>
          <p:cNvPr id="194" name="Text Box 194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All structures declared to have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struct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 are compatible with one another: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{528,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"Disk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drive",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10};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part2;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part2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part1;  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legal;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both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parts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have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same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type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6" name="Text Box 1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1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Defining a Structure Type</a:t>
            </a:r>
          </a:p>
        </p:txBody>
      </p:sp>
      <p:sp>
        <p:nvSpPr>
          <p:cNvPr id="198" name="Text Box 1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an alternative to declaring a structure tag, we can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to define a genuine type name.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definition of a type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typedef 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Part;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 can be used in the same way as the built-in types: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Part part1, part2;</a:t>
            </a:r>
          </a:p>
          <a:p>
            <a:pPr indent="-342900" marL="342900">
              <a:buNone/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Defining a Structure Type</a:t>
            </a:r>
          </a:p>
        </p:txBody>
      </p:sp>
      <p:sp>
        <p:nvSpPr>
          <p:cNvPr id="202" name="Text Box 2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it comes time to name a structure, we can usually choose either to declare a structure tag or to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declaring a structure tag is </a:t>
            </a:r>
            <a:r>
              <a:rPr b="1" dirty="0" lang="en-US" smtClean="0">
                <a:ea charset="-120" typeface="新細明體"/>
              </a:rPr>
              <a:t>mandatory</a:t>
            </a:r>
            <a:r>
              <a:rPr dirty="0" lang="en-US" smtClean="0">
                <a:ea charset="-120" typeface="新細明體"/>
              </a:rPr>
              <a:t> when the structure is to be used in a </a:t>
            </a:r>
            <a:r>
              <a:rPr b="1" dirty="0" lang="en-US" smtClean="0">
                <a:ea charset="-120" typeface="新細明體"/>
              </a:rPr>
              <a:t>linked list </a:t>
            </a:r>
            <a:r>
              <a:rPr dirty="0" lang="en-US" smtClean="0">
                <a:ea charset="-120" typeface="新細明體"/>
              </a:rPr>
              <a:t>(Chapter 17).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205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Functions may have structures as arguments and return values.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function with a structure argument: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void print_part(struct part p)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printf("Part number: %d\n", p.number);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printf("Part name: %s\n", p.name);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printf("Quantity on hand: %d\n",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p.on_hand);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print_part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print_part(part1);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A function that returns a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 sz="2600">
                <a:ea charset="-120" typeface="新細明體"/>
              </a:rPr>
              <a:t> structure: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part build_part(int number,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                   const char *name,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                   int on_hand)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struct part p;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p.number = number;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strcpy(p.name, name);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p.on_hand = on_hand;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return p;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call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build_part</a:t>
            </a:r>
            <a:r>
              <a:rPr dirty="0" lang="en-US" smtClean="0" sz="26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part1 = build_part(528, "Disk drive", 10);</a:t>
            </a: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A function that returns a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 sz="2600">
                <a:ea charset="-120" typeface="新細明體"/>
              </a:rPr>
              <a:t> structure: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part *build_part(int number,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          const char *name,int on_hand)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struct part p;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p.number = number;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strcpy(p.name, name);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p.on_hand = on_hand;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return &amp;p;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call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build_part</a:t>
            </a:r>
            <a:r>
              <a:rPr dirty="0" lang="en-US" smtClean="0" sz="2600">
                <a:ea charset="-120" typeface="新細明體"/>
              </a:rPr>
              <a:t>: </a:t>
            </a:r>
          </a:p>
          <a:p>
            <a:pPr indent="-342900" marL="342900">
              <a:buNone/>
            </a:pPr>
            <a:r>
              <a:rPr dirty="0" lang="en-US" smtClean="0" sz="26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struct part *pp1;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pp1 = build_part(528, "Disk drive", 10);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Passing a structure to a function and returning a structure from a function both require making a copy of all members in the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avoid this overhead, it’s sometimes advisable to pass a pointer to a structure or return a pointer to a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Chapter 17 gives examples of functions that have a pointer to a structure as an argument and/or return a pointer to a structure.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Structure Variables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structure is a logical choice for storing a collection of related data items.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declaration of two structure variables that store information about parts in a warehouse: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part1, part2;</a:t>
            </a: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22" name="Text Box 2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There are other </a:t>
            </a:r>
            <a:r>
              <a:rPr b="1" dirty="0" lang="en-US" smtClean="0" sz="2700">
                <a:solidFill>
                  <a:srgbClr val="FF7706"/>
                </a:solidFill>
                <a:ea charset="-120" typeface="新細明體"/>
              </a:rPr>
              <a:t>reasons</a:t>
            </a:r>
            <a:r>
              <a:rPr dirty="0" lang="en-US" smtClean="0" sz="2700">
                <a:ea charset="-120" typeface="新細明體"/>
              </a:rPr>
              <a:t> to avoid copying structures.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For example, the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 sz="2700">
                <a:ea charset="-120" typeface="新細明體"/>
              </a:rPr>
              <a:t> header defines a type named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 sz="2700">
                <a:ea charset="-120" typeface="新細明體"/>
              </a:rPr>
              <a:t>, which is typically a structure.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Each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 sz="2700">
                <a:ea charset="-120" typeface="新細明體"/>
              </a:rPr>
              <a:t> structure stores information about the state of an open file and therefore must be unique in a program.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Every function in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 sz="2700">
                <a:ea charset="-120" typeface="新細明體"/>
              </a:rPr>
              <a:t> that opens a file returns a pointer to a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 sz="2700">
                <a:ea charset="-120" typeface="新細明體"/>
              </a:rPr>
              <a:t> structure.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Every function that performs an operation on an open file requires a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 sz="2700">
                <a:ea charset="-120" typeface="新細明體"/>
              </a:rPr>
              <a:t> pointer as an argument.</a:t>
            </a:r>
          </a:p>
        </p:txBody>
      </p:sp>
      <p:sp>
        <p:nvSpPr>
          <p:cNvPr id="223" name="Text Box 2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Structures as Arguments and Return Values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Within a function, the initializer for a structure variable can be another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void f(struct part part1)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struct part part2 = part1;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structure being initialized must have automatic storage duration.</a:t>
            </a: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Compound Literals (C99)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Chapter 9 introduced the C99 feature known as the </a:t>
            </a:r>
            <a:r>
              <a:rPr b="1" dirty="0" i="1" lang="en-US" smtClean="0">
                <a:ea charset="-120" typeface="新細明體"/>
              </a:rPr>
              <a:t>compound literal.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compound literal can be used to create a structure “on the fly,” without first storing it in a variable.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resulting structure can be passed as a parameter, returned by a function, or assigned to a variable.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Compound Literals (C99)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A compound literal can be used to create a</a:t>
            </a:r>
            <a:br>
              <a:rPr dirty="0" lang="en-US" smtClean="0" sz="2600">
                <a:ea charset="-120" typeface="新細明體"/>
              </a:rPr>
            </a:br>
            <a:r>
              <a:rPr dirty="0" lang="en-US" smtClean="0" sz="2600">
                <a:ea charset="-120" typeface="新細明體"/>
              </a:rPr>
              <a:t>structure that will be passed to a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print_part(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(struct</a:t>
            </a:r>
            <a:r>
              <a:rPr b="1"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part)</a:t>
            </a:r>
            <a:r>
              <a:rPr b="1"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{528,</a:t>
            </a:r>
            <a:r>
              <a:rPr b="1"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"Disk</a:t>
            </a:r>
            <a:r>
              <a:rPr b="1"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drive",</a:t>
            </a:r>
            <a:r>
              <a:rPr b="1"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b="1" dirty="0" lang="en-US" smtClean="0" sz="2000">
                <a:latin charset="0" pitchFamily="49" typeface="Courier New"/>
                <a:ea charset="-120" typeface="新細明體"/>
              </a:rPr>
              <a:t>10}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);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typeface="新細明體"/>
              </a:rPr>
              <a:t>	The compound literal is shown in </a:t>
            </a:r>
            <a:r>
              <a:rPr b="1" dirty="0" lang="en-US" smtClean="0" sz="2600">
                <a:ea charset="-120" typeface="新細明體"/>
              </a:rPr>
              <a:t>bold</a:t>
            </a:r>
            <a:r>
              <a:rPr dirty="0" lang="en-US" smtClean="0" sz="260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compound literal can also be assigned to a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part1 = (struct part) {528, "Disk drive", 10};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compound literal consists of a type name within parentheses, followed by a set of values in braces.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When a compound literal represents a structure, the type name can be a structure tag preceded by the word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struct</a:t>
            </a:r>
            <a:r>
              <a:rPr dirty="0" lang="en-US" smtClean="0" sz="2600">
                <a:ea charset="-120" typeface="新細明體"/>
              </a:rPr>
              <a:t> or a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 sz="2600">
                <a:ea charset="-120" typeface="新細明體"/>
              </a:rPr>
              <a:t> name.</a:t>
            </a:r>
          </a:p>
          <a:p>
            <a:pPr indent="-342900" marL="342900"/>
            <a:endParaRPr dirty="0" lang="en-US" smtClean="0" sz="260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Compound Literals (C99)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compound literal may contain designators, just like a designated initializer: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print_part((struct part)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{.on_hand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10,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                      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 .name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"Disk drive",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                      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 .number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528});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compound literal may fail to provide full initialization, in which case any uninitialized members default to zero.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Nested Arrays and Structures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Structures and arrays can be combined without restriction.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Arrays may have structures as their elements, and structures may contain arrays and structures as members.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Nested Structures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Nesting one structure inside another is often useful.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person_name</a:t>
            </a:r>
            <a:r>
              <a:rPr dirty="0" lang="en-US" smtClean="0">
                <a:ea charset="-120" typeface="新細明體"/>
              </a:rPr>
              <a:t> is the following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person_name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first[FIRST_NAME_LEN+1];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middle_initial;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last[LAST_NAME_LEN+1];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Nested Structures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We can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person_name</a:t>
            </a:r>
            <a:r>
              <a:rPr dirty="0" lang="en-US" smtClean="0">
                <a:ea charset="-120" typeface="新細明體"/>
              </a:rPr>
              <a:t> as part of a larger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student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struct person_name name;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id, age;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sex;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student1, student2;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Accessing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student1</a:t>
            </a:r>
            <a:r>
              <a:rPr dirty="0" lang="en-US" smtClean="0">
                <a:ea charset="-120" typeface="新細明體"/>
              </a:rPr>
              <a:t>’s first name, middle initial, or last name requires two applications of the . operator: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strcpy(student1.name.first, "Fred");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Nested Structures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Having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name</a:t>
            </a:r>
            <a:r>
              <a:rPr dirty="0" lang="en-US" smtClean="0" sz="2600">
                <a:ea charset="-120" typeface="新細明體"/>
              </a:rPr>
              <a:t> be a structure makes it easier to treat names as units of data.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function that displays a name could be passed one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person_name</a:t>
            </a:r>
            <a:r>
              <a:rPr dirty="0" lang="en-US" smtClean="0" sz="2600">
                <a:ea charset="-120" typeface="新細明體"/>
              </a:rPr>
              <a:t> argument instead of three arguments: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display_name(student1.name);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Copying the information from a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person_name</a:t>
            </a:r>
            <a:r>
              <a:rPr dirty="0" lang="en-US" smtClean="0" sz="2600">
                <a:ea charset="-120" typeface="新細明體"/>
              </a:rPr>
              <a:t> structure to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name</a:t>
            </a:r>
            <a:r>
              <a:rPr dirty="0" lang="en-US" smtClean="0" sz="2600">
                <a:ea charset="-120" typeface="新細明體"/>
              </a:rPr>
              <a:t> member of a student structure would take one assignment instead of three: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person_name new_name;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student1.name = new_name;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Structures</a:t>
            </a:r>
          </a:p>
        </p:txBody>
      </p:sp>
      <p:sp>
        <p:nvSpPr>
          <p:cNvPr id="258" name="Text Box 2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of the most common combinations of arrays and structures is an array whose elements are structures.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kind of array can serve as a simple database.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array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>
                <a:ea charset="-120" typeface="新細明體"/>
              </a:rPr>
              <a:t> structures capable of storing information about 100 parts: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part inventory[100];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Structure Variables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5334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members of a structure are stored in memory in the order in which they’re declared.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Appearance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part1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Assumptions:</a:t>
            </a:r>
          </a:p>
          <a:p>
            <a:pPr indent="-285750" lvl="1" marL="742950">
              <a:lnSpc>
                <a:spcPts val="2800"/>
              </a:lnSpc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>
                <a:ea charset="-120" typeface="新細明體"/>
              </a:rPr>
              <a:t> is located at address 2000.</a:t>
            </a:r>
          </a:p>
          <a:p>
            <a:pPr indent="-285750" lvl="1" marL="742950">
              <a:lnSpc>
                <a:spcPts val="2800"/>
              </a:lnSpc>
            </a:pPr>
            <a:r>
              <a:rPr dirty="0" lang="en-US" smtClean="0">
                <a:ea charset="-120" typeface="新細明體"/>
              </a:rPr>
              <a:t>Integers occupy four bytes.</a:t>
            </a:r>
          </a:p>
          <a:p>
            <a:pPr indent="-285750" lvl="1" marL="742950">
              <a:lnSpc>
                <a:spcPts val="2800"/>
              </a:lnSpc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NAME_LEN</a:t>
            </a:r>
            <a:r>
              <a:rPr dirty="0" lang="en-US" smtClean="0">
                <a:ea charset="-120" typeface="新細明體"/>
              </a:rPr>
              <a:t> has the value 25.</a:t>
            </a:r>
          </a:p>
          <a:p>
            <a:pPr indent="-285750" lvl="1" marL="742950">
              <a:lnSpc>
                <a:spcPts val="2800"/>
              </a:lnSpc>
            </a:pPr>
            <a:r>
              <a:rPr dirty="0" lang="en-US" smtClean="0">
                <a:ea charset="-120" typeface="新細明體"/>
              </a:rPr>
              <a:t>There are no gaps between the members.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07" name="Picture 10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96000" y="1609725"/>
            <a:ext cx="2352675" cy="471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Connector 109"/>
          <p:cNvCxnSpPr/>
          <p:nvPr/>
        </p:nvCxnSpPr>
        <p:spPr>
          <a:xfrm>
            <a:off x="4419600" y="3162300"/>
            <a:ext cx="12192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len="sm" type="none" w="sm"/>
            <a:tailEnd len="sm" type="arrow" w="sm"/>
          </a:ln>
        </p:spPr>
      </p:cxnSp>
      <p:sp>
        <p:nvSpPr>
          <p:cNvPr id="111" name="Text Box 111"/>
          <p:cNvSpPr>
            <a:spLocks/>
          </p:cNvSpPr>
          <p:nvPr/>
        </p:nvSpPr>
        <p:spPr>
          <a:xfrm>
            <a:off x="6462712" y="3429000"/>
            <a:ext cx="1081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sp>
      <p:sp>
        <p:nvSpPr>
          <p:cNvPr id="112" name="Text Box 112"/>
          <p:cNvSpPr>
            <a:spLocks/>
          </p:cNvSpPr>
          <p:nvPr/>
        </p:nvSpPr>
        <p:spPr>
          <a:xfrm>
            <a:off x="6462712" y="4464050"/>
            <a:ext cx="1081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sp>
      <p:sp>
        <p:nvSpPr>
          <p:cNvPr id="113" name="Text Box 113"/>
          <p:cNvSpPr>
            <a:spLocks/>
          </p:cNvSpPr>
          <p:nvPr/>
        </p:nvSpPr>
        <p:spPr>
          <a:xfrm>
            <a:off x="6462712" y="5903912"/>
            <a:ext cx="1081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sp>
      <p:sp>
        <p:nvSpPr>
          <p:cNvPr id="114" name="Text Box 114"/>
          <p:cNvSpPr>
            <a:spLocks/>
          </p:cNvSpPr>
          <p:nvPr/>
        </p:nvSpPr>
        <p:spPr>
          <a:xfrm>
            <a:off x="6462712" y="1989137"/>
            <a:ext cx="1081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2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Structures</a:t>
            </a:r>
          </a:p>
        </p:txBody>
      </p:sp>
      <p:sp>
        <p:nvSpPr>
          <p:cNvPr id="262" name="Text Box 2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Accessing a part in the array is done by using subscripting: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print_part(inventory[i]);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Accessing a member within a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part</a:t>
            </a:r>
            <a:r>
              <a:rPr dirty="0" lang="en-US" smtClean="0" sz="2700">
                <a:ea charset="-120" typeface="新細明體"/>
              </a:rPr>
              <a:t> structure requires a combination of subscripting and member selection: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inventory[i].number = 883;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Accessing a single character in a part name requires subscripting, followed by selection, followed by subscripting: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inventory[i].name[0] = '\0';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2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an Array of Structures</a:t>
            </a:r>
          </a:p>
        </p:txBody>
      </p:sp>
      <p:sp>
        <p:nvSpPr>
          <p:cNvPr id="266" name="Text Box 2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Initializing an array of structures is done in much the same way as initializing a multidimensional array.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Each structure has its own brace-enclosed initializer; the array initializer wraps another set of braces around the structure initializers.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an Array of Structures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reason for initializing an array of structures is that it contains information that won’t change during program execution.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 an array that contains country codes used when making international telephone calls.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elements of the array will be structures that store the name of a country along with its code: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dialing_code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*country;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code;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an Array of Structures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457200" y="1524000"/>
            <a:ext cx="8305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const struct dialing_code country_codes[] =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{{"Argentina",            54}, {"Bangladesh",      880},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{"Brazil",               55}, {"Burma (Myanmar)",  95},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{"China",                86}, {"Colombia",         57},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{"Congo, Dem. Rep. of", 243}, {"Egypt",            20},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{"Ethiopia",            251}, {"France",           33},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{"Germany",              49}, {"India",            91},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{"Indonesia",            62}, {"Iran",             98},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{"Italy",                39}, {"Japan",            81},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{"Mexico",               52}, {"Nigeria",         234},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{"Pakistan",             92}, {"Philippines",      63},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{"Poland",               48}, {"Russia",            7},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{"South Africa",         27}, {"South Korea",      82},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{"Spain",                34}, {"Sudan",           249},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{"Thailand",             66}, {"Turkey",           90},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{"Ukraine",             380}, {"United Kingdom",   44},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{"United States",         1}, {"Vietnam",          84}};</a:t>
            </a:r>
          </a:p>
          <a:p>
            <a:pPr indent="-342900" marL="342900"/>
            <a:r>
              <a:rPr dirty="0" lang="en-US" smtClean="0" sz="2200">
                <a:ea charset="-120" typeface="新細明體"/>
              </a:rPr>
              <a:t>The inner braces around each structure value are optional.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an Array of Structures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C99’s designated initializers allow an item to have more than one designator.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declaration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inventory</a:t>
            </a:r>
            <a:r>
              <a:rPr dirty="0" lang="en-US" smtClean="0">
                <a:ea charset="-120" typeface="新細明體"/>
              </a:rPr>
              <a:t> array that uses a designated initializer to create a single part: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part inventory[100] =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{[0].number = 528, [0].on_hand = 10,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[0].name[0] = '\0'};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first two items in the initializer use two designators; the last item uses three.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inventory.c</a:t>
            </a:r>
            <a:r>
              <a:rPr dirty="0" lang="en-US" smtClean="0">
                <a:ea charset="-120" typeface="新細明體"/>
              </a:rPr>
              <a:t> program illustrates how nested arrays and structures are used in practice.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tracks parts stored in a warehouse.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Information about the parts is stored in an array of structures.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Contents of each structure: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Part number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Name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Quantity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Operations supported by the program: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Add a new part number, part name, and initial quantity on hand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Given a part number, print the name of the part and the current quantity on hand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Given a part number, change the quantity on hand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Print a table showing all information in the database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Terminate program execution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The codes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600">
                <a:ea charset="-120" typeface="新細明體"/>
              </a:rPr>
              <a:t> (insert),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600">
                <a:ea charset="-120" typeface="新細明體"/>
              </a:rPr>
              <a:t> (search),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600">
                <a:ea charset="-120" typeface="新細明體"/>
              </a:rPr>
              <a:t> (update),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600">
                <a:ea charset="-120" typeface="新細明體"/>
              </a:rPr>
              <a:t> (print), and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q</a:t>
            </a:r>
            <a:r>
              <a:rPr dirty="0" lang="en-US" smtClean="0" sz="2600">
                <a:ea charset="-120" typeface="新細明體"/>
              </a:rPr>
              <a:t> (quit) will be used to represent these operations.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session with the program: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i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528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name: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Disk drive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quantity on hand: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10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528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Part name: Disk drive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Quantity on hand: 10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914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Part not found.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i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914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name: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Printer cable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quantity on hand: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5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u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528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change in quantity on hand: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-2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298" name="Text Box 298"/>
          <p:cNvSpPr>
            <a:spLocks/>
          </p:cNvSpPr>
          <p:nvPr>
            <p:ph type="obj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528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Part name: Disk drive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Quantity on hand: 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p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Part Number   Part Name             Quantity on Hand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  528       Disk drive                    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  914       Printer cable                 5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operation code: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q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1900" u="sng">
              <a:latin charset="0" pitchFamily="49" typeface="Courier New"/>
              <a:ea charset="-120" typeface="新細明體"/>
            </a:endParaRP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Structure Variables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Abstract representations of a structure: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/>
            <a:r>
              <a:rPr dirty="0" lang="en-US" smtClean="0">
                <a:ea charset="-120" typeface="新細明體"/>
              </a:rPr>
              <a:t>Member values will go in the boxes later.</a:t>
            </a: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643062" y="2176462"/>
            <a:ext cx="2319337" cy="132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572000" y="2173287"/>
            <a:ext cx="255746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Box 3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302" name="Text Box 3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program will store information about each part in a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structures will be stored in an array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inventory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variable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num_parts</a:t>
            </a:r>
            <a:r>
              <a:rPr dirty="0" lang="en-US" smtClean="0">
                <a:ea charset="-120" typeface="新細明體"/>
              </a:rPr>
              <a:t> will keep track of the number of parts currently stored in the array.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 outline of the program’s main loop: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for (;;)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</a:t>
            </a:r>
            <a:r>
              <a:rPr dirty="0" i="1" lang="en-US" smtClean="0" sz="2400">
                <a:ea charset="-120" typeface="新細明體"/>
              </a:rPr>
              <a:t>prompt user to enter operation code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</a:t>
            </a:r>
            <a:r>
              <a:rPr dirty="0" i="1" lang="en-US" smtClean="0" sz="2400">
                <a:ea charset="-120" typeface="新細明體"/>
              </a:rPr>
              <a:t>read code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switch (</a:t>
            </a:r>
            <a:r>
              <a:rPr dirty="0" i="1" lang="en-US" smtClean="0" sz="2400">
                <a:ea charset="-120" typeface="新細明體"/>
              </a:rPr>
              <a:t>code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case 'i': </a:t>
            </a:r>
            <a:r>
              <a:rPr dirty="0" i="1" lang="en-US" smtClean="0" sz="2400">
                <a:ea charset="-120" typeface="新細明體"/>
              </a:rPr>
              <a:t>perform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insert</a:t>
            </a:r>
            <a:r>
              <a:rPr dirty="0" i="1" lang="en-US" smtClean="0" sz="2400">
                <a:ea charset="-120" typeface="新細明體"/>
              </a:rPr>
              <a:t> operation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case 's': </a:t>
            </a:r>
            <a:r>
              <a:rPr dirty="0" i="1" lang="en-US" smtClean="0" sz="2400">
                <a:ea charset="-120" typeface="新細明體"/>
              </a:rPr>
              <a:t>perform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search</a:t>
            </a:r>
            <a:r>
              <a:rPr dirty="0" i="1" lang="en-US" smtClean="0" sz="2400">
                <a:solidFill>
                  <a:srgbClr val="FF7706"/>
                </a:solidFill>
                <a:ea charset="-120" typeface="新細明體"/>
              </a:rPr>
              <a:t> </a:t>
            </a:r>
            <a:r>
              <a:rPr dirty="0" i="1" lang="en-US" smtClean="0" sz="2400">
                <a:ea charset="-120" typeface="新細明體"/>
              </a:rPr>
              <a:t>operation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case 'u': </a:t>
            </a:r>
            <a:r>
              <a:rPr dirty="0" i="1" lang="en-US" smtClean="0" sz="2400">
                <a:ea charset="-120" typeface="新細明體"/>
              </a:rPr>
              <a:t>perform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update</a:t>
            </a:r>
            <a:r>
              <a:rPr dirty="0" i="1" lang="en-US" smtClean="0" sz="2400">
                <a:ea charset="-120" typeface="新細明體"/>
              </a:rPr>
              <a:t> operation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case 'p': </a:t>
            </a:r>
            <a:r>
              <a:rPr dirty="0" i="1" lang="en-US" smtClean="0" sz="2400">
                <a:ea charset="-120" typeface="新細明體"/>
              </a:rPr>
              <a:t>perform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print</a:t>
            </a:r>
            <a:r>
              <a:rPr dirty="0" i="1" lang="en-US" smtClean="0" sz="2400">
                <a:ea charset="-120" typeface="新細明體"/>
              </a:rPr>
              <a:t> operation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case 'q':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terminate</a:t>
            </a:r>
            <a:r>
              <a:rPr dirty="0" i="1" lang="en-US" smtClean="0" sz="2400">
                <a:ea charset="-120" typeface="新細明體"/>
              </a:rPr>
              <a:t> program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default:  </a:t>
            </a:r>
            <a:r>
              <a:rPr b="1" dirty="0" i="1" lang="en-US" smtClean="0" sz="2400">
                <a:solidFill>
                  <a:srgbClr val="FF7706"/>
                </a:solidFill>
                <a:ea charset="-120" typeface="新細明體"/>
              </a:rPr>
              <a:t>print error message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 Box 3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310" name="Text Box 3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Separate functions will perform the insert, search, update, and print operations.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Since the functions will all need access to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inventory</a:t>
            </a:r>
            <a:r>
              <a:rPr dirty="0" lang="en-US" smtClean="0" sz="2700">
                <a:ea charset="-120" typeface="新細明體"/>
              </a:rPr>
              <a:t>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num_parts</a:t>
            </a:r>
            <a:r>
              <a:rPr dirty="0" lang="en-US" smtClean="0" sz="2700">
                <a:ea charset="-120" typeface="新細明體"/>
              </a:rPr>
              <a:t>, these variables will be external.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The program is split into three files:</a:t>
            </a:r>
          </a:p>
          <a:p>
            <a:pPr indent="-285750" lvl="1" marL="742950"/>
            <a:r>
              <a:rPr dirty="0" lang="en-US" smtClean="0" sz="2300">
                <a:latin charset="0" pitchFamily="49" typeface="Courier New"/>
                <a:ea charset="-120" typeface="新細明體"/>
              </a:rPr>
              <a:t>inventory.c</a:t>
            </a:r>
            <a:r>
              <a:rPr dirty="0" lang="en-US" smtClean="0" sz="2300">
                <a:ea charset="-120" typeface="新細明體"/>
              </a:rPr>
              <a:t> (the bulk of the program)</a:t>
            </a:r>
          </a:p>
          <a:p>
            <a:pPr indent="-285750" lvl="1" marL="742950"/>
            <a:r>
              <a:rPr dirty="0" lang="en-US" smtClean="0" sz="2300">
                <a:latin charset="0" pitchFamily="49" typeface="Courier New"/>
                <a:ea charset="-120" typeface="新細明體"/>
              </a:rPr>
              <a:t>readline.h</a:t>
            </a:r>
            <a:r>
              <a:rPr dirty="0" lang="en-US" smtClean="0" sz="2300">
                <a:ea charset="-120" typeface="新細明體"/>
              </a:rPr>
              <a:t> (contains the prototype for the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300">
                <a:ea charset="-120" typeface="新細明體"/>
              </a:rPr>
              <a:t> function)</a:t>
            </a:r>
          </a:p>
          <a:p>
            <a:pPr indent="-285750" lvl="1" marL="742950"/>
            <a:r>
              <a:rPr dirty="0" lang="en-US" smtClean="0" sz="2300">
                <a:latin charset="0" pitchFamily="49" typeface="Courier New"/>
                <a:ea charset="-120" typeface="新細明體"/>
              </a:rPr>
              <a:t>readline.c</a:t>
            </a:r>
            <a:r>
              <a:rPr dirty="0" lang="en-US" smtClean="0" sz="2300">
                <a:ea charset="-120" typeface="新細明體"/>
              </a:rPr>
              <a:t> (contains the definition of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300">
                <a:ea charset="-120" typeface="新細明體"/>
              </a:rPr>
              <a:t>)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 Box 313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inventory.c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Maintains a parts database (array version) */ 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"readline.h"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NAME_LEN 25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MAX_PARTS 100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struct part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number;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name[NAME_LEN+1];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on_hand;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 inventory[MAX_PARTS];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num_parts = 0;   /* number of parts currently stored 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find_part(int number);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insert(void);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search(void);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update(void);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print(void);</a:t>
            </a:r>
          </a:p>
        </p:txBody>
      </p:sp>
      <p:sp>
        <p:nvSpPr>
          <p:cNvPr id="314" name="Text Box 3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Box 316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main: Prompts the user to enter an operation code,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then calls a function to perform the requested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action. Repeats until the user enters the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command 'q'. Prints an error message if the user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enters an illegal code.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code;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(;;)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printf("Enter operation code: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scanf(" %c", &amp;code);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while (getchar() != '\n')   /* skips to end of line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;</a:t>
            </a:r>
          </a:p>
        </p:txBody>
      </p:sp>
      <p:sp>
        <p:nvSpPr>
          <p:cNvPr id="317" name="Text Box 3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8" name="Text Box 3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 Box 319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switch (code)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case 'i': insert();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break;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case 's': search();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break;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case 'u': update();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break;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case 'p': print();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break;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case 'q':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default:  printf("Illegal code\n");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1" name="Text Box 3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 Box 322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find_part: Looks up a part number in the inventory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array. Returns the array index if the part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number is found; otherwise, returns -1.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find_part(int number)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(i = 0; i &lt; num_parts; i++)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(inventory[i].number == number)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return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-1;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 Box 325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insert: Prompts the user for information about a new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part and then inserts the part into the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database. Prints an error message and returns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prematurely if the part already exists or the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database is full.    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insert(void)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part_number;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(num_parts == MAX_PARTS)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printf("Database is full; can't add more parts.\n");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return;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</p:txBody>
      </p:sp>
      <p:sp>
        <p:nvSpPr>
          <p:cNvPr id="326" name="Text Box 3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 Box 328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part number: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scanf("%d", &amp;part_number);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(find_part(part_number) &gt;=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printf("Part already exists.\n");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return;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inventory[num_parts].number = part_number;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part name: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b="1" dirty="0" lang="en-US" smtClean="0" sz="18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(inventory[num_parts].name, NAME_LEN);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quantity on hand: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scanf("%d", &amp;inventory[num_parts].on_hand);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num_parts++;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29" name="Text Box 3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0" name="Text Box 3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Box 331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search: Prompts the user to enter a part number, then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looks up the part in the database. If the part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exists, prints the name and quantity on hand;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if not, prints an error message.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search(void)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i, number;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part number: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scanf("%d", &amp;number);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 = find_part(number);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(i &gt;=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printf("Part name: %s\n", inventory[i].name);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printf("Quantity on hand: %d\n", inventory[i].on_hand);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 else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printf("Part not found.\n");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3" name="Text Box 33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Structure Variables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Each structure represents a new scope.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Any names declared in that scope won’t conflict with other names in a program.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C terminology, each structure has a separate </a:t>
            </a:r>
            <a:r>
              <a:rPr b="1" dirty="0" i="1" lang="en-US" smtClean="0">
                <a:ea charset="-120" typeface="新細明體"/>
              </a:rPr>
              <a:t>name space</a:t>
            </a:r>
            <a:r>
              <a:rPr dirty="0" lang="en-US" smtClean="0">
                <a:ea charset="-120" typeface="新細明體"/>
              </a:rPr>
              <a:t> for its members.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 Box 334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update: Prompts the user to enter a part number.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Prints an error message if the part doesn't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exist; otherwise, prompts the user to enter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change in quantity on hand and updates the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database.            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update(void)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i, number, change;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part number: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scanf("%d", &amp;number);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 = find_part(number);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(i &gt;=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printf("Enter change in quantity on hand: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scanf("%d", &amp;change);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inventory[i].on_hand += change;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 else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printf("Part not found.\n");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Box 337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print: Prints a listing of all parts in the database,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showing the part number, part name, and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quantity on hand. Parts are printed in the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order in which they were entered into the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database.             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void print(void)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printf("Part Number   Part Name                  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"Quantity on Hand\n");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(i = 0; i &lt; num_parts; i++)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printf("%7d       %-25s%11d\n", inventory[i].number,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inventory[i].name, inventory[i].on_hand);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38" name="Text Box 3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Box 34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341" name="Text Box 34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The version of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700">
                <a:ea charset="-120" typeface="新細明體"/>
              </a:rPr>
              <a:t> in Chapter 13 won’t work properly in the current program.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Consider what happens when the user inserts a part: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Enter part number: </a:t>
            </a:r>
            <a:r>
              <a:rPr dirty="0" lang="en-US" smtClean="0" sz="2300" u="sng">
                <a:latin charset="0" pitchFamily="49" typeface="Courier New"/>
                <a:ea charset="-120" typeface="新細明體"/>
              </a:rPr>
              <a:t>528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Enter part name: </a:t>
            </a:r>
            <a:r>
              <a:rPr dirty="0" lang="en-US" smtClean="0" sz="2300" u="sng">
                <a:latin charset="0" pitchFamily="49" typeface="Courier New"/>
                <a:ea charset="-120" typeface="新細明體"/>
              </a:rPr>
              <a:t>Disk drive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The user presses the Enter key after entering the part number, leaving an invisible new-line character that the program must read.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When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 sz="2700">
                <a:ea charset="-120" typeface="新細明體"/>
              </a:rPr>
              <a:t> reads the part number, it consumes the 5, 2, and 8, but leaves the new-line character unread.</a:t>
            </a:r>
          </a:p>
        </p:txBody>
      </p:sp>
      <p:sp>
        <p:nvSpPr>
          <p:cNvPr id="342" name="Text Box 34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 Box 3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Maintaining a Parts Database</a:t>
            </a:r>
          </a:p>
        </p:txBody>
      </p:sp>
      <p:sp>
        <p:nvSpPr>
          <p:cNvPr id="345" name="Text Box 34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If we try to read the part name using the original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700">
                <a:ea charset="-120" typeface="新細明體"/>
              </a:rPr>
              <a:t> function, it will encounter the new-line character immediately and stop reading.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This problem is common when numerical input is followed by character input.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One solution is to write a version of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700">
                <a:ea charset="-120" typeface="新細明體"/>
              </a:rPr>
              <a:t> that skips white-space characters before it begins storing characters.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This solves the new-line problem and also allows us to avoid storing blanks that precede the part name.</a:t>
            </a:r>
          </a:p>
        </p:txBody>
      </p:sp>
      <p:sp>
        <p:nvSpPr>
          <p:cNvPr id="346" name="Text Box 3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 Box 348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readline.h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#ifndef READLINE_H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READLINE_H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read_line: Skips leading white-space characters, then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reads the remainder of the input line and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stores it in str. Truncates the line if its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length exceeds n. Returns the number of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            characters stored.        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read_line(char str[], int 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#endif</a:t>
            </a:r>
            <a:r>
              <a:rPr dirty="0" lang="en-US" smtClean="0" sz="1800">
                <a:ea charset="-120" typeface="新細明體"/>
              </a:rPr>
              <a:t> </a:t>
            </a:r>
          </a:p>
        </p:txBody>
      </p:sp>
      <p:sp>
        <p:nvSpPr>
          <p:cNvPr id="349" name="Text Box 3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0" name="Text Box 3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Box 351"/>
          <p:cNvSpPr>
            <a:spLocks/>
          </p:cNvSpPr>
          <p:nvPr>
            <p:ph type="obj"/>
          </p:nvPr>
        </p:nvSpPr>
        <p:spPr>
          <a:xfrm>
            <a:off x="381000" y="762000"/>
            <a:ext cx="84582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readline.c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&lt;ctype.h&gt;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"readline.h"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read_line(char str[], int 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ch, i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(isspace(ch = getchar()))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(ch != '\n' &amp;&amp; ch != EOF)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(i &lt; 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str[i++] = ch;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ch = getchar();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str[i] = '\0';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3" name="Text Box 3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3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55" name="Text Box 35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b="1" dirty="0" i="1" lang="en-US" smtClean="0">
                <a:ea charset="-120" typeface="新細明體"/>
              </a:rPr>
              <a:t>union,</a:t>
            </a:r>
            <a:r>
              <a:rPr dirty="0" lang="en-US" smtClean="0">
                <a:ea charset="-120" typeface="新細明體"/>
              </a:rPr>
              <a:t> like a structure, consists of one or more members, possibly of different types.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compiler allocates only enough space for the largest of the members, which overlay each other within this space.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Assigning a new value to one member alters the values of the other members as well.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7" name="Text Box 3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 Box 35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59" name="Text Box 35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 example of a union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union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double 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u;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declaration of a union closely resembles a structure declaration: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double 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s;</a:t>
            </a:r>
          </a:p>
          <a:p>
            <a:pPr indent="-342900" marL="342900">
              <a:spcBef>
                <a:spcPts val="600"/>
              </a:spcBef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>
              <a:spcBef>
                <a:spcPts val="600"/>
              </a:spcBef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1" name="Text Box 36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Box 36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63" name="Text Box 363"/>
          <p:cNvSpPr>
            <a:spLocks/>
          </p:cNvSpPr>
          <p:nvPr>
            <p:ph type="obj"/>
          </p:nvPr>
        </p:nvSpPr>
        <p:spPr>
          <a:xfrm>
            <a:off x="685800" y="1524000"/>
            <a:ext cx="434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structure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and the union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 differ in just one way.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members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are stored at different addresses in memory.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members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 are stored at the same address.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5" name="Text Box 36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366" name="Picture 36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035550" y="1639887"/>
            <a:ext cx="3422650" cy="468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 Box 3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69" name="Text Box 3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Members of a union are accessed in the same way as members of a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u.i = 82;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u.d = 74.8;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Changing one member of a union alters any value previously stored in any of the other members.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Storing a value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u.d</a:t>
            </a:r>
            <a:r>
              <a:rPr dirty="0" lang="en-US" smtClean="0">
                <a:ea charset="-120" typeface="新細明體"/>
              </a:rPr>
              <a:t> causes any value previously stored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u.i</a:t>
            </a:r>
            <a:r>
              <a:rPr dirty="0" lang="en-US" smtClean="0">
                <a:ea charset="-120" typeface="新細明體"/>
              </a:rPr>
              <a:t> to be lost.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Changing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u.i</a:t>
            </a:r>
            <a:r>
              <a:rPr dirty="0" lang="en-US" smtClean="0">
                <a:ea charset="-120" typeface="新細明體"/>
              </a:rPr>
              <a:t> corrupts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u.d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370" name="Text Box 3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1" name="Text Box 3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Declaring Structure Variables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For example, the following declarations can appear in the same program: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 part1, part2;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char sex;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 employee1, employee2;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Box 3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73" name="Text Box 3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properties of unions are almost identical to the properties of structures.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 can declare union tags and union types in the same way we declare structure tags and types.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Like structures, unions can be copied using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>
                <a:ea charset="-120" typeface="新細明體"/>
              </a:rPr>
              <a:t> operator, passed to functions, and returned by functions.</a:t>
            </a:r>
          </a:p>
        </p:txBody>
      </p:sp>
      <p:sp>
        <p:nvSpPr>
          <p:cNvPr id="374" name="Text Box 3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5" name="Text Box 3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 Box 37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77" name="Text Box 37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Only the first member of a union can be given an initial value.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 to initialize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member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 to 0: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union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double 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u = {0};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expression inside the braces must be constant. (The rules are slightly different in C99.)</a:t>
            </a:r>
          </a:p>
        </p:txBody>
      </p:sp>
      <p:sp>
        <p:nvSpPr>
          <p:cNvPr id="378" name="Text Box 3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9" name="Text Box 3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Box 38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81" name="Text Box 38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Designated initializers can also be used with unions.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designated initializer allows us to specify which member of a union should be initialized: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union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double 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u = {.d = 10.0}</a:t>
            </a:r>
            <a:r>
              <a:rPr dirty="0" lang="en-US" smtClean="0" sz="2400">
                <a:ea charset="-120" typeface="新細明體"/>
              </a:rPr>
              <a:t>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Only one member can be initialized, but it doesn’t have to be the first one.</a:t>
            </a:r>
          </a:p>
        </p:txBody>
      </p:sp>
      <p:sp>
        <p:nvSpPr>
          <p:cNvPr id="382" name="Text Box 38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3" name="Text Box 38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 Box 38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Unions</a:t>
            </a:r>
          </a:p>
        </p:txBody>
      </p:sp>
      <p:sp>
        <p:nvSpPr>
          <p:cNvPr id="385" name="Text Box 38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Applications for unions: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Saving space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Building mixed data structures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Viewing storage in different ways (discussed in Chapter 20)</a:t>
            </a:r>
          </a:p>
        </p:txBody>
      </p:sp>
      <p:sp>
        <p:nvSpPr>
          <p:cNvPr id="386" name="Text Box 3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7" name="Text Box 3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 Box 38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389" name="Text Box 3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Unions can be used to save space in structures.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we’re designing a structure that will contain information about an item that’s sold through a gift catalog.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Each item has a stock number and a price, as well as other information that depends on the type of the item:</a:t>
            </a:r>
          </a:p>
          <a:p>
            <a:pPr indent="-342900" marL="342900">
              <a:buNone/>
            </a:pPr>
            <a:r>
              <a:rPr dirty="0" i="1" lang="en-US" smtClean="0" sz="2400">
                <a:ea charset="-120" typeface="新細明體"/>
              </a:rPr>
              <a:t>	Books:</a:t>
            </a:r>
            <a:r>
              <a:rPr dirty="0" lang="en-US" smtClean="0" sz="2400">
                <a:ea charset="-120" typeface="新細明體"/>
              </a:rPr>
              <a:t> Title, author, number of pages</a:t>
            </a:r>
          </a:p>
          <a:p>
            <a:pPr indent="-342900" marL="342900">
              <a:buNone/>
            </a:pPr>
            <a:r>
              <a:rPr dirty="0" i="1" lang="en-US" smtClean="0" sz="2400">
                <a:ea charset="-120" typeface="新細明體"/>
              </a:rPr>
              <a:t>	Mugs:</a:t>
            </a:r>
            <a:r>
              <a:rPr dirty="0" lang="en-US" smtClean="0" sz="2400">
                <a:ea charset="-120" typeface="新細明體"/>
              </a:rPr>
              <a:t> Design</a:t>
            </a:r>
          </a:p>
          <a:p>
            <a:pPr indent="-342900" marL="342900">
              <a:buNone/>
            </a:pPr>
            <a:r>
              <a:rPr dirty="0" i="1" lang="en-US" smtClean="0" sz="2400">
                <a:ea charset="-120" typeface="新細明體"/>
              </a:rPr>
              <a:t>	Shirts:</a:t>
            </a:r>
            <a:r>
              <a:rPr dirty="0" lang="en-US" smtClean="0" sz="2400">
                <a:ea charset="-120" typeface="新細明體"/>
              </a:rPr>
              <a:t> Design, colors available, sizes available</a:t>
            </a:r>
          </a:p>
        </p:txBody>
      </p:sp>
      <p:sp>
        <p:nvSpPr>
          <p:cNvPr id="390" name="Text Box 3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1" name="Text Box 3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3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393" name="Text Box 3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A first attempt at designing the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 sz="2700">
                <a:ea charset="-120" typeface="新細明體"/>
              </a:rPr>
              <a:t>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struct catalog_item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int stock_number;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double price;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</a:t>
            </a:r>
            <a:r>
              <a:rPr b="1" dirty="0" lang="en-US" smtClean="0" sz="23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int item_type;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char title[TITLE_LEN+1];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char author[AUTHOR_LEN+1];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int num_pages;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char design[DESIGN_LEN+1];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int colors;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int sizes;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};</a:t>
            </a:r>
          </a:p>
        </p:txBody>
      </p:sp>
      <p:sp>
        <p:nvSpPr>
          <p:cNvPr id="394" name="Text Box 3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5" name="Text Box 3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Box 3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397" name="Text Box 3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item_type</a:t>
            </a:r>
            <a:r>
              <a:rPr dirty="0" lang="en-US" smtClean="0">
                <a:ea charset="-120" typeface="新細明體"/>
              </a:rPr>
              <a:t> member would have one of the values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BOOK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MUG</a:t>
            </a:r>
            <a:r>
              <a:rPr dirty="0" lang="en-US" smtClean="0">
                <a:ea charset="-120" typeface="新細明體"/>
              </a:rPr>
              <a:t>,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SHIRT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colors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sizes</a:t>
            </a:r>
            <a:r>
              <a:rPr dirty="0" lang="en-US" smtClean="0">
                <a:ea charset="-120" typeface="新細明體"/>
              </a:rPr>
              <a:t> members would store encoded combinations of colors and sizes.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structure wastes space, since only part of the information in the structure is common to all items in the catalog.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By putting a union inside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>
                <a:ea charset="-120" typeface="新細明體"/>
              </a:rPr>
              <a:t> structure, we can reduce the space required by the structure.</a:t>
            </a:r>
          </a:p>
        </p:txBody>
      </p:sp>
      <p:sp>
        <p:nvSpPr>
          <p:cNvPr id="398" name="Text Box 3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9" name="Text Box 3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Box 40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401" name="Text Box 4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60000"/>
              </a:lnSpc>
              <a:spcBef>
                <a:spcPts val="1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struct catalog_item {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stock_number;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double price;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b="1" dirty="0" lang="en-US" smtClean="0" sz="18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  int item_type;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b="1" dirty="0" lang="en-US" smtClean="0" sz="18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union {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struct {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char title[TITLE_LEN+1];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char author[AUTHOR_LEN+1];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int num_pages;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 book;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struct {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char design[DESIGN_LEN+1];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 mug;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struct {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char design[DESIGN_LEN+1];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int colors;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int sizes;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 shirt;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b="1" dirty="0" lang="en-US" smtClean="0" sz="18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} item;</a:t>
            </a:r>
          </a:p>
          <a:p>
            <a:pPr indent="-342900" marL="342900">
              <a:lnSpc>
                <a:spcPct val="6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};</a:t>
            </a:r>
          </a:p>
        </p:txBody>
      </p:sp>
      <p:sp>
        <p:nvSpPr>
          <p:cNvPr id="402" name="Text Box 4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3" name="Text Box 4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 Box 40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405" name="Text Box 40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>
                <a:ea charset="-120" typeface="新細明體"/>
              </a:rPr>
              <a:t> is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>
                <a:ea charset="-120" typeface="新細明體"/>
              </a:rPr>
              <a:t> structure that represents a book, we can print the book’s title in the following way: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printf("%s", c.item.book.title);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 this example shows, accessing a union that’s nested inside a structure can be awkward.</a:t>
            </a:r>
          </a:p>
        </p:txBody>
      </p:sp>
      <p:sp>
        <p:nvSpPr>
          <p:cNvPr id="406" name="Text Box 4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7" name="Text Box 4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 Box 40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409" name="Text Box 40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 sz="2600">
                <a:ea charset="-120" typeface="新細明體"/>
              </a:rPr>
              <a:t> structure can be used to illustrate an interesting aspect of unions.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Normally, it’s not a good idea to store a value into one member of a union and then access the data through a different member.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However, there is a special case: two or more of the members of the union are structures, and the structures begin with one or more matching members.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If one of the structures is currently valid, then the matching members in the other structures will also be valid.</a:t>
            </a:r>
          </a:p>
        </p:txBody>
      </p:sp>
      <p:sp>
        <p:nvSpPr>
          <p:cNvPr id="410" name="Text Box 41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1" name="Text Box 41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Structure Variables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A structure declaration may include an </a:t>
            </a:r>
            <a:r>
              <a:rPr dirty="0" lang="en-US" smtClean="0" sz="2600">
                <a:solidFill>
                  <a:srgbClr val="FF7706"/>
                </a:solidFill>
                <a:ea charset="-120" typeface="新細明體"/>
              </a:rPr>
              <a:t>initializer</a:t>
            </a:r>
            <a:r>
              <a:rPr dirty="0" lang="en-US" smtClean="0" sz="26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struct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int number;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char name[NAME_LEN+1];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int on_hand;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} part1 = {528, "Disk drive", 10},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part2 = {914, "Printer cable", 5};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Appearance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part1</a:t>
            </a:r>
            <a:r>
              <a:rPr dirty="0" lang="en-US" smtClean="0" sz="2600">
                <a:ea charset="-120" typeface="新細明體"/>
              </a:rPr>
              <a:t> after initialization: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35" name="Picture 13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55875" y="4494212"/>
            <a:ext cx="2892425" cy="175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 Box 41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Save Space</a:t>
            </a:r>
          </a:p>
        </p:txBody>
      </p:sp>
      <p:sp>
        <p:nvSpPr>
          <p:cNvPr id="413" name="Text Box 41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The union embedded in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 sz="2600">
                <a:ea charset="-120" typeface="新細明體"/>
              </a:rPr>
              <a:t> structure contains three structures as members.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Two of these (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mug</a:t>
            </a:r>
            <a:r>
              <a:rPr dirty="0" lang="en-US" smtClean="0" sz="2600">
                <a:ea charset="-120" typeface="新細明體"/>
              </a:rPr>
              <a:t> and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shirt</a:t>
            </a:r>
            <a:r>
              <a:rPr dirty="0" lang="en-US" smtClean="0" sz="2600">
                <a:ea charset="-120" typeface="新細明體"/>
              </a:rPr>
              <a:t>) begin with a matching member (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design</a:t>
            </a:r>
            <a:r>
              <a:rPr dirty="0" lang="en-US" smtClean="0" sz="260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Now, suppose that we assign a value to one of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design</a:t>
            </a:r>
            <a:r>
              <a:rPr dirty="0" lang="en-US" smtClean="0" sz="2600">
                <a:ea charset="-120" typeface="新細明體"/>
              </a:rPr>
              <a:t> members: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strcpy(c.item.mug.design, "Cats")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design</a:t>
            </a:r>
            <a:r>
              <a:rPr dirty="0" lang="en-US" smtClean="0" sz="2600">
                <a:ea charset="-120" typeface="新細明體"/>
              </a:rPr>
              <a:t> member in the other structure will be defined and have the same value: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printf("%s", c.item.shirt.design);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 prints "Cats" */</a:t>
            </a:r>
          </a:p>
        </p:txBody>
      </p:sp>
      <p:sp>
        <p:nvSpPr>
          <p:cNvPr id="414" name="Text Box 4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5" name="Text Box 4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 Box 416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Build Mixed Data Structures</a:t>
            </a:r>
          </a:p>
        </p:txBody>
      </p:sp>
      <p:sp>
        <p:nvSpPr>
          <p:cNvPr id="417" name="Text Box 41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Unions can be used to create data structures that contain a mixture of data of different types.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we need an array whose elements are a mixture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>
                <a:ea charset="-120" typeface="新細明體"/>
              </a:rPr>
              <a:t> values.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First, we define a union type whose members represent the different kinds of data to be stored in the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typedef union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double 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Number;</a:t>
            </a:r>
          </a:p>
        </p:txBody>
      </p:sp>
      <p:sp>
        <p:nvSpPr>
          <p:cNvPr id="418" name="Text Box 41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9" name="Text Box 41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 Box 420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Unions to Build Mixed Data Structures</a:t>
            </a:r>
          </a:p>
        </p:txBody>
      </p:sp>
      <p:sp>
        <p:nvSpPr>
          <p:cNvPr id="421" name="Text Box 4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Next, we create an array whose elements are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ea charset="-120" typeface="新細明體"/>
              </a:rPr>
              <a:t> values: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Number number_array[1000];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ea charset="-120" typeface="新細明體"/>
              </a:rPr>
              <a:t> union can store either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value or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>
                <a:ea charset="-120" typeface="新細明體"/>
              </a:rPr>
              <a:t> value.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makes it possible to store a mixture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>
                <a:ea charset="-120" typeface="新細明體"/>
              </a:rPr>
              <a:t> values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number_array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number_array[0].i = 5;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number_array[1].d = 8.395;</a:t>
            </a:r>
          </a:p>
        </p:txBody>
      </p:sp>
      <p:sp>
        <p:nvSpPr>
          <p:cNvPr id="422" name="Text Box 4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3" name="Text Box 4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Box 42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Adding a “Tag Field” to a Union</a:t>
            </a:r>
          </a:p>
        </p:txBody>
      </p:sp>
      <p:sp>
        <p:nvSpPr>
          <p:cNvPr id="425" name="Text Box 42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There’s no easy way to tell which member of a union was last changed and therefore contains a meaningful value.</a:t>
            </a:r>
          </a:p>
          <a:p>
            <a:pPr indent="-342900" marL="342900"/>
            <a:r>
              <a:rPr dirty="0" lang="en-US" smtClean="0" sz="2400">
                <a:ea charset="-120" typeface="新細明體"/>
              </a:rPr>
              <a:t>Consider the problem of writing a function that displays the value stored in a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 sz="2400">
                <a:ea charset="-120" typeface="新細明體"/>
              </a:rPr>
              <a:t> union: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void print_number(Number n) 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if (n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i="1" lang="en-US" smtClean="0" sz="2000">
                <a:ea charset="-120" typeface="新細明體"/>
              </a:rPr>
              <a:t>contains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i="1" lang="en-US" smtClean="0" sz="2000">
                <a:ea charset="-120" typeface="新細明體"/>
              </a:rPr>
              <a:t>an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i="1" lang="en-US" smtClean="0" sz="2000">
                <a:ea charset="-120" typeface="新細明體"/>
              </a:rPr>
              <a:t>integer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printf("%d", n.i);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else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printf("%g", n.d);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There’s no way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print_number</a:t>
            </a:r>
            <a:r>
              <a:rPr dirty="0" lang="en-US" smtClean="0" sz="2400">
                <a:ea charset="-120" typeface="新細明體"/>
              </a:rPr>
              <a:t> to determine whether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400">
                <a:ea charset="-120" typeface="新細明體"/>
              </a:rPr>
              <a:t> contains an integer or a floating-point number.</a:t>
            </a:r>
          </a:p>
        </p:txBody>
      </p:sp>
      <p:sp>
        <p:nvSpPr>
          <p:cNvPr id="426" name="Text Box 4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7" name="Text Box 4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Box 42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Adding a “Tag Field” to a Union</a:t>
            </a:r>
          </a:p>
        </p:txBody>
      </p:sp>
      <p:sp>
        <p:nvSpPr>
          <p:cNvPr id="429" name="Text Box 42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order to keep track of this information, we can embed the union within a structure that has one other member: a “tag field” or “discriminant.”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purpose of a tag field is to remind us what’s currently stored in the union.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item_type</a:t>
            </a:r>
            <a:r>
              <a:rPr dirty="0" lang="en-US" smtClean="0">
                <a:ea charset="-120" typeface="新細明體"/>
              </a:rPr>
              <a:t> served this purpose 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catalog_item</a:t>
            </a:r>
            <a:r>
              <a:rPr dirty="0" lang="en-US" smtClean="0">
                <a:ea charset="-120" typeface="新細明體"/>
              </a:rPr>
              <a:t> structure.</a:t>
            </a:r>
          </a:p>
        </p:txBody>
      </p:sp>
      <p:sp>
        <p:nvSpPr>
          <p:cNvPr id="430" name="Text Box 4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1" name="Text Box 4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 Box 4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Adding a “Tag Field” to a Union</a:t>
            </a:r>
          </a:p>
        </p:txBody>
      </p:sp>
      <p:sp>
        <p:nvSpPr>
          <p:cNvPr id="433" name="Text Box 43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The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 sz="2500">
                <a:ea charset="-120" typeface="新細明體"/>
              </a:rPr>
              <a:t> type as a structure with an embedded union: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#define INT_KIND 0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#define DOUBLE_KIND 1</a:t>
            </a:r>
          </a:p>
          <a:p>
            <a:pPr indent="-342900" marL="342900">
              <a:lnSpc>
                <a:spcPct val="5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typedef struct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int kind;   /* tag field 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union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  int i;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  double d;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} u;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} Number;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The value of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kind</a:t>
            </a:r>
            <a:r>
              <a:rPr dirty="0" lang="en-US" smtClean="0" sz="2500">
                <a:ea charset="-120" typeface="新細明體"/>
              </a:rPr>
              <a:t> will be either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INT_KIND</a:t>
            </a:r>
            <a:r>
              <a:rPr dirty="0" lang="en-US" smtClean="0" sz="2500">
                <a:ea charset="-120" typeface="新細明體"/>
              </a:rPr>
              <a:t> or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DOUBLE_KIND</a:t>
            </a:r>
            <a:r>
              <a:rPr dirty="0" lang="en-US" smtClean="0" sz="2500">
                <a:ea charset="-120" typeface="新細明體"/>
              </a:rPr>
              <a:t>.</a:t>
            </a:r>
          </a:p>
        </p:txBody>
      </p:sp>
      <p:sp>
        <p:nvSpPr>
          <p:cNvPr id="434" name="Text Box 4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5" name="Text Box 4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Box 4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Adding a “Tag Field” to a Union</a:t>
            </a:r>
          </a:p>
        </p:txBody>
      </p:sp>
      <p:sp>
        <p:nvSpPr>
          <p:cNvPr id="437" name="Text Box 43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Each time we assign a value to a member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, we’ll also change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kind</a:t>
            </a:r>
            <a:r>
              <a:rPr dirty="0" lang="en-US" smtClean="0">
                <a:ea charset="-120" typeface="新細明體"/>
              </a:rPr>
              <a:t> to remind us which member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 we modified.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example that assigns a value to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member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n.kind = INT_KIND;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n.u.i = 82;</a:t>
            </a:r>
          </a:p>
          <a:p>
            <a:pPr indent="-342900" marL="342900">
              <a:spcBef>
                <a:spcPts val="600"/>
              </a:spcBef>
              <a:buNone/>
            </a:pP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	n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assumed to be a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variable.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</a:pPr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438" name="Text Box 4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9" name="Text Box 4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 Box 44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Adding a “Tag Field” to a Union</a:t>
            </a:r>
          </a:p>
        </p:txBody>
      </p:sp>
      <p:sp>
        <p:nvSpPr>
          <p:cNvPr id="441" name="Text Box 44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the number stored in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Number</a:t>
            </a:r>
            <a:r>
              <a:rPr dirty="0" lang="en-US" smtClean="0">
                <a:ea charset="-120" typeface="新細明體"/>
              </a:rPr>
              <a:t> variable is retrieved,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kind</a:t>
            </a:r>
            <a:r>
              <a:rPr dirty="0" lang="en-US" smtClean="0">
                <a:ea charset="-120" typeface="新細明體"/>
              </a:rPr>
              <a:t> will tell us which member of the union was the last to be assigned a value.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function that takes advantage of this capability: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void print_number(Number n)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if (n.kind == INT_KIND)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printf("%d", n.u.i);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else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printf("%g", n.u.d);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442" name="Text Box 44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3" name="Text Box 44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 Box 4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45" name="Text Box 44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many programs, we’ll need variables that have only a small set of meaningful values.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variable that stores the suit of a playing card should have only four potential values: “clubs,” “diamonds,” “hearts,” and “spades.”</a:t>
            </a:r>
          </a:p>
        </p:txBody>
      </p:sp>
      <p:sp>
        <p:nvSpPr>
          <p:cNvPr id="446" name="Text Box 4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7" name="Text Box 4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 Box 44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49" name="Text Box 44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“suit” variable can be declared as an integer, with a set of codes that represent the possible values of the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s;   /* s will store a suit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 = 2;   /* 2 represents "hearts"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Problems with this technique: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We can’t tell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has only four possible values.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significance of 2 isn’t apparent.</a:t>
            </a:r>
          </a:p>
        </p:txBody>
      </p:sp>
      <p:sp>
        <p:nvSpPr>
          <p:cNvPr id="450" name="Text Box 45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1" name="Text Box 45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1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Structure Variables</a:t>
            </a:r>
          </a:p>
        </p:txBody>
      </p:sp>
      <p:sp>
        <p:nvSpPr>
          <p:cNvPr id="138" name="Text Box 1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Structure initializers follow rules similar to those for array initializers.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Expressions used in a structure initializer must be constant. (This restriction is relaxed in C99.)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initializer can have fewer members than the structure it’s initializing.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Any “leftover” members are given 0 as their initial value.</a:t>
            </a:r>
          </a:p>
        </p:txBody>
      </p:sp>
      <p:sp>
        <p:nvSpPr>
          <p:cNvPr id="139" name="Text Box 1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0" name="Text Box 1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Box 45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53" name="Text Box 45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Using macros to define a suit “type” and names for the various suits is a step in the right direction: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SUIT     int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CLUBS   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DIAMONDS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HEARTS   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SPADES   3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updated version of the previous 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SUIT s;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 = HEARTS;</a:t>
            </a:r>
          </a:p>
        </p:txBody>
      </p:sp>
      <p:sp>
        <p:nvSpPr>
          <p:cNvPr id="454" name="Text Box 45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5" name="Text Box 45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 Box 45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57" name="Text Box 45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Problems with this technique: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There’s no indication to someone reading the program that the macros represent values of the same “type.”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the number of possible values is more than a few, defining a separate macro for each will be tedious.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names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CLUBS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DIAMONDS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HEARTS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SPADES</a:t>
            </a:r>
            <a:r>
              <a:rPr dirty="0" lang="en-US" smtClean="0">
                <a:ea charset="-120" typeface="新細明體"/>
              </a:rPr>
              <a:t> will be removed by the preprocessor, so they won’t be available during debugging.</a:t>
            </a:r>
          </a:p>
        </p:txBody>
      </p:sp>
      <p:sp>
        <p:nvSpPr>
          <p:cNvPr id="458" name="Text Box 4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9" name="Text Box 4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 Box 4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61" name="Text Box 4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 provides a special kind of type designed specifically for variables that have a small number of possible values.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</a:t>
            </a:r>
            <a:r>
              <a:rPr b="1" dirty="0" i="1" lang="en-US" smtClean="0">
                <a:ea charset="-120" typeface="新細明體"/>
              </a:rPr>
              <a:t>enumerated type</a:t>
            </a:r>
            <a:r>
              <a:rPr dirty="0" lang="en-US" smtClean="0">
                <a:ea charset="-120" typeface="新細明體"/>
              </a:rPr>
              <a:t> is a type whose values are listed (“enumerated”) by the programmer.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Each value must have a name (an </a:t>
            </a:r>
            <a:r>
              <a:rPr b="1" dirty="0" i="1" lang="en-US" smtClean="0">
                <a:ea charset="-120" typeface="新細明體"/>
              </a:rPr>
              <a:t>enumeration constant</a:t>
            </a:r>
            <a:r>
              <a:rPr dirty="0" lang="en-US" smtClean="0">
                <a:ea charset="-120" typeface="新細明體"/>
              </a:rPr>
              <a:t>).</a:t>
            </a:r>
          </a:p>
        </p:txBody>
      </p:sp>
      <p:sp>
        <p:nvSpPr>
          <p:cNvPr id="462" name="Text Box 4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3" name="Text Box 4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 Box 4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65" name="Text Box 4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Although enumerations have little in common with structures and unions, they’re declared in a similar way: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enum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{CLUBS,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DIAMONDS,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HEARTS,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SPADES}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s1,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s2;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names of enumeration constants must be different from other identifiers declared in the enclosing scope.</a:t>
            </a:r>
          </a:p>
        </p:txBody>
      </p:sp>
      <p:sp>
        <p:nvSpPr>
          <p:cNvPr id="466" name="Text Box 4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7" name="Text Box 4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 Box 4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</a:t>
            </a:r>
          </a:p>
        </p:txBody>
      </p:sp>
      <p:sp>
        <p:nvSpPr>
          <p:cNvPr id="469" name="Text Box 4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Enumeration constants are similar to constants created with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#define</a:t>
            </a:r>
            <a:r>
              <a:rPr dirty="0" lang="en-US" smtClean="0">
                <a:ea charset="-120" typeface="新細明體"/>
              </a:rPr>
              <a:t> directive, but they’re not equivalent.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an enumeration is declared inside a function, its constants won’t be visible outside the function.</a:t>
            </a:r>
          </a:p>
        </p:txBody>
      </p:sp>
      <p:sp>
        <p:nvSpPr>
          <p:cNvPr id="470" name="Text Box 4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1" name="Text Box 4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 Box 4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 Tags and Type Names</a:t>
            </a:r>
          </a:p>
        </p:txBody>
      </p:sp>
      <p:sp>
        <p:nvSpPr>
          <p:cNvPr id="473" name="Text Box 4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with structures and unions, there are two ways to name an enumeration: by declaring a tag or by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to create a genuine type name.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Enumeration tags resemble structure and union tags: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enum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suit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{CLUBS,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DIAMONDS,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HEARTS,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SPADES};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suit</a:t>
            </a:r>
            <a:r>
              <a:rPr dirty="0" lang="en-US" smtClean="0">
                <a:ea charset="-120" typeface="新細明體"/>
              </a:rPr>
              <a:t> variables would be declared in the following way: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enum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suit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s1,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s2;</a:t>
            </a:r>
          </a:p>
        </p:txBody>
      </p:sp>
      <p:sp>
        <p:nvSpPr>
          <p:cNvPr id="474" name="Text Box 4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5" name="Text Box 4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Box 47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 Tags and Type Names</a:t>
            </a:r>
          </a:p>
        </p:txBody>
      </p:sp>
      <p:sp>
        <p:nvSpPr>
          <p:cNvPr id="477" name="Text Box 47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an alternative, we could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to make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Suit</a:t>
            </a:r>
            <a:r>
              <a:rPr dirty="0" lang="en-US" smtClean="0">
                <a:ea charset="-120" typeface="新細明體"/>
              </a:rPr>
              <a:t> a type name: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typedef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enum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{CLUBS,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DIAMONDS,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HEARTS,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SPADES}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Suit;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Suit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s1,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s2;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C89,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to name an enumeration is an excellent way to create a Boolean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typedef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enum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{FALSE,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TRUE}</a:t>
            </a:r>
            <a:r>
              <a:rPr dirty="0" lang="en-US" smtClean="0" sz="1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Bool;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190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478" name="Text Box 4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9" name="Text Box 4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 Box 48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 as Integers</a:t>
            </a:r>
          </a:p>
        </p:txBody>
      </p:sp>
      <p:sp>
        <p:nvSpPr>
          <p:cNvPr id="481" name="Text Box 48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Behind the scenes, C treats enumeration variables and constants as integers.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By default, the compiler assigns the integers 0, 1, 2, … to the constants in a particular enumeration.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suit</a:t>
            </a:r>
            <a:r>
              <a:rPr dirty="0" lang="en-US" smtClean="0">
                <a:ea charset="-120" typeface="新細明體"/>
              </a:rPr>
              <a:t> enumeration,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CLUBS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DIAMONDS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HEARTS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SPADES</a:t>
            </a:r>
            <a:r>
              <a:rPr dirty="0" lang="en-US" smtClean="0">
                <a:ea charset="-120" typeface="新細明體"/>
              </a:rPr>
              <a:t> represent 0, 1, 2, and 3, respectively.</a:t>
            </a:r>
          </a:p>
        </p:txBody>
      </p:sp>
      <p:sp>
        <p:nvSpPr>
          <p:cNvPr id="482" name="Text Box 48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3" name="Text Box 48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 Box 48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 as Integers</a:t>
            </a:r>
          </a:p>
        </p:txBody>
      </p:sp>
      <p:sp>
        <p:nvSpPr>
          <p:cNvPr id="485" name="Text Box 48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programmer can choose different values for enumeration constants: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enum suit {CLUBS = 1, DIAMONDS = 2,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       HEARTS = 3, SPADES = 4};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values of enumeration constants may be arbitrary integers, listed in no particular order: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enum dept {RESEARCH = 20,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       PRODUCTION 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10,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SALES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25};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It’s even legal for two or more enumeration constants to have the same value.</a:t>
            </a:r>
          </a:p>
        </p:txBody>
      </p:sp>
      <p:sp>
        <p:nvSpPr>
          <p:cNvPr id="486" name="Text Box 4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7" name="Text Box 4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 Box 48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Enumerations as Integers</a:t>
            </a:r>
          </a:p>
        </p:txBody>
      </p:sp>
      <p:sp>
        <p:nvSpPr>
          <p:cNvPr id="489" name="Text Box 4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no value is specified for an enumeration constant, its value is one greater than the value of the previous constant.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first enumeration constant has the value 0 by default.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enum EGA_colors {BLACK, LT_GRAY = 7,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             DK_GRAY, WHITE = 15};</a:t>
            </a:r>
          </a:p>
          <a:p>
            <a:pPr indent="-342900" marL="342900">
              <a:buNone/>
            </a:pP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	BLACK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has the value 0,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LT_GRAY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7,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DK_GRAY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8, and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WHITE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15.</a:t>
            </a:r>
          </a:p>
        </p:txBody>
      </p:sp>
      <p:sp>
        <p:nvSpPr>
          <p:cNvPr id="490" name="Text Box 4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1" name="Text Box 4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5983</Words>
  <Paragraphs>1176</Paragraphs>
  <Slides>103</Slides>
  <Notes>1</Notes>
  <TotalTime>0</TotalTime>
  <HiddenSlides>0</HiddenSlides>
  <ScaleCrop>false</ScaleCrop>
  <HyperlinksChanged>false</HyperlinksChanged>
  <Application>Microsoft Office PowerPoint</Application>
  <PresentationFormat/>
</Properties>
</file>