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93" Target="slides/slide76.xml" Type="http://schemas.openxmlformats.org/officeDocument/2006/relationships/slide"/><Relationship Id="rId92" Target="slides/slide75.xml" Type="http://schemas.openxmlformats.org/officeDocument/2006/relationships/slide"/><Relationship Id="rId91" Target="slides/slide74.xml" Type="http://schemas.openxmlformats.org/officeDocument/2006/relationships/slide"/><Relationship Id="rId90" Target="slides/slide73.xml" Type="http://schemas.openxmlformats.org/officeDocument/2006/relationships/slide"/><Relationship Id="rId83" Target="slides/slide66.xml" Type="http://schemas.openxmlformats.org/officeDocument/2006/relationships/slide"/><Relationship Id="rId82" Target="slides/slide65.xml" Type="http://schemas.openxmlformats.org/officeDocument/2006/relationships/slide"/><Relationship Id="rId81" Target="slides/slide64.xml" Type="http://schemas.openxmlformats.org/officeDocument/2006/relationships/slide"/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63" Target="slides/slide46.xml" Type="http://schemas.openxmlformats.org/officeDocument/2006/relationships/slide"/><Relationship Id="rId62" Target="slides/slide45.xml" Type="http://schemas.openxmlformats.org/officeDocument/2006/relationships/slide"/><Relationship Id="rId61" Target="slides/slide44.xml" Type="http://schemas.openxmlformats.org/officeDocument/2006/relationships/slide"/><Relationship Id="rId60" Target="slides/slide43.xml" Type="http://schemas.openxmlformats.org/officeDocument/2006/relationships/slide"/><Relationship Id="rId87" Target="slides/slide70.xml" Type="http://schemas.openxmlformats.org/officeDocument/2006/relationships/slide"/><Relationship Id="rId53" Target="slides/slide36.xml" Type="http://schemas.openxmlformats.org/officeDocument/2006/relationships/slide"/><Relationship Id="rId86" Target="slides/slide69.xml" Type="http://schemas.openxmlformats.org/officeDocument/2006/relationships/slide"/><Relationship Id="rId52" Target="slides/slide35.xml" Type="http://schemas.openxmlformats.org/officeDocument/2006/relationships/slide"/><Relationship Id="rId85" Target="slides/slide68.xml" Type="http://schemas.openxmlformats.org/officeDocument/2006/relationships/slide"/><Relationship Id="rId51" Target="slides/slide34.xml" Type="http://schemas.openxmlformats.org/officeDocument/2006/relationships/slide"/><Relationship Id="rId84" Target="slides/slide67.xml" Type="http://schemas.openxmlformats.org/officeDocument/2006/relationships/slide"/><Relationship Id="rId50" Target="slides/slide33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27" Target="slides/slide10.xml" Type="http://schemas.openxmlformats.org/officeDocument/2006/relationships/slide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24" Target="slides/slide7.xml" Type="http://schemas.openxmlformats.org/officeDocument/2006/relationships/slide"/><Relationship Id="rId89" Target="slides/slide72.xml" Type="http://schemas.openxmlformats.org/officeDocument/2006/relationships/slide"/><Relationship Id="rId55" Target="slides/slide38.xml" Type="http://schemas.openxmlformats.org/officeDocument/2006/relationships/slide"/><Relationship Id="rId21" Target="slides/slide4.xml" Type="http://schemas.openxmlformats.org/officeDocument/2006/relationships/slide"/><Relationship Id="rId19" Target="slides/slide2.xml" Type="http://schemas.openxmlformats.org/officeDocument/2006/relationships/slide"/><Relationship Id="rId88" Target="slides/slide71.xml" Type="http://schemas.openxmlformats.org/officeDocument/2006/relationships/slide"/><Relationship Id="rId54" Target="slides/slide37.xml" Type="http://schemas.openxmlformats.org/officeDocument/2006/relationships/slide"/><Relationship Id="rId20" Target="slides/slide3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7" Target="slides/slide40.xml" Type="http://schemas.openxmlformats.org/officeDocument/2006/relationships/slide"/><Relationship Id="rId23" Target="slides/slide6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Relationship Id="rId22" Target="slides/slide5.xml" Type="http://schemas.openxmlformats.org/officeDocument/2006/relationships/slide"/><Relationship Id="rId28" Target="slides/slide11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Chapter 18: Declarations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pitchFamily="34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media/image6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media/image7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2" Target="../media/image8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2" Target="../media/image9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2" Target="../media/image10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5.png" Type="http://schemas.openxmlformats.org/officeDocument/2006/relationships/image"/><Relationship Id="rId2" Target="../media/image4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pitchFamily="18" typeface="新細明體"/>
              </a:rPr>
              <a:t>Chapter 18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pitchFamily="34" typeface="Arial"/>
                <a:ea charset="-120" pitchFamily="18" typeface="新細明體"/>
              </a:rPr>
              <a:t>Declarations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3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36" name="Text Box 13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Every variable in a C program has three properties: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Storage duration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Scope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Linkage</a:t>
            </a:r>
          </a:p>
        </p:txBody>
      </p:sp>
      <p:sp>
        <p:nvSpPr>
          <p:cNvPr id="137" name="Text Box 13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8" name="Text Box 13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40" name="Text Box 14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i="1" lang="en-US" smtClean="0">
                <a:ea charset="-120" pitchFamily="18" typeface="新細明體"/>
              </a:rPr>
              <a:t>storage duration</a:t>
            </a:r>
            <a:r>
              <a:rPr dirty="0" lang="en-US" smtClean="0">
                <a:ea charset="-120" pitchFamily="18" typeface="新細明體"/>
              </a:rPr>
              <a:t> of a variable determines when memory is set aside for the variable and when that memory is released.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Automatic storage duration:</a:t>
            </a:r>
            <a:r>
              <a:rPr dirty="0" lang="en-US" smtClean="0">
                <a:ea charset="-120" pitchFamily="18" typeface="新細明體"/>
              </a:rPr>
              <a:t> Memory for variable is allocated when the surrounding block is executed and deallocated when the block terminates.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Static storage duration:</a:t>
            </a:r>
            <a:r>
              <a:rPr dirty="0" lang="en-US" smtClean="0">
                <a:ea charset="-120" pitchFamily="18" typeface="新細明體"/>
              </a:rPr>
              <a:t> Variable stays at the same storage location as long as the program is running, allowing it to retain its value indefinitely.</a:t>
            </a:r>
          </a:p>
        </p:txBody>
      </p:sp>
      <p:sp>
        <p:nvSpPr>
          <p:cNvPr id="141" name="Text Box 14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2" name="Text Box 14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4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44" name="Text Box 14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i="1" lang="en-US" smtClean="0">
                <a:ea charset="-120" pitchFamily="18" typeface="新細明體"/>
              </a:rPr>
              <a:t>scope</a:t>
            </a:r>
            <a:r>
              <a:rPr dirty="0" lang="en-US" smtClean="0">
                <a:ea charset="-120" pitchFamily="18" typeface="新細明體"/>
              </a:rPr>
              <a:t> of a variable is the portion of the program text in which the variable can be referenced.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Block scope:</a:t>
            </a:r>
            <a:r>
              <a:rPr dirty="0" lang="en-US" smtClean="0">
                <a:ea charset="-120" pitchFamily="18" typeface="新細明體"/>
              </a:rPr>
              <a:t> Variable is visible from its point of declaration to the end of the enclosing block.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File scope:</a:t>
            </a:r>
            <a:r>
              <a:rPr dirty="0" lang="en-US" smtClean="0">
                <a:ea charset="-120" pitchFamily="18" typeface="新細明體"/>
              </a:rPr>
              <a:t> Variable is visible from its point of declaration to the end of the enclosing file.</a:t>
            </a:r>
          </a:p>
        </p:txBody>
      </p:sp>
      <p:sp>
        <p:nvSpPr>
          <p:cNvPr id="145" name="Text Box 14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6" name="Text Box 14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4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48" name="Text Box 14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i="1" lang="en-US" smtClean="0">
                <a:ea charset="-120" pitchFamily="18" typeface="新細明體"/>
              </a:rPr>
              <a:t>linkage</a:t>
            </a:r>
            <a:r>
              <a:rPr dirty="0" lang="en-US" smtClean="0">
                <a:ea charset="-120" pitchFamily="18" typeface="新細明體"/>
              </a:rPr>
              <a:t> of a variable determines the extent to which it can be shared.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External linkage:</a:t>
            </a:r>
            <a:r>
              <a:rPr dirty="0" lang="en-US" smtClean="0">
                <a:ea charset="-120" pitchFamily="18" typeface="新細明體"/>
              </a:rPr>
              <a:t> Variable may be shared by several (perhaps all) files in a program.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Internal linkage:</a:t>
            </a:r>
            <a:r>
              <a:rPr dirty="0" lang="en-US" smtClean="0">
                <a:ea charset="-120" pitchFamily="18" typeface="新細明體"/>
              </a:rPr>
              <a:t> Variable is restricted to a single file but may be shared by the functions in that file.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No linkage:</a:t>
            </a:r>
            <a:r>
              <a:rPr dirty="0" lang="en-US" smtClean="0">
                <a:ea charset="-120" pitchFamily="18" typeface="新細明體"/>
              </a:rPr>
              <a:t> Variable belongs to a single function and can’t be shared at all.</a:t>
            </a:r>
          </a:p>
        </p:txBody>
      </p:sp>
      <p:sp>
        <p:nvSpPr>
          <p:cNvPr id="149" name="Text Box 14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0" name="Text Box 15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Box 15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52" name="Text Box 15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default storage duration, scope, and linkage of a variable depend on where it’s declared: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Variables declared </a:t>
            </a:r>
            <a:r>
              <a:rPr dirty="0" i="1" lang="en-US" smtClean="0">
                <a:ea charset="-120" pitchFamily="18" typeface="新細明體"/>
              </a:rPr>
              <a:t>inside</a:t>
            </a:r>
            <a:r>
              <a:rPr dirty="0" lang="en-US" smtClean="0">
                <a:ea charset="-120" pitchFamily="18" typeface="新細明體"/>
              </a:rPr>
              <a:t> a block (including a function body) have </a:t>
            </a:r>
            <a:r>
              <a:rPr dirty="0" i="1" lang="en-US" smtClean="0">
                <a:ea charset="-120" pitchFamily="18" typeface="新細明體"/>
              </a:rPr>
              <a:t>automatic</a:t>
            </a:r>
            <a:r>
              <a:rPr dirty="0" lang="en-US" smtClean="0">
                <a:ea charset="-120" pitchFamily="18" typeface="新細明體"/>
              </a:rPr>
              <a:t> storage duration, </a:t>
            </a:r>
            <a:r>
              <a:rPr dirty="0" i="1" lang="en-US" smtClean="0">
                <a:ea charset="-120" pitchFamily="18" typeface="新細明體"/>
              </a:rPr>
              <a:t>block</a:t>
            </a:r>
            <a:r>
              <a:rPr dirty="0" lang="en-US" smtClean="0">
                <a:ea charset="-120" pitchFamily="18" typeface="新細明體"/>
              </a:rPr>
              <a:t> scope, and </a:t>
            </a:r>
            <a:r>
              <a:rPr dirty="0" i="1" lang="en-US" smtClean="0">
                <a:ea charset="-120" pitchFamily="18" typeface="新細明體"/>
              </a:rPr>
              <a:t>no</a:t>
            </a:r>
            <a:r>
              <a:rPr dirty="0" lang="en-US" smtClean="0">
                <a:ea charset="-120" pitchFamily="18" typeface="新細明體"/>
              </a:rPr>
              <a:t> linkage.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Variables declared </a:t>
            </a:r>
            <a:r>
              <a:rPr dirty="0" i="1" lang="en-US" smtClean="0">
                <a:ea charset="-120" pitchFamily="18" typeface="新細明體"/>
              </a:rPr>
              <a:t>outside</a:t>
            </a:r>
            <a:r>
              <a:rPr dirty="0" lang="en-US" smtClean="0">
                <a:ea charset="-120" pitchFamily="18" typeface="新細明體"/>
              </a:rPr>
              <a:t> any block, at the outermost level of a program, have </a:t>
            </a:r>
            <a:r>
              <a:rPr dirty="0" i="1" lang="en-US" smtClean="0"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duration, </a:t>
            </a:r>
            <a:r>
              <a:rPr dirty="0" i="1" lang="en-US" smtClean="0">
                <a:ea charset="-120" pitchFamily="18" typeface="新細明體"/>
              </a:rPr>
              <a:t>file</a:t>
            </a:r>
            <a:r>
              <a:rPr dirty="0" lang="en-US" smtClean="0">
                <a:ea charset="-120" pitchFamily="18" typeface="新細明體"/>
              </a:rPr>
              <a:t> scope, and </a:t>
            </a:r>
            <a:r>
              <a:rPr dirty="0" i="1" lang="en-US" smtClean="0">
                <a:ea charset="-120" pitchFamily="18" typeface="新細明體"/>
              </a:rPr>
              <a:t>external</a:t>
            </a:r>
            <a:r>
              <a:rPr dirty="0" lang="en-US" smtClean="0">
                <a:ea charset="-120" pitchFamily="18" typeface="新細明體"/>
              </a:rPr>
              <a:t> linkage.</a:t>
            </a:r>
          </a:p>
        </p:txBody>
      </p:sp>
      <p:sp>
        <p:nvSpPr>
          <p:cNvPr id="153" name="Text Box 15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4" name="Text Box 15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Box 15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Properties of Variables</a:t>
            </a:r>
          </a:p>
        </p:txBody>
      </p:sp>
      <p:sp>
        <p:nvSpPr>
          <p:cNvPr id="156" name="Text Box 156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Example:</a:t>
            </a:r>
          </a:p>
          <a:p>
            <a:pPr indent="-342900" marL="342900">
              <a:buNone/>
            </a:pPr>
            <a:r>
              <a:rPr dirty="0" lang="en-US" smtClean="0" sz="2000">
                <a:ea charset="-120" pitchFamily="18" typeface="新細明體"/>
              </a:rPr>
              <a:t> </a:t>
            </a:r>
          </a:p>
          <a:p>
            <a:pPr indent="-342900" marL="342900">
              <a:buNone/>
            </a:pPr>
            <a:endParaRPr dirty="0" lang="en-US" smtClean="0" sz="2000">
              <a:ea charset="-120" pitchFamily="18" typeface="新細明體"/>
            </a:endParaRPr>
          </a:p>
          <a:p>
            <a:pPr indent="-342900" marL="342900">
              <a:buNone/>
            </a:pPr>
            <a:r>
              <a:rPr dirty="0" lang="en-US" smtClean="0" sz="2000">
                <a:ea charset="-120" pitchFamily="18" typeface="新細明體"/>
              </a:rPr>
              <a:t> </a:t>
            </a:r>
          </a:p>
          <a:p>
            <a:pPr indent="-342900" marL="342900">
              <a:buNone/>
            </a:pPr>
            <a:endParaRPr dirty="0" lang="en-US" smtClean="0" sz="20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0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0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000">
              <a:ea charset="-120" pitchFamily="18" typeface="新細明體"/>
            </a:endParaRPr>
          </a:p>
          <a:p>
            <a:pPr indent="-342900" marL="342900"/>
            <a:endParaRPr dirty="0" lang="en-US" smtClean="0" sz="2000">
              <a:ea charset="-120" pitchFamily="18" typeface="新細明體"/>
            </a:endParaRP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We can alter these properties by specifying an explicit storage class: </a:t>
            </a:r>
            <a:r>
              <a:rPr dirty="0" lang="en-US" smtClean="0" sz="250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 sz="2500">
                <a:ea charset="-120" pitchFamily="18" typeface="新細明體"/>
              </a:rPr>
              <a:t>, </a:t>
            </a:r>
            <a:r>
              <a:rPr dirty="0" lang="en-US" smtClean="0" sz="25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500">
                <a:ea charset="-120" pitchFamily="18" typeface="新細明體"/>
              </a:rPr>
              <a:t>, </a:t>
            </a:r>
            <a:r>
              <a:rPr dirty="0" lang="en-US" smtClean="0" sz="250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 sz="2500">
                <a:ea charset="-120" pitchFamily="18" typeface="新細明體"/>
              </a:rPr>
              <a:t>, or </a:t>
            </a:r>
            <a:r>
              <a:rPr dirty="0" lang="en-US" smtClean="0" sz="250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 sz="2500">
                <a:ea charset="-120" pitchFamily="18" typeface="新細明體"/>
              </a:rPr>
              <a:t>.</a:t>
            </a:r>
          </a:p>
        </p:txBody>
      </p:sp>
      <p:sp>
        <p:nvSpPr>
          <p:cNvPr id="157" name="Text Box 15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8" name="Text Box 15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159" name="Picture 15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60600" y="2135187"/>
            <a:ext cx="4538662" cy="266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62" name="Text Box 1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storage class is legal only for variables that belong to a block.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variable has automatic storage duration, block scope, and no linkage.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storage class is almost never specified explicitly.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4" name="Text Box 1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1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66" name="Text Box 1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 can be used with all variables, regardless of where they’re declared.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When used </a:t>
            </a:r>
            <a:r>
              <a:rPr dirty="0" i="1" lang="en-US" smtClean="0">
                <a:ea charset="-120" pitchFamily="18" typeface="新細明體"/>
              </a:rPr>
              <a:t>outside</a:t>
            </a:r>
            <a:r>
              <a:rPr dirty="0" lang="en-US" smtClean="0">
                <a:ea charset="-120" pitchFamily="18" typeface="新細明體"/>
              </a:rPr>
              <a:t> a block,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specifies that a variable has internal linkage.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When used </a:t>
            </a:r>
            <a:r>
              <a:rPr dirty="0" i="1" lang="en-US" smtClean="0">
                <a:ea charset="-120" pitchFamily="18" typeface="新細明體"/>
              </a:rPr>
              <a:t>inside</a:t>
            </a:r>
            <a:r>
              <a:rPr dirty="0" lang="en-US" smtClean="0">
                <a:ea charset="-120" pitchFamily="18" typeface="新細明體"/>
              </a:rPr>
              <a:t> a block,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changes the variable’s storage duration from automatic to static.</a:t>
            </a:r>
          </a:p>
        </p:txBody>
      </p:sp>
      <p:sp>
        <p:nvSpPr>
          <p:cNvPr id="167" name="Text Box 1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8" name="Text Box 1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1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70" name="Text Box 1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Example: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2" name="Text Box 1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173" name="Picture 17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51025" y="2147887"/>
            <a:ext cx="5349875" cy="265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7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76" name="Text Box 17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When used outside a block,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ea charset="-120" pitchFamily="18" typeface="新細明體"/>
              </a:rPr>
              <a:t> hides a variable within a file: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static int i;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/*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no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access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to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in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other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files</a:t>
            </a:r>
            <a:r>
              <a:rPr dirty="0" lang="en-US" smtClean="0" sz="15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void f1(void)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/* has access to i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void f2(void)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/* has access to i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This use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ea charset="-120" pitchFamily="18" typeface="新細明體"/>
              </a:rPr>
              <a:t> is helpful for implementing information hiding.</a:t>
            </a:r>
          </a:p>
        </p:txBody>
      </p:sp>
      <p:sp>
        <p:nvSpPr>
          <p:cNvPr id="177" name="Text Box 17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8" name="Text Box 17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Declarations furnish information to the compiler about the meaning of identifiers.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Examples: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float f(float);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General form of a declaration: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300">
                <a:ea charset="-120" pitchFamily="18" typeface="新細明體"/>
              </a:rPr>
              <a:t>	</a:t>
            </a:r>
            <a:r>
              <a:rPr dirty="0" i="1" lang="en-US" smtClean="0" sz="2300">
                <a:ea charset="-120" pitchFamily="18" typeface="新細明體"/>
              </a:rPr>
              <a:t>declaration-specifiers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300">
                <a:ea charset="-120" pitchFamily="18" typeface="新細明體"/>
              </a:rPr>
              <a:t>declarators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 ;</a:t>
            </a:r>
          </a:p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Declaration specifiers</a:t>
            </a:r>
            <a:r>
              <a:rPr dirty="0" lang="en-US" smtClean="0" sz="2600">
                <a:ea charset="-120" pitchFamily="18" typeface="新細明體"/>
              </a:rPr>
              <a:t> describe the properties of the variables or functions being declared.</a:t>
            </a:r>
          </a:p>
          <a:p>
            <a:pPr indent="-342900" marL="342900"/>
            <a:r>
              <a:rPr b="1" dirty="0" i="1" lang="en-US" smtClean="0" sz="2600">
                <a:ea charset="-120" pitchFamily="18" typeface="新細明體"/>
              </a:rPr>
              <a:t>Declarators</a:t>
            </a:r>
            <a:r>
              <a:rPr dirty="0" lang="en-US" smtClean="0" sz="2600">
                <a:ea charset="-120" pitchFamily="18" typeface="新細明體"/>
              </a:rPr>
              <a:t> give their names and may provide additional information about their properties.</a:t>
            </a: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17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80" name="Text Box 18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 declared within a block resides at the same storage location throughout program execution.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 retains its value indefinitely.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Properties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 is initialized only once, prior to program execution.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 declared inside a function is shared by all calls of the function, including recursive calls.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function may return a pointer to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variable.</a:t>
            </a:r>
          </a:p>
        </p:txBody>
      </p:sp>
      <p:sp>
        <p:nvSpPr>
          <p:cNvPr id="181" name="Text Box 18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2" name="Text Box 18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 Box 18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84" name="Text Box 18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Declaring a local variable to be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ea charset="-120" pitchFamily="18" typeface="新細明體"/>
              </a:rPr>
              <a:t> allows a function to retain information between calls.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More often, we’ll use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ea charset="-120" pitchFamily="18" typeface="新細明體"/>
              </a:rPr>
              <a:t> for reasons of efficiency: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char digit_to_hex_char(int digit)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  static const char hex_chars[16] =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    "0123456789ABCDEF";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200">
              <a:solidFill>
                <a:srgbClr val="000000"/>
              </a:solidFill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  return hex_chars[digit];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Declaring </a:t>
            </a:r>
            <a:r>
              <a:rPr dirty="0" lang="en-US" smtClean="0" sz="26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hex_chars</a:t>
            </a:r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 to be </a:t>
            </a:r>
            <a:r>
              <a:rPr dirty="0" lang="en-US" smtClean="0" sz="26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 saves time, because </a:t>
            </a:r>
            <a:r>
              <a:rPr dirty="0" lang="en-US" smtClean="0" sz="26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600">
                <a:solidFill>
                  <a:srgbClr val="000000"/>
                </a:solidFill>
                <a:ea charset="-120" pitchFamily="18" typeface="新細明體"/>
              </a:rPr>
              <a:t> variables are initialized only once.</a:t>
            </a:r>
          </a:p>
        </p:txBody>
      </p:sp>
      <p:sp>
        <p:nvSpPr>
          <p:cNvPr id="185" name="Text Box 18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 Box 18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88" name="Text Box 18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storage class enables several source files to share the same variable.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variable declaration that uses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doesn’t cause memory to be allocated for the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i;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In C terminology, this is not a </a:t>
            </a:r>
            <a:r>
              <a:rPr dirty="0" i="1" lang="en-US" smtClean="0">
                <a:ea charset="-120" pitchFamily="18" typeface="新細明體"/>
              </a:rPr>
              <a:t>definition</a:t>
            </a:r>
            <a:r>
              <a:rPr dirty="0" lang="en-US" smtClean="0">
                <a:ea charset="-120" pitchFamily="18" typeface="新細明體"/>
              </a:rPr>
              <a:t>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declaration tells the compiler that we need access to a variable that’s defined elsewhere.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variable can have many </a:t>
            </a:r>
            <a:r>
              <a:rPr dirty="0" i="1" lang="en-US" smtClean="0">
                <a:ea charset="-120" pitchFamily="18" typeface="新細明體"/>
              </a:rPr>
              <a:t>declarations</a:t>
            </a:r>
            <a:r>
              <a:rPr dirty="0" lang="en-US" smtClean="0">
                <a:ea charset="-120" pitchFamily="18" typeface="新細明體"/>
              </a:rPr>
              <a:t> in a program but should have only one </a:t>
            </a:r>
            <a:r>
              <a:rPr dirty="0" i="1" lang="en-US" smtClean="0">
                <a:ea charset="-120" pitchFamily="18" typeface="新細明體"/>
              </a:rPr>
              <a:t>definition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89" name="Text Box 1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9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92" name="Text Box 19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There’s one exception to the rule that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declaration of a variable isn’t a definition.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declaration that initializes a variable serves as a definition of the variable.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For example, the declaration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i = 0;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is effectively the same as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 = 0;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rule prevents multiple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declarations from initializing a variable in different ways.</a:t>
            </a:r>
          </a:p>
        </p:txBody>
      </p:sp>
      <p:sp>
        <p:nvSpPr>
          <p:cNvPr id="193" name="Text Box 19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4" name="Text Box 19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 Box 1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196" name="Text Box 1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variable in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declaration always has static storage duration.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declaration is inside a block, the variable has block scope; otherwise, it has file scope: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197" name="Text Box 1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8" name="Text Box 1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199" name="Picture 19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41500" y="3538537"/>
            <a:ext cx="5368925" cy="263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202" name="Text Box 2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Determining the linkage of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variable is a bit harder.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the variable was declared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earlier in the file (outside of any function definition), then it has internal linkage.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Otherwise (the normal case), the variable has external linkage.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2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Using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 in the declaration of a variable asks the compiler to store the variable in a register.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b="1" dirty="0" i="1" lang="en-US" smtClean="0"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is a high-speed storage area located in a computer’s CPU.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Specifying the storage class of a variable to be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is a request, not a command.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compiler is free to store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variable in memory if it chooses.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 is legal only for variables declared in a block.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variable has the same storage duration, scope, and linkage as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variable.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Since registers don’t have addresses, it’s illegal to use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 operator to take the address of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variable.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restriction applies even if the compiler has elected to store the variable in memory.</a:t>
            </a: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is best used for variables that are accessed and/or updated frequently.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loop control variable in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for</a:t>
            </a:r>
            <a:r>
              <a:rPr dirty="0" lang="en-US" smtClean="0">
                <a:ea charset="-120" pitchFamily="18" typeface="新細明體"/>
              </a:rPr>
              <a:t> statement is a good candidate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treatment: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sum_array(int a[], int n)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register int i;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int sum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for (i = 0; i &lt; n; i++)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  sum += a[i];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return sum;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Storage Class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isn’t as popular as it once was.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Many of today’s compilers can determine automatically which variables would benefit from being kept in registers.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Still,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provides useful information that can help the compiler optimize the performance of a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particular, the compiler knows that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variable can’t have its address taken, and therefore can’t be modified through a pointer.</a:t>
            </a: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Declaration specifiers fall into three categories: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Storage classes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Type qualifiers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Type specifiers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C99 has a fourth category, </a:t>
            </a:r>
            <a:r>
              <a:rPr b="1" dirty="0" i="1" lang="en-US" smtClean="0">
                <a:ea charset="-120" pitchFamily="18" typeface="新細明體"/>
              </a:rPr>
              <a:t>function specifiers,</a:t>
            </a:r>
            <a:r>
              <a:rPr dirty="0" lang="en-US" smtClean="0">
                <a:ea charset="-120" pitchFamily="18" typeface="新細明體"/>
              </a:rPr>
              <a:t> which are used only in function declarations.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This category has one member, the keyword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Type qualifiers and type specifiers should follow the storage class, but there are no other restrictions on their order.</a:t>
            </a: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Storage Class of a Function</a:t>
            </a:r>
          </a:p>
        </p:txBody>
      </p:sp>
      <p:sp>
        <p:nvSpPr>
          <p:cNvPr id="222" name="Text Box 2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Function declarations (and definitions) may include a storage class.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only options are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specifies that the function has external linkage, allowing it to be called from other files.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indicates internal linkage, limiting use of the function’s name to the file in which it’s defined.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no storage class is specified, the function is assumed to have external linkage.</a:t>
            </a:r>
          </a:p>
        </p:txBody>
      </p:sp>
      <p:sp>
        <p:nvSpPr>
          <p:cNvPr id="223" name="Text Box 2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4" name="Text Box 2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Storage Class of a Function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f(int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static int g(int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h(int i);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is unnecessary, but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has benefits: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Easier maintenance.</a:t>
            </a:r>
            <a:r>
              <a:rPr dirty="0" lang="en-US" smtClean="0">
                <a:ea charset="-120" pitchFamily="18" typeface="新細明體"/>
              </a:rPr>
              <a:t>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function isn’t visible outside the file in which its definition appears, so future modifications to the function won’t affect other files.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Reduced “name space pollution.”</a:t>
            </a:r>
            <a:r>
              <a:rPr dirty="0" lang="en-US" smtClean="0">
                <a:ea charset="-120" pitchFamily="18" typeface="新細明體"/>
              </a:rPr>
              <a:t> Names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functions don’t conflict with names used in other files. </a:t>
            </a:r>
          </a:p>
          <a:p>
            <a:pPr indent="-285750" lvl="1" marL="74295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The Storage Class of a Function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Function parameters have the same properties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variables: automatic storage duration, block scope, and no linkage.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only storage class that can be specified for parameters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Summary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A program fragment that shows all possible ways to include—or omit—storage classes in declarations of variables and parameters: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int a;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extern int b;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static int c;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void f(int d, register int e)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auto int g;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int h;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static int i;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extern int j;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  register int k;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Summary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b="1" dirty="0" i="1" lang="en-US" smtClean="0" sz="2200">
                <a:ea charset="-120" pitchFamily="18" typeface="新細明體"/>
              </a:rPr>
              <a:t>		Name	Storage Duration	Scope	Linkage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a</a:t>
            </a:r>
            <a:r>
              <a:rPr dirty="0" lang="en-US" smtClean="0" sz="2200">
                <a:ea charset="-120" pitchFamily="18" typeface="新細明體"/>
              </a:rPr>
              <a:t>	static	file	external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b</a:t>
            </a:r>
            <a:r>
              <a:rPr dirty="0" lang="en-US" smtClean="0" sz="2200">
                <a:ea charset="-120" pitchFamily="18" typeface="新細明體"/>
              </a:rPr>
              <a:t>	static	file	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c</a:t>
            </a:r>
            <a:r>
              <a:rPr dirty="0" lang="en-US" smtClean="0" sz="2200">
                <a:ea charset="-120" pitchFamily="18" typeface="新細明體"/>
              </a:rPr>
              <a:t>	static	file	internal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d</a:t>
            </a:r>
            <a:r>
              <a:rPr dirty="0" lang="en-US" smtClean="0" sz="2200">
                <a:ea charset="-120" pitchFamily="18" typeface="新細明體"/>
              </a:rPr>
              <a:t>	automatic	block	none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e</a:t>
            </a:r>
            <a:r>
              <a:rPr dirty="0" lang="en-US" smtClean="0" sz="2200">
                <a:ea charset="-120" pitchFamily="18" typeface="新細明體"/>
              </a:rPr>
              <a:t>	automatic	block	none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g</a:t>
            </a:r>
            <a:r>
              <a:rPr dirty="0" lang="en-US" smtClean="0" sz="2200">
                <a:ea charset="-120" pitchFamily="18" typeface="新細明體"/>
              </a:rPr>
              <a:t>	automatic	block	none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h</a:t>
            </a:r>
            <a:r>
              <a:rPr dirty="0" lang="en-US" smtClean="0" sz="2200">
                <a:ea charset="-120" pitchFamily="18" typeface="新細明體"/>
              </a:rPr>
              <a:t>	automatic	block	none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2200">
                <a:ea charset="-120" pitchFamily="18" typeface="新細明體"/>
              </a:rPr>
              <a:t>	static	block	none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j</a:t>
            </a:r>
            <a:r>
              <a:rPr dirty="0" lang="en-US" smtClean="0" sz="2200">
                <a:ea charset="-120" pitchFamily="18" typeface="新細明體"/>
              </a:rPr>
              <a:t>	static	block	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	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k</a:t>
            </a:r>
            <a:r>
              <a:rPr dirty="0" lang="en-US" smtClean="0" sz="2200">
                <a:ea charset="-120" pitchFamily="18" typeface="新細明體"/>
              </a:rPr>
              <a:t>	automatic	block	none</a:t>
            </a:r>
          </a:p>
          <a:p>
            <a:pPr indent="-342900" marL="342900">
              <a:spcBef>
                <a:spcPts val="1200"/>
              </a:spcBef>
              <a:buNone/>
            </a:pPr>
            <a:r>
              <a:rPr dirty="0" lang="en-US" smtClean="0" sz="2200">
                <a:ea charset="-120" pitchFamily="18" typeface="新細明體"/>
              </a:rPr>
              <a:t>	†In most cases,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b</a:t>
            </a:r>
            <a:r>
              <a:rPr dirty="0" lang="en-US" smtClean="0" sz="2200">
                <a:ea charset="-120" pitchFamily="18" typeface="新細明體"/>
              </a:rPr>
              <a:t> and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j</a:t>
            </a:r>
            <a:r>
              <a:rPr dirty="0" lang="en-US" smtClean="0" sz="2200">
                <a:ea charset="-120" pitchFamily="18" typeface="新細明體"/>
              </a:rPr>
              <a:t> will be defined in another file and will have external linkage.</a:t>
            </a:r>
          </a:p>
          <a:p>
            <a:pPr indent="-342900" marL="342900">
              <a:spcBef>
                <a:spcPts val="1200"/>
              </a:spcBef>
              <a:buNone/>
            </a:pPr>
            <a:endParaRPr dirty="0" lang="en-US" smtClean="0" sz="2200">
              <a:ea charset="-120" pitchFamily="18" typeface="新細明體"/>
            </a:endParaRP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Summary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Of the four storage classes, the most important are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 has no effect, and modern compilers have made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 less important.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Type Qualifiers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 are two type qualifiers: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volatile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C99 has a third type qualifier,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restrict</a:t>
            </a:r>
            <a:r>
              <a:rPr dirty="0" lang="en-US" smtClean="0">
                <a:ea charset="-120" pitchFamily="18" typeface="新細明體"/>
              </a:rPr>
              <a:t>, which is used only with pointers.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volatile</a:t>
            </a:r>
            <a:r>
              <a:rPr dirty="0" lang="en-US" smtClean="0">
                <a:ea charset="-120" pitchFamily="18" typeface="新細明體"/>
              </a:rPr>
              <a:t> is discussed in Chapter 20.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is used to declare “read-only” objects.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Examples: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const int n = 10;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const int tax_brackets[] =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{750, 2250, 3750, 5250, 7000};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Type Qualifiers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Advantages of declaring an object to be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Serves as a form of documentation.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Allows the compiler to check that the value of the object isn’t changed.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Alerts the compiler that the object can be stored in ROM (read-only memory).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Type Qualifiers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It might appear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serves the same role as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directive, but there are significant differences between the two features.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can be used to create a name for a numerical, character, or string constant, but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can create read-only objects of </a:t>
            </a:r>
            <a:r>
              <a:rPr dirty="0" i="1" lang="en-US" smtClean="0">
                <a:ea charset="-120" pitchFamily="18" typeface="新細明體"/>
              </a:rPr>
              <a:t>any</a:t>
            </a:r>
            <a:r>
              <a:rPr dirty="0" lang="en-US" smtClean="0">
                <a:ea charset="-120" pitchFamily="18" typeface="新細明體"/>
              </a:rPr>
              <a:t> type.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objects are subject to the same scope rules as variables; constants created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aren’t.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Type Qualifiers</a:t>
            </a:r>
          </a:p>
        </p:txBody>
      </p:sp>
      <p:sp>
        <p:nvSpPr>
          <p:cNvPr id="258" name="Text Box 2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value of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object, unlike the value of a macro, can be viewed in a debugger.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Unlike macros,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objects can’t be used in constant expressions: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const int n = 10;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a[n];           /*** WRONG ***/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legal to apply the address operator (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&amp;</a:t>
            </a:r>
            <a:r>
              <a:rPr dirty="0" lang="en-US" smtClean="0">
                <a:ea charset="-120" pitchFamily="18" typeface="新細明體"/>
              </a:rPr>
              <a:t>) to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object, since it has an address; a macro doesn’t have an address.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 are four </a:t>
            </a:r>
            <a:r>
              <a:rPr b="1" dirty="0" i="1" lang="en-US" smtClean="0">
                <a:ea charset="-120" pitchFamily="18" typeface="新細明體"/>
              </a:rPr>
              <a:t>storage classes: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auto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register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At most one storage class may appear in a declaration; if present, it should come first.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C89, there are only two </a:t>
            </a:r>
            <a:r>
              <a:rPr b="1" dirty="0" i="1" lang="en-US" smtClean="0">
                <a:ea charset="-120" pitchFamily="18" typeface="新細明體"/>
              </a:rPr>
              <a:t>type qualifiers: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volatile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C99 has a third type qualifier,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restrict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declaration may contain zero or more type qualifiers.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2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Type Qualifiers</a:t>
            </a:r>
          </a:p>
        </p:txBody>
      </p:sp>
      <p:sp>
        <p:nvSpPr>
          <p:cNvPr id="262" name="Text Box 2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 are no absolute rules that dictate when to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and when to use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  <a:r>
              <a:rPr dirty="0" lang="en-US" smtClean="0">
                <a:ea charset="-120" pitchFamily="18" typeface="新細明體"/>
              </a:rPr>
              <a:t> is good for constants that represent numbers or characters.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2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66" name="Text Box 2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the simplest case, a declarator is just an identifier: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Declarators may also contain the symbols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declarator that begins with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represents a pointer: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*p;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declarator that ends with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dirty="0" lang="en-US" smtClean="0">
                <a:ea charset="-120" pitchFamily="18" typeface="新細明體"/>
              </a:rPr>
              <a:t> represents an array: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a[10];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brackets may be left empty if the array is a parameter, if it has an initializer, or if its storage class is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extern int a[];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the case of a multidimensional array, only the first set of brackets can be empty.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C99 provides two additional options for what goes between the brackets in the declaration of an array parameter: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The keyword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, followed by an expression that specifies the array’s minimum length.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symbol, which can be used in a function prototype to indicate a variable-length array argument.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Chapter 9 discusses both features.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declarator that ends with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dirty="0" lang="en-US" smtClean="0">
                <a:ea charset="-120" pitchFamily="18" typeface="新細明體"/>
              </a:rPr>
              <a:t> represents a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abs(int i);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swap(int *a, int *b);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find_largest(int a[], int n);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 allows parameter names to be omitted in a function declaration: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abs(int);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swap(int *, int *);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find_largest(int [], int);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parentheses can even be left empty: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abs();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swap();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find_largest();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This provides no information about the arguments.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Putting the 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>
                <a:ea charset="-120" pitchFamily="18" typeface="新細明體"/>
              </a:rPr>
              <a:t> between the parentheses is different: it indicates that there are no arguments.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empty-parentheses style doesn’t let the compiler check whether function calls have the right arguments.  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Declarators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Declarators in actual programs often combine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dirty="0" lang="en-US" smtClean="0">
                <a:ea charset="-120" pitchFamily="18" typeface="新細明體"/>
              </a:rPr>
              <a:t>,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dirty="0" lang="en-US" smtClean="0">
                <a:ea charset="-120" pitchFamily="18" typeface="新細明體"/>
              </a:rPr>
              <a:t> notations.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 array of 10 pointers to integers: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*ap[10];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function that has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float</a:t>
            </a:r>
            <a:r>
              <a:rPr dirty="0" lang="en-US" smtClean="0">
                <a:ea charset="-120" pitchFamily="18" typeface="新細明體"/>
              </a:rPr>
              <a:t> argument and returns a pointer to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float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float *fp(float);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pointer to a function with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>
                <a:ea charset="-120" pitchFamily="18" typeface="新細明體"/>
              </a:rPr>
              <a:t> argument and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>
                <a:ea charset="-120" pitchFamily="18" typeface="新細明體"/>
              </a:rPr>
              <a:t> return type: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(*pf)(int);</a:t>
            </a: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But what about declarators like the one in the following declaration?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*(*x[10])(void);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not obvious whether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 is a pointer, an array, or a function. 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Rules for understanding declarations: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Always read declarators from the inside out.</a:t>
            </a:r>
            <a:r>
              <a:rPr dirty="0" lang="en-US" smtClean="0">
                <a:ea charset="-120" pitchFamily="18" typeface="新細明體"/>
              </a:rPr>
              <a:t> Locate the identifier that’s being declared, and start deciphering the declaration from there.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When there’s a choice, always favor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b="1" dirty="0" i="1" lang="en-US" smtClean="0">
                <a:ea charset="-120" pitchFamily="18" typeface="新細明體"/>
              </a:rPr>
              <a:t> and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b="1" dirty="0" i="1" lang="en-US" smtClean="0">
                <a:ea charset="-120" pitchFamily="18" typeface="新細明體"/>
              </a:rPr>
              <a:t> over </a:t>
            </a: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b="1" dirty="0" i="1" lang="en-US" smtClean="0">
                <a:ea charset="-120" pitchFamily="18" typeface="新細明體"/>
              </a:rPr>
              <a:t>.</a:t>
            </a:r>
            <a:r>
              <a:rPr dirty="0" lang="en-US" smtClean="0">
                <a:ea charset="-120" pitchFamily="18" typeface="新細明體"/>
              </a:rPr>
              <a:t> Parentheses can be used to override the normal priority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dirty="0" lang="en-US" smtClean="0">
                <a:ea charset="-120" pitchFamily="18" typeface="新細明體"/>
              </a:rPr>
              <a:t> over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298" name="Text Box 2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 1: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*ap[10];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ap</a:t>
            </a:r>
            <a:r>
              <a:rPr dirty="0" lang="en-US" smtClean="0">
                <a:ea charset="-120" pitchFamily="18" typeface="新細明體"/>
              </a:rPr>
              <a:t> is an </a:t>
            </a:r>
            <a:r>
              <a:rPr dirty="0" i="1" lang="en-US" smtClean="0">
                <a:ea charset="-120" pitchFamily="18" typeface="新細明體"/>
              </a:rPr>
              <a:t>array</a:t>
            </a:r>
            <a:r>
              <a:rPr dirty="0" lang="en-US" smtClean="0">
                <a:ea charset="-120" pitchFamily="18" typeface="新細明體"/>
              </a:rPr>
              <a:t> of </a:t>
            </a:r>
            <a:r>
              <a:rPr dirty="0" i="1" lang="en-US" smtClean="0">
                <a:ea charset="-120" pitchFamily="18" typeface="新細明體"/>
              </a:rPr>
              <a:t>pointers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Example 2: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float *fp(float);</a:t>
            </a:r>
          </a:p>
          <a:p>
            <a:pPr indent="-342900" marL="342900">
              <a:buNone/>
            </a:pPr>
            <a:r>
              <a:rPr dirty="0" lang="en-US" smtClean="0">
                <a:ea charset="-120" pitchFamily="18" typeface="新細明體"/>
              </a:rPr>
              <a:t>	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fp</a:t>
            </a:r>
            <a:r>
              <a:rPr dirty="0" lang="en-US" smtClean="0">
                <a:ea charset="-120" pitchFamily="18" typeface="新細明體"/>
              </a:rPr>
              <a:t> is a </a:t>
            </a:r>
            <a:r>
              <a:rPr dirty="0" i="1" lang="en-US" smtClean="0">
                <a:ea charset="-120" pitchFamily="18" typeface="新細明體"/>
              </a:rPr>
              <a:t>function</a:t>
            </a:r>
            <a:r>
              <a:rPr dirty="0" lang="en-US" smtClean="0">
                <a:ea charset="-120" pitchFamily="18" typeface="新細明體"/>
              </a:rPr>
              <a:t> that returns a </a:t>
            </a:r>
            <a:r>
              <a:rPr dirty="0" i="1" lang="en-US" smtClean="0">
                <a:ea charset="-120" pitchFamily="18" typeface="新細明體"/>
              </a:rPr>
              <a:t>pointer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0" name="Text Box 3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0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08" name="Text Box 10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keywords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char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short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long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float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double</a:t>
            </a:r>
            <a:r>
              <a:rPr dirty="0" lang="en-US" smtClean="0" sz="2600">
                <a:ea charset="-120" pitchFamily="18" typeface="新細明體"/>
              </a:rPr>
              <a:t>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signed</a:t>
            </a:r>
            <a:r>
              <a:rPr dirty="0" lang="en-US" smtClean="0" sz="2600">
                <a:ea charset="-120" pitchFamily="18" typeface="新細明體"/>
              </a:rPr>
              <a:t>,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unsigned</a:t>
            </a:r>
            <a:r>
              <a:rPr dirty="0" lang="en-US" smtClean="0" sz="2600">
                <a:ea charset="-120" pitchFamily="18" typeface="新細明體"/>
              </a:rPr>
              <a:t> are all </a:t>
            </a:r>
            <a:r>
              <a:rPr b="1" dirty="0" i="1" lang="en-US" smtClean="0" sz="2600">
                <a:ea charset="-120" pitchFamily="18" typeface="新細明體"/>
              </a:rPr>
              <a:t>type specifiers.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order in which they are combined doesn’t matter.</a:t>
            </a:r>
          </a:p>
          <a:p>
            <a:pPr indent="-285750" lvl="1" marL="742950"/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unsigned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long</a:t>
            </a:r>
            <a:r>
              <a:rPr dirty="0" lang="en-US" smtClean="0" sz="2200">
                <a:ea charset="-120" pitchFamily="18" typeface="新細明體"/>
              </a:rPr>
              <a:t> is the same as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long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unsigned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2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Type specifiers also include specifications of structures, unions, and enumerations.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Examples: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struct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point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{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x,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y;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}</a:t>
            </a:r>
            <a:r>
              <a:rPr dirty="0" lang="en-US" smtClean="0" sz="2200">
                <a:ea charset="-120" pitchFamily="18" typeface="新細明體"/>
              </a:rPr>
              <a:t>,</a:t>
            </a:r>
            <a:br>
              <a:rPr dirty="0" lang="en-US" smtClean="0" sz="2200">
                <a:ea charset="-120" pitchFamily="18" typeface="新細明體"/>
              </a:rPr>
            </a:b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struct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{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x,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y;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}</a:t>
            </a:r>
            <a:r>
              <a:rPr dirty="0" lang="en-US" smtClean="0" sz="2200">
                <a:ea charset="-120" pitchFamily="18" typeface="新細明體"/>
              </a:rPr>
              <a:t>,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struct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point</a:t>
            </a:r>
            <a:r>
              <a:rPr dirty="0" lang="en-US" smtClean="0" sz="22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typedef</a:t>
            </a:r>
            <a:r>
              <a:rPr dirty="0" lang="en-US" smtClean="0" sz="2600">
                <a:ea charset="-120" pitchFamily="18" typeface="新細明體"/>
              </a:rPr>
              <a:t> names are also type specifiers.</a:t>
            </a:r>
          </a:p>
        </p:txBody>
      </p:sp>
      <p:sp>
        <p:nvSpPr>
          <p:cNvPr id="109" name="Text Box 10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0" name="Text Box 11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 Box 3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302" name="Text Box 3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 3: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(*pf)(int);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Since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*pf</a:t>
            </a:r>
            <a:r>
              <a:rPr dirty="0" lang="en-US" smtClean="0">
                <a:ea charset="-120" pitchFamily="18" typeface="新細明體"/>
              </a:rPr>
              <a:t> is enclosed in parentheses,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pf</a:t>
            </a:r>
            <a:r>
              <a:rPr dirty="0" lang="en-US" smtClean="0">
                <a:ea charset="-120" pitchFamily="18" typeface="新細明體"/>
              </a:rPr>
              <a:t> must be a pointer.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But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(*pf)</a:t>
            </a:r>
            <a:r>
              <a:rPr dirty="0" lang="en-US" smtClean="0">
                <a:ea charset="-120" pitchFamily="18" typeface="新細明體"/>
              </a:rPr>
              <a:t> is followed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(int)</a:t>
            </a:r>
            <a:r>
              <a:rPr dirty="0" lang="en-US" smtClean="0">
                <a:ea charset="-120" pitchFamily="18" typeface="新細明體"/>
              </a:rPr>
              <a:t>, so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pf</a:t>
            </a:r>
            <a:r>
              <a:rPr dirty="0" lang="en-US" smtClean="0">
                <a:ea charset="-120" pitchFamily="18" typeface="新細明體"/>
              </a:rPr>
              <a:t> must point to a function with 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int</a:t>
            </a:r>
            <a:r>
              <a:rPr dirty="0" lang="en-US" smtClean="0">
                <a:ea charset="-120" pitchFamily="18" typeface="新細明體"/>
              </a:rPr>
              <a:t> argument.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>
                <a:ea charset="-120" pitchFamily="18" typeface="新細明體"/>
              </a:rPr>
              <a:t> represents the return type of this function.</a:t>
            </a:r>
          </a:p>
        </p:txBody>
      </p:sp>
      <p:sp>
        <p:nvSpPr>
          <p:cNvPr id="303" name="Text Box 3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3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Understanding a complex declarator often involves zigzagging from one side of the identifier to the other: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309" name="Picture 30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727200" y="3011487"/>
            <a:ext cx="5626100" cy="148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 Box 3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312" name="Text Box 3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second example of “zigzagging”: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typedef int *(*pfdd)(void); / define type pfdd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pfdd x[10] = {NULL, f1, f2, f3};</a:t>
            </a:r>
          </a:p>
        </p:txBody>
      </p:sp>
      <p:sp>
        <p:nvSpPr>
          <p:cNvPr id="313" name="Text Box 3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14" name="Text Box 3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315" name="Picture 31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390650" y="2144712"/>
            <a:ext cx="6292850" cy="174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 Box 3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Deciphering Complex Declarations</a:t>
            </a:r>
          </a:p>
        </p:txBody>
      </p:sp>
      <p:sp>
        <p:nvSpPr>
          <p:cNvPr id="318" name="Text Box 3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Certain things can’t be declared in C.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Functions can’t return arrays: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f(int)[];      /*** WRONG ***/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Functions can’t return functions: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g(int)(int);   /*** WRONG ***/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Arrays of functions aren’t possible, either: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int a[10](int);    /*** WRONG ***/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In each case, pointers can be used to get the desired effect.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For example, a function can’t return an array, but it can return a </a:t>
            </a:r>
            <a:r>
              <a:rPr dirty="0" i="1" lang="en-US" smtClean="0" sz="2600">
                <a:ea charset="-120" pitchFamily="18" typeface="新細明體"/>
              </a:rPr>
              <a:t>pointer</a:t>
            </a:r>
            <a:r>
              <a:rPr dirty="0" lang="en-US" smtClean="0" sz="2600">
                <a:ea charset="-120" pitchFamily="18" typeface="新細明體"/>
              </a:rPr>
              <a:t> to an array.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 Box 321"/>
          <p:cNvSpPr>
            <a:spLocks/>
          </p:cNvSpPr>
          <p:nvPr>
            <p:ph type="title"/>
          </p:nvPr>
        </p:nvSpPr>
        <p:spPr>
          <a:xfrm>
            <a:off x="533400" y="762000"/>
            <a:ext cx="80772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 sz="3000">
                <a:ea charset="-120" pitchFamily="18" typeface="新細明體"/>
              </a:rPr>
              <a:t>Using Type Definitions to Simplify Declarations</a:t>
            </a:r>
          </a:p>
        </p:txBody>
      </p:sp>
      <p:sp>
        <p:nvSpPr>
          <p:cNvPr id="322" name="Text Box 3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Some programmers use type definitions to help simplify complex declarations.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 is declared as follows: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*(*x[10])(void);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following type definitions make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x</a:t>
            </a:r>
            <a:r>
              <a:rPr dirty="0" lang="en-US" smtClean="0">
                <a:ea charset="-120" pitchFamily="18" typeface="新細明體"/>
              </a:rPr>
              <a:t>’s type easier to understand: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typedef int *Fcn(void);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typedef Fcn *Fcn_ptr;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typedef Fcn_ptr Fcn_ptr_array[10];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Fcn_ptr_array x;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4" name="Text Box 3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 Box 3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26" name="Text Box 3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For convenience, C allows us to specify initial values for variables as we’re declaring them.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initialize a variable, we write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=</a:t>
            </a:r>
            <a:r>
              <a:rPr dirty="0" lang="en-US" smtClean="0">
                <a:ea charset="-120" pitchFamily="18" typeface="新細明體"/>
              </a:rPr>
              <a:t> symbol after its declarator, then follow that with an initializer.</a:t>
            </a:r>
          </a:p>
        </p:txBody>
      </p:sp>
      <p:sp>
        <p:nvSpPr>
          <p:cNvPr id="327" name="Text Box 3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Box 3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30" name="Text Box 3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initializer for a simple variable is an expression of the same type as the variable: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i = 5 / 2;   /* i is initially 2 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types don’t match, C converts the initializer using the same rules as for assignment: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j = 5.5;     /* converted to 5 */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initializer for a pointer variable must be an expression of the same type or of type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*p = &amp;i;</a:t>
            </a:r>
          </a:p>
        </p:txBody>
      </p:sp>
      <p:sp>
        <p:nvSpPr>
          <p:cNvPr id="331" name="Text Box 3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32" name="Text Box 3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 Box 3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34" name="Text Box 3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initializer for an array, structure, or union is usually a series of values enclosed in braces: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a[5] = {1, 2, 3, 4, 5};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C99, brace-enclosed initializers can have other forms, thanks to designated initializers.</a:t>
            </a:r>
          </a:p>
        </p:txBody>
      </p:sp>
      <p:sp>
        <p:nvSpPr>
          <p:cNvPr id="335" name="Text Box 3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36" name="Text Box 3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 Box 3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38" name="Text Box 3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An initializer for a variable with static storage duration must be constant: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FIRST 1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LAST 100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static int i = LAST - FIRST + 1;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LAST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FIRST</a:t>
            </a:r>
            <a:r>
              <a:rPr dirty="0" lang="en-US" smtClean="0">
                <a:ea charset="-120" pitchFamily="18" typeface="新細明體"/>
              </a:rPr>
              <a:t> had been variables, the initializer would be illegal.</a:t>
            </a:r>
          </a:p>
        </p:txBody>
      </p:sp>
      <p:sp>
        <p:nvSpPr>
          <p:cNvPr id="339" name="Text Box 3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0" name="Text Box 3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3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42" name="Text Box 3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If a variable has automatic storage duration, its initializer need not be constant: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f(int n)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int last = n - 1;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343" name="Text Box 3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4" name="Text Box 3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1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12" name="Text Box 11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Declarators include: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Identifiers (names of simple variables)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Identifiers followed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[]</a:t>
            </a:r>
            <a:r>
              <a:rPr dirty="0" lang="en-US" smtClean="0">
                <a:ea charset="-120" pitchFamily="18" typeface="新細明體"/>
              </a:rPr>
              <a:t> (array names)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Identifiers preceded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>
                <a:ea charset="-120" pitchFamily="18" typeface="新細明體"/>
              </a:rPr>
              <a:t> (pointer names)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Identifiers followed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()</a:t>
            </a:r>
            <a:r>
              <a:rPr dirty="0" lang="en-US" smtClean="0">
                <a:ea charset="-120" pitchFamily="18" typeface="新細明體"/>
              </a:rPr>
              <a:t> (function names)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Declarators are separated by commas.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declarator that represents a variable may be followed by an initializer.</a:t>
            </a:r>
          </a:p>
        </p:txBody>
      </p:sp>
      <p:sp>
        <p:nvSpPr>
          <p:cNvPr id="113" name="Text Box 11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4" name="Text Box 11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 Box 3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46" name="Text Box 3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brace-enclosed initializer for an array, structure, or union must contain only constant expressions: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#define N 2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powers[5] =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{1,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N,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N,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N,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*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N};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</a:t>
            </a:r>
            <a:r>
              <a:rPr dirty="0" lang="en-US" smtClean="0">
                <a:ea charset="-120" pitchFamily="18" typeface="新細明體"/>
              </a:rPr>
              <a:t> were a variable, the initializer would be illegal.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 C99, this restriction applies only if the variable has static storage duration.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347" name="Text Box 3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48" name="Text Box 3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Initializers</a:t>
            </a:r>
          </a:p>
        </p:txBody>
      </p:sp>
      <p:sp>
        <p:nvSpPr>
          <p:cNvPr id="350" name="Text Box 3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initializer for an automatic structure or union can be another structure or union: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void g(struct part part1)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struct part part2 = part1;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initializer doesn’t have to be a variable or parameter name, although it does need to be an expression of the proper type.</a:t>
            </a:r>
          </a:p>
        </p:txBody>
      </p:sp>
      <p:sp>
        <p:nvSpPr>
          <p:cNvPr id="351" name="Text Box 3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2" name="Text Box 3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 Box 3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Uninitialized Variables</a:t>
            </a:r>
          </a:p>
        </p:txBody>
      </p:sp>
      <p:sp>
        <p:nvSpPr>
          <p:cNvPr id="354" name="Text Box 3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initial value of a variable depends on its storage duration: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Variables with </a:t>
            </a:r>
            <a:r>
              <a:rPr dirty="0" i="1" lang="en-US" smtClean="0">
                <a:ea charset="-120" pitchFamily="18" typeface="新細明體"/>
              </a:rPr>
              <a:t>automatic</a:t>
            </a:r>
            <a:r>
              <a:rPr dirty="0" lang="en-US" smtClean="0">
                <a:ea charset="-120" pitchFamily="18" typeface="新細明體"/>
              </a:rPr>
              <a:t> storage duration have no default initial value.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Variables with </a:t>
            </a:r>
            <a:r>
              <a:rPr dirty="0" i="1" lang="en-US" smtClean="0"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storage duration have the value zero by default.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static variable is correctly initialized based on its type, not simply set to zero bits.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better to provide initializers for static variables rather than rely on the fact that they’re guaranteed to be zero.</a:t>
            </a:r>
          </a:p>
        </p:txBody>
      </p:sp>
      <p:sp>
        <p:nvSpPr>
          <p:cNvPr id="355" name="Text Box 3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6" name="Text Box 3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3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Functions (C99)</a:t>
            </a:r>
          </a:p>
        </p:txBody>
      </p:sp>
      <p:sp>
        <p:nvSpPr>
          <p:cNvPr id="358" name="Text Box 3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C99 function declarations may contain the keyword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 is related to the concept of the “overhead” of a function call—the work required to call a function and later return from it.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Although the overhead of a function call slows the program by only a tiny amount, it may add up in certain situations.</a:t>
            </a:r>
          </a:p>
        </p:txBody>
      </p:sp>
      <p:sp>
        <p:nvSpPr>
          <p:cNvPr id="359" name="Text Box 3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0" name="Text Box 3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 Box 3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Functions (C99)</a:t>
            </a:r>
          </a:p>
        </p:txBody>
      </p:sp>
      <p:sp>
        <p:nvSpPr>
          <p:cNvPr id="362" name="Text Box 3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C89, the only way to avoid the overhead of a function call is to use a parameterized macro.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C99 offers a better solution to this problem: create an </a:t>
            </a:r>
            <a:r>
              <a:rPr b="1" dirty="0" i="1" lang="en-US" smtClean="0">
                <a:ea charset="-120" pitchFamily="18" typeface="新細明體"/>
              </a:rPr>
              <a:t>inline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word “inline” suggests that the compiler replaces each call of the function by the machine instructions for the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technique may cause a minor increase in the size of the compiled program.</a:t>
            </a:r>
          </a:p>
        </p:txBody>
      </p:sp>
      <p:sp>
        <p:nvSpPr>
          <p:cNvPr id="363" name="Text Box 3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4" name="Text Box 3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 Box 3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Functions (C99)</a:t>
            </a:r>
          </a:p>
        </p:txBody>
      </p:sp>
      <p:sp>
        <p:nvSpPr>
          <p:cNvPr id="366" name="Text Box 3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Declaring a function to be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 doesn’t actually force the compiler to “inline” the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 suggests that the compiler should try to make calls of the function as fast as possible, but the compiler is free to ignore the suggestion.</a:t>
            </a:r>
          </a:p>
        </p:txBody>
      </p:sp>
      <p:sp>
        <p:nvSpPr>
          <p:cNvPr id="367" name="Text Box 3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68" name="Text Box 3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 Box 3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70" name="Text Box 3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An inline function has the keyword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 sz="2600">
                <a:ea charset="-120" pitchFamily="18" typeface="新細明體"/>
              </a:rPr>
              <a:t> as one of its declaration specifiers:</a:t>
            </a:r>
          </a:p>
          <a:p>
            <a:pPr indent="-342900" marL="342900">
              <a:lnSpc>
                <a:spcPct val="80000"/>
              </a:lnSpc>
              <a:spcBef>
                <a:spcPts val="11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inline double average(double a, double b)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  return (a + b) / 2;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 sz="2600">
                <a:ea charset="-120" pitchFamily="18" typeface="新細明體"/>
              </a:rPr>
              <a:t> has external linkage, so other source files may contain calls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However, the definition of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 sz="2600">
                <a:ea charset="-120" pitchFamily="18" typeface="新細明體"/>
              </a:rPr>
              <a:t> isn’t an external definition (it’s an </a:t>
            </a:r>
            <a:r>
              <a:rPr b="1" dirty="0" i="1" lang="en-US" smtClean="0" sz="2600">
                <a:ea charset="-120" pitchFamily="18" typeface="新細明體"/>
              </a:rPr>
              <a:t>inline definition</a:t>
            </a:r>
            <a:r>
              <a:rPr dirty="0" lang="en-US" smtClean="0" sz="2600">
                <a:ea charset="-120" pitchFamily="18" typeface="新細明體"/>
              </a:rPr>
              <a:t> instead).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Attempting to call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 sz="2600">
                <a:ea charset="-120" pitchFamily="18" typeface="新細明體"/>
              </a:rPr>
              <a:t> from another file will be considered an error.</a:t>
            </a:r>
          </a:p>
        </p:txBody>
      </p:sp>
      <p:sp>
        <p:nvSpPr>
          <p:cNvPr id="371" name="Text Box 3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72" name="Text Box 3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 Box 3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74" name="Text Box 374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There are two ways to avoid this error.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One option is to add the word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to the function definition: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static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double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average(double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a,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double</a:t>
            </a:r>
            <a:r>
              <a:rPr dirty="0" lang="en-US" smtClean="0" sz="1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b)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return (a + b) / 2;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now has internal linkage, so it can’t be called from other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Other files may contain their own definitions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, which might be the same or different.</a:t>
            </a:r>
          </a:p>
        </p:txBody>
      </p:sp>
      <p:sp>
        <p:nvSpPr>
          <p:cNvPr id="375" name="Text Box 3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76" name="Text Box 3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 Box 3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78" name="Text Box 37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other option is to provide an external definition for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so that calls are permitted from other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One way to do this is to write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function a second time (without using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) and put this definition in a different source file.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However, it’s not a good idea to have two versions of a function: we can’t guarantee that they’ll remain consistent when the program is modified.</a:t>
            </a:r>
          </a:p>
        </p:txBody>
      </p:sp>
      <p:sp>
        <p:nvSpPr>
          <p:cNvPr id="379" name="Text Box 3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80" name="Text Box 3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 Box 3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82" name="Text Box 3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better approach is to put the inline definition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in a header file: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#ifndef AVERAGE_H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#define AVERAGE_H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3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inline double average(double a, double b)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  return (a + b) / 2;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#endif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Let’s name this file </a:t>
            </a:r>
            <a:r>
              <a:rPr dirty="0" lang="en-US" smtClean="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average.h</a:t>
            </a:r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.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383" name="Text Box 3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84" name="Text Box 3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1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16" name="Text Box 11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A declaration with a storage class and three declarators:</a:t>
            </a:r>
          </a:p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400">
              <a:ea charset="-120" pitchFamily="18" typeface="新細明體"/>
            </a:endParaRP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A declaration with a type qualifier and initializer but no storage class:</a:t>
            </a:r>
          </a:p>
        </p:txBody>
      </p:sp>
      <p:sp>
        <p:nvSpPr>
          <p:cNvPr id="117" name="Text Box 11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8" name="Text Box 11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730500" y="2098675"/>
            <a:ext cx="3608387" cy="15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87550" y="4689475"/>
            <a:ext cx="5060950" cy="15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 Box 3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86" name="Text Box 38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Next, we’ll create a matching source file,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average.c</a:t>
            </a:r>
            <a:r>
              <a:rPr dirty="0" lang="en-US" smtClean="0">
                <a:ea charset="-120" pitchFamily="18" typeface="新細明體"/>
              </a:rPr>
              <a:t>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#include "average.h"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3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	extern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double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average(double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a,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double</a:t>
            </a: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2300">
                <a:latin charset="0" pitchFamily="49" typeface="Courier New"/>
                <a:ea charset="-120" pitchFamily="18" typeface="新細明體"/>
              </a:rPr>
              <a:t>b);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Any file that needs to call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function can include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average.h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definition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</a:t>
            </a:r>
            <a:r>
              <a:rPr dirty="0" lang="en-US" smtClean="0">
                <a:ea charset="-120" pitchFamily="18" typeface="新細明體"/>
              </a:rPr>
              <a:t> included from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average.h</a:t>
            </a:r>
            <a:r>
              <a:rPr dirty="0" lang="en-US" smtClean="0">
                <a:ea charset="-120" pitchFamily="18" typeface="新細明體"/>
              </a:rPr>
              <a:t> will be treated as an external definition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average.c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387" name="Text Box 3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88" name="Text Box 3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 Box 3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90" name="Text Box 3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general rule: If all top-level declarations of a function in a file include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 but not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, then the definition of the function in that file is inline.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If the function is used anywhere in the program, an external definition of the function will need to be provided by some other file.</a:t>
            </a:r>
          </a:p>
        </p:txBody>
      </p:sp>
      <p:sp>
        <p:nvSpPr>
          <p:cNvPr id="391" name="Text Box 3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92" name="Text Box 3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 Box 3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Inline Definitions (C99)</a:t>
            </a:r>
          </a:p>
        </p:txBody>
      </p:sp>
      <p:sp>
        <p:nvSpPr>
          <p:cNvPr id="394" name="Text Box 3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When an inline function is called, the compiler has a choice: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Perform an ordinary call (using the function’s external definition).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Perform inline expansion (using the function’s inline definition).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Because the choice is left to the compiler, it’s crucial that the two definitions be consistent.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technique just discussed (using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average.h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average.c</a:t>
            </a:r>
            <a:r>
              <a:rPr dirty="0" lang="en-US" smtClean="0">
                <a:ea charset="-120" pitchFamily="18" typeface="新細明體"/>
              </a:rPr>
              <a:t> files) guarantees that the definitions are the same.</a:t>
            </a:r>
          </a:p>
        </p:txBody>
      </p:sp>
      <p:sp>
        <p:nvSpPr>
          <p:cNvPr id="395" name="Text Box 3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96" name="Text Box 3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Box 3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Restrictions on Inline Functions (C99)</a:t>
            </a:r>
          </a:p>
        </p:txBody>
      </p:sp>
      <p:sp>
        <p:nvSpPr>
          <p:cNvPr id="398" name="Text Box 3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Restrictions on inline functions with external linkage: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May not define a modifiable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variable.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May not contain references to variables with internal linkage.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Such a function is allowed to define a variable that is both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const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However, each inline definition of the function may create its own copy of the variable.</a:t>
            </a:r>
          </a:p>
        </p:txBody>
      </p:sp>
      <p:sp>
        <p:nvSpPr>
          <p:cNvPr id="399" name="Text Box 3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00" name="Text Box 4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 Box 4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Inline Functions with GCC (C99)</a:t>
            </a:r>
          </a:p>
        </p:txBody>
      </p:sp>
      <p:sp>
        <p:nvSpPr>
          <p:cNvPr id="402" name="Text Box 4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Some compilers, including GCC, supported inline functions prior to the C99 standard.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Their rules for using inline functions may vary from the standard.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scheme described earlier (using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average.h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average.c</a:t>
            </a:r>
            <a:r>
              <a:rPr dirty="0" lang="en-US" smtClean="0">
                <a:ea charset="-120" pitchFamily="18" typeface="新細明體"/>
              </a:rPr>
              <a:t> files) may not work with these compilers.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Version 4.3 of GCC is expected to support inline functions in the way described in the C99 standard.</a:t>
            </a:r>
          </a:p>
        </p:txBody>
      </p:sp>
      <p:sp>
        <p:nvSpPr>
          <p:cNvPr id="403" name="Text Box 4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04" name="Text Box 4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 Box 4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Inline Functions with GCC (C99)</a:t>
            </a:r>
          </a:p>
        </p:txBody>
      </p:sp>
      <p:sp>
        <p:nvSpPr>
          <p:cNvPr id="406" name="Text Box 4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Functions that are specified to be both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 should work fine, regardless of the version of GCC.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strategy is legal in C99 as well, so it’s the safest bet.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 function can be used within a single file or placed in a header file and included into any source file that needs to call the function.</a:t>
            </a:r>
          </a:p>
        </p:txBody>
      </p:sp>
      <p:sp>
        <p:nvSpPr>
          <p:cNvPr id="407" name="Text Box 4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08" name="Text Box 4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 Box 4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Using Inline Functions with GCC (C99)</a:t>
            </a:r>
          </a:p>
        </p:txBody>
      </p:sp>
      <p:sp>
        <p:nvSpPr>
          <p:cNvPr id="410" name="Text Box 4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technique for sharing an inline function among multiple files that works with older versions of GCC but conflicts with C99: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Put a definition of the function in a header file.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Specify that the function is both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Include the header file into any source file that contains a call of the function.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Put a second copy of the definition—without the words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extern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inline</a:t>
            </a:r>
            <a:r>
              <a:rPr dirty="0" lang="en-US" smtClean="0">
                <a:ea charset="-120" pitchFamily="18" typeface="新細明體"/>
              </a:rPr>
              <a:t>—in one of the source files.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final note about GCC: Functions are “inlined” only when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-O</a:t>
            </a:r>
            <a:r>
              <a:rPr dirty="0" lang="en-US" smtClean="0">
                <a:ea charset="-120" pitchFamily="18" typeface="新細明體"/>
              </a:rPr>
              <a:t> command-line option is used.</a:t>
            </a:r>
          </a:p>
        </p:txBody>
      </p:sp>
      <p:sp>
        <p:nvSpPr>
          <p:cNvPr id="411" name="Text Box 4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12" name="Text Box 4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2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Declaration Syntax</a:t>
            </a:r>
          </a:p>
        </p:txBody>
      </p:sp>
      <p:sp>
        <p:nvSpPr>
          <p:cNvPr id="124" name="Text Box 12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A declaration with a storage class, a type qualifier, and three type specifiers:</a:t>
            </a:r>
          </a:p>
          <a:p>
            <a:pPr indent="-342900" marL="342900">
              <a:buNone/>
            </a:pPr>
            <a:endParaRPr dirty="0" lang="en-US" smtClean="0" sz="22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2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200">
              <a:ea charset="-120" pitchFamily="18" typeface="新細明體"/>
            </a:endParaRPr>
          </a:p>
          <a:p>
            <a:pPr indent="-342900" marL="342900">
              <a:buNone/>
            </a:pPr>
            <a:endParaRPr dirty="0" lang="en-US" smtClean="0" sz="2200">
              <a:ea charset="-120" pitchFamily="18" typeface="新細明體"/>
            </a:endParaRP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Function declarations may have a storage class, type qualifiers, and type specifiers:</a:t>
            </a:r>
          </a:p>
        </p:txBody>
      </p:sp>
      <p:sp>
        <p:nvSpPr>
          <p:cNvPr id="125" name="Text Box 1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6" name="Text Box 1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16100" y="2463800"/>
            <a:ext cx="5411787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794000" y="4913312"/>
            <a:ext cx="3446462" cy="141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3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Storage Classes</a:t>
            </a:r>
          </a:p>
        </p:txBody>
      </p:sp>
      <p:sp>
        <p:nvSpPr>
          <p:cNvPr id="132" name="Text Box 13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Storage classes can be specified for variables and—to a lesser extent—functions and parameters.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Recall that the term </a:t>
            </a:r>
            <a:r>
              <a:rPr dirty="0" i="1" lang="en-US" smtClean="0">
                <a:ea charset="-120" pitchFamily="18" typeface="新細明體"/>
              </a:rPr>
              <a:t>block</a:t>
            </a:r>
            <a:r>
              <a:rPr dirty="0" lang="en-US" smtClean="0">
                <a:ea charset="-120" pitchFamily="18" typeface="新細明體"/>
              </a:rPr>
              <a:t> refers to the body of a function (the part in braces) or a compound statement, possibly containing declarations.</a:t>
            </a:r>
          </a:p>
        </p:txBody>
      </p:sp>
      <p:sp>
        <p:nvSpPr>
          <p:cNvPr id="133" name="Text Box 13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/>
            <a:r>
              <a:rPr dirty="0" lang="en-US" smtClean="0" sz="1200">
                <a:solidFill>
                  <a:srgbClr val="C6A02E"/>
                </a:solidFill>
                <a:latin charset="0" pitchFamily="34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4" name="Text Box 13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/>
            <a:r>
              <a:rPr dirty="0" lang="en-US" smtClean="0" sz="1200">
                <a:latin charset="0" pitchFamily="34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4475</Words>
  <Paragraphs>709</Paragraphs>
  <Slides>76</Slides>
  <Notes>0</Notes>
  <TotalTime>0</TotalTime>
  <HiddenSlides>0</HiddenSlides>
  <ScaleCrop>false</ScaleCrop>
  <HyperlinksChanged>false</HyperlinksChanged>
  <Application>Microsoft PowerPoint</Application>
  <PresentationFormat/>
</Properties>
</file>