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99" Target="slides/slide82.xml" Type="http://schemas.openxmlformats.org/officeDocument/2006/relationships/slide"/><Relationship Id="rId98" Target="slides/slide81.xml" Type="http://schemas.openxmlformats.org/officeDocument/2006/relationships/slide"/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91" Target="slides/slide74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97" Target="slides/slide80.xml" Type="http://schemas.openxmlformats.org/officeDocument/2006/relationships/slide"/><Relationship Id="rId63" Target="slides/slide46.xml" Type="http://schemas.openxmlformats.org/officeDocument/2006/relationships/slide"/><Relationship Id="rId96" Target="slides/slide79.xml" Type="http://schemas.openxmlformats.org/officeDocument/2006/relationships/slide"/><Relationship Id="rId62" Target="slides/slide45.xml" Type="http://schemas.openxmlformats.org/officeDocument/2006/relationships/slide"/><Relationship Id="rId95" Target="slides/slide78.xml" Type="http://schemas.openxmlformats.org/officeDocument/2006/relationships/slide"/><Relationship Id="rId61" Target="slides/slide44.xml" Type="http://schemas.openxmlformats.org/officeDocument/2006/relationships/slide"/><Relationship Id="rId94" Target="slides/slide77.xml" Type="http://schemas.openxmlformats.org/officeDocument/2006/relationships/slide"/><Relationship Id="rId60" Target="slides/slide43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24" Target="slides/slide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23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22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21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20" Target="slides/slide3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30" Target="slides/slide13.xml" Type="http://schemas.openxmlformats.org/officeDocument/2006/relationships/slide"/><Relationship Id="rId8" Target="slideMasters/slideMaster4.xml" Type="http://schemas.openxmlformats.org/officeDocument/2006/relationships/slideMaster"/><Relationship Id="rId27" Target="slides/slide10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19" Target="slides/slide2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28" Target="slides/slide11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57" Target="slides/slide40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19: Program Design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2008 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r>
              <a:t>Chapter 19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</a:rPr>
              <a:t>Program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/>
              <a:t>Abstraction.</a:t>
            </a:r>
            <a:r>
              <a:rPr dirty="0" lang="en-US" smtClean="0"/>
              <a:t> A properly designed module can be treated as an </a:t>
            </a:r>
            <a:r>
              <a:rPr b="1" dirty="0" i="1" lang="en-US" smtClean="0"/>
              <a:t>abstraction;</a:t>
            </a:r>
            <a:r>
              <a:rPr dirty="0" lang="en-US" smtClean="0"/>
              <a:t> we know what it does, but we don’t worry about how it works.</a:t>
            </a:r>
          </a:p>
          <a:p>
            <a:pPr indent="-342900" marL="342900"/>
            <a:r>
              <a:rPr dirty="0" lang="en-US" smtClean="0"/>
              <a:t>Thanks to abstraction, it’s not necessary to understand how the entire program works in order to make changes to one part of it.</a:t>
            </a:r>
          </a:p>
          <a:p>
            <a:pPr indent="-342900" marL="342900"/>
            <a:r>
              <a:rPr dirty="0" lang="en-US" smtClean="0"/>
              <a:t>Abstraction also makes it easier for several members of a team to work on the same program.</a:t>
            </a: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/>
              <a:t>Reusability.</a:t>
            </a:r>
            <a:r>
              <a:rPr dirty="0" lang="en-US" smtClean="0"/>
              <a:t> Any module that provides services is potentially reusable in other programs.</a:t>
            </a:r>
          </a:p>
          <a:p>
            <a:pPr indent="-342900" marL="342900"/>
            <a:r>
              <a:rPr dirty="0" lang="en-US" smtClean="0"/>
              <a:t>Since it’s often hard to anticipate the future uses of a module, it’s a good idea to design modules for reusability.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/>
              <a:t>Maintainability.</a:t>
            </a:r>
            <a:r>
              <a:rPr dirty="0" lang="en-US" smtClean="0"/>
              <a:t> A small bug will usually affect only a single module implementation, making the bug easier to locate and fix.</a:t>
            </a:r>
          </a:p>
          <a:p>
            <a:pPr indent="-342900" marL="342900"/>
            <a:r>
              <a:rPr dirty="0" lang="en-US" smtClean="0"/>
              <a:t>Rebuilding the program requires only a recompilation of the module implementation (followed by linking the entire program).</a:t>
            </a:r>
          </a:p>
          <a:p>
            <a:pPr indent="-342900" marL="342900"/>
            <a:r>
              <a:rPr dirty="0" lang="en-US" smtClean="0"/>
              <a:t>An entire module implementation can be replaced if necessary.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40" name="Text Box 14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Maintainability is the most critical advantage.</a:t>
            </a:r>
          </a:p>
          <a:p>
            <a:r>
              <a:t>Most real-world programs are in service over a period of years</a:t>
            </a:r>
          </a:p>
          <a:p>
            <a:r>
              <a:t>During this period, bugs are discovered, enhancements are made, and modifications are made to meet changing requirements.</a:t>
            </a:r>
          </a:p>
          <a:p>
            <a:r>
              <a:t>Designing a program in a modular fashion makes maintenance much easier.</a:t>
            </a:r>
          </a:p>
        </p:txBody>
      </p:sp>
      <p:sp>
        <p:nvSpPr>
          <p:cNvPr id="141" name="Text Box 1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44" name="Text Box 1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Decisions to be made during modular design:</a:t>
            </a:r>
          </a:p>
          <a:p>
            <a:pPr indent="-285750" lvl="1" marL="742950"/>
            <a:r>
              <a:rPr dirty="0" lang="en-US" smtClean="0"/>
              <a:t>What modules should a program have?</a:t>
            </a:r>
          </a:p>
          <a:p>
            <a:pPr indent="-285750" lvl="1" marL="742950"/>
            <a:r>
              <a:rPr dirty="0" lang="en-US" smtClean="0"/>
              <a:t>What services should each module provide?</a:t>
            </a:r>
          </a:p>
          <a:p>
            <a:pPr indent="-285750" lvl="1" marL="742950"/>
            <a:r>
              <a:rPr dirty="0" lang="en-US" smtClean="0"/>
              <a:t>How should the modules be interrelated?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Cohesion and Coupling</a:t>
            </a:r>
          </a:p>
        </p:txBody>
      </p:sp>
      <p:sp>
        <p:nvSpPr>
          <p:cNvPr id="148" name="Text Box 1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In a well-designed program, modules should have two properties.</a:t>
            </a:r>
          </a:p>
          <a:p>
            <a:pPr indent="-342900" marL="342900"/>
            <a:r>
              <a:rPr b="1" dirty="0" i="1" lang="en-US" smtClean="0"/>
              <a:t>High cohesion.</a:t>
            </a:r>
            <a:r>
              <a:rPr dirty="0" lang="en-US" smtClean="0"/>
              <a:t> The elements of each module should be closely related to one another.</a:t>
            </a:r>
          </a:p>
          <a:p>
            <a:pPr indent="-285750" lvl="1" marL="742950"/>
            <a:r>
              <a:rPr dirty="0" lang="en-US" smtClean="0"/>
              <a:t>High cohesion makes modules easier to use and makes the entire program easier to understand.</a:t>
            </a:r>
          </a:p>
          <a:p>
            <a:pPr indent="-342900" marL="342900"/>
            <a:r>
              <a:rPr b="1" dirty="0" i="1" lang="en-US" smtClean="0"/>
              <a:t>Low coupling.</a:t>
            </a:r>
            <a:r>
              <a:rPr dirty="0" lang="en-US" smtClean="0"/>
              <a:t> Modules should be as independent of each other as possible.</a:t>
            </a:r>
          </a:p>
          <a:p>
            <a:pPr indent="-285750" lvl="1" marL="742950"/>
            <a:r>
              <a:rPr dirty="0" lang="en-US" smtClean="0"/>
              <a:t>Low coupling makes it easier to modify the program and reuse modules.</a:t>
            </a:r>
          </a:p>
        </p:txBody>
      </p:sp>
      <p:sp>
        <p:nvSpPr>
          <p:cNvPr id="149" name="Text Box 1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Types of Modules</a:t>
            </a:r>
          </a:p>
        </p:txBody>
      </p:sp>
      <p:sp>
        <p:nvSpPr>
          <p:cNvPr id="152" name="Text Box 1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Modules tend to fall into certain categories:</a:t>
            </a:r>
          </a:p>
          <a:p>
            <a:pPr indent="-285750" lvl="1" marL="742950"/>
            <a:r>
              <a:rPr dirty="0" lang="en-US" smtClean="0"/>
              <a:t>Data pools</a:t>
            </a:r>
          </a:p>
          <a:p>
            <a:pPr indent="-285750" lvl="1" marL="742950"/>
            <a:r>
              <a:rPr dirty="0" lang="en-US" smtClean="0"/>
              <a:t>Libraries</a:t>
            </a:r>
          </a:p>
          <a:p>
            <a:pPr indent="-285750" lvl="1" marL="742950"/>
            <a:r>
              <a:rPr dirty="0" lang="en-US" smtClean="0"/>
              <a:t>Abstract objects</a:t>
            </a:r>
          </a:p>
          <a:p>
            <a:pPr indent="-285750" lvl="1" marL="742950"/>
            <a:r>
              <a:rPr dirty="0" lang="en-US" smtClean="0"/>
              <a:t>Abstract data types</a:t>
            </a:r>
          </a:p>
        </p:txBody>
      </p:sp>
      <p:sp>
        <p:nvSpPr>
          <p:cNvPr id="153" name="Text Box 1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4" name="Text Box 1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1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Types of Modules</a:t>
            </a:r>
          </a:p>
        </p:txBody>
      </p:sp>
      <p:sp>
        <p:nvSpPr>
          <p:cNvPr id="156" name="Text Box 15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 </a:t>
            </a:r>
            <a:r>
              <a:rPr b="1" dirty="0" i="1" lang="en-US" smtClean="0"/>
              <a:t>data pool</a:t>
            </a:r>
            <a:r>
              <a:rPr dirty="0" lang="en-US" smtClean="0"/>
              <a:t> is a collection of related variables and/or constants.</a:t>
            </a:r>
          </a:p>
          <a:p>
            <a:pPr indent="-285750" lvl="1" marL="742950"/>
            <a:r>
              <a:rPr dirty="0" lang="en-US" smtClean="0"/>
              <a:t>In C, a module of this type is often just a header file.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&lt;float.h&gt;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&lt;limits.h&gt;</a:t>
            </a:r>
            <a:r>
              <a:rPr dirty="0" lang="en-US" smtClean="0"/>
              <a:t> are both data pools.</a:t>
            </a:r>
          </a:p>
          <a:p>
            <a:pPr indent="-342900" marL="342900"/>
            <a:r>
              <a:rPr dirty="0" lang="en-US" smtClean="0"/>
              <a:t>A </a:t>
            </a:r>
            <a:r>
              <a:rPr b="1" dirty="0" i="1" lang="en-US" smtClean="0"/>
              <a:t>library</a:t>
            </a:r>
            <a:r>
              <a:rPr dirty="0" lang="en-US" smtClean="0"/>
              <a:t> is a collection of related functions.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&lt;string.h&gt;</a:t>
            </a:r>
            <a:r>
              <a:rPr dirty="0" lang="en-US" smtClean="0"/>
              <a:t> is the interface to a library of string-handling functions.</a:t>
            </a:r>
          </a:p>
        </p:txBody>
      </p:sp>
      <p:sp>
        <p:nvSpPr>
          <p:cNvPr id="157" name="Text Box 1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8" name="Text Box 1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15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Types of Modules</a:t>
            </a:r>
          </a:p>
        </p:txBody>
      </p:sp>
      <p:sp>
        <p:nvSpPr>
          <p:cNvPr id="160" name="Text Box 16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An </a:t>
            </a:r>
            <a:r>
              <a:rPr b="1" dirty="0" i="1" lang="en-US" smtClean="0"/>
              <a:t>abstract object</a:t>
            </a:r>
            <a:r>
              <a:rPr dirty="0" lang="en-US" smtClean="0"/>
              <a:t> is a collection of functions that operate on a hidden data structure.</a:t>
            </a:r>
          </a:p>
          <a:p>
            <a:pPr indent="-342900" marL="342900"/>
            <a:r>
              <a:rPr dirty="0" lang="en-US" smtClean="0"/>
              <a:t>An </a:t>
            </a:r>
            <a:r>
              <a:rPr b="1" dirty="0" i="1" lang="en-US" smtClean="0"/>
              <a:t>abstract data type (ADT)</a:t>
            </a:r>
            <a:r>
              <a:rPr dirty="0" lang="en-US" smtClean="0"/>
              <a:t> is a type whose representation is hidden.</a:t>
            </a:r>
          </a:p>
          <a:p>
            <a:pPr indent="-285750" lvl="1" marL="742950"/>
            <a:r>
              <a:rPr dirty="0" lang="en-US" smtClean="0"/>
              <a:t>Client modules can use the type to declare variables but have no knowledge of the structure of those variables.</a:t>
            </a:r>
          </a:p>
          <a:p>
            <a:pPr indent="-285750" lvl="1" marL="742950"/>
            <a:r>
              <a:rPr dirty="0" lang="en-US" smtClean="0"/>
              <a:t>To perform an operation on such a variable, a client must call a function provided by the ADT.</a:t>
            </a:r>
          </a:p>
        </p:txBody>
      </p:sp>
      <p:sp>
        <p:nvSpPr>
          <p:cNvPr id="161" name="Text Box 1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2" name="Text Box 1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6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Information Hiding</a:t>
            </a:r>
          </a:p>
        </p:txBody>
      </p:sp>
      <p:sp>
        <p:nvSpPr>
          <p:cNvPr id="164" name="Text Box 16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 well-designed module often keeps some information secret from its clients.</a:t>
            </a:r>
          </a:p>
          <a:p>
            <a:pPr indent="-285750" lvl="1" marL="742950"/>
            <a:r>
              <a:rPr dirty="0" lang="en-US" smtClean="0"/>
              <a:t>Clients of the stack module have no need to know whether the stack is stored in an array, in a linked list, or in some other form.</a:t>
            </a:r>
          </a:p>
          <a:p>
            <a:pPr indent="-342900" marL="342900"/>
            <a:r>
              <a:rPr dirty="0" lang="en-US" smtClean="0"/>
              <a:t>Deliberately concealing information from the clients of a module is known as </a:t>
            </a:r>
            <a:r>
              <a:rPr b="1" dirty="0" i="1" lang="en-US" smtClean="0"/>
              <a:t>information hiding.</a:t>
            </a:r>
          </a:p>
        </p:txBody>
      </p:sp>
      <p:sp>
        <p:nvSpPr>
          <p:cNvPr id="165" name="Text Box 1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6" name="Text Box 1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Introduction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Most full-featured programs are at least 100,000 lines long.</a:t>
            </a:r>
          </a:p>
          <a:p>
            <a:r>
              <a:t>Although C wasn’t designed for writing large programs, many large programs have been written in C.</a:t>
            </a:r>
          </a:p>
          <a:p>
            <a:r>
              <a:t>Writing large programs is quite different from writing small ones.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Information Hiding</a:t>
            </a:r>
          </a:p>
        </p:txBody>
      </p:sp>
      <p:sp>
        <p:nvSpPr>
          <p:cNvPr id="168" name="Text Box 16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Primary advantages of information hiding:</a:t>
            </a:r>
          </a:p>
          <a:p>
            <a:pPr indent="-285750" lvl="1" marL="742950"/>
            <a:r>
              <a:rPr b="1" dirty="0" i="1" lang="en-US" smtClean="0"/>
              <a:t>Security.</a:t>
            </a:r>
            <a:r>
              <a:rPr dirty="0" lang="en-US" smtClean="0"/>
              <a:t> If clients don’t know how a module stores its data, they won’t be able to corrupt it by tampering with its internal workings.</a:t>
            </a:r>
          </a:p>
          <a:p>
            <a:pPr indent="-285750" lvl="1" marL="742950"/>
            <a:r>
              <a:rPr b="1" dirty="0" i="1" lang="en-US" smtClean="0"/>
              <a:t>Flexibility.</a:t>
            </a:r>
            <a:r>
              <a:rPr dirty="0" lang="en-US" smtClean="0"/>
              <a:t> Making changes—no matter how large—to a module’s internals won’t be difficult.</a:t>
            </a:r>
          </a:p>
        </p:txBody>
      </p:sp>
      <p:sp>
        <p:nvSpPr>
          <p:cNvPr id="169" name="Text Box 1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 17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Information Hiding</a:t>
            </a:r>
          </a:p>
        </p:txBody>
      </p:sp>
      <p:sp>
        <p:nvSpPr>
          <p:cNvPr id="172" name="Text Box 17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In C, the major tool for enforcing information hiding is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static</a:t>
            </a:r>
            <a:r>
              <a:rPr dirty="0" lang="en-US" smtClean="0"/>
              <a:t> storage class.</a:t>
            </a:r>
          </a:p>
          <a:p>
            <a:pPr indent="-285750" lvl="1" marL="742950"/>
            <a:r>
              <a:rPr dirty="0" lang="en-US" smtClean="0"/>
              <a:t>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static</a:t>
            </a:r>
            <a:r>
              <a:rPr dirty="0" lang="en-US" smtClean="0"/>
              <a:t> variable with file scope has internal linkage, preventing it from being accessed from other files, including clients of the module.</a:t>
            </a:r>
          </a:p>
          <a:p>
            <a:pPr indent="-285750" lvl="1" marL="742950"/>
            <a:r>
              <a:rPr dirty="0" lang="en-US" smtClean="0"/>
              <a:t>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static</a:t>
            </a:r>
            <a:r>
              <a:rPr dirty="0" lang="en-US" smtClean="0"/>
              <a:t> function can be directly called only by other functions in the same file.</a:t>
            </a:r>
          </a:p>
        </p:txBody>
      </p:sp>
      <p:sp>
        <p:nvSpPr>
          <p:cNvPr id="173" name="Text Box 1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4" name="Text Box 1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7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 Stack Module</a:t>
            </a:r>
          </a:p>
        </p:txBody>
      </p:sp>
      <p:sp>
        <p:nvSpPr>
          <p:cNvPr id="176" name="Text Box 17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To see the benefits of information hiding, let’s look at two implementations of a stack module, one using an array and the other a linked list.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stack.h</a:t>
            </a:r>
            <a:r>
              <a:rPr dirty="0" lang="en-US" smtClean="0"/>
              <a:t> is the module’s header file.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stack1.c</a:t>
            </a:r>
            <a:r>
              <a:rPr dirty="0" lang="en-US" smtClean="0"/>
              <a:t> uses an array to implement the stack.</a:t>
            </a:r>
          </a:p>
        </p:txBody>
      </p:sp>
      <p:sp>
        <p:nvSpPr>
          <p:cNvPr id="177" name="Text Box 17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8" name="Text Box 17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 179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stack.h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#ifndef STACK_H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#define STACK_H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&lt;stdbool.h&gt;   /* C99 only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push(int i);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int pop(void);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#endif</a:t>
            </a: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1" name="Text Box 1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182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stack1.c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"stack.h"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#define STACK_SIZE 100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int contents[STACK_SIZE];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int top = 0;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void terminate(const char *message)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printf("%s\n", message);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exit(EXIT_FAILURE);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top = 0;</a:t>
            </a:r>
          </a:p>
          <a:p>
            <a:pPr indent="-342900" marL="342900">
              <a:lnSpc>
                <a:spcPct val="8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4" name="Text Box 1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185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is_empty(void)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top == 0;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is_full(void)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top == STACK_SIZE;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push(int i)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(is_full())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push: stack is full.");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contents[top++] = i;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int pop(void)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(is_empty())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pop: stack is empty.");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contents[--top];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186" name="Text Box 1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18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 Stack Module</a:t>
            </a:r>
          </a:p>
        </p:txBody>
      </p:sp>
      <p:sp>
        <p:nvSpPr>
          <p:cNvPr id="189" name="Text Box 18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Macros can be used to indicate whether a function or variable is “public” (accessible elsewhere in the program) or “private” (limited to a single file):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#define PUBLIC  /* empty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#define PRIVATE static</a:t>
            </a:r>
          </a:p>
          <a:p>
            <a:pPr indent="-342900" marL="342900"/>
            <a:r>
              <a:rPr dirty="0" lang="en-US" smtClean="0"/>
              <a:t>The word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static</a:t>
            </a:r>
            <a:r>
              <a:rPr dirty="0" lang="en-US" smtClean="0"/>
              <a:t> has more than one use in C;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PRIVATE</a:t>
            </a:r>
            <a:r>
              <a:rPr dirty="0" lang="en-US" smtClean="0"/>
              <a:t> makes it clear that we’re using it to enforce information hiding.</a:t>
            </a:r>
          </a:p>
        </p:txBody>
      </p:sp>
      <p:sp>
        <p:nvSpPr>
          <p:cNvPr id="190" name="Text Box 1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1" name="Text Box 1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 Box 19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 Stack Module</a:t>
            </a:r>
          </a:p>
        </p:txBody>
      </p:sp>
      <p:sp>
        <p:nvSpPr>
          <p:cNvPr id="193" name="Text Box 193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/>
              <a:t>The stack implementation redone using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PUBLIC</a:t>
            </a:r>
            <a:r>
              <a:rPr dirty="0" lang="en-US" smtClean="0" sz="2600"/>
              <a:t> and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PRIVATE</a:t>
            </a:r>
            <a:r>
              <a:rPr dirty="0" lang="en-US" smtClean="0" sz="2600"/>
              <a:t>:</a:t>
            </a:r>
          </a:p>
          <a:p>
            <a:pPr indent="-342900" marL="342900">
              <a:lnSpc>
                <a:spcPct val="75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PRIVATE int contents[STACK_SIZE];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PRIVATE int top = 0;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PRIVATE void terminate(const char *message)</a:t>
            </a:r>
            <a:r>
              <a:rPr dirty="0" lang="en-US" smtClean="0" sz="17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{</a:t>
            </a:r>
            <a:r>
              <a:rPr dirty="0" lang="en-US" smtClean="0" sz="17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…</a:t>
            </a:r>
            <a:r>
              <a:rPr dirty="0" lang="en-US" smtClean="0" sz="17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PUBLIC void make_empty(void) { … 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PUBLIC bool is_empty(void) { … 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PUBLIC bool is_full(void) { … 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PUBLIC void push(int i) { … 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PUBLIC int pop(void) { … }</a:t>
            </a:r>
          </a:p>
        </p:txBody>
      </p:sp>
      <p:sp>
        <p:nvSpPr>
          <p:cNvPr id="194" name="Text Box 1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 Box 19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 Stack Module</a:t>
            </a:r>
          </a:p>
        </p:txBody>
      </p:sp>
      <p:sp>
        <p:nvSpPr>
          <p:cNvPr id="197" name="Text Box 1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stack2.c</a:t>
            </a:r>
            <a:r>
              <a:rPr dirty="0" lang="en-US" smtClean="0"/>
              <a:t> is a linked-list implementation of the stack module.</a:t>
            </a:r>
          </a:p>
        </p:txBody>
      </p:sp>
      <p:sp>
        <p:nvSpPr>
          <p:cNvPr id="198" name="Text Box 1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 Box 200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stack2.c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&lt;stdio.h&gt;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&lt;stdlib.h&gt;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"stack.h"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struct node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int data;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*next;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struct node *top = NULL;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void terminate(const char *message)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printf("%s\n", message);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exit(EXIT_FAILURE);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while (!is_empty())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pop();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01" name="Text Box 2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2" name="Text Box 2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Introduction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Issues that arise when writing a large program:</a:t>
            </a:r>
          </a:p>
          <a:p>
            <a:pPr indent="-285750" lvl="1" marL="742950"/>
            <a:r>
              <a:rPr dirty="0" lang="en-US" smtClean="0"/>
              <a:t>Style</a:t>
            </a:r>
          </a:p>
          <a:p>
            <a:pPr indent="-285750" lvl="1" marL="742950"/>
            <a:r>
              <a:rPr dirty="0" lang="en-US" smtClean="0"/>
              <a:t>Documentation</a:t>
            </a:r>
          </a:p>
          <a:p>
            <a:pPr indent="-285750" lvl="1" marL="742950"/>
            <a:r>
              <a:rPr dirty="0" lang="en-US" smtClean="0"/>
              <a:t>Maintenance</a:t>
            </a:r>
          </a:p>
          <a:p>
            <a:pPr indent="-285750" lvl="1" marL="742950"/>
            <a:r>
              <a:rPr dirty="0" lang="en-US" smtClean="0"/>
              <a:t>Design</a:t>
            </a:r>
          </a:p>
          <a:p>
            <a:pPr indent="-342900" marL="342900"/>
            <a:r>
              <a:rPr dirty="0" lang="en-US" smtClean="0"/>
              <a:t>This chapter focuses on design techniques that can make C programs readable and maintainable.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 Box 203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top == NULL;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false;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push(int i)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*new_node = malloc(sizeof(struct node));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(new_node == NULL)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push: stack is full.");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new_node-&gt;data =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new_node-&gt;next = 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top = new_node;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5" name="Text Box 2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 206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int pop(void)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*old_top;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int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(is_empty())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pop: stack is empty.");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old_top = 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 = top-&gt;data;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top = top-&gt;next;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free(old_top);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2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 Stack Module</a:t>
            </a:r>
          </a:p>
        </p:txBody>
      </p:sp>
      <p:sp>
        <p:nvSpPr>
          <p:cNvPr id="210" name="Text Box 2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Thanks to information hiding, it doesn’t matter whether we use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stack1.c</a:t>
            </a:r>
            <a:r>
              <a:rPr dirty="0" lang="en-US" smtClean="0"/>
              <a:t> or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stack2.c</a:t>
            </a:r>
            <a:r>
              <a:rPr dirty="0" lang="en-US" smtClean="0"/>
              <a:t> to implement the stack module.</a:t>
            </a:r>
          </a:p>
          <a:p>
            <a:pPr indent="-342900" marL="342900"/>
            <a:r>
              <a:rPr dirty="0" lang="en-US" smtClean="0"/>
              <a:t>Both versions match the module’s interface, so we can switch from one to the other without having to make changes elsewhere in the program.</a:t>
            </a:r>
          </a:p>
        </p:txBody>
      </p:sp>
      <p:sp>
        <p:nvSpPr>
          <p:cNvPr id="211" name="Text Box 2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2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Abstract Data Types</a:t>
            </a:r>
          </a:p>
        </p:txBody>
      </p:sp>
      <p:sp>
        <p:nvSpPr>
          <p:cNvPr id="214" name="Text Box 2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 module that serves as an abstract object has a serious disadvantage: there’s no way to have multiple instances of the object.</a:t>
            </a:r>
          </a:p>
          <a:p>
            <a:pPr indent="-342900" marL="342900"/>
            <a:r>
              <a:rPr dirty="0" lang="en-US" smtClean="0"/>
              <a:t>To accomplish this, we’ll need to create a new </a:t>
            </a:r>
            <a:r>
              <a:rPr dirty="0" i="1" lang="en-US" smtClean="0"/>
              <a:t>type.</a:t>
            </a:r>
          </a:p>
          <a:p>
            <a:pPr indent="-342900" marL="342900"/>
            <a:r>
              <a:rPr dirty="0" lang="en-US" smtClean="0"/>
              <a:t>For example,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type can be used to create any number of stacks.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Abstract Data Types</a:t>
            </a:r>
          </a:p>
        </p:txBody>
      </p:sp>
      <p:sp>
        <p:nvSpPr>
          <p:cNvPr id="218" name="Text Box 218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 program fragment that uses two stacks: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Stack s1, s2;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2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make_empty(&amp;s1);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make_empty(&amp;s2);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push(&amp;s1, 1);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push(&amp;s2, 2);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if (!is_empty(&amp;s1))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  printf("%d\n",</a:t>
            </a:r>
            <a:r>
              <a:rPr dirty="0" lang="en-US" smtClean="0" sz="16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pop(&amp;s1));</a:t>
            </a:r>
            <a:r>
              <a:rPr dirty="0" lang="en-US" smtClean="0" sz="1700">
                <a:latin charset="0" pitchFamily="49" typeface="Courier New"/>
                <a:ea charset="0" pitchFamily="49" typeface="Courier New"/>
              </a:rPr>
              <a:t> 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/*</a:t>
            </a:r>
            <a:r>
              <a:rPr dirty="0" lang="en-US" smtClean="0" sz="16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prints</a:t>
            </a:r>
            <a:r>
              <a:rPr dirty="0" lang="en-US" smtClean="0" sz="16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"1"</a:t>
            </a:r>
            <a:r>
              <a:rPr dirty="0" lang="en-US" smtClean="0" sz="16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*/</a:t>
            </a:r>
          </a:p>
          <a:p>
            <a:pPr indent="-342900" marL="342900"/>
            <a:r>
              <a:rPr dirty="0" lang="en-US" smtClean="0"/>
              <a:t>To clients,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s1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s2</a:t>
            </a:r>
            <a:r>
              <a:rPr dirty="0" lang="en-US" smtClean="0"/>
              <a:t> are </a:t>
            </a:r>
            <a:r>
              <a:rPr dirty="0" i="1" lang="en-US" smtClean="0"/>
              <a:t>abstractions</a:t>
            </a:r>
            <a:r>
              <a:rPr dirty="0" lang="en-US" smtClean="0"/>
              <a:t> that respond to certain operations (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make_empty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is_empty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is_full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push</a:t>
            </a:r>
            <a:r>
              <a:rPr dirty="0" lang="en-US" smtClean="0"/>
              <a:t>,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pop</a:t>
            </a:r>
            <a:r>
              <a:rPr dirty="0" lang="en-US" smtClean="0"/>
              <a:t>).</a:t>
            </a: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2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Abstract Data Types</a:t>
            </a:r>
          </a:p>
        </p:txBody>
      </p:sp>
      <p:sp>
        <p:nvSpPr>
          <p:cNvPr id="222" name="Text Box 2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Converting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stack.h</a:t>
            </a:r>
            <a:r>
              <a:rPr dirty="0" lang="en-US" smtClean="0"/>
              <a:t> header so that it provides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type requires adding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(or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*</a:t>
            </a:r>
            <a:r>
              <a:rPr dirty="0" lang="en-US" smtClean="0"/>
              <a:t>) parameter to each function.</a:t>
            </a:r>
          </a:p>
        </p:txBody>
      </p:sp>
      <p:sp>
        <p:nvSpPr>
          <p:cNvPr id="223" name="Text Box 2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Abstract Data Types</a:t>
            </a:r>
          </a:p>
        </p:txBody>
      </p:sp>
      <p:sp>
        <p:nvSpPr>
          <p:cNvPr id="226" name="Text Box 2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Changes to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stack.h</a:t>
            </a:r>
            <a:r>
              <a:rPr dirty="0" lang="en-US" smtClean="0"/>
              <a:t> are shown in </a:t>
            </a:r>
            <a:r>
              <a:rPr b="1" dirty="0" lang="en-US" smtClean="0"/>
              <a:t>bold</a:t>
            </a:r>
            <a:r>
              <a:rPr dirty="0" lang="en-US" smtClean="0"/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#define STACK_SIZE 100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typedef 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  int contents[STACK_SIZE];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  int top;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} Stack;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void make_empty(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Stack *s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bool is_empty(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const Stack *s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bool is_full(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const Stack *s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void push(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Stack *s,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 int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int pop(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Stack *s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Abstract Data Types</a:t>
            </a:r>
          </a:p>
        </p:txBody>
      </p:sp>
      <p:sp>
        <p:nvSpPr>
          <p:cNvPr id="230" name="Text Box 2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stack parameters to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make_empty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push</a:t>
            </a:r>
            <a:r>
              <a:rPr dirty="0" lang="en-US" smtClean="0"/>
              <a:t>,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pop</a:t>
            </a:r>
            <a:r>
              <a:rPr dirty="0" lang="en-US" smtClean="0"/>
              <a:t> need to be pointers, since these functions modify the stack.</a:t>
            </a:r>
          </a:p>
          <a:p>
            <a:pPr indent="-342900" marL="342900"/>
            <a:r>
              <a:rPr dirty="0" lang="en-US" smtClean="0"/>
              <a:t>The parameter to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is_empty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is_full</a:t>
            </a:r>
            <a:r>
              <a:rPr dirty="0" lang="en-US" smtClean="0"/>
              <a:t> doesn’t need to be a pointer.</a:t>
            </a:r>
          </a:p>
          <a:p>
            <a:pPr indent="-342900" marL="342900"/>
            <a:r>
              <a:rPr dirty="0" lang="en-US" smtClean="0"/>
              <a:t>Passing these functions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</a:t>
            </a:r>
            <a:r>
              <a:rPr dirty="0" i="1" lang="en-US" smtClean="0"/>
              <a:t>pointer</a:t>
            </a:r>
            <a:r>
              <a:rPr dirty="0" lang="en-US" smtClean="0"/>
              <a:t> instead of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</a:t>
            </a:r>
            <a:r>
              <a:rPr dirty="0" i="1" lang="en-US" smtClean="0"/>
              <a:t>value</a:t>
            </a:r>
            <a:r>
              <a:rPr dirty="0" lang="en-US" smtClean="0"/>
              <a:t> is done for efficiency, since the latter would result in a structure being copied.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Encapsulation</a:t>
            </a:r>
          </a:p>
        </p:txBody>
      </p:sp>
      <p:sp>
        <p:nvSpPr>
          <p:cNvPr id="234" name="Text Box 2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Unfortunately,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isn’t an </a:t>
            </a:r>
            <a:r>
              <a:rPr dirty="0" i="1" lang="en-US" smtClean="0"/>
              <a:t>abstract</a:t>
            </a:r>
            <a:r>
              <a:rPr dirty="0" lang="en-US" smtClean="0"/>
              <a:t> data type, since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stack.h</a:t>
            </a:r>
            <a:r>
              <a:rPr dirty="0" lang="en-US" smtClean="0"/>
              <a:t> reveals what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type really is.</a:t>
            </a:r>
          </a:p>
          <a:p>
            <a:pPr indent="-342900" marL="342900"/>
            <a:r>
              <a:rPr dirty="0" lang="en-US" smtClean="0"/>
              <a:t>Nothing prevents clients from using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variable as a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Stack s1;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s1.top = 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s1.contents[top++] = 1;</a:t>
            </a:r>
          </a:p>
          <a:p>
            <a:pPr indent="-342900" marL="342900"/>
            <a:r>
              <a:rPr dirty="0" lang="en-US" smtClean="0"/>
              <a:t>Providing access to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top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contents</a:t>
            </a:r>
            <a:r>
              <a:rPr dirty="0" lang="en-US" smtClean="0"/>
              <a:t> members allows clients to corrupt the stack. 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Encapsulation</a:t>
            </a:r>
          </a:p>
        </p:txBody>
      </p:sp>
      <p:sp>
        <p:nvSpPr>
          <p:cNvPr id="238" name="Text Box 2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Worse still, we can’t change the way stacks are stored without having to assess the effect of the change on clients.</a:t>
            </a:r>
          </a:p>
          <a:p>
            <a:pPr indent="-342900" marL="342900"/>
            <a:r>
              <a:rPr dirty="0" lang="en-US" smtClean="0"/>
              <a:t>What we need is a way to prevent clients from knowing how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type is represented.</a:t>
            </a:r>
          </a:p>
          <a:p>
            <a:pPr indent="-342900" marL="342900"/>
            <a:r>
              <a:rPr dirty="0" lang="en-US" smtClean="0"/>
              <a:t>C has only limited support for </a:t>
            </a:r>
            <a:r>
              <a:rPr b="1" dirty="0" i="1" lang="en-US" smtClean="0"/>
              <a:t>encapsulating</a:t>
            </a:r>
            <a:r>
              <a:rPr dirty="0" lang="en-US" smtClean="0"/>
              <a:t> types in this way.</a:t>
            </a:r>
          </a:p>
          <a:p>
            <a:pPr indent="-342900" marL="342900"/>
            <a:r>
              <a:rPr dirty="0" lang="en-US" smtClean="0"/>
              <a:t>Newer C-based languages, including C++, Java, and C#, are better equipped for this purpose.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It’s often useful to view a program as a number of independent </a:t>
            </a:r>
            <a:r>
              <a:rPr b="1" dirty="0" i="1" lang="en-US" smtClean="0"/>
              <a:t>modules.</a:t>
            </a:r>
          </a:p>
          <a:p>
            <a:pPr indent="-342900" marL="342900"/>
            <a:r>
              <a:rPr dirty="0" lang="en-US" smtClean="0"/>
              <a:t>A module is a collection of services, some of which are made available to other parts of the program (the </a:t>
            </a:r>
            <a:r>
              <a:rPr b="1" dirty="0" i="1" lang="en-US" smtClean="0"/>
              <a:t>clients</a:t>
            </a:r>
            <a:r>
              <a:rPr dirty="0" lang="en-US" smtClean="0"/>
              <a:t>).</a:t>
            </a:r>
          </a:p>
          <a:p>
            <a:pPr indent="-342900" marL="342900"/>
            <a:r>
              <a:rPr dirty="0" lang="en-US" smtClean="0"/>
              <a:t>Each module has an </a:t>
            </a:r>
            <a:r>
              <a:rPr b="1" dirty="0" i="1" lang="en-US" smtClean="0"/>
              <a:t>interface</a:t>
            </a:r>
            <a:r>
              <a:rPr dirty="0" lang="en-US" smtClean="0"/>
              <a:t> that describes the available services.</a:t>
            </a:r>
          </a:p>
          <a:p>
            <a:pPr indent="-342900" marL="342900"/>
            <a:r>
              <a:rPr dirty="0" lang="en-US" smtClean="0"/>
              <a:t>The details of the module—including the source code for the services themselves—are stored in the module’s </a:t>
            </a:r>
            <a:r>
              <a:rPr b="1" dirty="0" i="1" lang="en-US" smtClean="0"/>
              <a:t>implementation.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Incomplete Types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only tool that C gives us for encapsulation is the </a:t>
            </a:r>
            <a:r>
              <a:rPr b="1" dirty="0" i="1" lang="en-US" smtClean="0"/>
              <a:t>incomplete type.</a:t>
            </a:r>
          </a:p>
          <a:p>
            <a:pPr indent="-342900" marL="342900"/>
            <a:r>
              <a:rPr dirty="0" lang="en-US" smtClean="0"/>
              <a:t>Incomplete types are “types that describe objects but lack information needed to determine their sizes.”</a:t>
            </a:r>
          </a:p>
          <a:p>
            <a:pPr indent="-342900" marL="342900"/>
            <a:r>
              <a:rPr dirty="0" lang="en-US" smtClean="0"/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struct t;</a:t>
            </a:r>
            <a:r>
              <a:rPr dirty="0" lang="en-US" smtClean="0" sz="1900">
                <a:latin charset="0" pitchFamily="49" typeface="Courier New"/>
                <a:ea charset="0" pitchFamily="49" typeface="Courier New"/>
              </a:rPr>
              <a:t> 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/*</a:t>
            </a:r>
            <a:r>
              <a:rPr dirty="0" lang="en-US" smtClean="0" sz="19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incomplete</a:t>
            </a:r>
            <a:r>
              <a:rPr dirty="0" lang="en-US" smtClean="0" sz="19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declaration</a:t>
            </a:r>
            <a:r>
              <a:rPr dirty="0" lang="en-US" smtClean="0" sz="19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of</a:t>
            </a:r>
            <a:r>
              <a:rPr dirty="0" lang="en-US" smtClean="0" sz="19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t</a:t>
            </a:r>
            <a:r>
              <a:rPr dirty="0" lang="en-US" smtClean="0" sz="1900">
                <a:latin charset="0" pitchFamily="49" typeface="Courier New"/>
                <a:ea charset="0" pitchFamily="49" typeface="Courier New"/>
              </a:rPr>
              <a:t> </a:t>
            </a: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*/</a:t>
            </a:r>
          </a:p>
          <a:p>
            <a:pPr indent="-342900" marL="342900"/>
            <a:r>
              <a:rPr dirty="0" lang="en-US" smtClean="0"/>
              <a:t>The intent is that an incomplete type will be completed elsewhere in the program.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Incomplete Types</a:t>
            </a:r>
          </a:p>
        </p:txBody>
      </p:sp>
      <p:sp>
        <p:nvSpPr>
          <p:cNvPr id="246" name="Text Box 2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An incomplete type can’t be used to declare a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struct t s;   /*** WRONG ***/</a:t>
            </a:r>
          </a:p>
          <a:p>
            <a:pPr indent="-342900" marL="342900"/>
            <a:r>
              <a:rPr dirty="0" lang="en-US" smtClean="0"/>
              <a:t>However, it’s legal to define a pointer type that references an incomplete type: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typedef struct t *T;</a:t>
            </a:r>
          </a:p>
          <a:p>
            <a:pPr indent="-342900" marL="342900"/>
            <a:r>
              <a:rPr dirty="0" lang="en-US" smtClean="0"/>
              <a:t>We can now declare variables of type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T</a:t>
            </a:r>
            <a:r>
              <a:rPr dirty="0" lang="en-US" smtClean="0"/>
              <a:t>, pass them as arguments to functions, and perform other operations that are legal for pointers.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 Stack Abstract Data Type</a:t>
            </a:r>
          </a:p>
        </p:txBody>
      </p:sp>
      <p:sp>
        <p:nvSpPr>
          <p:cNvPr id="250" name="Text Box 2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The following stack ADT will illustrate how abstract data types can be encapsulated using incomplete types.</a:t>
            </a:r>
          </a:p>
          <a:p>
            <a:r>
              <a:t>The stack will be implemented in three different ways.</a:t>
            </a:r>
          </a:p>
          <a:p>
            <a:endParaRPr/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Defining the Interface for the Stack ADT</a:t>
            </a:r>
          </a:p>
        </p:txBody>
      </p:sp>
      <p:sp>
        <p:nvSpPr>
          <p:cNvPr id="254" name="Text Box 2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defines the stack ADT type and gives prototypes for the functions that represent stack operations.</a:t>
            </a:r>
          </a:p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type will be a pointer to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 (an incomplete type).</a:t>
            </a:r>
          </a:p>
          <a:p>
            <a:pPr indent="-342900" marL="342900"/>
            <a:r>
              <a:rPr dirty="0" lang="en-US" smtClean="0"/>
              <a:t>The members of this structure will depend on how the stack is implemented.</a:t>
            </a: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257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</a:p>
          <a:p>
            <a:pPr algn="ctr"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b="1" dirty="0" lang="en-US" smtClean="0" sz="1800">
                <a:latin charset="0" typeface="Arial"/>
                <a:ea charset="0" pitchFamily="49" typeface="Courier New"/>
              </a:rPr>
              <a:t>(version 1)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#ifndef STACKADT_H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#define STACKADT_H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&lt;stdbool.h&gt;   /* C99 only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typedef struct stack_type *Stack;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Stack create(void);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destroy(Stack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push(Stack s, int i);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int pop(Stack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#endif</a:t>
            </a:r>
          </a:p>
        </p:txBody>
      </p:sp>
      <p:sp>
        <p:nvSpPr>
          <p:cNvPr id="258" name="Text Box 25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 Box 2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Defining the Interface for the Stack ADT</a:t>
            </a:r>
          </a:p>
        </p:txBody>
      </p:sp>
      <p:sp>
        <p:nvSpPr>
          <p:cNvPr id="261" name="Text Box 2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Clients that include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will be able to declare variables of type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, each of which is capable of pointing to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structure.</a:t>
            </a:r>
          </a:p>
          <a:p>
            <a:pPr indent="-342900" marL="342900"/>
            <a:r>
              <a:rPr dirty="0" lang="en-US" smtClean="0"/>
              <a:t>Clients can then call the functions declared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to perform operations on stack variables.</a:t>
            </a:r>
          </a:p>
          <a:p>
            <a:pPr indent="-342900" marL="342900"/>
            <a:r>
              <a:rPr dirty="0" lang="en-US" smtClean="0"/>
              <a:t>However, clients can’t access the members of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structure, since that structure will be defined in a separate file.</a:t>
            </a:r>
          </a:p>
        </p:txBody>
      </p:sp>
      <p:sp>
        <p:nvSpPr>
          <p:cNvPr id="262" name="Text Box 2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Box 2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Defining the Interface for the Stack ADT</a:t>
            </a:r>
          </a:p>
        </p:txBody>
      </p:sp>
      <p:sp>
        <p:nvSpPr>
          <p:cNvPr id="265" name="Text Box 2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 module generally doesn’t need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destroy</a:t>
            </a:r>
            <a:r>
              <a:rPr dirty="0" lang="en-US" smtClean="0"/>
              <a:t> functions, but an ADT does.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dynamically allocates memory for a stack and initializes the stack to its “empty” state.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destroy</a:t>
            </a:r>
            <a:r>
              <a:rPr dirty="0" lang="en-US" smtClean="0"/>
              <a:t> releases the stack’s dynamically allocated memory.</a:t>
            </a:r>
          </a:p>
          <a:p>
            <a:pPr indent="-285750" lvl="1" marL="742950"/>
            <a:endParaRPr dirty="0" lang="en-US" smtClean="0"/>
          </a:p>
        </p:txBody>
      </p:sp>
      <p:sp>
        <p:nvSpPr>
          <p:cNvPr id="266" name="Text Box 2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 Box 2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Defining the Interface for the Stack ADT</a:t>
            </a:r>
          </a:p>
        </p:txBody>
      </p:sp>
      <p:sp>
        <p:nvSpPr>
          <p:cNvPr id="269" name="Text Box 26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stackclient.c</a:t>
            </a:r>
            <a:r>
              <a:rPr dirty="0" lang="en-US" smtClean="0"/>
              <a:t> can be used to test the stack ADT.</a:t>
            </a:r>
          </a:p>
          <a:p>
            <a:pPr indent="-342900" marL="342900"/>
            <a:r>
              <a:rPr dirty="0" lang="en-US" smtClean="0"/>
              <a:t>It creates two stacks and performs a variety of operations on them.</a:t>
            </a:r>
          </a:p>
        </p:txBody>
      </p:sp>
      <p:sp>
        <p:nvSpPr>
          <p:cNvPr id="270" name="Text Box 2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 Box 272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stackclient.c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"stackADT.h"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Stack s1, s2;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int n;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s1 = create();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s2 = create();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push(s1, 1);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push(s1, 2);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n = pop(s1);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printf("Popped %d from s1\n", 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push(s2, n);</a:t>
            </a:r>
          </a:p>
        </p:txBody>
      </p:sp>
      <p:sp>
        <p:nvSpPr>
          <p:cNvPr id="273" name="Text Box 2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74" name="Text Box 2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Box 275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n = pop(s1);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printf("Popped %d from s1\n", 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push(s2, 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endParaRPr dirty="0" lang="en-US" smtClean="0" sz="18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destroy(s1);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while (!is_empty(s2))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printf("Popped %d from s2\n", pop(s2));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push(s2, 3);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make_empty(s2);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(is_empty(s2))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printf("s2 is empty\n");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else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printf("s2 is not empty\n");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destroy(s2);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77" name="Text Box 2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In the context of C, “services” are functions.</a:t>
            </a:r>
          </a:p>
          <a:p>
            <a:r>
              <a:t>The interface of a module is a header file containing prototypes for the functions that will be made available to clients (source files).</a:t>
            </a:r>
          </a:p>
          <a:p>
            <a:r>
              <a:t>The implementation of a module is a source file that contains definitions of the module’s functions.</a:t>
            </a:r>
          </a:p>
          <a:p>
            <a:endParaRPr/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 Box 2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Defining the Interface for the Stack ADT</a:t>
            </a:r>
          </a:p>
        </p:txBody>
      </p:sp>
      <p:sp>
        <p:nvSpPr>
          <p:cNvPr id="279" name="Text Box 27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Output if the stack ADT is implemented correctly: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Popped 2 from s1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Popped 1 from s1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Popped 1 from s2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Popped 2 from s2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s2 is empty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1" name="Text Box 2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Box 28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Fixed-Length Array</a:t>
            </a:r>
          </a:p>
        </p:txBody>
      </p:sp>
      <p:sp>
        <p:nvSpPr>
          <p:cNvPr id="283" name="Text Box 283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There are several ways to implement the stack ADT.</a:t>
            </a:r>
          </a:p>
          <a:p>
            <a:pPr indent="-342900" marL="342900"/>
            <a:r>
              <a:rPr dirty="0" lang="en-US" smtClean="0"/>
              <a:t>The simplest is to have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 contain a fixed-length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struct stack_type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int contents[STACK_SIZE];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int top;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};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5" name="Text Box 28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301625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stackADT.c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"stackADT.h"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#define STACK_SIZE 100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struct stack_type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int contents[STACK_SIZE];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int 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void terminate(const char *message)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printf("%s\n", message);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exit(EXIT_FAILURE);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obj"/>
          </p:nvPr>
        </p:nvSpPr>
        <p:spPr>
          <a:xfrm>
            <a:off x="304800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Stack create(void)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Stack s = malloc(sizeof(struct stack_type));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(s == NULL)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create: stack could not be created.");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0;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destroy(Stack s)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free(s);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make_empty(Stack s)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0;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is_empty(Stack s)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s-&gt;top == 0;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90" name="Text Box 2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Box 292"/>
          <p:cNvSpPr>
            <a:spLocks/>
          </p:cNvSpPr>
          <p:nvPr>
            <p:ph type="obj"/>
          </p:nvPr>
        </p:nvSpPr>
        <p:spPr>
          <a:xfrm>
            <a:off x="304800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s-&gt;top == STACK_SIZE;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push(Stack s, int i)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(is_full(s))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push: stack is full.");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s-&gt;contents[s-&gt;top++] =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int pop(Stack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(is_empty(s))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pop: stack is empty.");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s-&gt;contents[--s-&gt;top];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293" name="Text Box 29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94" name="Text Box 29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 Box 2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Changing the Item Type in the Stack ADT</a:t>
            </a:r>
          </a:p>
        </p:txBody>
      </p:sp>
      <p:sp>
        <p:nvSpPr>
          <p:cNvPr id="296" name="Text Box 2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stackADT.c</a:t>
            </a:r>
            <a:r>
              <a:rPr dirty="0" lang="en-US" smtClean="0"/>
              <a:t> requires that stack items be integers, which is too restrictive.</a:t>
            </a:r>
          </a:p>
          <a:p>
            <a:pPr indent="-342900" marL="342900"/>
            <a:r>
              <a:rPr dirty="0" lang="en-US" smtClean="0"/>
              <a:t>To make the stack ADT easier to modify for different item types, let’s add a type definition to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header.</a:t>
            </a:r>
          </a:p>
          <a:p>
            <a:pPr indent="-342900" marL="342900"/>
            <a:r>
              <a:rPr dirty="0" lang="en-US" smtClean="0"/>
              <a:t>It will define a type named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/>
              <a:t>, representing the type of data to be stored on the stack.</a:t>
            </a:r>
          </a:p>
        </p:txBody>
      </p:sp>
      <p:sp>
        <p:nvSpPr>
          <p:cNvPr id="297" name="Text Box 2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98" name="Text Box 2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 Box 299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</a:p>
          <a:p>
            <a:pPr algn="ctr"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b="1" dirty="0" lang="en-US" smtClean="0" sz="1800">
                <a:latin charset="0" typeface="Arial"/>
                <a:ea charset="0" pitchFamily="49" typeface="Courier New"/>
              </a:rPr>
              <a:t>(version 2)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#ifndef STACKADT_H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#define STACKADT_H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&lt;stdbool.h&gt;   /* C99 only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typedef int Item;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typedef struct stack_type *Stack;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Stack create(void);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destroy(Stack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is_full(Stack 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push(Stack s, </a:t>
            </a: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i);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pop(Stack s);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#endif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endParaRPr dirty="0" lang="en-US" smtClean="0" sz="1800">
              <a:latin charset="0" pitchFamily="49" typeface="Courier New"/>
              <a:ea charset="0" pitchFamily="49" typeface="Courier New"/>
            </a:endParaRPr>
          </a:p>
        </p:txBody>
      </p:sp>
      <p:sp>
        <p:nvSpPr>
          <p:cNvPr id="300" name="Text Box 30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01" name="Text Box 30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Box 30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Changing the Item Type in the Stack ADT</a:t>
            </a:r>
          </a:p>
        </p:txBody>
      </p:sp>
      <p:sp>
        <p:nvSpPr>
          <p:cNvPr id="303" name="Text Box 30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stackADT.c</a:t>
            </a:r>
            <a:r>
              <a:rPr dirty="0" lang="en-US" smtClean="0"/>
              <a:t> file will need to be modified, but the changes are minimal.</a:t>
            </a:r>
          </a:p>
          <a:p>
            <a:pPr indent="-342900" marL="342900"/>
            <a:r>
              <a:rPr dirty="0" lang="en-US" smtClean="0"/>
              <a:t>The updated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struct stack_type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 contents[STACK_SIZE];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int top;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};</a:t>
            </a:r>
          </a:p>
          <a:p>
            <a:pPr indent="-342900" marL="342900"/>
            <a:r>
              <a:rPr dirty="0" lang="en-US" smtClean="0"/>
              <a:t>The second parameter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push</a:t>
            </a:r>
            <a:r>
              <a:rPr dirty="0" lang="en-US" smtClean="0"/>
              <a:t> will now have type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pop</a:t>
            </a:r>
            <a:r>
              <a:rPr dirty="0" lang="en-US" smtClean="0"/>
              <a:t> now returns a value of type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/>
              <a:t>.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05" name="Text Box 3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30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Changing the Item Type in the Stack ADT</a:t>
            </a:r>
          </a:p>
        </p:txBody>
      </p:sp>
      <p:sp>
        <p:nvSpPr>
          <p:cNvPr id="307" name="Text Box 30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stackclient.c</a:t>
            </a:r>
            <a:r>
              <a:rPr dirty="0" lang="en-US" smtClean="0"/>
              <a:t> file can be used to test the new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stackADT.c</a:t>
            </a:r>
            <a:r>
              <a:rPr dirty="0" lang="en-US" smtClean="0"/>
              <a:t> to verify that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type still works.</a:t>
            </a:r>
          </a:p>
          <a:p>
            <a:pPr indent="-342900" marL="342900"/>
            <a:r>
              <a:rPr dirty="0" lang="en-US" smtClean="0"/>
              <a:t>The item type can be changed by modifying the definition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/>
              <a:t>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09" name="Text Box 30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 Box 31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Dynamic Array</a:t>
            </a:r>
          </a:p>
        </p:txBody>
      </p:sp>
      <p:sp>
        <p:nvSpPr>
          <p:cNvPr id="311" name="Text Box 311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Another problem with the stack ADT: each stack has a fixed maximum size.</a:t>
            </a:r>
          </a:p>
          <a:p>
            <a:pPr indent="-342900" marL="342900"/>
            <a:r>
              <a:rPr dirty="0" lang="en-US" smtClean="0"/>
              <a:t>There’s no way to have stacks with different capacities or to set the stack size as the program is running.</a:t>
            </a:r>
          </a:p>
          <a:p>
            <a:pPr indent="-342900" marL="342900"/>
            <a:r>
              <a:rPr dirty="0" lang="en-US" smtClean="0"/>
              <a:t>Possible solutions to this problem:</a:t>
            </a:r>
          </a:p>
          <a:p>
            <a:pPr indent="-285750" lvl="1" marL="742950"/>
            <a:r>
              <a:rPr dirty="0" lang="en-US" smtClean="0"/>
              <a:t>Implement the stack as a linked list.</a:t>
            </a:r>
          </a:p>
          <a:p>
            <a:pPr indent="-285750" lvl="1" marL="742950"/>
            <a:r>
              <a:rPr dirty="0" lang="en-US" smtClean="0"/>
              <a:t>Store stack items in a dynamically allocated array.</a:t>
            </a:r>
          </a:p>
        </p:txBody>
      </p:sp>
      <p:sp>
        <p:nvSpPr>
          <p:cNvPr id="312" name="Text Box 31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13" name="Text Box 31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12" name="Text Box 1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calculator program sketched in Chapter 15 consists of: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calc.c</a:t>
            </a:r>
            <a:r>
              <a:rPr dirty="0" lang="en-US" smtClean="0"/>
              <a:t>, which contains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main</a:t>
            </a:r>
            <a:r>
              <a:rPr dirty="0" lang="en-US" smtClean="0"/>
              <a:t> function</a:t>
            </a:r>
          </a:p>
          <a:p>
            <a:pPr indent="-285750" lvl="1" marL="742950"/>
            <a:r>
              <a:rPr dirty="0" lang="en-US" smtClean="0"/>
              <a:t>A stack module, stored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stack.h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stack.c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calc.c</a:t>
            </a:r>
            <a:r>
              <a:rPr dirty="0" lang="en-US" smtClean="0"/>
              <a:t> is a </a:t>
            </a:r>
            <a:r>
              <a:rPr dirty="0" i="1" lang="en-US" smtClean="0"/>
              <a:t>client</a:t>
            </a:r>
            <a:r>
              <a:rPr dirty="0" lang="en-US" smtClean="0"/>
              <a:t> of the stack module.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stack.h</a:t>
            </a:r>
            <a:r>
              <a:rPr dirty="0" lang="en-US" smtClean="0"/>
              <a:t> is the </a:t>
            </a:r>
            <a:r>
              <a:rPr dirty="0" i="1" lang="en-US" smtClean="0"/>
              <a:t>interface</a:t>
            </a:r>
            <a:r>
              <a:rPr dirty="0" lang="en-US" smtClean="0"/>
              <a:t> of the stack module.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stack.c</a:t>
            </a:r>
            <a:r>
              <a:rPr dirty="0" lang="en-US" smtClean="0"/>
              <a:t> is the </a:t>
            </a:r>
            <a:r>
              <a:rPr dirty="0" i="1" lang="en-US" smtClean="0"/>
              <a:t>implementation</a:t>
            </a:r>
            <a:r>
              <a:rPr dirty="0" lang="en-US" smtClean="0"/>
              <a:t> of the module.</a:t>
            </a:r>
          </a:p>
        </p:txBody>
      </p:sp>
      <p:sp>
        <p:nvSpPr>
          <p:cNvPr id="113" name="Text Box 1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 Box 31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Dynamic Array</a:t>
            </a:r>
          </a:p>
        </p:txBody>
      </p:sp>
      <p:sp>
        <p:nvSpPr>
          <p:cNvPr id="315" name="Text Box 315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latter approach involves modifying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structure.</a:t>
            </a:r>
          </a:p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contents</a:t>
            </a:r>
            <a:r>
              <a:rPr dirty="0" lang="en-US" smtClean="0"/>
              <a:t> member becomes a </a:t>
            </a:r>
            <a:r>
              <a:rPr dirty="0" i="1" lang="en-US" smtClean="0"/>
              <a:t>pointer</a:t>
            </a:r>
            <a:r>
              <a:rPr dirty="0" lang="en-US" smtClean="0"/>
              <a:t> to the array in which the items are stored: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struct stack_type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Item 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*contents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int top;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	  int size;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};</a:t>
            </a:r>
          </a:p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size</a:t>
            </a:r>
            <a:r>
              <a:rPr dirty="0" lang="en-US" smtClean="0"/>
              <a:t> member stores the stack’s maximum size. </a:t>
            </a:r>
          </a:p>
        </p:txBody>
      </p:sp>
      <p:sp>
        <p:nvSpPr>
          <p:cNvPr id="316" name="Text Box 3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17" name="Text Box 3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Box 3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Dynamic Array</a:t>
            </a:r>
          </a:p>
        </p:txBody>
      </p:sp>
      <p:sp>
        <p:nvSpPr>
          <p:cNvPr id="319" name="Text Box 319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function will now have a parameter that specifies the desired maximum stack size: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Stack create(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int size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  <a:p>
            <a:pPr indent="-342900" marL="342900"/>
            <a:r>
              <a:rPr dirty="0" lang="en-US" smtClean="0"/>
              <a:t>When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is called, it will create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 plus an array of length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size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contents</a:t>
            </a:r>
            <a:r>
              <a:rPr dirty="0" lang="en-US" smtClean="0"/>
              <a:t> member of the structure will point to this array.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21" name="Text Box 32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 Box 32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Dynamic Array</a:t>
            </a:r>
          </a:p>
        </p:txBody>
      </p:sp>
      <p:sp>
        <p:nvSpPr>
          <p:cNvPr id="323" name="Text Box 323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will be the same as before, except that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will have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size</a:t>
            </a:r>
            <a:r>
              <a:rPr dirty="0" lang="en-US" smtClean="0"/>
              <a:t> parameter.</a:t>
            </a:r>
          </a:p>
          <a:p>
            <a:pPr indent="-342900" marL="342900"/>
            <a:r>
              <a:rPr dirty="0" lang="en-US" smtClean="0"/>
              <a:t>The new version will be named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stackADT2.h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stackADT.c</a:t>
            </a:r>
            <a:r>
              <a:rPr dirty="0" lang="en-US" smtClean="0"/>
              <a:t> will need more extensive modification, yielding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stackADT2.c</a:t>
            </a:r>
            <a:r>
              <a:rPr dirty="0" lang="en-US" smtClean="0"/>
              <a:t>.</a:t>
            </a:r>
          </a:p>
        </p:txBody>
      </p:sp>
      <p:sp>
        <p:nvSpPr>
          <p:cNvPr id="324" name="Text Box 32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25" name="Text Box 32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Box 326"/>
          <p:cNvSpPr>
            <a:spLocks/>
          </p:cNvSpPr>
          <p:nvPr>
            <p:ph type="obj"/>
          </p:nvPr>
        </p:nvSpPr>
        <p:spPr>
          <a:xfrm>
            <a:off x="304800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stackADT2.c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"</a:t>
            </a: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stackADT2.h</a:t>
            </a: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struct stack_type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Item </a:t>
            </a: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*contents</a:t>
            </a: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int 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int size;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void terminate(const char *message)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printf("%s\n", message);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exit(EXIT_FAILURE);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28" name="Text Box 3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Box 329"/>
          <p:cNvSpPr>
            <a:spLocks/>
          </p:cNvSpPr>
          <p:nvPr>
            <p:ph type="obj"/>
          </p:nvPr>
        </p:nvSpPr>
        <p:spPr>
          <a:xfrm>
            <a:off x="304800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Stack create(</a:t>
            </a: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int size</a:t>
            </a: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Stack s = malloc(sizeof(struct stack_type));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(s == NULL)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create: stack could not be created.");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s-&gt;contents = malloc(size * sizeof(Item));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if (s-&gt;contents == NULL)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  free(s);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  terminate("Error in create: stack could not be created.");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s-&gt;size = size;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destroy(Stack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  free(s-&gt;contents);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free(s);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30" name="Text Box 33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31" name="Text Box 33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 Box 332"/>
          <p:cNvSpPr>
            <a:spLocks/>
          </p:cNvSpPr>
          <p:nvPr>
            <p:ph type="obj"/>
          </p:nvPr>
        </p:nvSpPr>
        <p:spPr>
          <a:xfrm>
            <a:off x="304800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s-&gt;top ==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s-&gt;top == </a:t>
            </a:r>
            <a:r>
              <a:rPr b="1" dirty="0" lang="en-US" smtClean="0" sz="1800">
                <a:latin charset="0" pitchFamily="49" typeface="Courier New"/>
                <a:ea charset="0" pitchFamily="49" typeface="Courier New"/>
              </a:rPr>
              <a:t>s-&gt;size</a:t>
            </a: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33" name="Text Box 3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34" name="Text Box 3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Box 335"/>
          <p:cNvSpPr>
            <a:spLocks/>
          </p:cNvSpPr>
          <p:nvPr>
            <p:ph type="obj"/>
          </p:nvPr>
        </p:nvSpPr>
        <p:spPr>
          <a:xfrm>
            <a:off x="304800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push(Stack s, Item i)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(is_full(s))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push: stack is full.");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s-&gt;contents[s-&gt;top++] =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Item pop(Stack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(is_empty(s))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pop: stack is empty.");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s-&gt;contents[--s-&gt;top];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36" name="Text Box 33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37" name="Text Box 33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 Box 33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Dynamic Array</a:t>
            </a:r>
          </a:p>
        </p:txBody>
      </p:sp>
      <p:sp>
        <p:nvSpPr>
          <p:cNvPr id="339" name="Text Box 339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stackclient.c</a:t>
            </a:r>
            <a:r>
              <a:rPr dirty="0" lang="en-US" smtClean="0"/>
              <a:t> file can again be used to test the stack ADT.</a:t>
            </a:r>
          </a:p>
          <a:p>
            <a:pPr indent="-342900" marL="342900"/>
            <a:r>
              <a:rPr dirty="0" lang="en-US" smtClean="0"/>
              <a:t>The calls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will need to be changed, since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 now requires an argument.</a:t>
            </a:r>
          </a:p>
          <a:p>
            <a:pPr indent="-342900" marL="342900"/>
            <a:r>
              <a:rPr dirty="0" lang="en-US" smtClean="0"/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s1 = create(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100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s2 = create(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200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</p:txBody>
      </p:sp>
      <p:sp>
        <p:nvSpPr>
          <p:cNvPr id="340" name="Text Box 34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41" name="Text Box 34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 Box 34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Linked List</a:t>
            </a:r>
          </a:p>
        </p:txBody>
      </p:sp>
      <p:sp>
        <p:nvSpPr>
          <p:cNvPr id="343" name="Text Box 343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Implementing the stack ADT using a dynamically allocated array provides more flexibility than using a fixed-size array.</a:t>
            </a:r>
          </a:p>
          <a:p>
            <a:r>
              <a:t>However, the client is still required to specify a maximum size for a stack at the time it’s created.</a:t>
            </a:r>
          </a:p>
          <a:p>
            <a:r>
              <a:t>With a linked-list implementation, there won’t be any preset limit on the size of a stack.</a:t>
            </a:r>
          </a:p>
        </p:txBody>
      </p:sp>
      <p:sp>
        <p:nvSpPr>
          <p:cNvPr id="344" name="Text Box 34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45" name="Text Box 34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 Box 3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Linked List</a:t>
            </a:r>
          </a:p>
        </p:txBody>
      </p:sp>
      <p:sp>
        <p:nvSpPr>
          <p:cNvPr id="347" name="Text Box 347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linked list will consist of nodes, represented by the following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struct node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Item data;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struct node *next;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};</a:t>
            </a:r>
          </a:p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 will contain a pointer to the first node in the list: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struct stack_type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struct node *top;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};</a:t>
            </a:r>
          </a:p>
        </p:txBody>
      </p:sp>
      <p:sp>
        <p:nvSpPr>
          <p:cNvPr id="348" name="Text Box 34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49" name="Text Box 34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6" name="Text Box 1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  <p:pic>
        <p:nvPicPr>
          <p:cNvPr id="117" name="Picture 11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06600" y="635000"/>
            <a:ext cx="50165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 Box 35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Linked List</a:t>
            </a:r>
          </a:p>
        </p:txBody>
      </p:sp>
      <p:sp>
        <p:nvSpPr>
          <p:cNvPr id="351" name="Text Box 351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 seems superfluous, since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</a:t>
            </a:r>
            <a:r>
              <a:rPr dirty="0" lang="en-US" smtClean="0"/>
              <a:t> could be defined to be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struct</a:t>
            </a:r>
            <a:r>
              <a:rPr dirty="0" lang="en-US" smtClean="0"/>
              <a:t>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node</a:t>
            </a:r>
            <a:r>
              <a:rPr dirty="0" lang="en-US" smtClean="0"/>
              <a:t>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*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/>
              <a:t>However,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is needed so that the interface to the stack remains unchanged.</a:t>
            </a:r>
          </a:p>
          <a:p>
            <a:pPr indent="-342900" marL="342900"/>
            <a:r>
              <a:rPr dirty="0" lang="en-US" smtClean="0"/>
              <a:t>Moreover, having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stack_type</a:t>
            </a:r>
            <a:r>
              <a:rPr dirty="0" lang="en-US" smtClean="0"/>
              <a:t> structure will make it easier to change the implementation in the future.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3" name="Text Box 3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Box 3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Implementing the Stack ADT</a:t>
            </a:r>
            <a:br>
              <a:rPr/>
            </a:br>
            <a:r>
              <a:t>Using a Linked List</a:t>
            </a:r>
          </a:p>
        </p:txBody>
      </p:sp>
      <p:sp>
        <p:nvSpPr>
          <p:cNvPr id="355" name="Text Box 355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Implementing the stack ADT using a linked list involves modifying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stackADT.c</a:t>
            </a:r>
            <a:r>
              <a:rPr dirty="0" lang="en-US" smtClean="0"/>
              <a:t> file to create a new version named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stackADT3.c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stackADT.h</a:t>
            </a:r>
            <a:r>
              <a:rPr dirty="0" lang="en-US" smtClean="0"/>
              <a:t> header is unchanged.</a:t>
            </a:r>
          </a:p>
          <a:p>
            <a:pPr indent="-342900" marL="342900"/>
            <a:r>
              <a:rPr dirty="0" lang="en-US" smtClean="0"/>
              <a:t>The original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stackclient.c</a:t>
            </a:r>
            <a:r>
              <a:rPr dirty="0" lang="en-US" smtClean="0"/>
              <a:t> file can be used for testing.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7" name="Text Box 3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 Box 358"/>
          <p:cNvSpPr>
            <a:spLocks/>
          </p:cNvSpPr>
          <p:nvPr>
            <p:ph type="obj"/>
          </p:nvPr>
        </p:nvSpPr>
        <p:spPr>
          <a:xfrm>
            <a:off x="301625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stackADT3.c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#include "stackADT.h"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struct node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Item data;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*next;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struct stack_type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static void terminate(const char *message)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printf("%s\n", message);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exit(EXIT_FAILURE);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59" name="Text Box 3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 Box 361"/>
          <p:cNvSpPr>
            <a:spLocks/>
          </p:cNvSpPr>
          <p:nvPr>
            <p:ph type="obj"/>
          </p:nvPr>
        </p:nvSpPr>
        <p:spPr>
          <a:xfrm>
            <a:off x="301625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Stack create(void)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Stack s = malloc(sizeof(struct stack_type));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(s == NULL)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create: stack could not be created.");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NULL;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destroy(Stack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make_empty(s);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free(s);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make_empty(Stack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while (!is_empty(s))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pop(s);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62" name="Text Box 3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3" name="Text Box 3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 Box 364"/>
          <p:cNvSpPr>
            <a:spLocks/>
          </p:cNvSpPr>
          <p:nvPr>
            <p:ph type="obj"/>
          </p:nvPr>
        </p:nvSpPr>
        <p:spPr>
          <a:xfrm>
            <a:off x="301625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is_empty(Stack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s-&gt;top == NULL;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bool is_full(Stack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false;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void push(Stack s, Item i)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*new_node = malloc(sizeof(struct node));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(new_node == NULL)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push: stack is full.");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new_node-&gt;data =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new_node-&gt;next = s-&gt;top;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new_node;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65" name="Text Box 3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6" name="Text Box 3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 Box 367"/>
          <p:cNvSpPr>
            <a:spLocks/>
          </p:cNvSpPr>
          <p:nvPr>
            <p:ph type="obj"/>
          </p:nvPr>
        </p:nvSpPr>
        <p:spPr>
          <a:xfrm>
            <a:off x="301625" y="762000"/>
            <a:ext cx="8686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Item pop(Stack 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struct node *old_top;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Item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if (is_empty(s))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  terminate("Error in pop: stack is empty.");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old_top = s-&gt;top;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i = old_top-&gt;data;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s-&gt;top = old_top-&gt;next;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free(old_top);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  return i;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0" pitchFamily="49" typeface="Courier New"/>
              </a:rPr>
              <a:t>}</a:t>
            </a:r>
          </a:p>
        </p:txBody>
      </p:sp>
      <p:sp>
        <p:nvSpPr>
          <p:cNvPr id="368" name="Text Box 36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9" name="Text Box 36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 Box 37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Design Issues for Abstract Data Types</a:t>
            </a:r>
          </a:p>
        </p:txBody>
      </p:sp>
      <p:sp>
        <p:nvSpPr>
          <p:cNvPr id="371" name="Text Box 37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The stack ADT suffers from several problems that prevent it from being industrial-strength.</a:t>
            </a:r>
          </a:p>
        </p:txBody>
      </p:sp>
      <p:sp>
        <p:nvSpPr>
          <p:cNvPr id="372" name="Text Box 3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73" name="Text Box 3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Box 3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Naming Conventions</a:t>
            </a:r>
          </a:p>
        </p:txBody>
      </p:sp>
      <p:sp>
        <p:nvSpPr>
          <p:cNvPr id="375" name="Text Box 37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stack ADT functions currently have short, easy-to-understand names, such as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create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/>
              <a:t>If a program has more than one ADT, name clashes are likely.</a:t>
            </a:r>
          </a:p>
          <a:p>
            <a:pPr indent="-342900" marL="342900"/>
            <a:r>
              <a:rPr dirty="0" lang="en-US" smtClean="0"/>
              <a:t>It will probably be necessary for function names to incorporate the ADT name (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stack_create</a:t>
            </a:r>
            <a:r>
              <a:rPr dirty="0" lang="en-US" smtClean="0"/>
              <a:t>).</a:t>
            </a:r>
          </a:p>
        </p:txBody>
      </p:sp>
      <p:sp>
        <p:nvSpPr>
          <p:cNvPr id="376" name="Text Box 3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77" name="Text Box 3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 Box 3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Error Handling</a:t>
            </a:r>
          </a:p>
        </p:txBody>
      </p:sp>
      <p:sp>
        <p:nvSpPr>
          <p:cNvPr id="379" name="Text Box 37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stack ADT deals with errors by displaying an error message and terminating the program.</a:t>
            </a:r>
          </a:p>
          <a:p>
            <a:pPr indent="-342900" marL="342900"/>
            <a:r>
              <a:rPr dirty="0" lang="en-US" smtClean="0"/>
              <a:t>It might be better to provide a way for a program to recover from errors rather than terminating.</a:t>
            </a:r>
          </a:p>
          <a:p>
            <a:pPr indent="-342900" marL="342900"/>
            <a:r>
              <a:rPr dirty="0" lang="en-US" smtClean="0"/>
              <a:t>An alternative is to have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push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pop</a:t>
            </a:r>
            <a:r>
              <a:rPr dirty="0" lang="en-US" smtClean="0"/>
              <a:t> functions return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bool</a:t>
            </a:r>
            <a:r>
              <a:rPr dirty="0" lang="en-US" smtClean="0"/>
              <a:t> value to indicate whether or not they succeeded.</a:t>
            </a:r>
          </a:p>
        </p:txBody>
      </p:sp>
      <p:sp>
        <p:nvSpPr>
          <p:cNvPr id="380" name="Text Box 3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81" name="Text Box 3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Box 38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Error Handling</a:t>
            </a:r>
          </a:p>
        </p:txBody>
      </p:sp>
      <p:sp>
        <p:nvSpPr>
          <p:cNvPr id="383" name="Text Box 38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C standard library contains a parameterized macro named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assert</a:t>
            </a:r>
            <a:r>
              <a:rPr dirty="0" lang="en-US" smtClean="0"/>
              <a:t> that can terminate a program if a specified condition isn’t satisfied.</a:t>
            </a:r>
          </a:p>
          <a:p>
            <a:pPr indent="-342900" marL="342900"/>
            <a:r>
              <a:rPr dirty="0" lang="en-US" smtClean="0"/>
              <a:t>We could use calls of this macro as replacements for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if</a:t>
            </a:r>
            <a:r>
              <a:rPr dirty="0" lang="en-US" smtClean="0"/>
              <a:t> statements and calls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terminate</a:t>
            </a:r>
            <a:r>
              <a:rPr dirty="0" lang="en-US" smtClean="0"/>
              <a:t> that currently appear in the stack ADT.</a:t>
            </a:r>
          </a:p>
        </p:txBody>
      </p:sp>
      <p:sp>
        <p:nvSpPr>
          <p:cNvPr id="384" name="Text Box 38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85" name="Text Box 38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20" name="Text Box 1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C library is itself a collection of modules.</a:t>
            </a:r>
          </a:p>
          <a:p>
            <a:pPr indent="-342900" marL="342900"/>
            <a:r>
              <a:rPr dirty="0" lang="en-US" smtClean="0"/>
              <a:t>Each header in the library serves as the interface to a module.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&lt;stdio.h&gt;</a:t>
            </a:r>
            <a:r>
              <a:rPr dirty="0" lang="en-US" smtClean="0"/>
              <a:t> is the interface to a module containing I/O functions.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&lt;string.h&gt;</a:t>
            </a:r>
            <a:r>
              <a:rPr dirty="0" lang="en-US" smtClean="0"/>
              <a:t> is the interface to a module containing string-handling functions.</a:t>
            </a:r>
          </a:p>
        </p:txBody>
      </p:sp>
      <p:sp>
        <p:nvSpPr>
          <p:cNvPr id="121" name="Text Box 1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2" name="Text Box 1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Box 38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Generic ADTs</a:t>
            </a:r>
          </a:p>
        </p:txBody>
      </p:sp>
      <p:sp>
        <p:nvSpPr>
          <p:cNvPr id="387" name="Text Box 38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Other problems with the stack ADT:</a:t>
            </a:r>
          </a:p>
          <a:p>
            <a:pPr indent="-285750" lvl="1" marL="742950"/>
            <a:r>
              <a:rPr dirty="0" lang="en-US" smtClean="0"/>
              <a:t>Changing the type of items stored in a stack requires modifying the definition of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Item</a:t>
            </a:r>
            <a:r>
              <a:rPr dirty="0" lang="en-US" smtClean="0"/>
              <a:t> type.</a:t>
            </a:r>
          </a:p>
          <a:p>
            <a:pPr indent="-285750" lvl="1" marL="742950"/>
            <a:r>
              <a:rPr dirty="0" lang="en-US" smtClean="0"/>
              <a:t>A program can’t create two stacks whose items have different types.</a:t>
            </a:r>
          </a:p>
          <a:p>
            <a:pPr indent="-342900" marL="342900"/>
            <a:r>
              <a:rPr dirty="0" lang="en-US" smtClean="0"/>
              <a:t>We’d like to have a single “generic” stack type.</a:t>
            </a:r>
          </a:p>
          <a:p>
            <a:pPr indent="-342900" marL="342900"/>
            <a:r>
              <a:rPr dirty="0" lang="en-US" smtClean="0"/>
              <a:t>There’s no completely satisfactory way to create such a type in C.</a:t>
            </a:r>
          </a:p>
        </p:txBody>
      </p:sp>
      <p:sp>
        <p:nvSpPr>
          <p:cNvPr id="388" name="Text Box 38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89" name="Text Box 38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Box 39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Generic ADTs</a:t>
            </a:r>
          </a:p>
        </p:txBody>
      </p:sp>
      <p:sp>
        <p:nvSpPr>
          <p:cNvPr id="391" name="Text Box 39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most common approach uses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void</a:t>
            </a:r>
            <a:r>
              <a:rPr dirty="0" lang="en-US" smtClean="0"/>
              <a:t>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*</a:t>
            </a:r>
            <a:r>
              <a:rPr dirty="0" lang="en-US" smtClean="0"/>
              <a:t> as the item type: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void push(Stack s, 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void *p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</a:t>
            </a:r>
            <a:r>
              <a:rPr b="1" dirty="0" lang="en-US" smtClean="0" sz="2400">
                <a:latin charset="0" pitchFamily="49" typeface="Courier New"/>
                <a:ea charset="0" pitchFamily="49" typeface="Courier New"/>
              </a:rPr>
              <a:t>void *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pop(Stack s);</a:t>
            </a:r>
          </a:p>
          <a:p>
            <a:pPr indent="-342900" marL="342900">
              <a:buNone/>
            </a:pP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0" pitchFamily="49" typeface="Courier New"/>
              </a:rPr>
              <a:t>	pop</a:t>
            </a:r>
            <a:r>
              <a:rPr dirty="0" lang="en-US" smtClean="0">
                <a:solidFill>
                  <a:srgbClr val="000000"/>
                </a:solidFill>
              </a:rPr>
              <a:t> returns a null pointer if the stack is empty.</a:t>
            </a:r>
          </a:p>
          <a:p>
            <a:pPr indent="-342900" marL="342900"/>
            <a:r>
              <a:rPr dirty="0" lang="en-US" smtClean="0"/>
              <a:t>Disadvantages of using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void</a:t>
            </a:r>
            <a:r>
              <a:rPr dirty="0" lang="en-US" smtClean="0"/>
              <a:t>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*</a:t>
            </a:r>
            <a:r>
              <a:rPr dirty="0" lang="en-US" smtClean="0"/>
              <a:t> as the item type:</a:t>
            </a:r>
          </a:p>
          <a:p>
            <a:pPr indent="-285750" lvl="1" marL="742950"/>
            <a:r>
              <a:rPr dirty="0" lang="en-US" smtClean="0"/>
              <a:t>Doesn’t work for data that can’t be represented in pointer form, including basic types such as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int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double</a:t>
            </a:r>
            <a:r>
              <a:rPr dirty="0" lang="en-US" smtClean="0"/>
              <a:t>.</a:t>
            </a:r>
          </a:p>
          <a:p>
            <a:pPr indent="-285750" lvl="1" marL="742950"/>
            <a:r>
              <a:rPr dirty="0" lang="en-US" smtClean="0"/>
              <a:t>Error checking is no longer possible, because stack items can be a mixture of pointers of different types.</a:t>
            </a:r>
          </a:p>
        </p:txBody>
      </p:sp>
      <p:sp>
        <p:nvSpPr>
          <p:cNvPr id="392" name="Text Box 39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93" name="Text Box 39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Box 39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ADTs in Newer Languages</a:t>
            </a:r>
          </a:p>
        </p:txBody>
      </p:sp>
      <p:sp>
        <p:nvSpPr>
          <p:cNvPr id="395" name="Text Box 39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These problems are dealt with much more cleanly in newer C-based languages.</a:t>
            </a:r>
          </a:p>
          <a:p>
            <a:pPr indent="-285750" lvl="1" marL="742950"/>
            <a:r>
              <a:rPr dirty="0" lang="en-US" smtClean="0"/>
              <a:t>Name clashes are prevented by defining function names within a </a:t>
            </a:r>
            <a:r>
              <a:rPr b="1" dirty="0" i="1" lang="en-US" smtClean="0"/>
              <a:t>class.</a:t>
            </a:r>
          </a:p>
          <a:p>
            <a:pPr indent="-285750" lvl="1" marL="742950"/>
            <a:r>
              <a:rPr b="1" dirty="0" i="1" lang="en-US" smtClean="0"/>
              <a:t>Exception handling</a:t>
            </a:r>
            <a:r>
              <a:rPr dirty="0" lang="en-US" smtClean="0"/>
              <a:t> allows functions to “throw” an exception when they detect an error condition.</a:t>
            </a:r>
          </a:p>
          <a:p>
            <a:pPr indent="-285750" lvl="1" marL="742950"/>
            <a:r>
              <a:rPr dirty="0" lang="en-US" smtClean="0"/>
              <a:t>Some languages provide special features for defining generic ADTs. (C++ </a:t>
            </a:r>
            <a:r>
              <a:rPr b="1" dirty="0" i="1" lang="en-US" smtClean="0"/>
              <a:t>templates </a:t>
            </a:r>
            <a:r>
              <a:rPr dirty="0" lang="en-US" smtClean="0"/>
              <a:t>are an example.)</a:t>
            </a:r>
          </a:p>
        </p:txBody>
      </p:sp>
      <p:sp>
        <p:nvSpPr>
          <p:cNvPr id="396" name="Text Box 39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97" name="Text Box 39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Modules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Advantages of dividing a program into modules:</a:t>
            </a:r>
          </a:p>
          <a:p>
            <a:pPr indent="-285750" lvl="1" marL="742950"/>
            <a:r>
              <a:rPr dirty="0" lang="en-US" smtClean="0"/>
              <a:t>Abstraction</a:t>
            </a:r>
          </a:p>
          <a:p>
            <a:pPr indent="-285750" lvl="1" marL="742950"/>
            <a:r>
              <a:rPr dirty="0" lang="en-US" smtClean="0"/>
              <a:t>Reusability</a:t>
            </a:r>
          </a:p>
          <a:p>
            <a:pPr indent="-285750" lvl="1" marL="742950"/>
            <a:r>
              <a:rPr dirty="0" lang="en-US" smtClean="0"/>
              <a:t>Maintainability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4180</Words>
  <Paragraphs>955</Paragraphs>
  <Slides>82</Slides>
  <Notes>0</Notes>
  <TotalTime>0</TotalTime>
  <HiddenSlides>0</HiddenSlides>
  <ScaleCrop>false</ScaleCrop>
  <HyperlinksChanged>false</HyperlinksChanged>
  <Application>Microsoft PowerPoint</Application>
  <PresentationFormat/>
</Properties>
</file>