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2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83" Target="slides/slide66.xml" Type="http://schemas.openxmlformats.org/officeDocument/2006/relationships/slide"/><Relationship Id="rId82" Target="slides/slide65.xml" Type="http://schemas.openxmlformats.org/officeDocument/2006/relationships/slide"/><Relationship Id="rId81" Target="slides/slide64.xml" Type="http://schemas.openxmlformats.org/officeDocument/2006/relationships/slide"/><Relationship Id="rId80" Target="slides/slide63.xml" Type="http://schemas.openxmlformats.org/officeDocument/2006/relationships/slide"/><Relationship Id="rId73" Target="slides/slide56.xml" Type="http://schemas.openxmlformats.org/officeDocument/2006/relationships/slide"/><Relationship Id="rId72" Target="slides/slide55.xml" Type="http://schemas.openxmlformats.org/officeDocument/2006/relationships/slide"/><Relationship Id="rId71" Target="slides/slide54.xml" Type="http://schemas.openxmlformats.org/officeDocument/2006/relationships/slide"/><Relationship Id="rId70" Target="slides/slide53.xml" Type="http://schemas.openxmlformats.org/officeDocument/2006/relationships/slide"/><Relationship Id="rId63" Target="slides/slide46.xml" Type="http://schemas.openxmlformats.org/officeDocument/2006/relationships/slide"/><Relationship Id="rId62" Target="slides/slide45.xml" Type="http://schemas.openxmlformats.org/officeDocument/2006/relationships/slide"/><Relationship Id="rId61" Target="slides/slide44.xml" Type="http://schemas.openxmlformats.org/officeDocument/2006/relationships/slide"/><Relationship Id="rId60" Target="slides/slide43.xml" Type="http://schemas.openxmlformats.org/officeDocument/2006/relationships/slide"/><Relationship Id="rId53" Target="slides/slide36.xml" Type="http://schemas.openxmlformats.org/officeDocument/2006/relationships/slide"/><Relationship Id="rId86" Target="slides/slide69.xml" Type="http://schemas.openxmlformats.org/officeDocument/2006/relationships/slide"/><Relationship Id="rId52" Target="slides/slide35.xml" Type="http://schemas.openxmlformats.org/officeDocument/2006/relationships/slide"/><Relationship Id="rId85" Target="slides/slide68.xml" Type="http://schemas.openxmlformats.org/officeDocument/2006/relationships/slide"/><Relationship Id="rId51" Target="slides/slide34.xml" Type="http://schemas.openxmlformats.org/officeDocument/2006/relationships/slide"/><Relationship Id="rId84" Target="slides/slide67.xml" Type="http://schemas.openxmlformats.org/officeDocument/2006/relationships/slide"/><Relationship Id="rId50" Target="slides/slide33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69" Target="slides/slide52.xml" Type="http://schemas.openxmlformats.org/officeDocument/2006/relationships/slide"/><Relationship Id="rId1" Target="theme/theme1.xml" Type="http://schemas.openxmlformats.org/officeDocument/2006/relationships/theme"/><Relationship Id="rId35" Target="slides/slide18.xml" Type="http://schemas.openxmlformats.org/officeDocument/2006/relationships/slide"/><Relationship Id="rId68" Target="slides/slide51.xml" Type="http://schemas.openxmlformats.org/officeDocument/2006/relationships/slide"/><Relationship Id="rId34" Target="slides/slide17.xml" Type="http://schemas.openxmlformats.org/officeDocument/2006/relationships/slide"/><Relationship Id="rId67" Target="slides/slide50.xml" Type="http://schemas.openxmlformats.org/officeDocument/2006/relationships/slide"/><Relationship Id="rId33" Target="slides/slide16.xml" Type="http://schemas.openxmlformats.org/officeDocument/2006/relationships/slide"/><Relationship Id="rId66" Target="slides/slide49.xml" Type="http://schemas.openxmlformats.org/officeDocument/2006/relationships/slide"/><Relationship Id="rId32" Target="slides/slide15.xml" Type="http://schemas.openxmlformats.org/officeDocument/2006/relationships/slide"/><Relationship Id="rId65" Target="slides/slide48.xml" Type="http://schemas.openxmlformats.org/officeDocument/2006/relationships/slide"/><Relationship Id="rId31" Target="slides/slide14.xml" Type="http://schemas.openxmlformats.org/officeDocument/2006/relationships/slide"/><Relationship Id="rId64" Target="slides/slide47.xml" Type="http://schemas.openxmlformats.org/officeDocument/2006/relationships/slide"/><Relationship Id="rId30" Target="slides/slide13.xml" Type="http://schemas.openxmlformats.org/officeDocument/2006/relationships/slide"/><Relationship Id="rId27" Target="slides/slide10.xml" Type="http://schemas.openxmlformats.org/officeDocument/2006/relationships/slide"/><Relationship Id="rId26" Target="slides/slide9.xml" Type="http://schemas.openxmlformats.org/officeDocument/2006/relationships/slide"/><Relationship Id="rId59" Target="slides/slide42.xml" Type="http://schemas.openxmlformats.org/officeDocument/2006/relationships/slide"/><Relationship Id="rId25" Target="slides/slide8.xml" Type="http://schemas.openxmlformats.org/officeDocument/2006/relationships/slide"/><Relationship Id="rId58" Target="slides/slide41.xml" Type="http://schemas.openxmlformats.org/officeDocument/2006/relationships/slide"/><Relationship Id="rId24" Target="slides/slide7.xml" Type="http://schemas.openxmlformats.org/officeDocument/2006/relationships/slide"/><Relationship Id="rId55" Target="slides/slide38.xml" Type="http://schemas.openxmlformats.org/officeDocument/2006/relationships/slide"/><Relationship Id="rId21" Target="slides/slide4.xml" Type="http://schemas.openxmlformats.org/officeDocument/2006/relationships/slide"/><Relationship Id="rId19" Target="slides/slide2.xml" Type="http://schemas.openxmlformats.org/officeDocument/2006/relationships/slide"/><Relationship Id="rId54" Target="slides/slide37.xml" Type="http://schemas.openxmlformats.org/officeDocument/2006/relationships/slide"/><Relationship Id="rId20" Target="slides/slide3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79" Target="slides/slide62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78" Target="slides/slide61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77" Target="slides/slide60.xml" Type="http://schemas.openxmlformats.org/officeDocument/2006/relationships/slide"/><Relationship Id="rId43" Target="slides/slide26.xml" Type="http://schemas.openxmlformats.org/officeDocument/2006/relationships/slide"/><Relationship Id="rId76" Target="slides/slide59.xml" Type="http://schemas.openxmlformats.org/officeDocument/2006/relationships/slide"/><Relationship Id="rId42" Target="slides/slide25.xml" Type="http://schemas.openxmlformats.org/officeDocument/2006/relationships/slide"/><Relationship Id="rId75" Target="slides/slide58.xml" Type="http://schemas.openxmlformats.org/officeDocument/2006/relationships/slide"/><Relationship Id="rId41" Target="slides/slide24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57.xml" Type="http://schemas.openxmlformats.org/officeDocument/2006/relationships/slide"/><Relationship Id="rId40" Target="slides/slide23.xml" Type="http://schemas.openxmlformats.org/officeDocument/2006/relationships/slide"/><Relationship Id="rId8" Target="slideMasters/slideMaster4.xml" Type="http://schemas.openxmlformats.org/officeDocument/2006/relationships/slideMaster"/><Relationship Id="rId7" Target="slideMasters/slideMaster3.xml" Type="http://schemas.openxmlformats.org/officeDocument/2006/relationships/slideMaster"/><Relationship Id="rId6" Target="slideMasters/slideMaster2.xml" Type="http://schemas.openxmlformats.org/officeDocument/2006/relationships/slideMaster"/><Relationship Id="rId57" Target="slides/slide40.xml" Type="http://schemas.openxmlformats.org/officeDocument/2006/relationships/slide"/><Relationship Id="rId23" Target="slides/slide6.xml" Type="http://schemas.openxmlformats.org/officeDocument/2006/relationships/slide"/><Relationship Id="rId29" Target="slides/slide12.xml" Type="http://schemas.openxmlformats.org/officeDocument/2006/relationships/slide"/><Relationship Id="rId56" Target="slides/slide39.xml" Type="http://schemas.openxmlformats.org/officeDocument/2006/relationships/slide"/><Relationship Id="rId22" Target="slides/slide5.xml" Type="http://schemas.openxmlformats.org/officeDocument/2006/relationships/slide"/><Relationship Id="rId28" Target="slides/slide11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9624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typeface="新細明體"/>
              </a:rPr>
              <a:t>Chapter 20: Low-Level Programming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>
                <a:ea charset="-120" typeface="新細明體"/>
              </a:rPr>
              <a:t>Chapter 20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  <a:ea charset="-120" typeface="新細明體"/>
              </a:rPr>
              <a:t>Low-Level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Complement, </a:t>
            </a:r>
            <a:r>
              <a:rPr dirty="0" i="1" lang="en-US" smtClean="0">
                <a:ea charset="-120" typeface="新細明體"/>
              </a:rPr>
              <a:t>And,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Exclusive </a:t>
            </a:r>
            <a:r>
              <a:rPr dirty="0" i="1" lang="en-US" smtClean="0">
                <a:ea charset="-120" typeface="新細明體"/>
              </a:rPr>
              <a:t>Or, </a:t>
            </a:r>
            <a:r>
              <a:rPr dirty="0" lang="en-US" smtClean="0">
                <a:ea charset="-120" typeface="新細明體"/>
              </a:rPr>
              <a:t>and Inclusive </a:t>
            </a:r>
            <a:r>
              <a:rPr dirty="0" i="1" lang="en-US" smtClean="0">
                <a:ea charset="-120" typeface="新細明體"/>
              </a:rPr>
              <a:t>Or</a:t>
            </a:r>
          </a:p>
        </p:txBody>
      </p:sp>
      <p:sp>
        <p:nvSpPr>
          <p:cNvPr id="128" name="Text Box 128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~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^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|</a:t>
            </a:r>
            <a:r>
              <a:rPr dirty="0" lang="en-US" smtClean="0">
                <a:ea charset="-120" typeface="新細明體"/>
              </a:rPr>
              <a:t> operators perform Boolean operations on all bits in their operands.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^</a:t>
            </a:r>
            <a:r>
              <a:rPr dirty="0" lang="en-US" smtClean="0">
                <a:ea charset="-120" typeface="新細明體"/>
              </a:rPr>
              <a:t> operator produces 0 whenever both operands have a 1 bit, whereas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|</a:t>
            </a:r>
            <a:r>
              <a:rPr dirty="0" lang="en-US" smtClean="0">
                <a:ea charset="-120" typeface="新細明體"/>
              </a:rPr>
              <a:t> produces 1.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129" name="Text Box 1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0" name="Text Box 1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Complement, </a:t>
            </a:r>
            <a:r>
              <a:rPr dirty="0" i="1" lang="en-US" smtClean="0">
                <a:ea charset="-120" typeface="新細明體"/>
              </a:rPr>
              <a:t>And,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Exclusive </a:t>
            </a:r>
            <a:r>
              <a:rPr dirty="0" i="1" lang="en-US" smtClean="0">
                <a:ea charset="-120" typeface="新細明體"/>
              </a:rPr>
              <a:t>Or, </a:t>
            </a:r>
            <a:r>
              <a:rPr dirty="0" lang="en-US" smtClean="0">
                <a:ea charset="-120" typeface="新細明體"/>
              </a:rPr>
              <a:t>and Inclusive </a:t>
            </a:r>
            <a:r>
              <a:rPr dirty="0" i="1" lang="en-US" smtClean="0">
                <a:ea charset="-120" typeface="新細明體"/>
              </a:rPr>
              <a:t>Or</a:t>
            </a:r>
          </a:p>
        </p:txBody>
      </p:sp>
      <p:sp>
        <p:nvSpPr>
          <p:cNvPr id="132" name="Text Box 132"/>
          <p:cNvSpPr>
            <a:spLocks/>
          </p:cNvSpPr>
          <p:nvPr>
            <p:ph type="obj"/>
          </p:nvPr>
        </p:nvSpPr>
        <p:spPr>
          <a:xfrm>
            <a:off x="685800" y="1600200"/>
            <a:ext cx="78486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Examples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~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^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|</a:t>
            </a:r>
            <a:r>
              <a:rPr dirty="0" lang="en-US" smtClean="0">
                <a:ea charset="-120" typeface="新細明體"/>
              </a:rPr>
              <a:t> operators:</a:t>
            </a:r>
          </a:p>
          <a:p>
            <a:pPr indent="-342900" marL="342900">
              <a:lnSpc>
                <a:spcPct val="75000"/>
              </a:lnSpc>
              <a:spcBef>
                <a:spcPts val="11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unsigned short i, j, k;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i = 21;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/* i is now    21 (binary 0000000000010101) */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endParaRPr dirty="0" lang="en-US" smtClean="0" sz="5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j = 56;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/* j is now    56 (binary 0000000000111000) */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endParaRPr dirty="0" lang="en-US" smtClean="0" sz="5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k = ~i;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/* k is now 65514 (binary 1111111111101010) */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endParaRPr dirty="0" lang="en-US" smtClean="0" sz="5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k = i &amp; j;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/* k is now    16 (binary 0000000000010000) */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endParaRPr dirty="0" lang="en-US" smtClean="0" sz="5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k = i ^ j;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/* k is now    45 (binary 0000000000101101) */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endParaRPr dirty="0" lang="en-US" smtClean="0" sz="5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k = i | j;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 /* k is now    61 (binary 0000000000111101) */</a:t>
            </a:r>
          </a:p>
        </p:txBody>
      </p:sp>
      <p:sp>
        <p:nvSpPr>
          <p:cNvPr id="133" name="Text Box 1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</a:t>
            </a:r>
            <a:r>
              <a:rPr dirty="0" lang="en-US" smtClean="0" sz="900">
                <a:solidFill>
                  <a:srgbClr val="C6A02E"/>
                </a:solidFill>
                <a:latin charset="0" typeface="Arial"/>
                <a:ea charset="-120" typeface="新細明體"/>
              </a:rPr>
              <a:t>a</a:t>
            </a: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4" name="Text Box 1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3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Complement, </a:t>
            </a:r>
            <a:r>
              <a:rPr dirty="0" i="1" lang="en-US" smtClean="0">
                <a:ea charset="-120" typeface="新細明體"/>
              </a:rPr>
              <a:t>And,</a:t>
            </a:r>
            <a:r>
              <a:rPr dirty="0" lang="en-US" smtClean="0">
                <a:ea charset="-120" typeface="新細明體"/>
              </a:rPr>
              <a:t/>
            </a:r>
            <a:br>
              <a:rPr dirty="0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Exclusive </a:t>
            </a:r>
            <a:r>
              <a:rPr dirty="0" i="1" lang="en-US" smtClean="0">
                <a:ea charset="-120" typeface="新細明體"/>
              </a:rPr>
              <a:t>Or, </a:t>
            </a:r>
            <a:r>
              <a:rPr dirty="0" lang="en-US" smtClean="0">
                <a:ea charset="-120" typeface="新細明體"/>
              </a:rPr>
              <a:t>and Inclusive </a:t>
            </a:r>
            <a:r>
              <a:rPr dirty="0" i="1" lang="en-US" smtClean="0">
                <a:ea charset="-120" typeface="新細明體"/>
              </a:rPr>
              <a:t>Or</a:t>
            </a:r>
          </a:p>
        </p:txBody>
      </p:sp>
      <p:sp>
        <p:nvSpPr>
          <p:cNvPr id="136" name="Text Box 136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~</a:t>
            </a:r>
            <a:r>
              <a:rPr dirty="0" lang="en-US" smtClean="0">
                <a:ea charset="-120" typeface="新細明體"/>
              </a:rPr>
              <a:t> operator can be used to help make low-level programs more portable.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An integer whose bits are all 1: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~0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An integer whose bits are all 1 except for the last five: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~0x1f</a:t>
            </a:r>
          </a:p>
        </p:txBody>
      </p:sp>
      <p:sp>
        <p:nvSpPr>
          <p:cNvPr id="137" name="Text Box 1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38" name="Text Box 1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1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Complement, </a:t>
            </a:r>
            <a:r>
              <a:rPr dirty="0" i="1" lang="en-US" smtClean="0">
                <a:ea charset="-120" typeface="新細明體"/>
              </a:rPr>
              <a:t>And,</a:t>
            </a:r>
            <a:br>
              <a:rPr dirty="0" i="1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Exclusive </a:t>
            </a:r>
            <a:r>
              <a:rPr dirty="0" i="1" lang="en-US" smtClean="0">
                <a:ea charset="-120" typeface="新細明體"/>
              </a:rPr>
              <a:t>Or,</a:t>
            </a:r>
            <a:r>
              <a:rPr dirty="0" lang="en-US" smtClean="0">
                <a:ea charset="-120" typeface="新細明體"/>
              </a:rPr>
              <a:t> and Inclusive </a:t>
            </a:r>
            <a:r>
              <a:rPr dirty="0" i="1" lang="en-US" smtClean="0">
                <a:ea charset="-120" typeface="新細明體"/>
              </a:rPr>
              <a:t>Or</a:t>
            </a:r>
          </a:p>
        </p:txBody>
      </p:sp>
      <p:sp>
        <p:nvSpPr>
          <p:cNvPr id="140" name="Text Box 140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Each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~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^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|</a:t>
            </a:r>
            <a:r>
              <a:rPr dirty="0" lang="en-US" smtClean="0">
                <a:ea charset="-120" typeface="新細明體"/>
              </a:rPr>
              <a:t> operators has a different precedence: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Highest:	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~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	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&amp;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	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^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Lowest:	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|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Examples: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~j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|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k</a:t>
            </a:r>
            <a:r>
              <a:rPr dirty="0" lang="en-US" smtClean="0" sz="2400">
                <a:ea charset="-120" typeface="新細明體"/>
              </a:rPr>
              <a:t>  means 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(i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(~j))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|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k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^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~k</a:t>
            </a:r>
            <a:r>
              <a:rPr dirty="0" lang="en-US" smtClean="0" sz="2400">
                <a:ea charset="-120" typeface="新細明體"/>
              </a:rPr>
              <a:t>  means 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^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(j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(~k))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Using parentheses helps avoid confusion.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141" name="Text Box 14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2" name="Text Box 14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14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Complement, </a:t>
            </a:r>
            <a:r>
              <a:rPr dirty="0" i="1" lang="en-US" smtClean="0">
                <a:ea charset="-120" typeface="新細明體"/>
              </a:rPr>
              <a:t>And,</a:t>
            </a:r>
            <a:br>
              <a:rPr dirty="0" i="1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Exclusive </a:t>
            </a:r>
            <a:r>
              <a:rPr dirty="0" i="1" lang="en-US" smtClean="0">
                <a:ea charset="-120" typeface="新細明體"/>
              </a:rPr>
              <a:t>Or,</a:t>
            </a:r>
            <a:r>
              <a:rPr dirty="0" lang="en-US" smtClean="0">
                <a:ea charset="-120" typeface="新細明體"/>
              </a:rPr>
              <a:t> and Inclusive </a:t>
            </a:r>
            <a:r>
              <a:rPr dirty="0" i="1" lang="en-US" smtClean="0">
                <a:ea charset="-120" typeface="新細明體"/>
              </a:rPr>
              <a:t>Or</a:t>
            </a:r>
          </a:p>
        </p:txBody>
      </p:sp>
      <p:sp>
        <p:nvSpPr>
          <p:cNvPr id="144" name="Text Box 144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700">
                <a:ea charset="-120" typeface="新細明體"/>
              </a:rPr>
              <a:t>The compound assignment operators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&amp;=</a:t>
            </a:r>
            <a:r>
              <a:rPr dirty="0" lang="en-US" smtClean="0" sz="2700">
                <a:ea charset="-120" typeface="新細明體"/>
              </a:rPr>
              <a:t>,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^=</a:t>
            </a:r>
            <a:r>
              <a:rPr dirty="0" lang="en-US" smtClean="0" sz="2700">
                <a:ea charset="-120" typeface="新細明體"/>
              </a:rPr>
              <a:t>, and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|=</a:t>
            </a:r>
            <a:r>
              <a:rPr dirty="0" lang="en-US" smtClean="0" sz="2700">
                <a:ea charset="-120" typeface="新細明體"/>
              </a:rPr>
              <a:t> correspond to the bitwise operators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 sz="2700">
                <a:ea charset="-120" typeface="新細明體"/>
              </a:rPr>
              <a:t>,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^</a:t>
            </a:r>
            <a:r>
              <a:rPr dirty="0" lang="en-US" smtClean="0" sz="2700">
                <a:ea charset="-120" typeface="新細明體"/>
              </a:rPr>
              <a:t>, and </a:t>
            </a:r>
            <a:r>
              <a:rPr dirty="0" lang="en-US" smtClean="0" sz="2700">
                <a:latin charset="0" pitchFamily="49" typeface="Courier New"/>
                <a:ea charset="-120" typeface="新細明體"/>
              </a:rPr>
              <a:t>|</a:t>
            </a:r>
            <a:r>
              <a:rPr dirty="0" lang="en-US" smtClean="0" sz="270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= 21;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21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0000000000010101)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j = 56;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56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0000000000111000)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&amp;= j;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16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0000000000010000)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^= j;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40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0000000000101000)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|= j;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56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0000000000111000)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</p:txBody>
      </p:sp>
      <p:sp>
        <p:nvSpPr>
          <p:cNvPr id="145" name="Text Box 1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46" name="Text Box 1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47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Bitwise Operators to Access Bits</a:t>
            </a:r>
          </a:p>
        </p:txBody>
      </p:sp>
      <p:sp>
        <p:nvSpPr>
          <p:cNvPr id="148" name="Text Box 14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bitwise operators can be used to extract or modify data stored in a small number of bits.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Common single-bit operations: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Setting a bit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Clearing a bit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Testing a bit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Assumptions: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is a 16-bit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short</a:t>
            </a:r>
            <a:r>
              <a:rPr dirty="0" lang="en-US" smtClean="0">
                <a:ea charset="-120" typeface="新細明體"/>
              </a:rPr>
              <a:t> variable.</a:t>
            </a:r>
          </a:p>
          <a:p>
            <a:pPr indent="-285750" lvl="1" marL="742950">
              <a:spcBef>
                <a:spcPts val="500"/>
              </a:spcBef>
            </a:pPr>
            <a:r>
              <a:rPr dirty="0" lang="en-US" smtClean="0">
                <a:ea charset="-120" typeface="新細明體"/>
              </a:rPr>
              <a:t>The leftmost—or </a:t>
            </a:r>
            <a:r>
              <a:rPr b="1" dirty="0" i="1" lang="en-US" smtClean="0">
                <a:ea charset="-120" typeface="新細明體"/>
              </a:rPr>
              <a:t>most significant</a:t>
            </a:r>
            <a:r>
              <a:rPr dirty="0" lang="en-US" smtClean="0">
                <a:ea charset="-120" typeface="新細明體"/>
              </a:rPr>
              <a:t>—bit is numbered 15 and the least significant is numbered 0.</a:t>
            </a:r>
          </a:p>
        </p:txBody>
      </p:sp>
      <p:sp>
        <p:nvSpPr>
          <p:cNvPr id="149" name="Text Box 14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0" name="Text Box 15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51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Bitwise Operators to Access Bits</a:t>
            </a:r>
          </a:p>
        </p:txBody>
      </p:sp>
      <p:sp>
        <p:nvSpPr>
          <p:cNvPr id="152" name="Text Box 15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Setting a bit.</a:t>
            </a:r>
            <a:r>
              <a:rPr dirty="0" lang="en-US" smtClean="0">
                <a:ea charset="-120" typeface="新細明體"/>
              </a:rPr>
              <a:t> The easiest way to set bit 4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is to </a:t>
            </a:r>
            <a:r>
              <a:rPr dirty="0" i="1" lang="en-US" smtClean="0">
                <a:ea charset="-120" typeface="新細明體"/>
              </a:rPr>
              <a:t>or</a:t>
            </a:r>
            <a:r>
              <a:rPr dirty="0" lang="en-US" smtClean="0">
                <a:ea charset="-120" typeface="新細明體"/>
              </a:rPr>
              <a:t> the value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with the constant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0x0010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i = 0x0000;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/* i is now 0000000000000000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i |= 0x0010;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/* i is now 0000000000010000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the position of the bit is stored in the variable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, a shift operator can be used to create the mask: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i |= 1 &lt;&lt; j;        /* sets bit j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Example: 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 has the value 3, then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1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&lt;&lt;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 is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0x0008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endParaRPr dirty="0" lang="en-US" smtClean="0">
              <a:solidFill>
                <a:srgbClr val="000000"/>
              </a:solidFill>
              <a:ea charset="-120" typeface="新細明體"/>
            </a:endParaRPr>
          </a:p>
        </p:txBody>
      </p:sp>
      <p:sp>
        <p:nvSpPr>
          <p:cNvPr id="153" name="Text Box 15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4" name="Text Box 15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155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Bitwise Operators to Access Bits</a:t>
            </a:r>
          </a:p>
        </p:txBody>
      </p:sp>
      <p:sp>
        <p:nvSpPr>
          <p:cNvPr id="156" name="Text Box 15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Clearing a bit.</a:t>
            </a:r>
            <a:r>
              <a:rPr dirty="0" lang="en-US" smtClean="0">
                <a:ea charset="-120" typeface="新細明體"/>
              </a:rPr>
              <a:t> Clearing bit 4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requires a mask with a 0 bit in position 4 and 1 bits everywhere else: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= 0x00ff;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i is now 0000000011111111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&amp;= ~0x0010;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i is now 0000000011101111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statement that clears a bit whose position is stored in a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&amp;= ~(1 &lt;&lt; j);     /* clears bit j */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157" name="Text Box 15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58" name="Text Box 15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Box 159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Bitwise Operators to Access Bits</a:t>
            </a:r>
          </a:p>
        </p:txBody>
      </p:sp>
      <p:sp>
        <p:nvSpPr>
          <p:cNvPr id="160" name="Text Box 16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Testing a bit.</a:t>
            </a:r>
            <a:r>
              <a:rPr dirty="0" lang="en-US" smtClean="0">
                <a:ea charset="-120" typeface="新細明體"/>
              </a:rPr>
              <a:t> 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if</a:t>
            </a:r>
            <a:r>
              <a:rPr dirty="0" lang="en-US" smtClean="0">
                <a:ea charset="-120" typeface="新細明體"/>
              </a:rPr>
              <a:t> statement that tests whether bit 4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is set: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if (i &amp; 0x0010) …   /* tests bit 4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statement that tests whether bit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 is set: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if (i &amp; 1 &lt;&lt; j) …   /* tests bit j */ 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161" name="Text Box 16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62" name="Text Box 16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163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Bitwise Operators to Access Bits</a:t>
            </a:r>
          </a:p>
        </p:txBody>
      </p:sp>
      <p:sp>
        <p:nvSpPr>
          <p:cNvPr id="164" name="Text Box 16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Working with bits is easier if they are given names.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Suppose that bits 0, 1, and 2 of a number correspond to the colors blue, green, and red, respectively.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Names that represent the three bit positions: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BLUE 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GREEN 2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#define RED   4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165" name="Text Box 16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66" name="Text Box 16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Introduction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Previous chapters have described C’s high-level, machine-independent features.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However, some kinds of programs need to perform operations at the bit level: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Systems programs (compilers and operating systems)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Encryption programs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Graphics programs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Programs for which fast execution and/or efficient use of space is critical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Network packet processing</a:t>
            </a: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 167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Bitwise Operators to Access Bits</a:t>
            </a:r>
          </a:p>
        </p:txBody>
      </p:sp>
      <p:sp>
        <p:nvSpPr>
          <p:cNvPr id="168" name="Text Box 16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Examples of setting, clearing, and testing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BLUE</a:t>
            </a:r>
            <a:r>
              <a:rPr dirty="0" lang="en-US" smtClean="0">
                <a:ea charset="-120" typeface="新細明體"/>
              </a:rPr>
              <a:t> bit: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|= BLUE;        /* sets BLUE bit  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&amp;= ~BLUE;       /* clears BLUE bit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if (i &amp; BLUE) …   /* tests BLUE bit 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169" name="Text Box 16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0" name="Text Box 17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Box 171"/>
          <p:cNvSpPr>
            <a:spLocks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the Bitwise Operators to Access Bits</a:t>
            </a:r>
          </a:p>
        </p:txBody>
      </p:sp>
      <p:sp>
        <p:nvSpPr>
          <p:cNvPr id="172" name="Text Box 17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It’s also easy to set, clear, or test several bits at time: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|= BLUE | GREEN;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sets BLUE and GREEN bits  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&amp;= ~(BLUE | GREEN);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clears BLUE and GREEN bits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if (i &amp; (BLUE | GREEN)) 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tests BLUE and GREEN bits 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if</a:t>
            </a:r>
            <a:r>
              <a:rPr dirty="0" lang="en-US" smtClean="0">
                <a:ea charset="-120" typeface="新細明體"/>
              </a:rPr>
              <a:t> statement tests whether either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BLUE</a:t>
            </a:r>
            <a:r>
              <a:rPr dirty="0" lang="en-US" smtClean="0">
                <a:ea charset="-120" typeface="新細明體"/>
              </a:rPr>
              <a:t> bit or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GREEN</a:t>
            </a:r>
            <a:r>
              <a:rPr dirty="0" lang="en-US" smtClean="0">
                <a:ea charset="-120" typeface="新細明體"/>
              </a:rPr>
              <a:t> bit is set.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173" name="Text Box 17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4" name="Text Box 17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75"/>
          <p:cNvSpPr>
            <a:spLocks/>
          </p:cNvSpPr>
          <p:nvPr>
            <p:ph type="title"/>
          </p:nvPr>
        </p:nvSpPr>
        <p:spPr>
          <a:xfrm>
            <a:off x="381000" y="762000"/>
            <a:ext cx="8385175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Using the Bitwise Operators to Access Bit-Fields</a:t>
            </a:r>
          </a:p>
        </p:txBody>
      </p:sp>
      <p:sp>
        <p:nvSpPr>
          <p:cNvPr id="176" name="Text Box 17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Dealing with a group of several consecutive bits (a </a:t>
            </a:r>
            <a:r>
              <a:rPr b="1" dirty="0" i="1" lang="en-US" smtClean="0">
                <a:ea charset="-120" typeface="新細明體"/>
              </a:rPr>
              <a:t>bit-field</a:t>
            </a:r>
            <a:r>
              <a:rPr dirty="0" lang="en-US" smtClean="0">
                <a:ea charset="-120" typeface="新細明體"/>
              </a:rPr>
              <a:t>) is slightly more complicated than working with single bits.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Common bit-field operations: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Modifying a bit-field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Retrieving a bit-field</a:t>
            </a:r>
          </a:p>
          <a:p>
            <a:pPr indent="-285750" lvl="1" marL="742950"/>
            <a:endParaRPr dirty="0" lang="en-US" smtClean="0">
              <a:ea charset="-120" typeface="新細明體"/>
            </a:endParaRPr>
          </a:p>
        </p:txBody>
      </p:sp>
      <p:sp>
        <p:nvSpPr>
          <p:cNvPr id="177" name="Text Box 17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78" name="Text Box 17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Box 179"/>
          <p:cNvSpPr>
            <a:spLocks/>
          </p:cNvSpPr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Using the Bitwise Operators to Access Bit-Fields</a:t>
            </a:r>
          </a:p>
        </p:txBody>
      </p:sp>
      <p:sp>
        <p:nvSpPr>
          <p:cNvPr id="180" name="Text Box 18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Modifying a bit-field.</a:t>
            </a:r>
            <a:r>
              <a:rPr dirty="0" lang="en-US" smtClean="0">
                <a:ea charset="-120" typeface="新細明體"/>
              </a:rPr>
              <a:t> Modifying a bit-field requires two operations: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 bitwise </a:t>
            </a:r>
            <a:r>
              <a:rPr dirty="0" i="1" lang="en-US" smtClean="0">
                <a:ea charset="-120" typeface="新細明體"/>
              </a:rPr>
              <a:t>and</a:t>
            </a:r>
            <a:r>
              <a:rPr dirty="0" lang="en-US" smtClean="0">
                <a:ea charset="-120" typeface="新細明體"/>
              </a:rPr>
              <a:t> (to clear the bit-field)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 bitwise </a:t>
            </a:r>
            <a:r>
              <a:rPr dirty="0" i="1" lang="en-US" smtClean="0">
                <a:ea charset="-120" typeface="新細明體"/>
              </a:rPr>
              <a:t>or</a:t>
            </a:r>
            <a:r>
              <a:rPr dirty="0" lang="en-US" smtClean="0">
                <a:ea charset="-120" typeface="新細明體"/>
              </a:rPr>
              <a:t> (to store new bits in the bit-field)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= i &amp; ~0x0070 | 0x0050;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stores 101 in bits 4-6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 operator clears bits 4–6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;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|</a:t>
            </a:r>
            <a:r>
              <a:rPr dirty="0" lang="en-US" smtClean="0">
                <a:ea charset="-120" typeface="新細明體"/>
              </a:rPr>
              <a:t> operator then sets bits 6 and 4.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181" name="Text Box 18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2" name="Text Box 18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 Box 183"/>
          <p:cNvSpPr>
            <a:spLocks/>
          </p:cNvSpPr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Using the Bitwise Operators to Access Bit-Fields</a:t>
            </a:r>
          </a:p>
        </p:txBody>
      </p:sp>
      <p:sp>
        <p:nvSpPr>
          <p:cNvPr id="184" name="Text Box 18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To generalize the example, assume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 contains the value to be stored in bits 4–6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 will need to be shifted into position before the bitwise </a:t>
            </a:r>
            <a:r>
              <a:rPr dirty="0" i="1" lang="en-US" smtClean="0">
                <a:ea charset="-120" typeface="新細明體"/>
              </a:rPr>
              <a:t>or</a:t>
            </a:r>
            <a:r>
              <a:rPr dirty="0" lang="en-US" smtClean="0">
                <a:ea charset="-120" typeface="新細明體"/>
              </a:rPr>
              <a:t> is performed: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= (i &amp; ~0x0070) | (j &lt;&lt; 4);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stores j in bits 4-6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|</a:t>
            </a:r>
            <a:r>
              <a:rPr dirty="0" lang="en-US" smtClean="0">
                <a:ea charset="-120" typeface="新細明體"/>
              </a:rPr>
              <a:t> operator has lower precedence than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&lt;&lt;</a:t>
            </a:r>
            <a:r>
              <a:rPr dirty="0" lang="en-US" smtClean="0">
                <a:ea charset="-120" typeface="新細明體"/>
              </a:rPr>
              <a:t>, so the parentheses can be dropped: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i = i &amp; ~0x0070 | j &lt;&lt; 4;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185" name="Text Box 18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86" name="Text Box 18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 Box 187"/>
          <p:cNvSpPr>
            <a:spLocks/>
          </p:cNvSpPr>
          <p:nvPr>
            <p:ph type="title"/>
          </p:nvPr>
        </p:nvSpPr>
        <p:spPr>
          <a:xfrm>
            <a:off x="381000" y="762000"/>
            <a:ext cx="83820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typeface="新細明體"/>
              </a:rPr>
              <a:t>Using the Bitwise Operators to Access Bit-Fields</a:t>
            </a:r>
          </a:p>
        </p:txBody>
      </p:sp>
      <p:sp>
        <p:nvSpPr>
          <p:cNvPr id="188" name="Text Box 18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b="1" dirty="0" i="1" lang="en-US" smtClean="0">
                <a:ea charset="-120" typeface="新細明體"/>
              </a:rPr>
              <a:t>Retrieving a bit-field.</a:t>
            </a:r>
            <a:r>
              <a:rPr dirty="0" lang="en-US" smtClean="0">
                <a:ea charset="-120" typeface="新細明體"/>
              </a:rPr>
              <a:t> Fetching a bit-field at the right end of a number (in the least significant bits) is easy: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j = i &amp; 0x0007;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retrieves bits 0-2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the bit-field isn’t at the right end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, we can first shift the bit-field to the end before extracting the field using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 operator: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j = (i &gt;&gt; 4) &amp; 0x0007;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retrieves bits 4-6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189" name="Text Box 18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0" name="Text Box 19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19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XOR Encryption</a:t>
            </a:r>
          </a:p>
        </p:txBody>
      </p:sp>
      <p:sp>
        <p:nvSpPr>
          <p:cNvPr id="192" name="Text Box 19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One of the simplest ways to encrypt data is to exclusive-</a:t>
            </a:r>
            <a:r>
              <a:rPr dirty="0" i="1" lang="en-US" smtClean="0">
                <a:ea charset="-120" typeface="新細明體"/>
              </a:rPr>
              <a:t>or</a:t>
            </a:r>
            <a:r>
              <a:rPr dirty="0" lang="en-US" smtClean="0">
                <a:ea charset="-120" typeface="新細明體"/>
              </a:rPr>
              <a:t> (XOR) each character with a secret key.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Suppose that the key is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XORing this key with the character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z</a:t>
            </a:r>
            <a:r>
              <a:rPr dirty="0" lang="en-US" smtClean="0">
                <a:ea charset="-120" typeface="新細明體"/>
              </a:rPr>
              <a:t> yields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\</a:t>
            </a:r>
            <a:r>
              <a:rPr dirty="0" lang="en-US" smtClean="0">
                <a:ea charset="-120" typeface="新細明體"/>
              </a:rPr>
              <a:t> character: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	00100110  (ASCII code for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 sz="2400">
                <a:ea charset="-120" typeface="新細明體"/>
              </a:rPr>
              <a:t>)</a:t>
            </a:r>
          </a:p>
          <a:p>
            <a:pPr indent="-342900" marL="342900">
              <a:spcBef>
                <a:spcPct val="0"/>
              </a:spcBef>
              <a:buNone/>
            </a:pPr>
            <a:r>
              <a:rPr dirty="0" lang="en-US" smtClean="0" sz="2400">
                <a:ea charset="-120" typeface="新細明體"/>
              </a:rPr>
              <a:t>	XOR	</a:t>
            </a:r>
            <a:r>
              <a:rPr dirty="0" lang="en-US" smtClean="0" sz="2400" u="sng">
                <a:ea charset="-120" typeface="新細明體"/>
              </a:rPr>
              <a:t>01111010</a:t>
            </a:r>
            <a:r>
              <a:rPr dirty="0" lang="en-US" smtClean="0" sz="2400">
                <a:ea charset="-120" typeface="新細明體"/>
              </a:rPr>
              <a:t>  (ASCII code for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z</a:t>
            </a:r>
            <a:r>
              <a:rPr dirty="0" lang="en-US" smtClean="0" sz="2400">
                <a:ea charset="-120" typeface="新細明體"/>
              </a:rPr>
              <a:t>)</a:t>
            </a:r>
          </a:p>
          <a:p>
            <a:pPr indent="-342900" marL="342900">
              <a:spcBef>
                <a:spcPct val="0"/>
              </a:spcBef>
              <a:buNone/>
            </a:pPr>
            <a:r>
              <a:rPr dirty="0" lang="en-US" smtClean="0" sz="2400">
                <a:ea charset="-120" typeface="新細明體"/>
              </a:rPr>
              <a:t>		01011100  (ASCII code for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\</a:t>
            </a:r>
            <a:r>
              <a:rPr dirty="0" lang="en-US" smtClean="0" sz="2400">
                <a:ea charset="-120" typeface="新細明體"/>
              </a:rPr>
              <a:t>)</a:t>
            </a:r>
          </a:p>
          <a:p>
            <a:pPr indent="-342900" marL="342900">
              <a:spcBef>
                <a:spcPct val="0"/>
              </a:spcBef>
              <a:buNone/>
            </a:pPr>
            <a:endParaRPr dirty="0" lang="en-US" smtClean="0" sz="2400">
              <a:ea charset="-120" typeface="新細明體"/>
            </a:endParaRPr>
          </a:p>
        </p:txBody>
      </p:sp>
      <p:sp>
        <p:nvSpPr>
          <p:cNvPr id="193" name="Text Box 19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4" name="Text Box 19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 Box 1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XOR Encryption</a:t>
            </a:r>
          </a:p>
        </p:txBody>
      </p:sp>
      <p:sp>
        <p:nvSpPr>
          <p:cNvPr id="196" name="Text Box 1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Decrypting a message is done by applying the same algorithm:</a:t>
            </a:r>
          </a:p>
          <a:p>
            <a:pPr indent="-342900" marL="342900">
              <a:buNone/>
            </a:pPr>
            <a:r>
              <a:rPr dirty="0" lang="en-US" smtClean="0" sz="2400">
                <a:ea charset="-120" typeface="新細明體"/>
              </a:rPr>
              <a:t>		00100110  (ASCII code for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 sz="2400">
                <a:ea charset="-120" typeface="新細明體"/>
              </a:rPr>
              <a:t>)</a:t>
            </a:r>
          </a:p>
          <a:p>
            <a:pPr indent="-342900" marL="342900">
              <a:spcBef>
                <a:spcPct val="0"/>
              </a:spcBef>
              <a:buNone/>
            </a:pPr>
            <a:r>
              <a:rPr dirty="0" lang="en-US" smtClean="0" sz="2400">
                <a:ea charset="-120" typeface="新細明體"/>
              </a:rPr>
              <a:t>	XOR	</a:t>
            </a:r>
            <a:r>
              <a:rPr dirty="0" lang="en-US" smtClean="0" sz="2400" u="sng">
                <a:ea charset="-120" typeface="新細明體"/>
              </a:rPr>
              <a:t>01011100</a:t>
            </a:r>
            <a:r>
              <a:rPr dirty="0" lang="en-US" smtClean="0" sz="2400">
                <a:ea charset="-120" typeface="新細明體"/>
              </a:rPr>
              <a:t>  (ASCII code for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\</a:t>
            </a:r>
            <a:r>
              <a:rPr dirty="0" lang="en-US" smtClean="0" sz="2400">
                <a:ea charset="-120" typeface="新細明體"/>
              </a:rPr>
              <a:t>)</a:t>
            </a:r>
          </a:p>
          <a:p>
            <a:pPr indent="-342900" marL="342900">
              <a:spcBef>
                <a:spcPct val="0"/>
              </a:spcBef>
              <a:buNone/>
            </a:pPr>
            <a:r>
              <a:rPr dirty="0" lang="en-US" smtClean="0" sz="2400">
                <a:ea charset="-120" typeface="新細明體"/>
              </a:rPr>
              <a:t>		01111010  (ASCII code for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z</a:t>
            </a:r>
            <a:r>
              <a:rPr dirty="0" lang="en-US" smtClean="0" sz="2400">
                <a:ea charset="-120" typeface="新細明體"/>
              </a:rPr>
              <a:t>)</a:t>
            </a:r>
          </a:p>
          <a:p>
            <a:pPr indent="-342900" marL="342900">
              <a:spcBef>
                <a:spcPct val="0"/>
              </a:spcBef>
              <a:buNone/>
            </a:pPr>
            <a:endParaRPr dirty="0" lang="en-US" smtClean="0" sz="2400">
              <a:ea charset="-120" typeface="新細明體"/>
            </a:endParaRPr>
          </a:p>
        </p:txBody>
      </p:sp>
      <p:sp>
        <p:nvSpPr>
          <p:cNvPr id="197" name="Text Box 1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98" name="Text Box 1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 Box 1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XOR Encryption</a:t>
            </a:r>
          </a:p>
        </p:txBody>
      </p:sp>
      <p:sp>
        <p:nvSpPr>
          <p:cNvPr id="200" name="Text Box 2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xor.c</a:t>
            </a:r>
            <a:r>
              <a:rPr dirty="0" lang="en-US" smtClean="0">
                <a:ea charset="-120" typeface="新細明體"/>
              </a:rPr>
              <a:t> program encrypts a message by XORing each character with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original message can be entered by the user or read from a file using input redirection.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encrypted message can be viewed on the screen or saved in a file using output redirection.</a:t>
            </a:r>
          </a:p>
        </p:txBody>
      </p:sp>
      <p:sp>
        <p:nvSpPr>
          <p:cNvPr id="201" name="Text Box 2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2" name="Text Box 2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 Box 2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XOR Encryption</a:t>
            </a:r>
          </a:p>
        </p:txBody>
      </p:sp>
      <p:sp>
        <p:nvSpPr>
          <p:cNvPr id="204" name="Text Box 2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A sample file named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msg</a:t>
            </a:r>
            <a:r>
              <a:rPr dirty="0" lang="en-US" smtClean="0">
                <a:solidFill>
                  <a:srgbClr val="000000"/>
                </a:solidFill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	Trust not him with your secrets, who, when left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	alone in your room, turns over your papers.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solidFill>
                  <a:srgbClr val="000000"/>
                </a:solidFill>
                <a:latin charset="0" pitchFamily="49" typeface="Courier New"/>
                <a:ea charset="-120" typeface="新細明體"/>
              </a:rPr>
              <a:t>	            --Johann Kaspar Lavater (1741-1801)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command that encrypts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msg</a:t>
            </a:r>
            <a:r>
              <a:rPr dirty="0" lang="en-US" smtClean="0">
                <a:ea charset="-120" typeface="新細明體"/>
              </a:rPr>
              <a:t>, saving the encrypted message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newmsg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xor &lt;msg &gt;newmsg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Contents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newmsg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rTSUR HIR NOK QORN _IST UCETCRU, QNI, QNCH JC@R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GJIHC OH _IST TIIK, RSTHU IPCT _IST VGVCTU. 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          --lINGHH mGUVGT jGPGRCT (1741-1801)</a:t>
            </a:r>
          </a:p>
        </p:txBody>
      </p:sp>
      <p:sp>
        <p:nvSpPr>
          <p:cNvPr id="205" name="Text Box 2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06" name="Text Box 2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Operators</a:t>
            </a:r>
          </a:p>
        </p:txBody>
      </p:sp>
      <p:sp>
        <p:nvSpPr>
          <p:cNvPr id="100" name="Text Box 1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C provides six </a:t>
            </a:r>
            <a:r>
              <a:rPr b="1" dirty="0" i="1" lang="en-US" smtClean="0">
                <a:ea charset="-120" typeface="新細明體"/>
              </a:rPr>
              <a:t>bitwise operators,</a:t>
            </a:r>
            <a:r>
              <a:rPr dirty="0" lang="en-US" smtClean="0">
                <a:ea charset="-120" typeface="新細明體"/>
              </a:rPr>
              <a:t> which operate on </a:t>
            </a:r>
            <a:r>
              <a:rPr b="1" dirty="0" lang="en-US" smtClean="0">
                <a:solidFill>
                  <a:srgbClr val="C00000"/>
                </a:solidFill>
                <a:ea charset="-120" typeface="新細明體"/>
              </a:rPr>
              <a:t>integer data </a:t>
            </a:r>
            <a:r>
              <a:rPr dirty="0" lang="en-US" smtClean="0">
                <a:ea charset="-120" typeface="新細明體"/>
              </a:rPr>
              <a:t>at the bit level.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Two of these operators perform </a:t>
            </a:r>
            <a:r>
              <a:rPr b="1" dirty="0" lang="en-US" smtClean="0">
                <a:solidFill>
                  <a:srgbClr val="C00000"/>
                </a:solidFill>
                <a:ea charset="-120" typeface="新細明體"/>
              </a:rPr>
              <a:t>shift</a:t>
            </a:r>
            <a:r>
              <a:rPr dirty="0" lang="en-US" smtClean="0">
                <a:ea charset="-120" typeface="新細明體"/>
              </a:rPr>
              <a:t> operations.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other four perform </a:t>
            </a:r>
            <a:r>
              <a:rPr dirty="0" i="1" lang="en-US" smtClean="0">
                <a:solidFill>
                  <a:srgbClr val="C00000"/>
                </a:solidFill>
                <a:ea charset="-120" typeface="新細明體"/>
              </a:rPr>
              <a:t>bitwise complement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i="1" lang="en-US" smtClean="0">
                <a:solidFill>
                  <a:srgbClr val="C00000"/>
                </a:solidFill>
                <a:ea charset="-120" typeface="新細明體"/>
              </a:rPr>
              <a:t>bitwise and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i="1" lang="en-US" smtClean="0">
                <a:solidFill>
                  <a:srgbClr val="C00000"/>
                </a:solidFill>
                <a:ea charset="-120" typeface="新細明體"/>
              </a:rPr>
              <a:t>bitwise exclusive or</a:t>
            </a:r>
            <a:r>
              <a:rPr dirty="0" lang="en-US" smtClean="0">
                <a:ea charset="-120" typeface="新細明體"/>
              </a:rPr>
              <a:t>, and </a:t>
            </a:r>
            <a:r>
              <a:rPr dirty="0" i="1" lang="en-US" smtClean="0">
                <a:solidFill>
                  <a:srgbClr val="C00000"/>
                </a:solidFill>
                <a:ea charset="-120" typeface="新細明體"/>
              </a:rPr>
              <a:t>bitwise inclusive or </a:t>
            </a:r>
            <a:r>
              <a:rPr dirty="0" lang="en-US" smtClean="0">
                <a:ea charset="-120" typeface="新細明體"/>
              </a:rPr>
              <a:t>operations.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101" name="Text Box 1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Box 2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XOR Encryption</a:t>
            </a:r>
          </a:p>
        </p:txBody>
      </p:sp>
      <p:sp>
        <p:nvSpPr>
          <p:cNvPr id="208" name="Text Box 2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command that recovers the original message and displays it on the screen: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xor &lt;newmsg</a:t>
            </a:r>
          </a:p>
        </p:txBody>
      </p:sp>
      <p:sp>
        <p:nvSpPr>
          <p:cNvPr id="209" name="Text Box 2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0" name="Text Box 2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Box 2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XOR Encryption</a:t>
            </a:r>
          </a:p>
        </p:txBody>
      </p:sp>
      <p:sp>
        <p:nvSpPr>
          <p:cNvPr id="212" name="Text Box 2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xor.c</a:t>
            </a:r>
            <a:r>
              <a:rPr dirty="0" lang="en-US" smtClean="0">
                <a:ea charset="-120" typeface="新細明體"/>
              </a:rPr>
              <a:t> program won’t change some characters, including digits.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XORing these characters with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 would produce invisible control characters, which could cause problems with some operating systems.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program checks whether both the original character and the new (encrypted) character are printing characters.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If not, the program will write the original character instead of the new character.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13" name="Text Box 2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4" name="Text Box 2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 Box 215"/>
          <p:cNvSpPr>
            <a:spLocks/>
          </p:cNvSpPr>
          <p:nvPr>
            <p:ph type="obj"/>
          </p:nvPr>
        </p:nvSpPr>
        <p:spPr>
          <a:xfrm>
            <a:off x="685800" y="762000"/>
            <a:ext cx="77724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xor.c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 Performs XOR encryption */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&lt;ctype.h&gt;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&lt;stdio.h&gt;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#define KEY '&amp;'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main(void)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orig_char, new_char;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while ((orig_char = getchar()) != EOF) {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new_char = orig_char ^ KEY;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if (isprint(orig_char) &amp;&amp; isprint(new_char))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putchar(new_char);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else</a:t>
            </a:r>
          </a:p>
          <a:p>
            <a:pPr indent="-342900" marL="342900">
              <a:lnSpc>
                <a:spcPct val="75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putchar(orig_char);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}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75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0;</a:t>
            </a:r>
          </a:p>
          <a:p>
            <a:pPr indent="-342900" marL="342900">
              <a:lnSpc>
                <a:spcPct val="75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</p:txBody>
      </p:sp>
      <p:sp>
        <p:nvSpPr>
          <p:cNvPr id="216" name="Text Box 21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17" name="Text Box 21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2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Bit-Fields in Structures</a:t>
            </a:r>
          </a:p>
        </p:txBody>
      </p:sp>
      <p:sp>
        <p:nvSpPr>
          <p:cNvPr id="219" name="Text Box 21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bit-field techniques discussed previously can be tricky to use and potentially confusing.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Fortunately, C provides an alternative: declaring structures whose members represent bit-fields.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20" name="Text Box 22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1" name="Text Box 22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 Box 22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Bit-Fields in Structures</a:t>
            </a:r>
          </a:p>
        </p:txBody>
      </p:sp>
      <p:sp>
        <p:nvSpPr>
          <p:cNvPr id="223" name="Text Box 22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Example: How DOS stores the date at which a file was created or last modified.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Since days, months, and years are small numbers, storing them as normal integers would waste space.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Instead, DOS (Microsoft </a:t>
            </a:r>
            <a:r>
              <a:rPr b="1" dirty="0" lang="en-US" smtClean="0">
                <a:ea charset="-120" typeface="新細明體"/>
              </a:rPr>
              <a:t>D</a:t>
            </a:r>
            <a:r>
              <a:rPr dirty="0" lang="en-US" smtClean="0">
                <a:ea charset="-120" typeface="新細明體"/>
              </a:rPr>
              <a:t>isk </a:t>
            </a:r>
            <a:r>
              <a:rPr b="1" dirty="0" lang="en-US" smtClean="0">
                <a:ea charset="-120" typeface="新細明體"/>
              </a:rPr>
              <a:t>O</a:t>
            </a:r>
            <a:r>
              <a:rPr dirty="0" lang="en-US" smtClean="0">
                <a:ea charset="-120" typeface="新細明體"/>
              </a:rPr>
              <a:t>perating </a:t>
            </a:r>
            <a:r>
              <a:rPr b="1" dirty="0" lang="en-US" smtClean="0">
                <a:ea charset="-120" typeface="新細明體"/>
              </a:rPr>
              <a:t>S</a:t>
            </a:r>
            <a:r>
              <a:rPr dirty="0" lang="en-US" smtClean="0">
                <a:ea charset="-120" typeface="新細明體"/>
              </a:rPr>
              <a:t>ystem) allocates only 16 bits for a date, with 5 bits for the day, 4 bits for the month, and 7 bits for the year: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24" name="Text Box 22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25" name="Text Box 22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226" name="Picture 22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20775" y="5297487"/>
            <a:ext cx="7248525" cy="79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 Box 22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Bit-Fields in Structures</a:t>
            </a:r>
          </a:p>
        </p:txBody>
      </p:sp>
      <p:sp>
        <p:nvSpPr>
          <p:cNvPr id="229" name="Text Box 22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C structure that uses bit-fields to create an identical layout: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struct file_date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unsigned int day: 5;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unsigned int month: 4;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unsigned int year: 7;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};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condensed version: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struct file_date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  unsigned int day: 5, month: 4, year: 7;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typeface="新細明體"/>
              </a:rPr>
              <a:t>	};</a:t>
            </a:r>
          </a:p>
        </p:txBody>
      </p:sp>
      <p:sp>
        <p:nvSpPr>
          <p:cNvPr id="230" name="Text Box 23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1" name="Text Box 23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 Box 2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Bit-Fields in Structures</a:t>
            </a:r>
          </a:p>
        </p:txBody>
      </p:sp>
      <p:sp>
        <p:nvSpPr>
          <p:cNvPr id="233" name="Text Box 23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type of a bit-field must be either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, 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signed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Using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 is ambiguous; some compilers treat the field’s high-order bit as a sign bit, but others don’t.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In C99, bit-fields may also have type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_Bool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C99 compilers may allow additional bit-field types.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34" name="Text Box 23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5" name="Text Box 23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 Box 23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Bit-Fields in Structures</a:t>
            </a:r>
          </a:p>
        </p:txBody>
      </p:sp>
      <p:sp>
        <p:nvSpPr>
          <p:cNvPr id="237" name="Text Box 23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bit-field can be used in the same way as any other member of a structure: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file_date fd;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fd.day = 28;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fd.month = 12;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fd.year = 8;     /* represents 1988 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Appearance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fd</a:t>
            </a:r>
            <a:r>
              <a:rPr dirty="0" lang="en-US" smtClean="0">
                <a:ea charset="-120" typeface="新細明體"/>
              </a:rPr>
              <a:t> variable after these assignments: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38" name="Text Box 23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39" name="Text Box 23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17600" y="5257800"/>
            <a:ext cx="72644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 Box 24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Bit-Fields in Structures</a:t>
            </a:r>
          </a:p>
        </p:txBody>
      </p:sp>
      <p:sp>
        <p:nvSpPr>
          <p:cNvPr id="243" name="Text Box 24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address operator (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&amp;</a:t>
            </a:r>
            <a:r>
              <a:rPr dirty="0" lang="en-US" smtClean="0">
                <a:ea charset="-120" typeface="新細明體"/>
              </a:rPr>
              <a:t>) can’t be applied to a bit-field.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Because of this rule, functions such as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solidFill>
                  <a:srgbClr val="FF0000"/>
                </a:solidFill>
                <a:ea charset="-120" typeface="新細明體"/>
              </a:rPr>
              <a:t>can’t</a:t>
            </a:r>
            <a:r>
              <a:rPr dirty="0" lang="en-US" smtClean="0">
                <a:ea charset="-120" typeface="新細明體"/>
              </a:rPr>
              <a:t> store data </a:t>
            </a:r>
            <a:r>
              <a:rPr dirty="0" lang="en-US" smtClean="0">
                <a:solidFill>
                  <a:srgbClr val="FF0000"/>
                </a:solidFill>
                <a:ea charset="-120" typeface="新細明體"/>
              </a:rPr>
              <a:t>directly</a:t>
            </a:r>
            <a:r>
              <a:rPr dirty="0" lang="en-US" smtClean="0">
                <a:ea charset="-120" typeface="新細明體"/>
              </a:rPr>
              <a:t> in a bit-field: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scanf("%d", &amp;fd.day);   /*** WRONG ***/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We can still use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scanf</a:t>
            </a:r>
            <a:r>
              <a:rPr dirty="0" lang="en-US" smtClean="0">
                <a:ea charset="-120" typeface="新細明體"/>
              </a:rPr>
              <a:t> to read input into an ordinary variable and then assign it to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fd.day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44" name="Text Box 24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5" name="Text Box 24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 Box 2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How Bit-Fields Are Stored</a:t>
            </a:r>
          </a:p>
        </p:txBody>
      </p:sp>
      <p:sp>
        <p:nvSpPr>
          <p:cNvPr id="247" name="Text Box 24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C standard allows the compiler considerable latitude in choosing how it stores bit-fields.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rules for handling bit-fields depend on the notion of “</a:t>
            </a:r>
            <a:r>
              <a:rPr dirty="0" lang="en-US" smtClean="0">
                <a:solidFill>
                  <a:srgbClr val="FF0000"/>
                </a:solidFill>
                <a:ea charset="-120" typeface="新細明體"/>
              </a:rPr>
              <a:t>storage units</a:t>
            </a:r>
            <a:r>
              <a:rPr dirty="0" lang="en-US" smtClean="0">
                <a:ea charset="-120" typeface="新細明體"/>
              </a:rPr>
              <a:t>.”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size of a storage unit is implementation-defined.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Typical values are 8 bits, 16 bits, and 32 bits.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48" name="Text Box 24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49" name="Text Box 24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Shift Operators</a:t>
            </a:r>
          </a:p>
        </p:txBody>
      </p:sp>
      <p:sp>
        <p:nvSpPr>
          <p:cNvPr id="104" name="Text Box 1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bitwise shift operators shift the bits in an integer to the left or right: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&lt;&lt;</a:t>
            </a:r>
            <a:r>
              <a:rPr dirty="0" lang="en-US" smtClean="0" sz="2400">
                <a:ea charset="-120" typeface="新細明體"/>
              </a:rPr>
              <a:t>	left shift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&gt;&gt;	</a:t>
            </a:r>
            <a:r>
              <a:rPr dirty="0" lang="en-US" smtClean="0" sz="2400">
                <a:ea charset="-120" typeface="新細明體"/>
              </a:rPr>
              <a:t>right shift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operands for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&lt;&lt;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&gt;&gt;</a:t>
            </a:r>
            <a:r>
              <a:rPr dirty="0" lang="en-US" smtClean="0">
                <a:ea charset="-120" typeface="新細明體"/>
              </a:rPr>
              <a:t> may be of any integer type (including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>
                <a:ea charset="-120" typeface="新細明體"/>
              </a:rPr>
              <a:t>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integer promotions are performed on both operands; the result has the type of the left operand after promotion.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Box 25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How Bit-Fields Are Stored</a:t>
            </a:r>
          </a:p>
        </p:txBody>
      </p:sp>
      <p:sp>
        <p:nvSpPr>
          <p:cNvPr id="251" name="Text Box 25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compiler packs bit-fields one by one into a storage unit, with no gaps between the fields, until there’s not enough room for the next field.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At that point, some compilers skip to the beginning of the next storage unit, while others split the bit-field across the storage units.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order in which bit-fields are allocated (left to right or right to left) is also implementation-defined.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52" name="Text Box 25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53" name="Text Box 25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Box 25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How Bit-Fields Are Stored</a:t>
            </a:r>
          </a:p>
        </p:txBody>
      </p:sp>
      <p:sp>
        <p:nvSpPr>
          <p:cNvPr id="255" name="Text Box 25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Assumptions in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file_date</a:t>
            </a:r>
            <a:r>
              <a:rPr dirty="0" lang="en-US" smtClean="0">
                <a:ea charset="-120" typeface="新細明體"/>
              </a:rPr>
              <a:t> example: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Storage units are 16 bits long. 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Bit-fields are allocated from right to left (the first bit-field occupies the low-order bits).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>
                <a:ea charset="-120" typeface="新細明體"/>
              </a:rPr>
              <a:t>An 8-bit storage unit is also acceptable if  the compiler splits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month</a:t>
            </a:r>
            <a:r>
              <a:rPr dirty="0" lang="en-US" smtClean="0">
                <a:ea charset="-120" typeface="新細明體"/>
              </a:rPr>
              <a:t> field across two storage units.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 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struct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file_date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unsigned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day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: 5, month: 4, year: 7;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};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>
              <a:latin charset="0" pitchFamily="49" typeface="Courier New"/>
              <a:ea charset="-120" typeface="新細明體"/>
            </a:endParaRPr>
          </a:p>
        </p:txBody>
      </p:sp>
      <p:sp>
        <p:nvSpPr>
          <p:cNvPr id="256" name="Text Box 25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57" name="Text Box 25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362075" y="5410200"/>
            <a:ext cx="7248525" cy="79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 Box 2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How Bit-Fields Are Stored</a:t>
            </a:r>
          </a:p>
        </p:txBody>
      </p:sp>
      <p:sp>
        <p:nvSpPr>
          <p:cNvPr id="261" name="Text Box 26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name of a bit-field can be omitted.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Unnamed bit-fields are useful as “padding” to ensure that other bit-fields are properly positioned.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structure that stores the time associated with a DOS file: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file_time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unsigned int seconds: 5;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unsigned int minutes: 6;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unsigned int hours: 5;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>
              <a:ea charset="-120" typeface="新細明體"/>
            </a:endParaRPr>
          </a:p>
        </p:txBody>
      </p:sp>
      <p:sp>
        <p:nvSpPr>
          <p:cNvPr id="262" name="Text Box 26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3" name="Text Box 26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 Box 26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How Bit-Fields Are Stored</a:t>
            </a:r>
          </a:p>
        </p:txBody>
      </p:sp>
      <p:sp>
        <p:nvSpPr>
          <p:cNvPr id="265" name="Text Box 26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same structure with the name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seconds</a:t>
            </a:r>
            <a:r>
              <a:rPr dirty="0" lang="en-US" smtClean="0">
                <a:ea charset="-120" typeface="新細明體"/>
              </a:rPr>
              <a:t> field omitted: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struct file_time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unsigned int : 5;      /* not used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unsigned int minutes: 6;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unsigned int hours: 5;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remaining bit-fields will be aligned as 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seconds</a:t>
            </a:r>
            <a:r>
              <a:rPr dirty="0" lang="en-US" smtClean="0">
                <a:ea charset="-120" typeface="新細明體"/>
              </a:rPr>
              <a:t> were still present.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266" name="Text Box 26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67" name="Text Box 26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 Box 26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How Bit-Fields Are Stored</a:t>
            </a:r>
          </a:p>
        </p:txBody>
      </p:sp>
      <p:sp>
        <p:nvSpPr>
          <p:cNvPr id="269" name="Text Box 269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typeface="新細明體"/>
              </a:rPr>
              <a:t>The length of an unnamed bit-field can be 0: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struct s {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unsigned int a: 4;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unsigned int : 0;    /* 0-length bit-field 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  unsigned int b: 8;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typeface="新細明體"/>
              </a:rPr>
              <a:t>	};</a:t>
            </a:r>
          </a:p>
          <a:p>
            <a:pPr indent="-342900" marL="342900"/>
            <a:r>
              <a:rPr dirty="0" lang="en-US" smtClean="0" sz="2500">
                <a:ea charset="-120" typeface="新細明體"/>
              </a:rPr>
              <a:t>A 0-length bit-field tells the compiler to align the following bit-field at the beginning of a storage unit.</a:t>
            </a:r>
          </a:p>
          <a:p>
            <a:pPr indent="-285750" lvl="1" marL="742950"/>
            <a:r>
              <a:rPr dirty="0" lang="en-US" smtClean="0" sz="2100">
                <a:ea charset="-120" typeface="新細明體"/>
              </a:rPr>
              <a:t>If storage units are 8 bits long, the compiler will allocate 4 bits for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, skip 4 bits to the next storage unit, and then allocate 8 bits for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b</a:t>
            </a:r>
            <a:r>
              <a:rPr dirty="0" lang="en-US" smtClean="0" sz="2100">
                <a:ea charset="-120" typeface="新細明體"/>
              </a:rPr>
              <a:t>.</a:t>
            </a:r>
          </a:p>
          <a:p>
            <a:pPr indent="-285750" lvl="1" marL="742950"/>
            <a:r>
              <a:rPr dirty="0" lang="en-US" smtClean="0" sz="2100">
                <a:ea charset="-120" typeface="新細明體"/>
              </a:rPr>
              <a:t>If storage units are 16 bits long, the compiler will allocate 4 bits for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a</a:t>
            </a:r>
            <a:r>
              <a:rPr dirty="0" lang="en-US" smtClean="0" sz="2100">
                <a:ea charset="-120" typeface="新細明體"/>
              </a:rPr>
              <a:t>, skip 12 bits, and then allocate 8 bits for </a:t>
            </a:r>
            <a:r>
              <a:rPr dirty="0" lang="en-US" smtClean="0" sz="2100">
                <a:latin charset="0" pitchFamily="49" typeface="Courier New"/>
                <a:ea charset="-120" typeface="新細明體"/>
              </a:rPr>
              <a:t>b</a:t>
            </a:r>
            <a:r>
              <a:rPr dirty="0" lang="en-US" smtClean="0" sz="2100">
                <a:ea charset="-120" typeface="新細明體"/>
              </a:rPr>
              <a:t>.</a:t>
            </a:r>
          </a:p>
          <a:p>
            <a:pPr indent="-285750" lvl="1" marL="742950"/>
            <a:endParaRPr dirty="0" lang="en-US" smtClean="0" sz="2100">
              <a:ea charset="-120" typeface="新細明體"/>
            </a:endParaRPr>
          </a:p>
        </p:txBody>
      </p:sp>
      <p:sp>
        <p:nvSpPr>
          <p:cNvPr id="270" name="Text Box 27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1" name="Text Box 27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 Box 27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Other Low-Level Techniques</a:t>
            </a:r>
          </a:p>
        </p:txBody>
      </p:sp>
      <p:sp>
        <p:nvSpPr>
          <p:cNvPr id="273" name="Text Box 27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Some features covered in previous chapters are used often in low-level programming.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Examples: 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Defining types that represent units of storage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Using unions to bypass normal type-checking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Using pointers as addresses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volatile</a:t>
            </a:r>
            <a:r>
              <a:rPr dirty="0" lang="en-US" smtClean="0">
                <a:ea charset="-120" typeface="新細明體"/>
              </a:rPr>
              <a:t> type qualifier was mentioned in Chapter 18 but not discussed because of its low-level nature.</a:t>
            </a:r>
          </a:p>
        </p:txBody>
      </p:sp>
      <p:sp>
        <p:nvSpPr>
          <p:cNvPr id="274" name="Text Box 27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5" name="Text Box 27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 Box 27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Defining Machine-Dependent Types</a:t>
            </a:r>
          </a:p>
        </p:txBody>
      </p:sp>
      <p:sp>
        <p:nvSpPr>
          <p:cNvPr id="277" name="Text Box 27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char</a:t>
            </a:r>
            <a:r>
              <a:rPr dirty="0" lang="en-US" smtClean="0">
                <a:ea charset="-120" typeface="新細明體"/>
              </a:rPr>
              <a:t> type occupies one byte, so characters can be treated as bytes.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It’s a good idea to define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BYTE</a:t>
            </a:r>
            <a:r>
              <a:rPr dirty="0" lang="en-US" smtClean="0">
                <a:ea charset="-120" typeface="新細明體"/>
              </a:rPr>
              <a:t> type: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typedef unsigned char BYTE;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Depending on the machine, additional types may be needed.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useful type for the x86 platform: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>
                <a:latin charset="0" pitchFamily="49" typeface="Courier New"/>
                <a:ea charset="-120" typeface="新細明體"/>
              </a:rPr>
              <a:t>	typedef unsigned short WORD;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>
              <a:ea charset="-120" typeface="新細明體"/>
            </a:endParaRPr>
          </a:p>
        </p:txBody>
      </p:sp>
      <p:sp>
        <p:nvSpPr>
          <p:cNvPr id="278" name="Text Box 27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79" name="Text Box 27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 Box 280"/>
          <p:cNvSpPr>
            <a:spLocks/>
          </p:cNvSpPr>
          <p:nvPr>
            <p:ph type="title"/>
          </p:nvPr>
        </p:nvSpPr>
        <p:spPr>
          <a:xfrm>
            <a:off x="304800" y="762000"/>
            <a:ext cx="8534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Using Unions to Provide Multiple Views of Data</a:t>
            </a:r>
          </a:p>
        </p:txBody>
      </p:sp>
      <p:sp>
        <p:nvSpPr>
          <p:cNvPr id="281" name="Text Box 28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Unions can be used in a portable way, as shown in Chapter 16.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However, they’re often used in C for an entirely different purpose: viewing a block of memory in two or more different ways.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Consider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file_date</a:t>
            </a:r>
            <a:r>
              <a:rPr dirty="0" lang="en-US" smtClean="0">
                <a:ea charset="-120" typeface="新細明體"/>
              </a:rPr>
              <a:t> structure described earlier.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file_date</a:t>
            </a:r>
            <a:r>
              <a:rPr dirty="0" lang="en-US" smtClean="0">
                <a:ea charset="-120" typeface="新細明體"/>
              </a:rPr>
              <a:t> structure fits into two bytes, so any two-byte value can be thought of as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file_date</a:t>
            </a:r>
            <a:r>
              <a:rPr dirty="0" lang="en-US" smtClean="0">
                <a:ea charset="-120" typeface="新細明體"/>
              </a:rPr>
              <a:t> structure.</a:t>
            </a:r>
          </a:p>
        </p:txBody>
      </p:sp>
      <p:sp>
        <p:nvSpPr>
          <p:cNvPr id="282" name="Text Box 28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3" name="Text Box 28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 Box 284"/>
          <p:cNvSpPr>
            <a:spLocks/>
          </p:cNvSpPr>
          <p:nvPr>
            <p:ph type="title"/>
          </p:nvPr>
        </p:nvSpPr>
        <p:spPr>
          <a:xfrm>
            <a:off x="304800" y="762000"/>
            <a:ext cx="8534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Using Unions to Provide Multiple Views of Data</a:t>
            </a:r>
          </a:p>
        </p:txBody>
      </p:sp>
      <p:sp>
        <p:nvSpPr>
          <p:cNvPr id="285" name="Text Box 28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In particular, 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short</a:t>
            </a:r>
            <a:r>
              <a:rPr dirty="0" lang="en-US" smtClean="0">
                <a:ea charset="-120" typeface="新細明體"/>
              </a:rPr>
              <a:t> value can be viewed as a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file_date</a:t>
            </a:r>
            <a:r>
              <a:rPr dirty="0" lang="en-US" smtClean="0">
                <a:ea charset="-120" typeface="新細明體"/>
              </a:rPr>
              <a:t> structure.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union that can be used to convert a short integer to a file date or vice versa: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union int_date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unsigned short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struct file_date fd;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};</a:t>
            </a:r>
          </a:p>
        </p:txBody>
      </p:sp>
      <p:sp>
        <p:nvSpPr>
          <p:cNvPr id="286" name="Text Box 28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87" name="Text Box 28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Box 288"/>
          <p:cNvSpPr>
            <a:spLocks/>
          </p:cNvSpPr>
          <p:nvPr>
            <p:ph type="title"/>
          </p:nvPr>
        </p:nvSpPr>
        <p:spPr>
          <a:xfrm>
            <a:off x="304800" y="762000"/>
            <a:ext cx="8534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Using Unions to Provide Multiple Views of Data</a:t>
            </a:r>
          </a:p>
        </p:txBody>
      </p:sp>
      <p:sp>
        <p:nvSpPr>
          <p:cNvPr id="289" name="Text Box 28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function that prints an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unsigned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short</a:t>
            </a:r>
            <a:r>
              <a:rPr dirty="0" lang="en-US" smtClean="0">
                <a:ea charset="-120" typeface="新細明體"/>
              </a:rPr>
              <a:t> argument as a file date: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void print_date(unsigned short n)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union int_date u;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u.i = n;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printf("%d/%d/%d\n", u.fd.month,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     u.fd.day, u.fd.year + 1980);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290" name="Text Box 29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1" name="Text Box 29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Shift Operators</a:t>
            </a:r>
          </a:p>
        </p:txBody>
      </p:sp>
      <p:sp>
        <p:nvSpPr>
          <p:cNvPr id="108" name="Text Box 1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value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&lt;&lt;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 is the result when the bits in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are shifted left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 places.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For each bit that is “shifted off” the left end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, a zero bit enters at the right.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value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&gt;&gt;</a:t>
            </a:r>
            <a:r>
              <a:rPr dirty="0" lang="en-US" smtClean="0">
                <a:ea charset="-120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 is the result when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is shifted right by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>
                <a:ea charset="-120" typeface="新細明體"/>
              </a:rPr>
              <a:t> places.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is of an unsigned type or if the value of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is nonnegative, zeros are added at the left as needed.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>
                <a:ea charset="-120" typeface="新細明體"/>
              </a:rPr>
              <a:t> is negative, the result is implementation-defined.</a:t>
            </a:r>
          </a:p>
        </p:txBody>
      </p:sp>
      <p:sp>
        <p:nvSpPr>
          <p:cNvPr id="109" name="Text Box 1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0" name="Text Box 1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 Box 292"/>
          <p:cNvSpPr>
            <a:spLocks/>
          </p:cNvSpPr>
          <p:nvPr>
            <p:ph type="title"/>
          </p:nvPr>
        </p:nvSpPr>
        <p:spPr>
          <a:xfrm>
            <a:off x="304800" y="762000"/>
            <a:ext cx="8534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Using Unions to Provide Multiple Views of Data</a:t>
            </a:r>
          </a:p>
        </p:txBody>
      </p:sp>
      <p:sp>
        <p:nvSpPr>
          <p:cNvPr id="293" name="Text Box 29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Using unions to allow multiple views of data is especially useful when working with registers, which are often divided into smaller units.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x86 processors have 16-bit registers named AX, BX, CX, and DX.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Each register can be treated as two 8-bit registers.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AX is divided into registers named AH and AL.</a:t>
            </a:r>
          </a:p>
        </p:txBody>
      </p:sp>
      <p:sp>
        <p:nvSpPr>
          <p:cNvPr id="294" name="Text Box 29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5" name="Text Box 29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Box 296"/>
          <p:cNvSpPr>
            <a:spLocks/>
          </p:cNvSpPr>
          <p:nvPr>
            <p:ph type="title"/>
          </p:nvPr>
        </p:nvSpPr>
        <p:spPr>
          <a:xfrm>
            <a:off x="304800" y="762000"/>
            <a:ext cx="8534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Using Unions to Provide Multiple Views of Data</a:t>
            </a:r>
          </a:p>
        </p:txBody>
      </p:sp>
      <p:sp>
        <p:nvSpPr>
          <p:cNvPr id="297" name="Text Box 29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Writing low-level applications for x86-based computers may require variables that represent AX, BX, CX, and DX.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goal is to access both the 16- and 8-bit registers, taking their relationships into account.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A change to AX affects both AH and AL; changing AH or AL modifies AX.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solution is to set up two structures: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members of one correspond to the 16-bit registers.</a:t>
            </a:r>
          </a:p>
          <a:p>
            <a:pPr indent="-285750" lvl="1" marL="742950"/>
            <a:r>
              <a:rPr dirty="0" lang="en-US" smtClean="0">
                <a:ea charset="-120" typeface="新細明體"/>
              </a:rPr>
              <a:t>The members of the other match the 8-bit registers. </a:t>
            </a:r>
          </a:p>
          <a:p>
            <a:pPr indent="-285750" lvl="1" marL="742950"/>
            <a:endParaRPr dirty="0" lang="en-US" smtClean="0">
              <a:ea charset="-120" typeface="新細明體"/>
            </a:endParaRPr>
          </a:p>
        </p:txBody>
      </p:sp>
      <p:sp>
        <p:nvSpPr>
          <p:cNvPr id="298" name="Text Box 29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299" name="Text Box 29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 Box 300"/>
          <p:cNvSpPr>
            <a:spLocks/>
          </p:cNvSpPr>
          <p:nvPr>
            <p:ph type="title"/>
          </p:nvPr>
        </p:nvSpPr>
        <p:spPr>
          <a:xfrm>
            <a:off x="304800" y="762000"/>
            <a:ext cx="8534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Using Unions to Provide Multiple Views of Data</a:t>
            </a:r>
          </a:p>
        </p:txBody>
      </p:sp>
      <p:sp>
        <p:nvSpPr>
          <p:cNvPr id="301" name="Text Box 301"/>
          <p:cNvSpPr>
            <a:spLocks/>
          </p:cNvSpPr>
          <p:nvPr>
            <p:ph type="obj"/>
          </p:nvPr>
        </p:nvSpPr>
        <p:spPr>
          <a:xfrm>
            <a:off x="685800" y="1524000"/>
            <a:ext cx="7848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union that encloses the two structures: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union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struct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WORD ax, bx, cx, dx;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} word;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struct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BYTE al, ah, bl, bh, cl, ch, dl, dh;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} byte;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 regs;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302" name="Text Box 30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3" name="Text Box 30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 Box 304"/>
          <p:cNvSpPr>
            <a:spLocks/>
          </p:cNvSpPr>
          <p:nvPr>
            <p:ph type="title"/>
          </p:nvPr>
        </p:nvSpPr>
        <p:spPr>
          <a:xfrm>
            <a:off x="304800" y="762000"/>
            <a:ext cx="8531225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Using Unions to Provide Multiple Views of Data</a:t>
            </a:r>
          </a:p>
        </p:txBody>
      </p:sp>
      <p:sp>
        <p:nvSpPr>
          <p:cNvPr id="305" name="Text Box 30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members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word</a:t>
            </a:r>
            <a:r>
              <a:rPr dirty="0" lang="en-US" smtClean="0">
                <a:ea charset="-120" typeface="新細明體"/>
              </a:rPr>
              <a:t> structure will be overlaid with the members of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byte</a:t>
            </a:r>
            <a:r>
              <a:rPr dirty="0" lang="en-US" smtClean="0">
                <a:ea charset="-120" typeface="新細明體"/>
              </a:rPr>
              <a:t> structure.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typeface="新細明體"/>
              </a:rPr>
              <a:t>ax</a:t>
            </a:r>
            <a:r>
              <a:rPr dirty="0" lang="en-US" smtClean="0">
                <a:ea charset="-120" typeface="新細明體"/>
              </a:rPr>
              <a:t> will occupy the same memory as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al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ah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An example showing how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regs</a:t>
            </a:r>
            <a:r>
              <a:rPr dirty="0" lang="en-US" smtClean="0">
                <a:ea charset="-120" typeface="新細明體"/>
              </a:rPr>
              <a:t> union might be used: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regs.byte.ah = 0x12;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regs.byte.al = 0x34;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printf("AX: %hx\n", regs.word.ax);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Output: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AX: 1234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</p:txBody>
      </p:sp>
      <p:sp>
        <p:nvSpPr>
          <p:cNvPr id="306" name="Text Box 30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07" name="Text Box 30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Box 308"/>
          <p:cNvSpPr>
            <a:spLocks/>
          </p:cNvSpPr>
          <p:nvPr>
            <p:ph type="title"/>
          </p:nvPr>
        </p:nvSpPr>
        <p:spPr>
          <a:xfrm>
            <a:off x="304800" y="762000"/>
            <a:ext cx="8531225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Using Unions to Provide Multiple Views of Data</a:t>
            </a:r>
          </a:p>
        </p:txBody>
      </p:sp>
      <p:sp>
        <p:nvSpPr>
          <p:cNvPr id="309" name="Text Box 309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Note that 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byte</a:t>
            </a:r>
            <a:r>
              <a:rPr dirty="0" lang="en-US" smtClean="0">
                <a:ea charset="-120" typeface="新細明體"/>
              </a:rPr>
              <a:t> structure lists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al</a:t>
            </a:r>
            <a:r>
              <a:rPr dirty="0" lang="en-US" smtClean="0">
                <a:ea charset="-120" typeface="新細明體"/>
              </a:rPr>
              <a:t> before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ah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When a data item consists of more than one byte, there are two logical ways to store it in memory:</a:t>
            </a:r>
          </a:p>
          <a:p>
            <a:pPr indent="-285750" lvl="1" marL="742950"/>
            <a:r>
              <a:rPr b="1" dirty="0" i="1" lang="en-US" smtClean="0">
                <a:ea charset="-120" typeface="新細明體"/>
              </a:rPr>
              <a:t>Big-endian:</a:t>
            </a:r>
            <a:r>
              <a:rPr dirty="0" lang="en-US" smtClean="0">
                <a:ea charset="-120" typeface="新細明體"/>
              </a:rPr>
              <a:t> Bytes are stored in “natural” order (the leftmost byte comes first).</a:t>
            </a:r>
          </a:p>
          <a:p>
            <a:pPr indent="-285750" lvl="1" marL="742950"/>
            <a:r>
              <a:rPr b="1" dirty="0" i="1" lang="en-US" smtClean="0">
                <a:ea charset="-120" typeface="新細明體"/>
              </a:rPr>
              <a:t>Little-endian:</a:t>
            </a:r>
            <a:r>
              <a:rPr dirty="0" lang="en-US" smtClean="0">
                <a:ea charset="-120" typeface="新細明體"/>
              </a:rPr>
              <a:t> Bytes are stored in reverse order (the leftmost byte comes last).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x86 processors use little-endian order.</a:t>
            </a:r>
          </a:p>
        </p:txBody>
      </p:sp>
      <p:sp>
        <p:nvSpPr>
          <p:cNvPr id="310" name="Text Box 31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1" name="Text Box 31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 Box 312"/>
          <p:cNvSpPr>
            <a:spLocks/>
          </p:cNvSpPr>
          <p:nvPr>
            <p:ph type="title"/>
          </p:nvPr>
        </p:nvSpPr>
        <p:spPr>
          <a:xfrm>
            <a:off x="304800" y="762000"/>
            <a:ext cx="8531225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100">
                <a:ea charset="-120" typeface="新細明體"/>
              </a:rPr>
              <a:t>Using Unions to Provide Multiple Views of Data</a:t>
            </a:r>
          </a:p>
        </p:txBody>
      </p:sp>
      <p:sp>
        <p:nvSpPr>
          <p:cNvPr id="313" name="Text Box 313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We don’t normally need to worry about byte ordering.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However, programs that deal with memory at a low level must be aware of the order in which bytes are stored.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It’s also relevant when working with files that contain non-character data.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14" name="Text Box 31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5" name="Text Box 31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 Box 31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Using Pointers as Addresses</a:t>
            </a:r>
          </a:p>
        </p:txBody>
      </p:sp>
      <p:sp>
        <p:nvSpPr>
          <p:cNvPr id="317" name="Text Box 317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An address often has the same number of bits as an integer (or long integer).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Creating a pointer that represents a specific address is done by casting an integer to a pointer: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BYTE *p;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p = (BYTE *) 0x1000;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p contains address 0x1000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endParaRPr dirty="0" lang="en-US" smtClean="0">
              <a:ea charset="-120" typeface="新細明體"/>
            </a:endParaRPr>
          </a:p>
        </p:txBody>
      </p:sp>
      <p:sp>
        <p:nvSpPr>
          <p:cNvPr id="318" name="Text Box 31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19" name="Text Box 31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 Box 32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Viewing Memory Locations</a:t>
            </a:r>
          </a:p>
        </p:txBody>
      </p:sp>
      <p:sp>
        <p:nvSpPr>
          <p:cNvPr id="321" name="Text Box 321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viewmemory.c</a:t>
            </a:r>
            <a:r>
              <a:rPr dirty="0" lang="en-US" smtClean="0">
                <a:ea charset="-120" typeface="新細明體"/>
              </a:rPr>
              <a:t> program allows the user to view segments of computer memory.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program first displays the address of its own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main</a:t>
            </a:r>
            <a:r>
              <a:rPr dirty="0" lang="en-US" smtClean="0">
                <a:ea charset="-120" typeface="新細明體"/>
              </a:rPr>
              <a:t> function as well as the address of one of its variables.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program next prompts the user to enter an address (as a hexadecimal integer) plus the number of bytes to view.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program then displays a block of bytes of the chosen length, starting at the specified address.</a:t>
            </a:r>
          </a:p>
        </p:txBody>
      </p:sp>
      <p:sp>
        <p:nvSpPr>
          <p:cNvPr id="322" name="Text Box 32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3" name="Text Box 32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 Box 32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Viewing Memory Locations</a:t>
            </a:r>
          </a:p>
        </p:txBody>
      </p:sp>
      <p:sp>
        <p:nvSpPr>
          <p:cNvPr id="325" name="Text Box 325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Bytes are displayed in groups of 10 (except for the last group).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Bytes are shown both as hexadecimal numbers and as characters.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Only printing characters are displayed; other characters are shown as periods.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program assumes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int</a:t>
            </a:r>
            <a:r>
              <a:rPr dirty="0" lang="en-US" smtClean="0">
                <a:ea charset="-120" typeface="新細明體"/>
              </a:rPr>
              <a:t> values and addresses are stored using 32 bits.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Addresses are displayed in hexadecimal.</a:t>
            </a:r>
          </a:p>
        </p:txBody>
      </p:sp>
      <p:sp>
        <p:nvSpPr>
          <p:cNvPr id="326" name="Text Box 32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27" name="Text Box 32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 Box 328"/>
          <p:cNvSpPr>
            <a:spLocks/>
          </p:cNvSpPr>
          <p:nvPr>
            <p:ph type="obj"/>
          </p:nvPr>
        </p:nvSpPr>
        <p:spPr>
          <a:xfrm>
            <a:off x="152400" y="762000"/>
            <a:ext cx="89916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typeface="新細明體"/>
              </a:rPr>
              <a:t>viewmemory.c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/* Allows the user to view regions of computer memory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&lt;ctype.h&gt;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typedef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unsigned char </a:t>
            </a: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BYTE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int main(void)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unsigned int addr;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int i, n;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BYTE *ptr;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printf("Address of main function: %x\n",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(unsigned int)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main);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printf("Address of addr variable: %x\n",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(unsigned int)</a:t>
            </a:r>
            <a:r>
              <a:rPr dirty="0" lang="en-US" smtClean="0" sz="13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&amp;addr);</a:t>
            </a:r>
          </a:p>
        </p:txBody>
      </p:sp>
      <p:sp>
        <p:nvSpPr>
          <p:cNvPr id="329" name="Text Box 32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0" name="Text Box 33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1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Shift Operators</a:t>
            </a:r>
          </a:p>
        </p:txBody>
      </p:sp>
      <p:sp>
        <p:nvSpPr>
          <p:cNvPr id="112" name="Text Box 1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Examples illustrating the effect of applying the shift operators to the number 13: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unsigned short i, j;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= 13;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13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0000000000001101)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j = i &lt;&lt; 2;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52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0000000000110100)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j = i &gt;&gt; 2;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j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 3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0000000000000011)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2200">
              <a:latin charset="0" pitchFamily="49" typeface="Courier New"/>
              <a:ea charset="-120" typeface="新細明體"/>
            </a:endParaRPr>
          </a:p>
        </p:txBody>
      </p:sp>
      <p:sp>
        <p:nvSpPr>
          <p:cNvPr id="113" name="Text Box 1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4" name="Text Box 1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 Box 331"/>
          <p:cNvSpPr>
            <a:spLocks/>
          </p:cNvSpPr>
          <p:nvPr>
            <p:ph type="obj"/>
          </p:nvPr>
        </p:nvSpPr>
        <p:spPr>
          <a:xfrm>
            <a:off x="152400" y="762000"/>
            <a:ext cx="89916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printf("\nEnter a (hex) address: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scanf("%x", &amp;addr);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printf("Enter number of bytes to view: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scanf("%d", &amp;n);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 Address</a:t>
            </a:r>
            <a:r>
              <a:rPr dirty="0" lang="en-US" smtClean="0" sz="11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 Bytes</a:t>
            </a:r>
            <a:r>
              <a:rPr dirty="0" lang="en-US" smtClean="0" sz="11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            Characters\n");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printf(" -------</a:t>
            </a:r>
            <a:r>
              <a:rPr dirty="0" lang="en-US" smtClean="0" sz="11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-----------------------------</a:t>
            </a:r>
            <a:r>
              <a:rPr dirty="0" lang="en-US" smtClean="0" sz="11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800">
                <a:latin charset="0" pitchFamily="49" typeface="Courier New"/>
                <a:ea charset="-120" typeface="新細明體"/>
              </a:rPr>
              <a:t>----------\n");</a:t>
            </a:r>
          </a:p>
        </p:txBody>
      </p:sp>
      <p:sp>
        <p:nvSpPr>
          <p:cNvPr id="332" name="Text Box 33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3" name="Text Box 33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 Box 334"/>
          <p:cNvSpPr>
            <a:spLocks/>
          </p:cNvSpPr>
          <p:nvPr>
            <p:ph type="obj"/>
          </p:nvPr>
        </p:nvSpPr>
        <p:spPr>
          <a:xfrm>
            <a:off x="152400" y="762000"/>
            <a:ext cx="89916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ptr = (BYTE *) addr;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for (; n &gt; 0; n -= 10)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printf("%8X  ", (unsigned int) ptr);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for (i = 0; i &lt; 10 &amp;&amp; i &lt; n; i++)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printf("%.2X ", *(ptr + i));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for (; i &lt; 10; i++)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printf("  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for (i = 0;  i &lt; 10 &amp;&amp; i &lt; n; i++)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BYTE ch = *(ptr + i);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</a:t>
            </a:r>
            <a:r>
              <a:rPr b="1" dirty="0" lang="en-US" smtClean="0" sz="1800">
                <a:solidFill>
                  <a:srgbClr val="DC8200"/>
                </a:solidFill>
                <a:latin charset="0" pitchFamily="49" typeface="Courier New"/>
                <a:ea charset="-120" typeface="新細明體"/>
              </a:rPr>
              <a:t>if (!isprint(ch)) ch = '.';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  printf("%c", ch);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printf("\n");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  ptr += 10;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</a:t>
            </a: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typeface="新細明體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  return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typeface="新細明體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endParaRPr dirty="0" lang="en-US" smtClean="0" sz="1800">
              <a:latin charset="0" pitchFamily="49" typeface="Courier New"/>
              <a:ea charset="-120" typeface="新細明體"/>
            </a:endParaRPr>
          </a:p>
        </p:txBody>
      </p:sp>
      <p:sp>
        <p:nvSpPr>
          <p:cNvPr id="335" name="Text Box 3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36" name="Text Box 3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 Box 3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Viewing Memory Locations</a:t>
            </a:r>
          </a:p>
        </p:txBody>
      </p:sp>
      <p:sp>
        <p:nvSpPr>
          <p:cNvPr id="338" name="Text Box 338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typeface="新細明體"/>
              </a:rPr>
              <a:t>Sample output using GCC on an x86 system running Linux:</a:t>
            </a:r>
          </a:p>
          <a:p>
            <a:pPr indent="-342900" marL="342900">
              <a:lnSpc>
                <a:spcPct val="70000"/>
              </a:lnSpc>
              <a:spcBef>
                <a:spcPts val="9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Address of main function: 804847c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Address of addr variable: bff41154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9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a (hex) address: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8048000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number of bytes to view: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40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9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Address              Bytes              Characters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-------  -----------------------------  ----------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8048000  7F 45 4C 46 01 01 01 00 00 00  .ELF......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804800A  00 00 00 00 00 00 02 00 03 00  ..........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8048014  01 00 00 00 C0 83 04 08 34 00  ........4.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804801E  00 00 C0 0A 00 00 00 00 00 00  ..........</a:t>
            </a:r>
          </a:p>
          <a:p>
            <a:pPr indent="-342900" marL="342900"/>
            <a:r>
              <a:rPr dirty="0" lang="en-US" smtClean="0" sz="2400">
                <a:ea charset="-120" typeface="新細明體"/>
              </a:rPr>
              <a:t>The 7F byte followed by the letters E, L, and F identify the format (ELF) in which the executable file was stored.</a:t>
            </a:r>
          </a:p>
        </p:txBody>
      </p:sp>
      <p:sp>
        <p:nvSpPr>
          <p:cNvPr id="339" name="Text Box 3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0" name="Text Box 3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Box 3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Program: Viewing Memory Locations</a:t>
            </a:r>
          </a:p>
        </p:txBody>
      </p:sp>
      <p:sp>
        <p:nvSpPr>
          <p:cNvPr id="342" name="Text Box 342"/>
          <p:cNvSpPr>
            <a:spLocks/>
          </p:cNvSpPr>
          <p:nvPr>
            <p:ph type="obj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400">
                <a:ea charset="-120" typeface="新細明體"/>
              </a:rPr>
              <a:t>A sample that displays bytes starting at the address of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addr</a:t>
            </a:r>
            <a:r>
              <a:rPr dirty="0" lang="en-US" smtClean="0" sz="2400">
                <a:ea charset="-120" typeface="新細明體"/>
              </a:rPr>
              <a:t>:</a:t>
            </a:r>
          </a:p>
          <a:p>
            <a:pPr indent="-342900" marL="342900">
              <a:lnSpc>
                <a:spcPct val="70000"/>
              </a:lnSpc>
              <a:spcBef>
                <a:spcPts val="9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Address of main function: 804847c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Address of addr variable: bfec5484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9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a (hex) address: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bfec5484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Enter number of bytes to view: </a:t>
            </a:r>
            <a:r>
              <a:rPr dirty="0" lang="en-US" smtClean="0" sz="1900" u="sng">
                <a:latin charset="0" pitchFamily="49" typeface="Courier New"/>
                <a:ea charset="-120" typeface="新細明體"/>
              </a:rPr>
              <a:t>64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9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Address              Bytes              Characters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 -------  -----------------------------  ----------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BFEC5484  84 54 EC BF B0 54 EC BF F4 6F  .T...T...o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BFEC548E  68 00 34 55 EC BF C0 54 EC BF  h.4U...T..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BFEC5498  08 55 EC BF E3 3D 57 00 00 00  .U...=W...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BFEC54A2  00 00 A0 BC 55 00 08 55 EC BF  ....U..U..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BFEC54AC  E3 3D 57 00 01 00 00 00 34 55  .=W.....4U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BFEC54B6  EC BF 3C 55 EC BF 56 11 55 00  ..&lt;U..V.U.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900">
                <a:latin charset="0" pitchFamily="49" typeface="Courier New"/>
                <a:ea charset="-120" typeface="新細明體"/>
              </a:rPr>
              <a:t>	BFEC54C0  F4 6F 68 00                    .oh.</a:t>
            </a:r>
          </a:p>
          <a:p>
            <a:pPr indent="-342900" marL="342900">
              <a:spcBef>
                <a:spcPts val="200"/>
              </a:spcBef>
            </a:pPr>
            <a:r>
              <a:rPr dirty="0" lang="en-US" smtClean="0" sz="2400">
                <a:ea charset="-120" typeface="新細明體"/>
              </a:rPr>
              <a:t>When reversed, the first four bytes form the number BFEC5484, the address entered by the user.</a:t>
            </a:r>
          </a:p>
        </p:txBody>
      </p:sp>
      <p:sp>
        <p:nvSpPr>
          <p:cNvPr id="343" name="Text Box 3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4" name="Text Box 3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 Box 3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volatile</a:t>
            </a:r>
            <a:r>
              <a:rPr dirty="0" lang="en-US" smtClean="0">
                <a:ea charset="-120" typeface="新細明體"/>
              </a:rPr>
              <a:t> Type Qualifier</a:t>
            </a:r>
          </a:p>
        </p:txBody>
      </p:sp>
      <p:sp>
        <p:nvSpPr>
          <p:cNvPr id="346" name="Text Box 3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On some computers, certain memory locations are “volatile.”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value stored at such a location can change as a program is running, even though the program itself isn’t storing new values there.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For example, some memory locations might hold data coming directly from input devices.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47" name="Text Box 3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48" name="Text Box 3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 Box 3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volatile</a:t>
            </a:r>
            <a:r>
              <a:rPr dirty="0" lang="en-US" smtClean="0">
                <a:ea charset="-120" typeface="新細明體"/>
              </a:rPr>
              <a:t> Type Qualifier</a:t>
            </a:r>
          </a:p>
        </p:txBody>
      </p:sp>
      <p:sp>
        <p:nvSpPr>
          <p:cNvPr id="350" name="Text Box 3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volatile</a:t>
            </a:r>
            <a:r>
              <a:rPr dirty="0" lang="en-US" smtClean="0">
                <a:ea charset="-120" typeface="新細明體"/>
              </a:rPr>
              <a:t> type qualifier allows us to inform the compiler if any of the data used in a program is volatile.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typeface="新細明體"/>
              </a:rPr>
              <a:t>volatile</a:t>
            </a:r>
            <a:r>
              <a:rPr dirty="0" lang="en-US" smtClean="0">
                <a:ea charset="-120" typeface="新細明體"/>
              </a:rPr>
              <a:t> typically appears in the declaration of a pointer variable that will point to a volatile memory location: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volatile BYTE *p;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/* p will point to a volatile byte */</a:t>
            </a:r>
          </a:p>
        </p:txBody>
      </p:sp>
      <p:sp>
        <p:nvSpPr>
          <p:cNvPr id="351" name="Text Box 3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2" name="Text Box 3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 Box 3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volatile</a:t>
            </a:r>
            <a:r>
              <a:rPr dirty="0" lang="en-US" smtClean="0">
                <a:ea charset="-120" typeface="新細明體"/>
              </a:rPr>
              <a:t> Type Qualifier</a:t>
            </a:r>
          </a:p>
        </p:txBody>
      </p:sp>
      <p:sp>
        <p:nvSpPr>
          <p:cNvPr id="354" name="Text Box 3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Suppose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points to a memory location that contains the most recent character typed at the user’s keyboard.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A loop that obtains characters from the keyboard and stores them in a buffer array: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while (</a:t>
            </a:r>
            <a:r>
              <a:rPr dirty="0" i="1" lang="en-US" smtClean="0" sz="2400">
                <a:ea charset="-120" typeface="新細明體"/>
              </a:rPr>
              <a:t>buffer not full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</a:t>
            </a:r>
            <a:r>
              <a:rPr dirty="0" i="1" lang="en-US" smtClean="0" sz="2400">
                <a:ea charset="-120" typeface="新細明體"/>
              </a:rPr>
              <a:t>wait for input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buffer[i] = *p;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if (buffer[i++] == '\n')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break;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355" name="Text Box 3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56" name="Text Box 3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Box 3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volatile</a:t>
            </a:r>
            <a:r>
              <a:rPr dirty="0" lang="en-US" smtClean="0">
                <a:ea charset="-120" typeface="新細明體"/>
              </a:rPr>
              <a:t> Type Qualifier</a:t>
            </a:r>
          </a:p>
        </p:txBody>
      </p:sp>
      <p:sp>
        <p:nvSpPr>
          <p:cNvPr id="358" name="Text Box 3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A sophisticated compiler might notice that this loop changes neither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nor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*p</a:t>
            </a:r>
            <a:r>
              <a:rPr dirty="0" lang="en-US" smtClean="0">
                <a:ea charset="-120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It could optimize the program by altering it so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*p</a:t>
            </a:r>
            <a:r>
              <a:rPr dirty="0" lang="en-US" smtClean="0">
                <a:ea charset="-120" typeface="新細明體"/>
              </a:rPr>
              <a:t> is fetched just once: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ea charset="-120" typeface="新細明體"/>
              </a:rPr>
              <a:t>	</a:t>
            </a:r>
            <a:r>
              <a:rPr dirty="0" i="1" lang="en-US" smtClean="0" sz="2400">
                <a:ea charset="-120" typeface="新細明體"/>
              </a:rPr>
              <a:t>store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*p</a:t>
            </a:r>
            <a:r>
              <a:rPr dirty="0" lang="en-US" smtClean="0" sz="2400">
                <a:ea charset="-120" typeface="新細明體"/>
              </a:rPr>
              <a:t> </a:t>
            </a:r>
            <a:r>
              <a:rPr dirty="0" i="1" lang="en-US" smtClean="0" sz="2400">
                <a:ea charset="-120" typeface="新細明體"/>
              </a:rPr>
              <a:t>in a register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while (</a:t>
            </a:r>
            <a:r>
              <a:rPr dirty="0" i="1" lang="en-US" smtClean="0" sz="2400">
                <a:ea charset="-120" typeface="新細明體"/>
              </a:rPr>
              <a:t>buffer not full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</a:t>
            </a:r>
            <a:r>
              <a:rPr dirty="0" i="1" lang="en-US" smtClean="0" sz="2400">
                <a:ea charset="-120" typeface="新細明體"/>
              </a:rPr>
              <a:t>wait for input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buffer[i] = </a:t>
            </a:r>
            <a:r>
              <a:rPr dirty="0" i="1" lang="en-US" smtClean="0" sz="2400">
                <a:ea charset="-120" typeface="新細明體"/>
              </a:rPr>
              <a:t>value stored in register</a:t>
            </a:r>
            <a:r>
              <a:rPr dirty="0" lang="en-US" smtClean="0" sz="2400">
                <a:latin charset="0" pitchFamily="49" typeface="Courier New"/>
                <a:ea charset="-120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if (buffer[i++] == '\n') 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    break;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}</a:t>
            </a:r>
          </a:p>
        </p:txBody>
      </p:sp>
      <p:sp>
        <p:nvSpPr>
          <p:cNvPr id="359" name="Text Box 3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0" name="Text Box 3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 Box 3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typeface="新細明體"/>
              </a:rPr>
              <a:t>volatile</a:t>
            </a:r>
            <a:r>
              <a:rPr dirty="0" lang="en-US" smtClean="0">
                <a:ea charset="-120" typeface="新細明體"/>
              </a:rPr>
              <a:t> Type Qualifier</a:t>
            </a:r>
          </a:p>
        </p:txBody>
      </p:sp>
      <p:sp>
        <p:nvSpPr>
          <p:cNvPr id="362" name="Text Box 3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4958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optimized program will fill the buffer with many copies of the same character.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Declaring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p</a:t>
            </a:r>
            <a:r>
              <a:rPr dirty="0" lang="en-US" smtClean="0">
                <a:ea charset="-120" typeface="新細明體"/>
              </a:rPr>
              <a:t> points to volatile data avoids this problem by telling the compiler that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*p</a:t>
            </a:r>
            <a:r>
              <a:rPr dirty="0" lang="en-US" smtClean="0">
                <a:ea charset="-120" typeface="新細明體"/>
              </a:rPr>
              <a:t> must be fetched from memory each time it’s needed.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63" name="Text Box 3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4" name="Text Box 3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 Box 3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Quiz</a:t>
            </a:r>
          </a:p>
        </p:txBody>
      </p:sp>
      <p:sp>
        <p:nvSpPr>
          <p:cNvPr id="366" name="Text Box 3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4958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Use </a:t>
            </a:r>
            <a:r>
              <a:rPr dirty="0" i="1" lang="en-US" smtClean="0">
                <a:ea charset="-120" typeface="新細明體"/>
              </a:rPr>
              <a:t>for loop </a:t>
            </a:r>
            <a:r>
              <a:rPr dirty="0" lang="en-US" smtClean="0">
                <a:ea charset="-120" typeface="新細明體"/>
              </a:rPr>
              <a:t>to compute the number of set bits in a variable of type unsigned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Improve the above computation by using an array of unsigned char (</a:t>
            </a:r>
            <a:r>
              <a:rPr b="1" dirty="0" lang="en-US" smtClean="0">
                <a:solidFill>
                  <a:srgbClr val="DC8200"/>
                </a:solidFill>
                <a:ea charset="-120" typeface="新細明體"/>
              </a:rPr>
              <a:t>unsigned char cnt[256</a:t>
            </a:r>
            <a:r>
              <a:rPr dirty="0" lang="en-US" smtClean="0">
                <a:solidFill>
                  <a:srgbClr val="DC8200"/>
                </a:solidFill>
                <a:ea charset="-120" typeface="新細明體"/>
              </a:rPr>
              <a:t>]</a:t>
            </a:r>
            <a:r>
              <a:rPr dirty="0" lang="en-US" smtClean="0">
                <a:ea charset="-120" typeface="新細明體"/>
              </a:rPr>
              <a:t>) that pre-compute the number of set bits in 8 bits.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367" name="Text Box 3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368" name="Text Box 3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1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Shift Operators</a:t>
            </a:r>
          </a:p>
        </p:txBody>
      </p:sp>
      <p:sp>
        <p:nvSpPr>
          <p:cNvPr id="116" name="Text Box 11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To modify a variable by shifting its bits, use the compound assignment operators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&lt;&lt;=</a:t>
            </a:r>
            <a:r>
              <a:rPr dirty="0" lang="en-US" smtClean="0">
                <a:ea charset="-120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&gt;&gt;=</a:t>
            </a:r>
            <a:r>
              <a:rPr dirty="0" lang="en-US" smtClean="0">
                <a:ea charset="-120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= 13;       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13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0000000000001101)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&lt;&lt;= 2;      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52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0000000000110100)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400">
              <a:latin charset="0" pitchFamily="49" typeface="Courier New"/>
              <a:ea charset="-120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i &gt;&gt;= 2;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typeface="新細明體"/>
              </a:rPr>
              <a:t>	  /*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is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now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13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(binary</a:t>
            </a:r>
            <a:r>
              <a:rPr dirty="0" lang="en-US" smtClean="0" sz="17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0000000000001101)</a:t>
            </a:r>
            <a:r>
              <a:rPr dirty="0" lang="en-US" smtClean="0" sz="900">
                <a:latin charset="0" pitchFamily="49" typeface="Courier New"/>
                <a:ea charset="-120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endParaRPr dirty="0" lang="en-US" smtClean="0" sz="2200">
              <a:latin charset="0" pitchFamily="49" typeface="Courier New"/>
              <a:ea charset="-120" typeface="新細明體"/>
            </a:endParaRPr>
          </a:p>
        </p:txBody>
      </p:sp>
      <p:sp>
        <p:nvSpPr>
          <p:cNvPr id="117" name="Text Box 11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18" name="Text Box 11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11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Shift Operators</a:t>
            </a:r>
          </a:p>
        </p:txBody>
      </p:sp>
      <p:sp>
        <p:nvSpPr>
          <p:cNvPr id="120" name="Text Box 12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 bitwise shift operators have lower precedence than the arithmetic operators, which can cause surprises:</a:t>
            </a:r>
          </a:p>
          <a:p>
            <a:pPr indent="-342900" marL="342900">
              <a:buNone/>
            </a:pPr>
            <a:r>
              <a:rPr dirty="0" lang="en-US" smtClean="0" sz="2600">
                <a:latin charset="0" pitchFamily="49" typeface="Courier New"/>
                <a:ea charset="-120" typeface="新細明體"/>
              </a:rPr>
              <a:t>	i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&lt;&lt;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2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+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1</a:t>
            </a:r>
            <a:r>
              <a:rPr dirty="0" lang="en-US" smtClean="0" sz="2600">
                <a:ea charset="-120" typeface="新細明體"/>
              </a:rPr>
              <a:t> means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i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&lt;&lt;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(2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+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1)</a:t>
            </a:r>
            <a:r>
              <a:rPr dirty="0" lang="en-US" smtClean="0" sz="2600">
                <a:ea charset="-120" typeface="新細明體"/>
              </a:rPr>
              <a:t>, not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(i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&lt;&lt;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2)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+</a:t>
            </a:r>
            <a:r>
              <a:rPr dirty="0" lang="en-US" smtClean="0" sz="2600">
                <a:ea charset="-120" typeface="新細明體"/>
              </a:rPr>
              <a:t> </a:t>
            </a:r>
            <a:r>
              <a:rPr dirty="0" lang="en-US" smtClean="0" sz="2600">
                <a:latin charset="0" pitchFamily="49" typeface="Courier New"/>
                <a:ea charset="-120" typeface="新細明體"/>
              </a:rPr>
              <a:t>1</a:t>
            </a:r>
          </a:p>
          <a:p>
            <a:pPr indent="-342900" marL="342900">
              <a:buNone/>
            </a:pPr>
            <a:endParaRPr dirty="0" lang="en-US" smtClean="0" sz="2600">
              <a:ea charset="-120" typeface="新細明體"/>
            </a:endParaRPr>
          </a:p>
        </p:txBody>
      </p:sp>
      <p:sp>
        <p:nvSpPr>
          <p:cNvPr id="121" name="Text Box 12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22" name="Text Box 12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typeface="新細明體"/>
              </a:rPr>
              <a:t>Bitwise Complement, </a:t>
            </a:r>
            <a:r>
              <a:rPr dirty="0" i="1" lang="en-US" smtClean="0">
                <a:ea charset="-120" typeface="新細明體"/>
              </a:rPr>
              <a:t>And,</a:t>
            </a:r>
            <a:br>
              <a:rPr dirty="0" i="1" lang="en-US" smtClean="0">
                <a:ea charset="-120" typeface="新細明體"/>
              </a:rPr>
            </a:br>
            <a:r>
              <a:rPr dirty="0" lang="en-US" smtClean="0">
                <a:ea charset="-120" typeface="新細明體"/>
              </a:rPr>
              <a:t>Exclusive </a:t>
            </a:r>
            <a:r>
              <a:rPr dirty="0" i="1" lang="en-US" smtClean="0">
                <a:ea charset="-120" typeface="新細明體"/>
              </a:rPr>
              <a:t>Or, </a:t>
            </a:r>
            <a:r>
              <a:rPr dirty="0" lang="en-US" smtClean="0">
                <a:ea charset="-120" typeface="新細明體"/>
              </a:rPr>
              <a:t>and Inclusive </a:t>
            </a:r>
            <a:r>
              <a:rPr dirty="0" i="1" lang="en-US" smtClean="0">
                <a:ea charset="-120" typeface="新細明體"/>
              </a:rPr>
              <a:t>Or</a:t>
            </a:r>
          </a:p>
        </p:txBody>
      </p:sp>
      <p:sp>
        <p:nvSpPr>
          <p:cNvPr id="124" name="Text Box 124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typeface="新細明體"/>
              </a:rPr>
              <a:t>There are four additional bitwise operators: 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~	</a:t>
            </a:r>
            <a:r>
              <a:rPr dirty="0" lang="en-US" smtClean="0" sz="2400">
                <a:ea charset="-120" typeface="新細明體"/>
              </a:rPr>
              <a:t>bitwise complement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&amp;	</a:t>
            </a:r>
            <a:r>
              <a:rPr dirty="0" lang="en-US" smtClean="0" sz="2400">
                <a:ea charset="-120" typeface="新細明體"/>
              </a:rPr>
              <a:t>bitwise </a:t>
            </a:r>
            <a:r>
              <a:rPr dirty="0" i="1" lang="en-US" smtClean="0" sz="2400">
                <a:ea charset="-120" typeface="新細明體"/>
              </a:rPr>
              <a:t>and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^	</a:t>
            </a:r>
            <a:r>
              <a:rPr dirty="0" lang="en-US" smtClean="0" sz="2400">
                <a:ea charset="-120" typeface="新細明體"/>
              </a:rPr>
              <a:t>bitwise exclusive </a:t>
            </a:r>
            <a:r>
              <a:rPr dirty="0" i="1" lang="en-US" smtClean="0" sz="2400">
                <a:ea charset="-120" typeface="新細明體"/>
              </a:rPr>
              <a:t>or</a:t>
            </a:r>
          </a:p>
          <a:p>
            <a:pPr indent="-342900" marL="342900">
              <a:buNone/>
            </a:pPr>
            <a:r>
              <a:rPr dirty="0" lang="en-US" smtClean="0" sz="2400">
                <a:latin charset="0" pitchFamily="49" typeface="Courier New"/>
                <a:ea charset="-120" typeface="新細明體"/>
              </a:rPr>
              <a:t>	|</a:t>
            </a:r>
            <a:r>
              <a:rPr dirty="0" lang="en-US" smtClean="0" sz="2400">
                <a:ea charset="-120" typeface="新細明體"/>
              </a:rPr>
              <a:t>	bitwise inclusive </a:t>
            </a:r>
            <a:r>
              <a:rPr dirty="0" i="1" lang="en-US" smtClean="0" sz="2400">
                <a:ea charset="-120" typeface="新細明體"/>
              </a:rPr>
              <a:t>or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typeface="新細明體"/>
              </a:rPr>
              <a:t>~</a:t>
            </a:r>
            <a:r>
              <a:rPr dirty="0" lang="en-US" smtClean="0">
                <a:ea charset="-120" typeface="新細明體"/>
              </a:rPr>
              <a:t> operator is unary; the integer promotions are performed on its operand.</a:t>
            </a:r>
          </a:p>
          <a:p>
            <a:pPr indent="-342900" marL="342900"/>
            <a:r>
              <a:rPr dirty="0" lang="en-US" smtClean="0">
                <a:ea charset="-120" typeface="新細明體"/>
              </a:rPr>
              <a:t>The other operators are binary; the usual arithmetic conversions are performed on their operands.</a:t>
            </a:r>
          </a:p>
          <a:p>
            <a:pPr indent="-342900" marL="342900"/>
            <a:endParaRPr dirty="0" lang="en-US" smtClean="0">
              <a:ea charset="-120" typeface="新細明體"/>
            </a:endParaRPr>
          </a:p>
        </p:txBody>
      </p:sp>
      <p:sp>
        <p:nvSpPr>
          <p:cNvPr id="125" name="Text Box 1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typeface="新細明體"/>
              </a:rPr>
              <a:t>All rights reserved.</a:t>
            </a:r>
          </a:p>
        </p:txBody>
      </p:sp>
      <p:sp>
        <p:nvSpPr>
          <p:cNvPr id="126" name="Text Box 1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typeface="新細明體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3870</Words>
  <Paragraphs>747</Paragraphs>
  <Slides>69</Slides>
  <Notes>0</Notes>
  <TotalTime>0</TotalTime>
  <HiddenSlides>0</HiddenSlides>
  <ScaleCrop>false</ScaleCrop>
  <HyperlinksChanged>false</HyperlinksChanged>
  <Application>Microsoft Office PowerPoint</Application>
  <PresentationFormat/>
</Properties>
</file>