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39" Target="slides/slide22.xml" Type="http://schemas.openxmlformats.org/officeDocument/2006/relationships/slide"/><Relationship Id="rId38" Target="slides/slide21.xml" Type="http://schemas.openxmlformats.org/officeDocument/2006/relationships/slide"/><Relationship Id="rId37" Target="slides/slide20.xml" Type="http://schemas.openxmlformats.org/officeDocument/2006/relationships/slide"/><Relationship Id="rId36" Target="slides/slide19.xml" Type="http://schemas.openxmlformats.org/officeDocument/2006/relationships/slide"/><Relationship Id="rId35" Target="slides/slide18.xml" Type="http://schemas.openxmlformats.org/officeDocument/2006/relationships/slide"/><Relationship Id="rId34" Target="slides/slide17.xml" Type="http://schemas.openxmlformats.org/officeDocument/2006/relationships/slide"/><Relationship Id="rId33" Target="slides/slide16.xml" Type="http://schemas.openxmlformats.org/officeDocument/2006/relationships/slide"/><Relationship Id="rId32" Target="slides/slide15.xml" Type="http://schemas.openxmlformats.org/officeDocument/2006/relationships/slide"/><Relationship Id="rId31" Target="slides/slide14.xml" Type="http://schemas.openxmlformats.org/officeDocument/2006/relationships/slide"/><Relationship Id="rId30" Target="slides/slide13.xml" Type="http://schemas.openxmlformats.org/officeDocument/2006/relationships/slide"/><Relationship Id="rId27" Target="slides/slide10.xml" Type="http://schemas.openxmlformats.org/officeDocument/2006/relationships/slide"/><Relationship Id="rId26" Target="slides/slide9.xml" Type="http://schemas.openxmlformats.org/officeDocument/2006/relationships/slide"/><Relationship Id="rId25" Target="slides/slide8.xml" Type="http://schemas.openxmlformats.org/officeDocument/2006/relationships/slide"/><Relationship Id="rId24" Target="slides/slide7.xml" Type="http://schemas.openxmlformats.org/officeDocument/2006/relationships/slide"/><Relationship Id="rId21" Target="slides/slide4.xml" Type="http://schemas.openxmlformats.org/officeDocument/2006/relationships/slide"/><Relationship Id="rId19" Target="slides/slide2.xml" Type="http://schemas.openxmlformats.org/officeDocument/2006/relationships/slide"/><Relationship Id="rId20" Target="slides/slide3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6" Target="slideMasters/slideMaster12.xml" Type="http://schemas.openxmlformats.org/officeDocument/2006/relationships/slideMaster"/><Relationship Id="rId46" Target="slides/slide29.xml" Type="http://schemas.openxmlformats.org/officeDocument/2006/relationships/slide"/><Relationship Id="rId15" Target="slideMasters/slideMaster11.xml" Type="http://schemas.openxmlformats.org/officeDocument/2006/relationships/slideMaster"/><Relationship Id="rId45" Target="slides/slide28.xml" Type="http://schemas.openxmlformats.org/officeDocument/2006/relationships/slide"/><Relationship Id="rId14" Target="slideMasters/slideMaster10.xml" Type="http://schemas.openxmlformats.org/officeDocument/2006/relationships/slideMaster"/><Relationship Id="rId44" Target="slides/slide27.xml" Type="http://schemas.openxmlformats.org/officeDocument/2006/relationships/slide"/><Relationship Id="rId13" Target="slideMasters/slideMaster9.xml" Type="http://schemas.openxmlformats.org/officeDocument/2006/relationships/slideMaster"/><Relationship Id="rId43" Target="slides/slide26.xml" Type="http://schemas.openxmlformats.org/officeDocument/2006/relationships/slide"/><Relationship Id="rId12" Target="slideMasters/slideMaster8.xml" Type="http://schemas.openxmlformats.org/officeDocument/2006/relationships/slideMaster"/><Relationship Id="rId42" Target="slides/slide25.xml" Type="http://schemas.openxmlformats.org/officeDocument/2006/relationships/slide"/><Relationship Id="rId11" Target="slideMasters/slideMaster7.xml" Type="http://schemas.openxmlformats.org/officeDocument/2006/relationships/slideMaster"/><Relationship Id="rId41" Target="slides/slide24.xml" Type="http://schemas.openxmlformats.org/officeDocument/2006/relationships/slide"/><Relationship Id="rId10" Target="slideMasters/slideMaster6.xml" Type="http://schemas.openxmlformats.org/officeDocument/2006/relationships/slideMaster"/><Relationship Id="rId9" Target="slideMasters/slideMaster5.xml" Type="http://schemas.openxmlformats.org/officeDocument/2006/relationships/slideMaster"/><Relationship Id="rId40" Target="slides/slide23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6.xml" Type="http://schemas.openxmlformats.org/officeDocument/2006/relationships/slide"/><Relationship Id="rId29" Target="slides/slide12.xml" Type="http://schemas.openxmlformats.org/officeDocument/2006/relationships/slide"/><Relationship Id="rId2" Target="viewProps.xml" Type="http://schemas.openxmlformats.org/officeDocument/2006/relationships/viewProps"/><Relationship Id="rId22" Target="slides/slide5.xml" Type="http://schemas.openxmlformats.org/officeDocument/2006/relationships/slide"/><Relationship Id="rId28" Target="slides/slide11.xml" Type="http://schemas.openxmlformats.org/officeDocument/2006/relationships/slide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21: The Standard Library  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2008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r>
              <a:t>Chapter 21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</a:rPr>
              <a:t>The Standard Library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2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Functions Hidden by Macros</a:t>
            </a:r>
          </a:p>
        </p:txBody>
      </p:sp>
      <p:sp>
        <p:nvSpPr>
          <p:cNvPr id="129" name="Text Box 12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r>
              <a:t>A macro is usually preferable to a true function, because it will probably improve the speed of a program.</a:t>
            </a:r>
          </a:p>
          <a:p>
            <a:r>
              <a:t>Occasionally, a genuine function is needed, perhaps to minimize the size of the executable code.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1" name="Text Box 1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Functions Hidden by Macros</a:t>
            </a:r>
          </a:p>
        </p:txBody>
      </p:sp>
      <p:sp>
        <p:nvSpPr>
          <p:cNvPr id="133" name="Text Box 13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 macro definition can be removed (thus gaining access to the true function) by using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#undef</a:t>
            </a:r>
            <a:r>
              <a:rPr dirty="0" lang="en-US" smtClean="0"/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#include &lt;stdio.h&gt;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#undef getchar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#undef</a:t>
            </a:r>
            <a:r>
              <a:rPr dirty="0" lang="en-US" smtClean="0"/>
              <a:t> has no effect when given a name that’s not defined as a macro.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5" name="Text Box 1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1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Functions Hidden by Macros</a:t>
            </a:r>
          </a:p>
        </p:txBody>
      </p:sp>
      <p:sp>
        <p:nvSpPr>
          <p:cNvPr id="137" name="Text Box 13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Individual uses of a macro can be disabled by putting parentheses around its name: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ch = (getchar)();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  /* instead of ch = getchar(); */</a:t>
            </a:r>
          </a:p>
          <a:p>
            <a:pPr indent="-342900" marL="342900"/>
            <a:r>
              <a:rPr dirty="0" lang="en-US" smtClean="0"/>
              <a:t>The preprocessor can’t spot a parameterized macro unless its name is followed by a left parenthesis.</a:t>
            </a:r>
          </a:p>
          <a:p>
            <a:pPr indent="-342900" marL="342900"/>
            <a:r>
              <a:rPr dirty="0" lang="en-US" smtClean="0"/>
              <a:t>However, the compiler can still recognize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getchar</a:t>
            </a:r>
            <a:r>
              <a:rPr dirty="0" lang="en-US" smtClean="0"/>
              <a:t> as a function.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9" name="Text Box 1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14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41" name="Text Box 14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&lt;assert.h&gt;  </a:t>
            </a:r>
            <a:r>
              <a:rPr b="1" dirty="0" i="1" lang="en-US" smtClean="0"/>
              <a:t>Diagnostics</a:t>
            </a:r>
          </a:p>
          <a:p>
            <a:pPr indent="-342900" marL="342900">
              <a:buNone/>
            </a:pPr>
            <a:r>
              <a:rPr dirty="0" lang="en-US" smtClean="0"/>
              <a:t>	Contains only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assert</a:t>
            </a:r>
            <a:r>
              <a:rPr dirty="0" lang="en-US" smtClean="0"/>
              <a:t> macro, which can be used to insert self-checks into a program. If any check fails, the program terminates.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&lt;ctype.h&gt;   </a:t>
            </a:r>
            <a:r>
              <a:rPr b="1" dirty="0" i="1" lang="en-US" smtClean="0"/>
              <a:t>Character Handling</a:t>
            </a:r>
          </a:p>
          <a:p>
            <a:pPr indent="-342900" marL="342900">
              <a:buNone/>
            </a:pPr>
            <a:r>
              <a:rPr dirty="0" lang="en-US" smtClean="0"/>
              <a:t>	Provides functions for classifying characters and for converting letters from lower to upper case or vice versa.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3" name="Text Box 14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1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45" name="Text Box 14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&lt;errno.h&gt;  </a:t>
            </a:r>
            <a:r>
              <a:rPr b="1" dirty="0" i="1" lang="en-US" smtClean="0"/>
              <a:t>Errors</a:t>
            </a:r>
          </a:p>
          <a:p>
            <a:pPr indent="-342900" marL="342900">
              <a:buNone/>
            </a:pPr>
            <a:r>
              <a:rPr dirty="0" lang="en-US" smtClean="0"/>
              <a:t>	Provides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errno</a:t>
            </a:r>
            <a:r>
              <a:rPr dirty="0" lang="en-US" smtClean="0"/>
              <a:t> (“error number”), an lvalue that can be tested after a call of certain library functions to see if an error occurred.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&lt;float.h&gt;  </a:t>
            </a:r>
            <a:r>
              <a:rPr b="1" dirty="0" i="1" lang="en-US" smtClean="0"/>
              <a:t>Characteristics of Floating Types</a:t>
            </a:r>
          </a:p>
          <a:p>
            <a:pPr indent="-342900" marL="342900">
              <a:buNone/>
            </a:pPr>
            <a:r>
              <a:rPr dirty="0" lang="en-US" smtClean="0"/>
              <a:t>	Provides macros that describe the characteristics of floating types, including their range and accuracy.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7" name="Text Box 1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4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49" name="Text Box 14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&lt;limits.h&gt;  </a:t>
            </a:r>
            <a:r>
              <a:rPr b="1" dirty="0" i="1" lang="en-US" smtClean="0"/>
              <a:t>Sizes of Integer Types</a:t>
            </a:r>
          </a:p>
          <a:p>
            <a:pPr indent="-342900" marL="342900">
              <a:buNone/>
            </a:pPr>
            <a:r>
              <a:rPr dirty="0" lang="en-US" smtClean="0"/>
              <a:t>	Provides macros that describe the characteristics of integer types (including character types), including their maximum and minimum values.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&lt;locale.h&gt;  </a:t>
            </a:r>
            <a:r>
              <a:rPr b="1" dirty="0" i="1" lang="en-US" smtClean="0"/>
              <a:t>Localization</a:t>
            </a:r>
          </a:p>
          <a:p>
            <a:pPr indent="-342900" marL="342900">
              <a:buNone/>
            </a:pPr>
            <a:r>
              <a:rPr dirty="0" lang="en-US" smtClean="0"/>
              <a:t>	Provides functions to help a program adapt its behavior to a country or other geographic region.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1" name="Text Box 15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53" name="Text Box 15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&lt;math.h&gt;    </a:t>
            </a:r>
            <a:r>
              <a:rPr b="1" dirty="0" i="1" lang="en-US" smtClean="0"/>
              <a:t>Mathematics</a:t>
            </a:r>
          </a:p>
          <a:p>
            <a:pPr indent="-342900" marL="342900">
              <a:buNone/>
            </a:pPr>
            <a:r>
              <a:rPr dirty="0" lang="en-US" smtClean="0"/>
              <a:t>	Provides common mathematical functions.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&lt;setjmp.h&gt;  </a:t>
            </a:r>
            <a:r>
              <a:rPr b="1" dirty="0" i="1" lang="en-US" smtClean="0"/>
              <a:t>Nonlocal Jumps</a:t>
            </a:r>
          </a:p>
          <a:p>
            <a:pPr indent="-342900" marL="342900">
              <a:buNone/>
            </a:pPr>
            <a:r>
              <a:rPr dirty="0" lang="en-US" smtClean="0"/>
              <a:t>	Provides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setjmp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longjmp</a:t>
            </a:r>
            <a:r>
              <a:rPr dirty="0" lang="en-US" smtClean="0"/>
              <a:t> functions.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setjmp</a:t>
            </a:r>
            <a:r>
              <a:rPr dirty="0" lang="en-US" smtClean="0"/>
              <a:t> “marks” a place in a program;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longjmp</a:t>
            </a:r>
            <a:r>
              <a:rPr dirty="0" lang="en-US" smtClean="0"/>
              <a:t> can then be used to return to that place later.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15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57" name="Text Box 15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&lt;signal.h&gt;  </a:t>
            </a:r>
            <a:r>
              <a:rPr b="1" dirty="0" i="1" lang="en-US" smtClean="0"/>
              <a:t>Signal Handling</a:t>
            </a:r>
          </a:p>
          <a:p>
            <a:pPr indent="-342900" marL="342900">
              <a:buNone/>
            </a:pPr>
            <a:r>
              <a:rPr dirty="0" lang="en-US" smtClean="0"/>
              <a:t>	Provides functions that deal with exceptional conditions (signals).</a:t>
            </a:r>
          </a:p>
          <a:p>
            <a:pPr indent="-285750" lvl="1" marL="74295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signal</a:t>
            </a:r>
            <a:r>
              <a:rPr dirty="0" lang="en-US" smtClean="0"/>
              <a:t> function installs a function to be called if a given signal should occur later.</a:t>
            </a:r>
          </a:p>
          <a:p>
            <a:pPr indent="-285750" lvl="1" marL="742950"/>
            <a:r>
              <a:rPr dirty="0" lang="en-US" smtClean="0"/>
              <a:t>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raise</a:t>
            </a:r>
            <a:r>
              <a:rPr dirty="0" lang="en-US" smtClean="0"/>
              <a:t> function causes a signal to occur.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&lt;stdarg.h&gt;  </a:t>
            </a:r>
            <a:r>
              <a:rPr b="1" dirty="0" i="1" lang="en-US" smtClean="0"/>
              <a:t>Variable Arguments</a:t>
            </a:r>
          </a:p>
          <a:p>
            <a:pPr indent="-342900" marL="342900">
              <a:buNone/>
            </a:pPr>
            <a:r>
              <a:rPr dirty="0" lang="en-US" smtClean="0"/>
              <a:t>	Provides tools for writing functions that can have a variable number of arguments.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9" name="Text Box 1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Box 1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61" name="Text Box 1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&lt;stddef.h&gt;  </a:t>
            </a:r>
            <a:r>
              <a:rPr b="1" dirty="0" i="1" lang="en-US" smtClean="0"/>
              <a:t>Common Definitions</a:t>
            </a:r>
          </a:p>
          <a:p>
            <a:pPr indent="-342900" marL="342900">
              <a:buNone/>
            </a:pPr>
            <a:r>
              <a:rPr dirty="0" lang="en-US" smtClean="0"/>
              <a:t>	Provides definitions of frequently used types and macros.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&lt;stdio.h&gt;   </a:t>
            </a:r>
            <a:r>
              <a:rPr b="1" dirty="0" i="1" lang="en-US" smtClean="0"/>
              <a:t>Input/Output</a:t>
            </a:r>
          </a:p>
          <a:p>
            <a:pPr indent="-342900" marL="342900">
              <a:buNone/>
            </a:pPr>
            <a:r>
              <a:rPr dirty="0" lang="en-US" smtClean="0"/>
              <a:t>	Provides a large assortment of input/output functions, including operations on both sequential and random-access files.</a:t>
            </a:r>
          </a:p>
        </p:txBody>
      </p:sp>
      <p:sp>
        <p:nvSpPr>
          <p:cNvPr id="162" name="Text Box 1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1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65" name="Text Box 1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&lt;stdlib.h&gt;  </a:t>
            </a:r>
            <a:r>
              <a:rPr b="1" dirty="0" i="1" lang="en-US" smtClean="0"/>
              <a:t>General Utilities</a:t>
            </a:r>
          </a:p>
          <a:p>
            <a:pPr indent="-342900" marL="342900">
              <a:buNone/>
            </a:pPr>
            <a:r>
              <a:rPr dirty="0" lang="en-US" smtClean="0"/>
              <a:t>	Provides functions that perform the following operations:	</a:t>
            </a:r>
          </a:p>
          <a:p>
            <a:pPr indent="-285750" lvl="1" marL="742950"/>
            <a:r>
              <a:rPr dirty="0" lang="en-US" smtClean="0"/>
              <a:t>Converting strings to numbers</a:t>
            </a:r>
          </a:p>
          <a:p>
            <a:pPr indent="-285750" lvl="1" marL="742950"/>
            <a:r>
              <a:rPr dirty="0" lang="en-US" smtClean="0"/>
              <a:t>Generating pseudo-random numbers</a:t>
            </a:r>
          </a:p>
          <a:p>
            <a:pPr indent="-285750" lvl="1" marL="742950"/>
            <a:r>
              <a:rPr dirty="0" lang="en-US" smtClean="0"/>
              <a:t>Performing memory management tasks</a:t>
            </a:r>
          </a:p>
          <a:p>
            <a:pPr indent="-285750" lvl="1" marL="742950"/>
            <a:r>
              <a:rPr dirty="0" lang="en-US" smtClean="0"/>
              <a:t>Communicating with the operating system</a:t>
            </a:r>
          </a:p>
          <a:p>
            <a:pPr indent="-285750" lvl="1" marL="742950"/>
            <a:r>
              <a:rPr dirty="0" lang="en-US" smtClean="0"/>
              <a:t>Searching and sorting</a:t>
            </a:r>
          </a:p>
          <a:p>
            <a:pPr indent="-285750" lvl="1" marL="742950"/>
            <a:r>
              <a:rPr dirty="0" lang="en-US" smtClean="0"/>
              <a:t>Performing conversions between multibyte characters and wide characters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7" name="Text Box 1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/>
        </p:nvSpPr>
        <p:spPr>
          <a:xfrm>
            <a:off x="1054100" y="3187700"/>
            <a:ext cx="7480300" cy="2286000"/>
          </a:xfrm>
          <a:prstGeom prst="rect">
            <a:avLst/>
          </a:prstGeom>
          <a:solidFill>
            <a:srgbClr val="FFEBC2"/>
          </a:solidFill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96" name="Text Box 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Using the Library</a:t>
            </a:r>
          </a:p>
        </p:txBody>
      </p:sp>
      <p:sp>
        <p:nvSpPr>
          <p:cNvPr id="97" name="Text Box 97"/>
          <p:cNvSpPr>
            <a:spLocks/>
          </p:cNvSpPr>
          <p:nvPr>
            <p:ph type="obj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C89 standard library is divided into 15 parts, with each part described by a header.</a:t>
            </a:r>
          </a:p>
          <a:p>
            <a:pPr indent="-342900" marL="342900"/>
            <a:r>
              <a:rPr dirty="0" lang="en-US" smtClean="0"/>
              <a:t>C99 has an additional nine headers.</a:t>
            </a:r>
          </a:p>
          <a:p>
            <a:pPr indent="-342900" marL="342900">
              <a:lnSpc>
                <a:spcPts val="1200"/>
              </a:lnSpc>
              <a:spcBef>
                <a:spcPct val="0"/>
              </a:spcBef>
              <a:buNone/>
            </a:pPr>
            <a:endParaRPr dirty="0" lang="en-US" smtClean="0" sz="2000">
              <a:latin charset="0" pitchFamily="49" typeface="Courier New"/>
              <a:ea charset="0" pitchFamily="49" typeface="Courier New"/>
            </a:endParaRPr>
          </a:p>
          <a:p>
            <a:pPr indent="-342900" marL="342900"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&lt;assert.h&gt;	&lt;inttypes.h&gt;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&lt;signal.h&gt;	&lt;stdlib.h&gt;</a:t>
            </a:r>
          </a:p>
          <a:p>
            <a:pPr indent="-342900" marL="342900"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&lt;complex.h&gt;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&lt;iso646.h&gt;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&lt;stdarg.h&gt;	&lt;string.h&gt;</a:t>
            </a:r>
          </a:p>
          <a:p>
            <a:pPr indent="-342900" marL="342900"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&lt;ctype.h&gt;	&lt;limits.h&gt;	&lt;stdbool.h&gt;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&lt;tgmath.h&gt;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</a:p>
          <a:p>
            <a:pPr indent="-342900" marL="342900"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&lt;errno.h&gt;	&lt;locale.h&gt;	&lt;stddef.h&gt;	&lt;time.h&gt;</a:t>
            </a:r>
          </a:p>
          <a:p>
            <a:pPr indent="-342900" marL="342900"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&lt;fenv.h&gt;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&lt;math.h&gt;	&lt;stdint.h&gt;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&lt;wchar.h&gt;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</a:p>
          <a:p>
            <a:pPr indent="-342900" marL="342900">
              <a:buNone/>
            </a:pPr>
            <a:r>
              <a:rPr dirty="0" lang="en-US" smtClean="0" sz="2000">
                <a:latin charset="0" pitchFamily="49" typeface="Courier New"/>
                <a:ea charset="0" pitchFamily="49" typeface="Courier New"/>
              </a:rPr>
              <a:t>	&lt;float.h&gt;	&lt;setjmp.h&gt;	&lt;stdio.h&gt;	&lt;wctype.h&gt;</a:t>
            </a:r>
            <a:r>
              <a:rPr baseline="30000" dirty="0" lang="en-US" smtClean="0" sz="1800">
                <a:ea charset="0" pitchFamily="49" typeface="Courier New"/>
              </a:rPr>
              <a:t>†</a:t>
            </a:r>
          </a:p>
          <a:p>
            <a:pPr indent="-342900" marL="342900">
              <a:lnSpc>
                <a:spcPts val="1200"/>
              </a:lnSpc>
              <a:spcBef>
                <a:spcPct val="0"/>
              </a:spcBef>
              <a:buNone/>
            </a:pPr>
            <a:endParaRPr dirty="0" lang="en-US" smtClean="0" sz="2000"/>
          </a:p>
          <a:p>
            <a:pPr indent="-342900" marL="342900">
              <a:buNone/>
            </a:pPr>
            <a:r>
              <a:rPr dirty="0" lang="en-US" smtClean="0" sz="2000"/>
              <a:t>	</a:t>
            </a:r>
            <a:r>
              <a:rPr baseline="30000" dirty="0" lang="en-US" smtClean="0" sz="1800"/>
              <a:t>†</a:t>
            </a:r>
            <a:r>
              <a:rPr dirty="0" lang="en-US" smtClean="0" sz="2000"/>
              <a:t>C99 only</a:t>
            </a:r>
          </a:p>
          <a:p>
            <a:pPr indent="-342900" marL="342900">
              <a:buNone/>
            </a:pPr>
            <a:endParaRPr dirty="0" lang="en-US" smtClean="0" sz="2000"/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9" name="Text Box 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1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C89 Library Overview</a:t>
            </a:r>
          </a:p>
        </p:txBody>
      </p:sp>
      <p:sp>
        <p:nvSpPr>
          <p:cNvPr id="169" name="Text Box 1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&lt;string.h&gt;  </a:t>
            </a:r>
            <a:r>
              <a:rPr b="1" dirty="0" i="1" lang="en-US" smtClean="0"/>
              <a:t>String Handling</a:t>
            </a:r>
          </a:p>
          <a:p>
            <a:pPr indent="-342900" marL="342900">
              <a:buNone/>
            </a:pPr>
            <a:r>
              <a:rPr dirty="0" lang="en-US" smtClean="0"/>
              <a:t>	Provides functions that perform string operations, as well as functions that operate on arbitrary blocks of memory.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&lt;time.h&gt;    </a:t>
            </a:r>
            <a:r>
              <a:rPr b="1" dirty="0" i="1" lang="en-US" smtClean="0"/>
              <a:t>Date and Time</a:t>
            </a:r>
          </a:p>
          <a:p>
            <a:pPr indent="-342900" marL="342900">
              <a:buNone/>
            </a:pPr>
            <a:r>
              <a:rPr dirty="0" lang="en-US" smtClean="0"/>
              <a:t>	Provides functions for determining the time (and date), manipulating times, and formatting times for display.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1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73" name="Text Box 1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Some of the biggest changes in C99 affect the standard library:</a:t>
            </a:r>
          </a:p>
          <a:p>
            <a:pPr indent="-285750" lvl="1" marL="742950"/>
            <a:r>
              <a:rPr b="1" dirty="0" i="1" lang="en-US" smtClean="0"/>
              <a:t>Additional headers.</a:t>
            </a:r>
            <a:r>
              <a:rPr dirty="0" lang="en-US" smtClean="0"/>
              <a:t> The C99 standard library has nine headers that don’t exist in C89.</a:t>
            </a:r>
          </a:p>
          <a:p>
            <a:pPr indent="-285750" lvl="1" marL="742950"/>
            <a:r>
              <a:rPr b="1" dirty="0" i="1" lang="en-US" smtClean="0"/>
              <a:t>Additional macros and functions.</a:t>
            </a:r>
            <a:r>
              <a:rPr dirty="0" lang="en-US" smtClean="0"/>
              <a:t> C99 adds macros and functions to several existing headers (especially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&lt;math.h&gt;</a:t>
            </a:r>
            <a:r>
              <a:rPr dirty="0" lang="en-US" smtClean="0"/>
              <a:t>).</a:t>
            </a:r>
          </a:p>
          <a:p>
            <a:pPr indent="-285750" lvl="1" marL="742950"/>
            <a:r>
              <a:rPr b="1" dirty="0" i="1" lang="en-US" smtClean="0"/>
              <a:t>Enhanced versions of existing functions.</a:t>
            </a:r>
            <a:r>
              <a:rPr dirty="0" lang="en-US" smtClean="0"/>
              <a:t> Some existing functions, including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printf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scanf</a:t>
            </a:r>
            <a:r>
              <a:rPr dirty="0" lang="en-US" smtClean="0"/>
              <a:t>, have additional capabilities in C99.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 Box 17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77" name="Text Box 17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&lt;complex.h&gt;  </a:t>
            </a:r>
            <a:r>
              <a:rPr b="1" dirty="0" i="1" lang="en-US" smtClean="0"/>
              <a:t>Complex Arithmetic</a:t>
            </a:r>
          </a:p>
          <a:p>
            <a:pPr indent="-342900" marL="342900">
              <a:buNone/>
            </a:pPr>
            <a:r>
              <a:rPr dirty="0" lang="en-US" smtClean="0"/>
              <a:t>	Defines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complex</a:t>
            </a:r>
            <a:r>
              <a:rPr dirty="0" lang="en-US" smtClean="0"/>
              <a:t>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I</a:t>
            </a:r>
            <a:r>
              <a:rPr dirty="0" lang="en-US" smtClean="0"/>
              <a:t> macros.</a:t>
            </a:r>
          </a:p>
          <a:p>
            <a:pPr indent="-342900" marL="342900">
              <a:buNone/>
            </a:pPr>
            <a:r>
              <a:rPr dirty="0" lang="en-US" smtClean="0"/>
              <a:t>	Provides functions for performing mathematical operations on complex numbers.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&lt;fenv.h&gt;     </a:t>
            </a:r>
            <a:r>
              <a:rPr b="1" dirty="0" i="1" lang="en-US" smtClean="0"/>
              <a:t>Floating-Point Environment</a:t>
            </a:r>
          </a:p>
          <a:p>
            <a:pPr indent="-342900" marL="342900">
              <a:buNone/>
            </a:pPr>
            <a:r>
              <a:rPr dirty="0" lang="en-US" smtClean="0"/>
              <a:t>	Provides access to floating-point status flags and control modes.</a:t>
            </a:r>
          </a:p>
        </p:txBody>
      </p:sp>
      <p:sp>
        <p:nvSpPr>
          <p:cNvPr id="178" name="Text Box 1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Box 18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81" name="Text Box 18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&lt;inttypes.h&gt;  </a:t>
            </a:r>
            <a:r>
              <a:rPr b="1" dirty="0" i="1" lang="en-US" smtClean="0"/>
              <a:t>Format Conversion of 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b="1" dirty="0" i="1" lang="en-US" smtClean="0"/>
              <a:t>	</a:t>
            </a:r>
            <a:r>
              <a:rPr b="1" dirty="0" i="1" lang="en-US" smtClean="0">
                <a:latin charset="0" pitchFamily="49" typeface="Courier New"/>
                <a:ea charset="0" pitchFamily="49" typeface="Courier New"/>
              </a:rPr>
              <a:t>  </a:t>
            </a: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            </a:t>
            </a:r>
            <a:r>
              <a:rPr b="1" dirty="0" i="1" lang="en-US" smtClean="0"/>
              <a:t>Integer Types</a:t>
            </a:r>
          </a:p>
          <a:p>
            <a:pPr indent="-342900" marL="342900">
              <a:spcBef>
                <a:spcPts val="400"/>
              </a:spcBef>
              <a:buNone/>
            </a:pPr>
            <a:r>
              <a:rPr dirty="0" lang="en-US" smtClean="0"/>
              <a:t>	Defines macros that can be used in format strings for input/output of the integer types declared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&lt;stdint.h&gt;</a:t>
            </a:r>
            <a:r>
              <a:rPr dirty="0" lang="en-US" smtClean="0"/>
              <a:t>.</a:t>
            </a:r>
          </a:p>
          <a:p>
            <a:pPr indent="-342900" marL="342900">
              <a:buNone/>
            </a:pPr>
            <a:r>
              <a:rPr dirty="0" lang="en-US" smtClean="0"/>
              <a:t>	Provides functions for working with greatest-width integers.</a:t>
            </a:r>
          </a:p>
          <a:p>
            <a:pPr indent="-342900" marL="342900">
              <a:spcBef>
                <a:spcPts val="16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&lt;iso646.h&gt;    </a:t>
            </a:r>
            <a:r>
              <a:rPr b="1" dirty="0" i="1" lang="en-US" smtClean="0"/>
              <a:t>Alternative Spellings</a:t>
            </a:r>
          </a:p>
          <a:p>
            <a:pPr indent="-342900" marL="342900">
              <a:spcBef>
                <a:spcPts val="400"/>
              </a:spcBef>
              <a:buNone/>
            </a:pPr>
            <a:r>
              <a:rPr dirty="0" lang="en-US" smtClean="0"/>
              <a:t>	Defines macros representing the operators whose symbols contain the characters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&amp;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|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~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!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^</a:t>
            </a:r>
            <a:r>
              <a:rPr dirty="0" lang="en-US" smtClean="0"/>
              <a:t>.</a:t>
            </a:r>
          </a:p>
        </p:txBody>
      </p:sp>
      <p:sp>
        <p:nvSpPr>
          <p:cNvPr id="182" name="Text Box 18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Box 18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85" name="Text Box 18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&lt;stdbool.h&gt;  </a:t>
            </a:r>
            <a:r>
              <a:rPr b="1" dirty="0" i="1" lang="en-US" smtClean="0"/>
              <a:t>Boolean Type and Values</a:t>
            </a:r>
          </a:p>
          <a:p>
            <a:pPr indent="-342900" marL="342900">
              <a:buNone/>
            </a:pPr>
            <a:r>
              <a:rPr dirty="0" lang="en-US" smtClean="0"/>
              <a:t>	Defines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bool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true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false</a:t>
            </a:r>
            <a:r>
              <a:rPr dirty="0" lang="en-US" smtClean="0"/>
              <a:t> macros, as well as a macro that can be used to test whether these macros have been defined.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&lt;stdint.h&gt;   </a:t>
            </a:r>
            <a:r>
              <a:rPr b="1" dirty="0" i="1" lang="en-US" smtClean="0"/>
              <a:t>Integer Types</a:t>
            </a:r>
          </a:p>
          <a:p>
            <a:pPr indent="-342900" marL="342900">
              <a:buNone/>
            </a:pPr>
            <a:r>
              <a:rPr dirty="0" lang="en-US" smtClean="0"/>
              <a:t>	Declares integer types with specified widths and defines related macros.</a:t>
            </a:r>
          </a:p>
          <a:p>
            <a:pPr indent="-342900" marL="342900">
              <a:buNone/>
            </a:pPr>
            <a:r>
              <a:rPr dirty="0" lang="en-US" smtClean="0"/>
              <a:t>	Defines parameterized macros that construct integer constants with specific types.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8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89" name="Text Box 1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&lt;tgmath.h&gt;  </a:t>
            </a:r>
            <a:r>
              <a:rPr b="1" dirty="0" i="1" lang="en-US" smtClean="0"/>
              <a:t>Type-Generic Math</a:t>
            </a:r>
          </a:p>
          <a:p>
            <a:pPr indent="-342900" marL="342900">
              <a:buNone/>
            </a:pPr>
            <a:r>
              <a:rPr dirty="0" lang="en-US" smtClean="0"/>
              <a:t>	Provides “type-generic” macros that can detect argument types and substitute a call of a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&lt;math.h&gt;</a:t>
            </a:r>
            <a:r>
              <a:rPr dirty="0" lang="en-US" smtClean="0"/>
              <a:t> or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&lt;complex.h&gt;</a:t>
            </a:r>
            <a:r>
              <a:rPr dirty="0" lang="en-US" smtClean="0"/>
              <a:t> function.</a:t>
            </a:r>
          </a:p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&lt;wchar.h&gt;   </a:t>
            </a:r>
            <a:r>
              <a:rPr b="1" dirty="0" i="1" lang="en-US" smtClean="0"/>
              <a:t>Extended Multibyte and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b="1" dirty="0" i="1" lang="en-US" smtClean="0"/>
              <a:t>	</a:t>
            </a:r>
            <a:r>
              <a:rPr b="1" dirty="0" i="1" lang="en-US" smtClean="0">
                <a:latin charset="0" pitchFamily="49" typeface="Courier New"/>
                <a:ea charset="0" pitchFamily="49" typeface="Courier New"/>
              </a:rPr>
              <a:t>            </a:t>
            </a:r>
            <a:r>
              <a:rPr b="1" dirty="0" i="1" lang="en-US" smtClean="0"/>
              <a:t>Wide-Character Utilities</a:t>
            </a:r>
          </a:p>
          <a:p>
            <a:pPr indent="-342900" marL="342900">
              <a:buNone/>
            </a:pPr>
            <a:r>
              <a:rPr dirty="0" lang="en-US" smtClean="0"/>
              <a:t>	Provides functions for wide-character input/output and wide string manipulation.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Box 1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C99 Library Changes</a:t>
            </a:r>
          </a:p>
        </p:txBody>
      </p:sp>
      <p:sp>
        <p:nvSpPr>
          <p:cNvPr id="193" name="Text Box 1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spcBef>
                <a:spcPts val="1800"/>
              </a:spcBef>
              <a:buNone/>
            </a:pP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	&lt;wctype.h&gt;  </a:t>
            </a:r>
            <a:r>
              <a:rPr b="1" dirty="0" i="1" lang="en-US" smtClean="0"/>
              <a:t>Wide-Character Classification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b="1" dirty="0" i="1" lang="en-US" smtClean="0"/>
              <a:t>	</a:t>
            </a:r>
            <a:r>
              <a:rPr b="1" dirty="0" i="1" lang="en-US" smtClean="0">
                <a:latin charset="0" pitchFamily="49" typeface="Courier New"/>
                <a:ea charset="0" pitchFamily="49" typeface="Courier New"/>
              </a:rPr>
              <a:t>            </a:t>
            </a:r>
            <a:r>
              <a:rPr b="1" dirty="0" i="1" lang="en-US" smtClean="0"/>
              <a:t>and Mapping Utilities</a:t>
            </a:r>
          </a:p>
          <a:p>
            <a:pPr indent="-342900" marL="342900">
              <a:buNone/>
            </a:pPr>
            <a:r>
              <a:rPr dirty="0" lang="en-US" smtClean="0"/>
              <a:t>	The wide-character version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&lt;ctype.h&gt;</a:t>
            </a:r>
            <a:r>
              <a:rPr dirty="0" lang="en-US" smtClean="0"/>
              <a:t>.</a:t>
            </a:r>
          </a:p>
          <a:p>
            <a:pPr indent="-342900" marL="342900">
              <a:buNone/>
            </a:pPr>
            <a:r>
              <a:rPr dirty="0" lang="en-US" smtClean="0"/>
              <a:t>	Provides functions for classifying and changing the case of wide characters.</a:t>
            </a:r>
          </a:p>
        </p:txBody>
      </p:sp>
      <p:sp>
        <p:nvSpPr>
          <p:cNvPr id="194" name="Text Box 1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Box 196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/>
              <a:t>The </a:t>
            </a:r>
            <a:r>
              <a:rPr b="1" dirty="0" lang="en-US" smtClean="0" sz="3100">
                <a:latin charset="0" pitchFamily="49" typeface="Courier New"/>
                <a:ea charset="0" pitchFamily="49" typeface="Courier New"/>
              </a:rPr>
              <a:t>&lt;stddef.h&gt;</a:t>
            </a:r>
            <a:r>
              <a:rPr dirty="0" lang="en-US" smtClean="0" sz="3100"/>
              <a:t> Header: Common Definitions</a:t>
            </a:r>
          </a:p>
        </p:txBody>
      </p:sp>
      <p:sp>
        <p:nvSpPr>
          <p:cNvPr id="197" name="Text Box 1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Types defined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&lt;stddef.h&gt;</a:t>
            </a:r>
            <a:r>
              <a:rPr dirty="0" lang="en-US" smtClean="0"/>
              <a:t>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ptrdiff_t</a:t>
            </a:r>
            <a:r>
              <a:rPr dirty="0" lang="en-US" smtClean="0"/>
              <a:t>. The type of the result when two pointers are subtracted.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size_t</a:t>
            </a:r>
            <a:r>
              <a:rPr dirty="0" lang="en-US" smtClean="0"/>
              <a:t>. The type returned by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sizeof</a:t>
            </a:r>
            <a:r>
              <a:rPr dirty="0" lang="en-US" smtClean="0"/>
              <a:t> operator.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wchar_t</a:t>
            </a:r>
            <a:r>
              <a:rPr dirty="0" lang="en-US" smtClean="0"/>
              <a:t>. A type large enough to represent all possible characters in all supported locales.</a:t>
            </a:r>
          </a:p>
          <a:p>
            <a:pPr indent="-342900" marL="342900"/>
            <a:r>
              <a:rPr dirty="0" lang="en-US" smtClean="0"/>
              <a:t>Macros defined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&lt;stddef.h&gt;</a:t>
            </a:r>
            <a:r>
              <a:rPr dirty="0" lang="en-US" smtClean="0"/>
              <a:t>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NULL</a:t>
            </a:r>
            <a:r>
              <a:rPr dirty="0" lang="en-US" smtClean="0"/>
              <a:t>. Represents the null pointer.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offsetof</a:t>
            </a:r>
            <a:r>
              <a:rPr dirty="0" lang="en-US" smtClean="0"/>
              <a:t>. Computes the number of bytes between the beginning of a structure and one of its members.</a:t>
            </a:r>
          </a:p>
        </p:txBody>
      </p:sp>
      <p:sp>
        <p:nvSpPr>
          <p:cNvPr id="198" name="Text Box 1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Box 200"/>
          <p:cNvSpPr>
            <a:spLocks/>
          </p:cNvSpPr>
          <p:nvPr>
            <p:ph type="title"/>
          </p:nvPr>
        </p:nvSpPr>
        <p:spPr>
          <a:xfrm>
            <a:off x="228600" y="762000"/>
            <a:ext cx="8686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/>
              <a:t>The </a:t>
            </a:r>
            <a:r>
              <a:rPr b="1" dirty="0" lang="en-US" smtClean="0" sz="3100">
                <a:latin charset="0" pitchFamily="49" typeface="Courier New"/>
                <a:ea charset="0" pitchFamily="49" typeface="Courier New"/>
              </a:rPr>
              <a:t>&lt;stddef.h&gt;</a:t>
            </a:r>
            <a:r>
              <a:rPr dirty="0" lang="en-US" smtClean="0" sz="3100"/>
              <a:t> Header: Common Definitions</a:t>
            </a:r>
          </a:p>
        </p:txBody>
      </p:sp>
      <p:sp>
        <p:nvSpPr>
          <p:cNvPr id="201" name="Text Box 2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/>
              <a:t>An example structure: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struct s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  char a;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  int b[2];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  float c;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0" pitchFamily="49" typeface="Courier New"/>
              </a:rPr>
              <a:t>	};</a:t>
            </a:r>
          </a:p>
          <a:p>
            <a:pPr indent="-342900" marL="342900"/>
            <a:r>
              <a:rPr dirty="0" lang="en-US" smtClean="0" sz="2600"/>
              <a:t>The value of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offsetof(struct</a:t>
            </a:r>
            <a:r>
              <a:rPr dirty="0" lang="en-US" smtClean="0" sz="2000"/>
              <a:t> 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s,</a:t>
            </a:r>
            <a:r>
              <a:rPr dirty="0" lang="en-US" smtClean="0" sz="2600"/>
              <a:t>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a)</a:t>
            </a:r>
            <a:r>
              <a:rPr dirty="0" lang="en-US" smtClean="0" sz="2600"/>
              <a:t> must be 0, but the offsets of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b</a:t>
            </a:r>
            <a:r>
              <a:rPr dirty="0" lang="en-US" smtClean="0" sz="2600"/>
              <a:t> and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c</a:t>
            </a:r>
            <a:r>
              <a:rPr dirty="0" lang="en-US" smtClean="0" sz="2600"/>
              <a:t> depend on the compiler.</a:t>
            </a:r>
          </a:p>
          <a:p>
            <a:pPr indent="-342900" marL="342900"/>
            <a:r>
              <a:rPr dirty="0" lang="en-US" smtClean="0" sz="2600"/>
              <a:t>One possibility is that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offsetof(struct</a:t>
            </a:r>
            <a:r>
              <a:rPr dirty="0" lang="en-US" smtClean="0" sz="2000">
                <a:solidFill>
                  <a:srgbClr val="000000"/>
                </a:solidFill>
              </a:rPr>
              <a:t> 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s,</a:t>
            </a:r>
            <a:r>
              <a:rPr dirty="0" lang="en-US" smtClean="0" sz="2600"/>
              <a:t>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b)</a:t>
            </a:r>
            <a:r>
              <a:rPr dirty="0" lang="en-US" smtClean="0" sz="2600"/>
              <a:t> is 1, and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offsetof(struct</a:t>
            </a:r>
            <a:r>
              <a:rPr dirty="0" lang="en-US" smtClean="0" sz="2000"/>
              <a:t> 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s,</a:t>
            </a:r>
            <a:r>
              <a:rPr dirty="0" lang="en-US" smtClean="0" sz="2600"/>
              <a:t>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c)</a:t>
            </a:r>
            <a:r>
              <a:rPr dirty="0" lang="en-US" smtClean="0" sz="2600"/>
              <a:t> is 9.</a:t>
            </a:r>
          </a:p>
          <a:p>
            <a:pPr indent="-342900" marL="342900"/>
            <a:r>
              <a:rPr dirty="0" lang="en-US" smtClean="0" sz="2600"/>
              <a:t>If a compiler should leave a three-byte hole after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a</a:t>
            </a:r>
            <a:r>
              <a:rPr dirty="0" lang="en-US" smtClean="0" sz="2600"/>
              <a:t>, the offsets of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b</a:t>
            </a:r>
            <a:r>
              <a:rPr dirty="0" lang="en-US" smtClean="0" sz="2600"/>
              <a:t> and </a:t>
            </a:r>
            <a:r>
              <a:rPr dirty="0" lang="en-US" smtClean="0" sz="2600">
                <a:latin charset="0" pitchFamily="49" typeface="Courier New"/>
                <a:ea charset="0" pitchFamily="49" typeface="Courier New"/>
              </a:rPr>
              <a:t>c</a:t>
            </a:r>
            <a:r>
              <a:rPr dirty="0" lang="en-US" smtClean="0" sz="2600"/>
              <a:t> would be 4 and 12.</a:t>
            </a:r>
          </a:p>
        </p:txBody>
      </p:sp>
      <p:sp>
        <p:nvSpPr>
          <p:cNvPr id="202" name="Text Box 2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Box 20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/>
              <a:t>The </a:t>
            </a:r>
            <a:r>
              <a:rPr b="1" dirty="0" lang="en-US" smtClean="0">
                <a:latin charset="0" pitchFamily="49" typeface="Courier New"/>
                <a:ea charset="0" pitchFamily="49" typeface="Courier New"/>
              </a:rPr>
              <a:t>&lt;stdbool.h&gt;</a:t>
            </a:r>
            <a:r>
              <a:rPr dirty="0" lang="en-US" smtClean="0"/>
              <a:t> Header (C99):</a:t>
            </a:r>
            <a:br>
              <a:rPr dirty="0" lang="en-US" smtClean="0"/>
            </a:br>
            <a:r>
              <a:rPr dirty="0" lang="en-US" smtClean="0"/>
              <a:t>Boolean Type and Values</a:t>
            </a:r>
          </a:p>
        </p:txBody>
      </p:sp>
      <p:sp>
        <p:nvSpPr>
          <p:cNvPr id="205" name="Text Box 205"/>
          <p:cNvSpPr>
            <a:spLocks/>
          </p:cNvSpPr>
          <p:nvPr>
            <p:ph type="obj"/>
          </p:nvPr>
        </p:nvSpPr>
        <p:spPr>
          <a:xfrm>
            <a:off x="685800" y="1600200"/>
            <a:ext cx="80010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Macros defined in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&lt;stdbool.h&gt;</a:t>
            </a:r>
            <a:r>
              <a:rPr dirty="0" lang="en-US" smtClean="0"/>
              <a:t>: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bool</a:t>
            </a:r>
            <a:r>
              <a:rPr dirty="0" lang="en-US" smtClean="0" sz="2400"/>
              <a:t> (defined to be 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_Bool</a:t>
            </a:r>
            <a:r>
              <a:rPr dirty="0" lang="en-US" smtClean="0" sz="2400"/>
              <a:t>)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true</a:t>
            </a:r>
            <a:r>
              <a:rPr dirty="0" lang="en-US" smtClean="0" sz="2400"/>
              <a:t> (defined to be 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1</a:t>
            </a:r>
            <a:r>
              <a:rPr dirty="0" lang="en-US" smtClean="0" sz="2400"/>
              <a:t>)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false</a:t>
            </a:r>
            <a:r>
              <a:rPr dirty="0" lang="en-US" smtClean="0" sz="2400"/>
              <a:t> (defined to be 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0</a:t>
            </a:r>
            <a:r>
              <a:rPr dirty="0" lang="en-US" smtClean="0" sz="2400"/>
              <a:t>)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__bool_true_false_are_defined</a:t>
            </a:r>
            <a:r>
              <a:rPr dirty="0" lang="en-US" smtClean="0" sz="2400"/>
              <a:t> (defined to be </a:t>
            </a: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1</a:t>
            </a:r>
            <a:r>
              <a:rPr dirty="0" lang="en-US" smtClean="0" sz="2400"/>
              <a:t>)</a:t>
            </a:r>
          </a:p>
          <a:p>
            <a:pPr indent="-342900" marL="342900"/>
            <a:r>
              <a:rPr dirty="0" lang="en-US" smtClean="0"/>
              <a:t>A program could use a preprocessing directive to test the last of these before attempting to define its own version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bool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true</a:t>
            </a:r>
            <a:r>
              <a:rPr dirty="0" lang="en-US" smtClean="0"/>
              <a:t>, or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false</a:t>
            </a:r>
            <a:r>
              <a:rPr dirty="0" lang="en-US" smtClean="0"/>
              <a:t>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206" name="Text Box 2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10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Using the Library</a:t>
            </a:r>
          </a:p>
        </p:txBody>
      </p:sp>
      <p:sp>
        <p:nvSpPr>
          <p:cNvPr id="101" name="Text Box 1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Most compilers come with a more extensive library that has additional (nonstandard) headers.</a:t>
            </a:r>
          </a:p>
          <a:p>
            <a:pPr indent="-342900" marL="342900"/>
            <a:r>
              <a:rPr dirty="0" lang="en-US" smtClean="0"/>
              <a:t>Nonstandard headers often provide:</a:t>
            </a:r>
          </a:p>
          <a:p>
            <a:pPr indent="-285750" lvl="1" marL="742950"/>
            <a:r>
              <a:rPr dirty="0" lang="en-US" smtClean="0"/>
              <a:t>Functions that are specific to a particular computer or operating system</a:t>
            </a:r>
          </a:p>
          <a:p>
            <a:pPr indent="-285750" lvl="1" marL="742950"/>
            <a:r>
              <a:rPr dirty="0" lang="en-US" smtClean="0"/>
              <a:t>Functions that allow more control over the screen and keyboard</a:t>
            </a:r>
          </a:p>
          <a:p>
            <a:pPr indent="-285750" lvl="1" marL="742950"/>
            <a:r>
              <a:rPr dirty="0" lang="en-US" smtClean="0"/>
              <a:t>Support for graphics or a window-based user interface</a:t>
            </a:r>
          </a:p>
          <a:p>
            <a:pPr indent="-285750" lvl="1" marL="742950"/>
            <a:endParaRPr dirty="0" lang="en-US" smtClean="0"/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3" name="Text Box 1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10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Using the Library</a:t>
            </a:r>
          </a:p>
        </p:txBody>
      </p:sp>
      <p:sp>
        <p:nvSpPr>
          <p:cNvPr id="105" name="Text Box 10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standard headers consist primarily of function prototypes, type definitions, and macro definitions.</a:t>
            </a:r>
          </a:p>
          <a:p>
            <a:pPr indent="-342900" marL="342900"/>
            <a:r>
              <a:rPr dirty="0" lang="en-US" smtClean="0"/>
              <a:t>When a file includes several standard headers, the order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#include</a:t>
            </a:r>
            <a:r>
              <a:rPr dirty="0" lang="en-US" smtClean="0"/>
              <a:t> directives doesn’t matter.</a:t>
            </a:r>
          </a:p>
          <a:p>
            <a:pPr indent="-342900" marL="342900"/>
            <a:r>
              <a:rPr dirty="0" lang="en-US" smtClean="0"/>
              <a:t>It’s also legal to include a standard header more than once.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7" name="Text Box 1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8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Restrictions on Names Used in the Library</a:t>
            </a:r>
          </a:p>
        </p:txBody>
      </p:sp>
      <p:sp>
        <p:nvSpPr>
          <p:cNvPr id="109" name="Text Box 10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Any file that includes a standard header must obey two rules:</a:t>
            </a:r>
          </a:p>
          <a:p>
            <a:pPr indent="-285750" lvl="1" marL="742950"/>
            <a:r>
              <a:rPr dirty="0" lang="en-US" smtClean="0"/>
              <a:t>The names of macros defined in that header can’t be used for any other purpose.</a:t>
            </a:r>
          </a:p>
          <a:p>
            <a:pPr indent="-285750" lvl="1" marL="742950"/>
            <a:r>
              <a:rPr dirty="0" lang="en-US" smtClean="0"/>
              <a:t>Library names with file scope (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typedef</a:t>
            </a:r>
            <a:r>
              <a:rPr dirty="0" lang="en-US" smtClean="0"/>
              <a:t> names, in particular) can’t be redefined at the file level.</a:t>
            </a:r>
          </a:p>
          <a:p>
            <a:pPr indent="-285750" lvl="1" marL="742950"/>
            <a:endParaRPr dirty="0" lang="en-US" smtClean="0"/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1" name="Text Box 11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112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Restrictions on Names Used in the Library</a:t>
            </a:r>
          </a:p>
        </p:txBody>
      </p:sp>
      <p:sp>
        <p:nvSpPr>
          <p:cNvPr id="113" name="Text Box 11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Other restrictions are less obvious:</a:t>
            </a:r>
          </a:p>
          <a:p>
            <a:pPr indent="-285750" lvl="1" marL="742950"/>
            <a:r>
              <a:rPr b="1" dirty="0" i="1" lang="en-US" smtClean="0"/>
              <a:t>Identifiers that begin with an underscore followed by an upper-case letter or a second underscore</a:t>
            </a:r>
            <a:r>
              <a:rPr dirty="0" lang="en-US" smtClean="0"/>
              <a:t> are reserved for use within the library.</a:t>
            </a:r>
          </a:p>
          <a:p>
            <a:pPr indent="-285750" lvl="1" marL="742950"/>
            <a:r>
              <a:rPr b="1" dirty="0" i="1" lang="en-US" smtClean="0"/>
              <a:t>Identifiers that begin with an underscore</a:t>
            </a:r>
            <a:r>
              <a:rPr dirty="0" lang="en-US" smtClean="0"/>
              <a:t> are reserved for use as identifiers and tags with file scope.</a:t>
            </a:r>
          </a:p>
          <a:p>
            <a:pPr indent="-285750" lvl="1" marL="742950"/>
            <a:r>
              <a:rPr b="1" dirty="0" i="1" lang="en-US" smtClean="0"/>
              <a:t>Every identifier with external linkage in the standard library</a:t>
            </a:r>
            <a:r>
              <a:rPr dirty="0" lang="en-US" smtClean="0"/>
              <a:t> is reserved for use as an identifier with external linkage. In particular, the names of all standard library functions are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5" name="Text Box 1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116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Restrictions on Names Used in the Library</a:t>
            </a:r>
          </a:p>
        </p:txBody>
      </p:sp>
      <p:sp>
        <p:nvSpPr>
          <p:cNvPr id="117" name="Text Box 11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These rules apply to </a:t>
            </a:r>
            <a:r>
              <a:rPr dirty="0" i="1" lang="en-US" smtClean="0"/>
              <a:t>every</a:t>
            </a:r>
            <a:r>
              <a:rPr dirty="0" lang="en-US" smtClean="0"/>
              <a:t> file in a program, regardless of which headers the file includes.</a:t>
            </a:r>
          </a:p>
          <a:p>
            <a:pPr indent="-342900" marL="342900"/>
            <a:r>
              <a:rPr dirty="0" lang="en-US" smtClean="0"/>
              <a:t>Moreover, they apply not just to names that are currently used in the library, but also to names that are set aside for future use.</a:t>
            </a:r>
          </a:p>
          <a:p>
            <a:pPr indent="-342900" marL="342900"/>
            <a:r>
              <a:rPr dirty="0" lang="en-US" smtClean="0"/>
              <a:t>For example, C reserves identifiers that begin with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str</a:t>
            </a:r>
            <a:r>
              <a:rPr dirty="0" lang="en-US" smtClean="0"/>
              <a:t> followed by a lower-case letter.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9" name="Text Box 11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2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Functions Hidden by Macros</a:t>
            </a:r>
          </a:p>
        </p:txBody>
      </p:sp>
      <p:sp>
        <p:nvSpPr>
          <p:cNvPr id="121" name="Text Box 1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C standard allows headers to define macros that have the same names as library functions, but requires that a true function be available as well.</a:t>
            </a:r>
          </a:p>
          <a:p>
            <a:pPr indent="-342900" marL="342900"/>
            <a:r>
              <a:rPr dirty="0" lang="en-US" smtClean="0"/>
              <a:t>It’s not unusual for a library header to declare a function </a:t>
            </a:r>
            <a:r>
              <a:rPr dirty="0" i="1" lang="en-US" smtClean="0"/>
              <a:t>and</a:t>
            </a:r>
            <a:r>
              <a:rPr dirty="0" lang="en-US" smtClean="0"/>
              <a:t> define a macro with the same name.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3" name="Text Box 1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12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r>
              <a:t>Functions Hidden by Macros</a:t>
            </a:r>
          </a:p>
        </p:txBody>
      </p:sp>
      <p:sp>
        <p:nvSpPr>
          <p:cNvPr id="125" name="Text Box 12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getchar</a:t>
            </a:r>
            <a:r>
              <a:rPr dirty="0" lang="en-US" smtClean="0"/>
              <a:t> is a library function declared in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&lt;stdio.h&gt;</a:t>
            </a:r>
            <a:r>
              <a:rPr dirty="0" lang="en-US" smtClean="0"/>
              <a:t> header: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int getchar(void);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&lt;stdio.h&gt;</a:t>
            </a:r>
            <a:r>
              <a:rPr dirty="0" lang="en-US" smtClean="0"/>
              <a:t> usually defines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getchar</a:t>
            </a:r>
            <a:r>
              <a:rPr dirty="0" lang="en-US" smtClean="0"/>
              <a:t> as a macro as well: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0" pitchFamily="49" typeface="Courier New"/>
              </a:rPr>
              <a:t>	#define getchar() getc(stdin)</a:t>
            </a:r>
          </a:p>
          <a:p>
            <a:pPr indent="-342900" marL="342900"/>
            <a:r>
              <a:rPr dirty="0" lang="en-US" smtClean="0"/>
              <a:t>By default, a call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getchar</a:t>
            </a:r>
            <a:r>
              <a:rPr dirty="0" lang="en-US" smtClean="0"/>
              <a:t> will be treated as a macro invocation.</a:t>
            </a:r>
          </a:p>
          <a:p>
            <a:pPr indent="-342900" marL="342900"/>
            <a:endParaRPr dirty="0" lang="en-US" smtClean="0"/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7" name="Text Box 1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typeface="Arial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1185</Words>
  <Paragraphs>253</Paragraphs>
  <Slides>29</Slides>
  <Notes>0</Notes>
  <TotalTime>0</TotalTime>
  <HiddenSlides>0</HiddenSlides>
  <ScaleCrop>false</ScaleCrop>
  <HyperlinksChanged>false</HyperlinksChanged>
  <Application>Microsoft PowerPoint</Application>
  <PresentationFormat/>
</Properties>
</file>