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.xml"/>
  <Override ContentType="application/vnd.openxmlformats-officedocument.presentationml.slide+xml" PartName="/ppt/slides/slide120.xml"/>
  <Override ContentType="application/vnd.openxmlformats-officedocument.presentationml.slide+xml" PartName="/ppt/slides/slide121.xml"/>
  <Override ContentType="application/vnd.openxmlformats-officedocument.presentationml.slide+xml" PartName="/ppt/slides/slide122.xml"/>
  <Override ContentType="application/vnd.openxmlformats-officedocument.presentationml.slide+xml" PartName="/ppt/slides/slide123.xml"/>
  <Override ContentType="application/vnd.openxmlformats-officedocument.presentationml.slide+xml" PartName="/ppt/slides/slide124.xml"/>
  <Override ContentType="application/vnd.openxmlformats-officedocument.presentationml.slide+xml" PartName="/ppt/slides/slide125.xml"/>
  <Override ContentType="application/vnd.openxmlformats-officedocument.presentationml.slide+xml" PartName="/ppt/slides/slide126.xml"/>
  <Override ContentType="application/vnd.openxmlformats-officedocument.presentationml.slide+xml" PartName="/ppt/slides/slide127.xml"/>
  <Override ContentType="application/vnd.openxmlformats-officedocument.presentationml.slide+xml" PartName="/ppt/slides/slide128.xml"/>
  <Override ContentType="application/vnd.openxmlformats-officedocument.presentationml.slide+xml" PartName="/ppt/slides/slide129.xml"/>
  <Override ContentType="application/vnd.openxmlformats-officedocument.presentationml.slide+xml" PartName="/ppt/slides/slide13.xml"/>
  <Override ContentType="application/vnd.openxmlformats-officedocument.presentationml.slide+xml" PartName="/ppt/slides/slide130.xml"/>
  <Override ContentType="application/vnd.openxmlformats-officedocument.presentationml.slide+xml" PartName="/ppt/slides/slide131.xml"/>
  <Override ContentType="application/vnd.openxmlformats-officedocument.presentationml.slide+xml" PartName="/ppt/slides/slide132.xml"/>
  <Override ContentType="application/vnd.openxmlformats-officedocument.presentationml.slide+xml" PartName="/ppt/slides/slide133.xml"/>
  <Override ContentType="application/vnd.openxmlformats-officedocument.presentationml.slide+xml" PartName="/ppt/slides/slide134.xml"/>
  <Override ContentType="application/vnd.openxmlformats-officedocument.presentationml.slide+xml" PartName="/ppt/slides/slide135.xml"/>
  <Override ContentType="application/vnd.openxmlformats-officedocument.presentationml.slide+xml" PartName="/ppt/slides/slide136.xml"/>
  <Override ContentType="application/vnd.openxmlformats-officedocument.presentationml.slide+xml" PartName="/ppt/slides/slide137.xml"/>
  <Override ContentType="application/vnd.openxmlformats-officedocument.presentationml.slide+xml" PartName="/ppt/slides/slide138.xml"/>
  <Override ContentType="application/vnd.openxmlformats-officedocument.presentationml.slide+xml" PartName="/ppt/slides/slide139.xml"/>
  <Override ContentType="application/vnd.openxmlformats-officedocument.presentationml.slide+xml" PartName="/ppt/slides/slide14.xml"/>
  <Override ContentType="application/vnd.openxmlformats-officedocument.presentationml.slide+xml" PartName="/ppt/slides/slide140.xml"/>
  <Override ContentType="application/vnd.openxmlformats-officedocument.presentationml.slide+xml" PartName="/ppt/slides/slide141.xml"/>
  <Override ContentType="application/vnd.openxmlformats-officedocument.presentationml.slide+xml" PartName="/ppt/slides/slide142.xml"/>
  <Override ContentType="application/vnd.openxmlformats-officedocument.presentationml.slide+xml" PartName="/ppt/slides/slide143.xml"/>
  <Override ContentType="application/vnd.openxmlformats-officedocument.presentationml.slide+xml" PartName="/ppt/slides/slide144.xml"/>
  <Override ContentType="application/vnd.openxmlformats-officedocument.presentationml.slide+xml" PartName="/ppt/slides/slide145.xml"/>
  <Override ContentType="application/vnd.openxmlformats-officedocument.presentationml.slide+xml" PartName="/ppt/slides/slide146.xml"/>
  <Override ContentType="application/vnd.openxmlformats-officedocument.presentationml.slide+xml" PartName="/ppt/slides/slide147.xml"/>
  <Override ContentType="application/vnd.openxmlformats-officedocument.presentationml.slide+xml" PartName="/ppt/slides/slide148.xml"/>
  <Override ContentType="application/vnd.openxmlformats-officedocument.presentationml.slide+xml" PartName="/ppt/slides/slide149.xml"/>
  <Override ContentType="application/vnd.openxmlformats-officedocument.presentationml.slide+xml" PartName="/ppt/slides/slide15.xml"/>
  <Override ContentType="application/vnd.openxmlformats-officedocument.presentationml.slide+xml" PartName="/ppt/slides/slide150.xml"/>
  <Override ContentType="application/vnd.openxmlformats-officedocument.presentationml.slide+xml" PartName="/ppt/slides/slide151.xml"/>
  <Override ContentType="application/vnd.openxmlformats-officedocument.presentationml.slide+xml" PartName="/ppt/slides/slide152.xml"/>
  <Override ContentType="application/vnd.openxmlformats-officedocument.presentationml.slide+xml" PartName="/ppt/slides/slide153.xml"/>
  <Override ContentType="application/vnd.openxmlformats-officedocument.presentationml.slide+xml" PartName="/ppt/slides/slide154.xml"/>
  <Override ContentType="application/vnd.openxmlformats-officedocument.presentationml.slide+xml" PartName="/ppt/slides/slide155.xml"/>
  <Override ContentType="application/vnd.openxmlformats-officedocument.presentationml.slide+xml" PartName="/ppt/slides/slide156.xml"/>
  <Override ContentType="application/vnd.openxmlformats-officedocument.presentationml.slide+xml" PartName="/ppt/slides/slide157.xml"/>
  <Override ContentType="application/vnd.openxmlformats-officedocument.presentationml.slide+xml" PartName="/ppt/slides/slide158.xml"/>
  <Override ContentType="application/vnd.openxmlformats-officedocument.presentationml.slide+xml" PartName="/ppt/slides/slide159.xml"/>
  <Override ContentType="application/vnd.openxmlformats-officedocument.presentationml.slide+xml" PartName="/ppt/slides/slide16.xml"/>
  <Override ContentType="application/vnd.openxmlformats-officedocument.presentationml.slide+xml" PartName="/ppt/slides/slide160.xml"/>
  <Override ContentType="application/vnd.openxmlformats-officedocument.presentationml.slide+xml" PartName="/ppt/slides/slide161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9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5"/>
    <p:sldMasterId id="2147483781" r:id="rId6"/>
    <p:sldMasterId id="2147483782" r:id="rId7"/>
    <p:sldMasterId id="2147483783" r:id="rId8"/>
    <p:sldMasterId id="2147483784" r:id="rId9"/>
    <p:sldMasterId id="2147483785" r:id="rId10"/>
    <p:sldMasterId id="2147483786" r:id="rId11"/>
    <p:sldMasterId id="2147483787" r:id="rId12"/>
    <p:sldMasterId id="2147483788" r:id="rId13"/>
    <p:sldMasterId id="2147483789" r:id="rId14"/>
    <p:sldMasterId id="2147483790" r:id="rId15"/>
    <p:sldMasterId id="214748379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6" r:id="rId88"/>
    <p:sldId id="327" r:id="rId89"/>
    <p:sldId id="328" r:id="rId90"/>
    <p:sldId id="329" r:id="rId91"/>
    <p:sldId id="330" r:id="rId92"/>
    <p:sldId id="331" r:id="rId93"/>
    <p:sldId id="332" r:id="rId94"/>
    <p:sldId id="333" r:id="rId95"/>
    <p:sldId id="334" r:id="rId96"/>
    <p:sldId id="335" r:id="rId97"/>
    <p:sldId id="336" r:id="rId98"/>
    <p:sldId id="337" r:id="rId99"/>
    <p:sldId id="338" r:id="rId100"/>
    <p:sldId id="339" r:id="rId101"/>
    <p:sldId id="340" r:id="rId102"/>
    <p:sldId id="341" r:id="rId103"/>
    <p:sldId id="342" r:id="rId104"/>
    <p:sldId id="343" r:id="rId105"/>
    <p:sldId id="344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52" r:id="rId114"/>
    <p:sldId id="353" r:id="rId115"/>
    <p:sldId id="354" r:id="rId116"/>
    <p:sldId id="355" r:id="rId117"/>
    <p:sldId id="356" r:id="rId118"/>
    <p:sldId id="357" r:id="rId119"/>
    <p:sldId id="358" r:id="rId120"/>
    <p:sldId id="359" r:id="rId121"/>
    <p:sldId id="360" r:id="rId122"/>
    <p:sldId id="361" r:id="rId123"/>
    <p:sldId id="362" r:id="rId124"/>
    <p:sldId id="363" r:id="rId125"/>
    <p:sldId id="364" r:id="rId126"/>
    <p:sldId id="365" r:id="rId127"/>
    <p:sldId id="366" r:id="rId128"/>
    <p:sldId id="367" r:id="rId129"/>
    <p:sldId id="368" r:id="rId130"/>
    <p:sldId id="369" r:id="rId131"/>
    <p:sldId id="370" r:id="rId132"/>
    <p:sldId id="371" r:id="rId133"/>
    <p:sldId id="372" r:id="rId134"/>
    <p:sldId id="373" r:id="rId135"/>
    <p:sldId id="374" r:id="rId136"/>
    <p:sldId id="375" r:id="rId137"/>
    <p:sldId id="376" r:id="rId138"/>
    <p:sldId id="377" r:id="rId139"/>
    <p:sldId id="378" r:id="rId140"/>
    <p:sldId id="379" r:id="rId141"/>
    <p:sldId id="380" r:id="rId142"/>
    <p:sldId id="381" r:id="rId143"/>
    <p:sldId id="382" r:id="rId144"/>
    <p:sldId id="383" r:id="rId145"/>
    <p:sldId id="384" r:id="rId146"/>
    <p:sldId id="385" r:id="rId147"/>
    <p:sldId id="386" r:id="rId148"/>
    <p:sldId id="387" r:id="rId149"/>
    <p:sldId id="388" r:id="rId150"/>
    <p:sldId id="389" r:id="rId151"/>
    <p:sldId id="390" r:id="rId152"/>
    <p:sldId id="391" r:id="rId153"/>
    <p:sldId id="392" r:id="rId154"/>
    <p:sldId id="393" r:id="rId155"/>
    <p:sldId id="394" r:id="rId156"/>
    <p:sldId id="395" r:id="rId157"/>
    <p:sldId id="396" r:id="rId158"/>
    <p:sldId id="397" r:id="rId159"/>
    <p:sldId id="398" r:id="rId160"/>
    <p:sldId id="399" r:id="rId161"/>
    <p:sldId id="400" r:id="rId162"/>
    <p:sldId id="401" r:id="rId163"/>
    <p:sldId id="402" r:id="rId164"/>
    <p:sldId id="403" r:id="rId165"/>
    <p:sldId id="404" r:id="rId166"/>
    <p:sldId id="405" r:id="rId167"/>
    <p:sldId id="406" r:id="rId168"/>
    <p:sldId id="407" r:id="rId169"/>
    <p:sldId id="408" r:id="rId170"/>
    <p:sldId id="409" r:id="rId171"/>
    <p:sldId id="410" r:id="rId172"/>
    <p:sldId id="411" r:id="rId173"/>
    <p:sldId id="412" r:id="rId174"/>
    <p:sldId id="413" r:id="rId175"/>
    <p:sldId id="414" r:id="rId176"/>
    <p:sldId id="415" r:id="rId177"/>
    <p:sldId id="416" r:id="rId178"/>
  </p:sldIdLst>
  <p:sldSz cx="9144000" cy="6858000" type="screen4x3"/>
  <p:notesSz cx="6996112" cy="92837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2400" u="none">
        <a:solidFill>
          <a:schemeClr val="tx1"/>
        </a:solidFill>
        <a:latin charset="0" pitchFamily="18" typeface="Times New Roman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176" Target="slides/slide159.xml" Type="http://schemas.openxmlformats.org/officeDocument/2006/relationships/slide"/><Relationship Id="rId175" Target="slides/slide158.xml" Type="http://schemas.openxmlformats.org/officeDocument/2006/relationships/slide"/><Relationship Id="rId174" Target="slides/slide157.xml" Type="http://schemas.openxmlformats.org/officeDocument/2006/relationships/slide"/><Relationship Id="rId173" Target="slides/slide156.xml" Type="http://schemas.openxmlformats.org/officeDocument/2006/relationships/slide"/><Relationship Id="rId172" Target="slides/slide155.xml" Type="http://schemas.openxmlformats.org/officeDocument/2006/relationships/slide"/><Relationship Id="rId171" Target="slides/slide154.xml" Type="http://schemas.openxmlformats.org/officeDocument/2006/relationships/slide"/><Relationship Id="rId170" Target="slides/slide153.xml" Type="http://schemas.openxmlformats.org/officeDocument/2006/relationships/slide"/><Relationship Id="rId166" Target="slides/slide149.xml" Type="http://schemas.openxmlformats.org/officeDocument/2006/relationships/slide"/><Relationship Id="rId165" Target="slides/slide148.xml" Type="http://schemas.openxmlformats.org/officeDocument/2006/relationships/slide"/><Relationship Id="rId164" Target="slides/slide147.xml" Type="http://schemas.openxmlformats.org/officeDocument/2006/relationships/slide"/><Relationship Id="rId163" Target="slides/slide146.xml" Type="http://schemas.openxmlformats.org/officeDocument/2006/relationships/slide"/><Relationship Id="rId162" Target="slides/slide145.xml" Type="http://schemas.openxmlformats.org/officeDocument/2006/relationships/slide"/><Relationship Id="rId161" Target="slides/slide144.xml" Type="http://schemas.openxmlformats.org/officeDocument/2006/relationships/slide"/><Relationship Id="rId160" Target="slides/slide143.xml" Type="http://schemas.openxmlformats.org/officeDocument/2006/relationships/slide"/><Relationship Id="rId156" Target="slides/slide139.xml" Type="http://schemas.openxmlformats.org/officeDocument/2006/relationships/slide"/><Relationship Id="rId155" Target="slides/slide138.xml" Type="http://schemas.openxmlformats.org/officeDocument/2006/relationships/slide"/><Relationship Id="rId154" Target="slides/slide137.xml" Type="http://schemas.openxmlformats.org/officeDocument/2006/relationships/slide"/><Relationship Id="rId153" Target="slides/slide136.xml" Type="http://schemas.openxmlformats.org/officeDocument/2006/relationships/slide"/><Relationship Id="rId152" Target="slides/slide135.xml" Type="http://schemas.openxmlformats.org/officeDocument/2006/relationships/slide"/><Relationship Id="rId151" Target="slides/slide134.xml" Type="http://schemas.openxmlformats.org/officeDocument/2006/relationships/slide"/><Relationship Id="rId150" Target="slides/slide133.xml" Type="http://schemas.openxmlformats.org/officeDocument/2006/relationships/slide"/><Relationship Id="rId146" Target="slides/slide129.xml" Type="http://schemas.openxmlformats.org/officeDocument/2006/relationships/slide"/><Relationship Id="rId145" Target="slides/slide128.xml" Type="http://schemas.openxmlformats.org/officeDocument/2006/relationships/slide"/><Relationship Id="rId144" Target="slides/slide127.xml" Type="http://schemas.openxmlformats.org/officeDocument/2006/relationships/slide"/><Relationship Id="rId143" Target="slides/slide126.xml" Type="http://schemas.openxmlformats.org/officeDocument/2006/relationships/slide"/><Relationship Id="rId142" Target="slides/slide125.xml" Type="http://schemas.openxmlformats.org/officeDocument/2006/relationships/slide"/><Relationship Id="rId141" Target="slides/slide124.xml" Type="http://schemas.openxmlformats.org/officeDocument/2006/relationships/slide"/><Relationship Id="rId140" Target="slides/slide123.xml" Type="http://schemas.openxmlformats.org/officeDocument/2006/relationships/slide"/><Relationship Id="rId136" Target="slides/slide119.xml" Type="http://schemas.openxmlformats.org/officeDocument/2006/relationships/slide"/><Relationship Id="rId135" Target="slides/slide118.xml" Type="http://schemas.openxmlformats.org/officeDocument/2006/relationships/slide"/><Relationship Id="rId134" Target="slides/slide117.xml" Type="http://schemas.openxmlformats.org/officeDocument/2006/relationships/slide"/><Relationship Id="rId133" Target="slides/slide116.xml" Type="http://schemas.openxmlformats.org/officeDocument/2006/relationships/slide"/><Relationship Id="rId132" Target="slides/slide115.xml" Type="http://schemas.openxmlformats.org/officeDocument/2006/relationships/slide"/><Relationship Id="rId131" Target="slides/slide114.xml" Type="http://schemas.openxmlformats.org/officeDocument/2006/relationships/slide"/><Relationship Id="rId130" Target="slides/slide113.xml" Type="http://schemas.openxmlformats.org/officeDocument/2006/relationships/slide"/><Relationship Id="rId126" Target="slides/slide109.xml" Type="http://schemas.openxmlformats.org/officeDocument/2006/relationships/slide"/><Relationship Id="rId125" Target="slides/slide108.xml" Type="http://schemas.openxmlformats.org/officeDocument/2006/relationships/slide"/><Relationship Id="rId124" Target="slides/slide107.xml" Type="http://schemas.openxmlformats.org/officeDocument/2006/relationships/slide"/><Relationship Id="rId123" Target="slides/slide106.xml" Type="http://schemas.openxmlformats.org/officeDocument/2006/relationships/slide"/><Relationship Id="rId122" Target="slides/slide105.xml" Type="http://schemas.openxmlformats.org/officeDocument/2006/relationships/slide"/><Relationship Id="rId121" Target="slides/slide104.xml" Type="http://schemas.openxmlformats.org/officeDocument/2006/relationships/slide"/><Relationship Id="rId120" Target="slides/slide103.xml" Type="http://schemas.openxmlformats.org/officeDocument/2006/relationships/slide"/><Relationship Id="rId116" Target="slides/slide99.xml" Type="http://schemas.openxmlformats.org/officeDocument/2006/relationships/slide"/><Relationship Id="rId106" Target="slides/slide89.xml" Type="http://schemas.openxmlformats.org/officeDocument/2006/relationships/slide"/><Relationship Id="rId115" Target="slides/slide98.xml" Type="http://schemas.openxmlformats.org/officeDocument/2006/relationships/slide"/><Relationship Id="rId99" Target="slides/slide82.xml" Type="http://schemas.openxmlformats.org/officeDocument/2006/relationships/slide"/><Relationship Id="rId114" Target="slides/slide97.xml" Type="http://schemas.openxmlformats.org/officeDocument/2006/relationships/slide"/><Relationship Id="rId98" Target="slides/slide81.xml" Type="http://schemas.openxmlformats.org/officeDocument/2006/relationships/slide"/><Relationship Id="rId93" Target="slides/slide76.xml" Type="http://schemas.openxmlformats.org/officeDocument/2006/relationships/slide"/><Relationship Id="rId92" Target="slides/slide75.xml" Type="http://schemas.openxmlformats.org/officeDocument/2006/relationships/slide"/><Relationship Id="rId178" Target="slides/slide161.xml" Type="http://schemas.openxmlformats.org/officeDocument/2006/relationships/slide"/><Relationship Id="rId91" Target="slides/slide74.xml" Type="http://schemas.openxmlformats.org/officeDocument/2006/relationships/slide"/><Relationship Id="rId177" Target="slides/slide160.xml" Type="http://schemas.openxmlformats.org/officeDocument/2006/relationships/slide"/><Relationship Id="rId90" Target="slides/slide73.xml" Type="http://schemas.openxmlformats.org/officeDocument/2006/relationships/slide"/><Relationship Id="rId83" Target="slides/slide66.xml" Type="http://schemas.openxmlformats.org/officeDocument/2006/relationships/slide"/><Relationship Id="rId169" Target="slides/slide152.xml" Type="http://schemas.openxmlformats.org/officeDocument/2006/relationships/slide"/><Relationship Id="rId82" Target="slides/slide65.xml" Type="http://schemas.openxmlformats.org/officeDocument/2006/relationships/slide"/><Relationship Id="rId168" Target="slides/slide151.xml" Type="http://schemas.openxmlformats.org/officeDocument/2006/relationships/slide"/><Relationship Id="rId81" Target="slides/slide64.xml" Type="http://schemas.openxmlformats.org/officeDocument/2006/relationships/slide"/><Relationship Id="rId167" Target="slides/slide150.xml" Type="http://schemas.openxmlformats.org/officeDocument/2006/relationships/slide"/><Relationship Id="rId80" Target="slides/slide63.xml" Type="http://schemas.openxmlformats.org/officeDocument/2006/relationships/slide"/><Relationship Id="rId73" Target="slides/slide56.xml" Type="http://schemas.openxmlformats.org/officeDocument/2006/relationships/slide"/><Relationship Id="rId159" Target="slides/slide142.xml" Type="http://schemas.openxmlformats.org/officeDocument/2006/relationships/slide"/><Relationship Id="rId72" Target="slides/slide55.xml" Type="http://schemas.openxmlformats.org/officeDocument/2006/relationships/slide"/><Relationship Id="rId158" Target="slides/slide141.xml" Type="http://schemas.openxmlformats.org/officeDocument/2006/relationships/slide"/><Relationship Id="rId71" Target="slides/slide54.xml" Type="http://schemas.openxmlformats.org/officeDocument/2006/relationships/slide"/><Relationship Id="rId157" Target="slides/slide140.xml" Type="http://schemas.openxmlformats.org/officeDocument/2006/relationships/slide"/><Relationship Id="rId70" Target="slides/slide53.xml" Type="http://schemas.openxmlformats.org/officeDocument/2006/relationships/slide"/><Relationship Id="rId113" Target="slides/slide96.xml" Type="http://schemas.openxmlformats.org/officeDocument/2006/relationships/slide"/><Relationship Id="rId97" Target="slides/slide80.xml" Type="http://schemas.openxmlformats.org/officeDocument/2006/relationships/slide"/><Relationship Id="rId63" Target="slides/slide46.xml" Type="http://schemas.openxmlformats.org/officeDocument/2006/relationships/slide"/><Relationship Id="rId112" Target="slides/slide95.xml" Type="http://schemas.openxmlformats.org/officeDocument/2006/relationships/slide"/><Relationship Id="rId96" Target="slides/slide79.xml" Type="http://schemas.openxmlformats.org/officeDocument/2006/relationships/slide"/><Relationship Id="rId149" Target="slides/slide132.xml" Type="http://schemas.openxmlformats.org/officeDocument/2006/relationships/slide"/><Relationship Id="rId62" Target="slides/slide45.xml" Type="http://schemas.openxmlformats.org/officeDocument/2006/relationships/slide"/><Relationship Id="rId111" Target="slides/slide94.xml" Type="http://schemas.openxmlformats.org/officeDocument/2006/relationships/slide"/><Relationship Id="rId95" Target="slides/slide78.xml" Type="http://schemas.openxmlformats.org/officeDocument/2006/relationships/slide"/><Relationship Id="rId148" Target="slides/slide131.xml" Type="http://schemas.openxmlformats.org/officeDocument/2006/relationships/slide"/><Relationship Id="rId61" Target="slides/slide44.xml" Type="http://schemas.openxmlformats.org/officeDocument/2006/relationships/slide"/><Relationship Id="rId110" Target="slides/slide93.xml" Type="http://schemas.openxmlformats.org/officeDocument/2006/relationships/slide"/><Relationship Id="rId94" Target="slides/slide77.xml" Type="http://schemas.openxmlformats.org/officeDocument/2006/relationships/slide"/><Relationship Id="rId147" Target="slides/slide130.xml" Type="http://schemas.openxmlformats.org/officeDocument/2006/relationships/slide"/><Relationship Id="rId60" Target="slides/slide43.xml" Type="http://schemas.openxmlformats.org/officeDocument/2006/relationships/slide"/><Relationship Id="rId103" Target="slides/slide86.xml" Type="http://schemas.openxmlformats.org/officeDocument/2006/relationships/slide"/><Relationship Id="rId87" Target="slides/slide70.xml" Type="http://schemas.openxmlformats.org/officeDocument/2006/relationships/slide"/><Relationship Id="rId53" Target="slides/slide36.xml" Type="http://schemas.openxmlformats.org/officeDocument/2006/relationships/slide"/><Relationship Id="rId102" Target="slides/slide85.xml" Type="http://schemas.openxmlformats.org/officeDocument/2006/relationships/slide"/><Relationship Id="rId86" Target="slides/slide69.xml" Type="http://schemas.openxmlformats.org/officeDocument/2006/relationships/slide"/><Relationship Id="rId139" Target="slides/slide122.xml" Type="http://schemas.openxmlformats.org/officeDocument/2006/relationships/slide"/><Relationship Id="rId52" Target="slides/slide35.xml" Type="http://schemas.openxmlformats.org/officeDocument/2006/relationships/slide"/><Relationship Id="rId101" Target="slides/slide84.xml" Type="http://schemas.openxmlformats.org/officeDocument/2006/relationships/slide"/><Relationship Id="rId85" Target="slides/slide68.xml" Type="http://schemas.openxmlformats.org/officeDocument/2006/relationships/slide"/><Relationship Id="rId138" Target="slides/slide121.xml" Type="http://schemas.openxmlformats.org/officeDocument/2006/relationships/slide"/><Relationship Id="rId51" Target="slides/slide34.xml" Type="http://schemas.openxmlformats.org/officeDocument/2006/relationships/slide"/><Relationship Id="rId100" Target="slides/slide83.xml" Type="http://schemas.openxmlformats.org/officeDocument/2006/relationships/slide"/><Relationship Id="rId84" Target="slides/slide67.xml" Type="http://schemas.openxmlformats.org/officeDocument/2006/relationships/slide"/><Relationship Id="rId137" Target="slides/slide120.xml" Type="http://schemas.openxmlformats.org/officeDocument/2006/relationships/slide"/><Relationship Id="rId50" Target="slides/slide33.xml" Type="http://schemas.openxmlformats.org/officeDocument/2006/relationships/slide"/><Relationship Id="rId24" Target="slides/slide7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22.xml" Type="http://schemas.openxmlformats.org/officeDocument/2006/relationships/slide"/><Relationship Id="rId23" Target="slides/slide6.xml" Type="http://schemas.openxmlformats.org/officeDocument/2006/relationships/slide"/><Relationship Id="rId4" Target="tableStyles.xml" Type="http://schemas.openxmlformats.org/officeDocument/2006/relationships/tableStyles"/><Relationship Id="rId38" Target="slides/slide21.xml" Type="http://schemas.openxmlformats.org/officeDocument/2006/relationships/slide"/><Relationship Id="rId109" Target="slides/slide92.xml" Type="http://schemas.openxmlformats.org/officeDocument/2006/relationships/slide"/><Relationship Id="rId22" Target="slides/slide5.xml" Type="http://schemas.openxmlformats.org/officeDocument/2006/relationships/slide"/><Relationship Id="rId3" Target="presProps.xml" Type="http://schemas.openxmlformats.org/officeDocument/2006/relationships/presProps"/><Relationship Id="rId37" Target="slides/slide20.xml" Type="http://schemas.openxmlformats.org/officeDocument/2006/relationships/slide"/><Relationship Id="rId108" Target="slides/slide91.xml" Type="http://schemas.openxmlformats.org/officeDocument/2006/relationships/slide"/><Relationship Id="rId21" Target="slides/slide4.xml" Type="http://schemas.openxmlformats.org/officeDocument/2006/relationships/slide"/><Relationship Id="rId2" Target="viewProps.xml" Type="http://schemas.openxmlformats.org/officeDocument/2006/relationships/viewProps"/><Relationship Id="rId36" Target="slides/slide19.xml" Type="http://schemas.openxmlformats.org/officeDocument/2006/relationships/slide"/><Relationship Id="rId69" Target="slides/slide52.xml" Type="http://schemas.openxmlformats.org/officeDocument/2006/relationships/slide"/><Relationship Id="rId107" Target="slides/slide90.xml" Type="http://schemas.openxmlformats.org/officeDocument/2006/relationships/slide"/><Relationship Id="rId20" Target="slides/slide3.xml" Type="http://schemas.openxmlformats.org/officeDocument/2006/relationships/slide"/><Relationship Id="rId1" Target="theme/theme1.xml" Type="http://schemas.openxmlformats.org/officeDocument/2006/relationships/theme"/><Relationship Id="rId35" Target="slides/slide18.xml" Type="http://schemas.openxmlformats.org/officeDocument/2006/relationships/slide"/><Relationship Id="rId68" Target="slides/slide51.xml" Type="http://schemas.openxmlformats.org/officeDocument/2006/relationships/slide"/><Relationship Id="rId34" Target="slides/slide17.xml" Type="http://schemas.openxmlformats.org/officeDocument/2006/relationships/slide"/><Relationship Id="rId67" Target="slides/slide50.xml" Type="http://schemas.openxmlformats.org/officeDocument/2006/relationships/slide"/><Relationship Id="rId33" Target="slides/slide16.xml" Type="http://schemas.openxmlformats.org/officeDocument/2006/relationships/slide"/><Relationship Id="rId66" Target="slides/slide49.xml" Type="http://schemas.openxmlformats.org/officeDocument/2006/relationships/slide"/><Relationship Id="rId119" Target="slides/slide102.xml" Type="http://schemas.openxmlformats.org/officeDocument/2006/relationships/slide"/><Relationship Id="rId32" Target="slides/slide15.xml" Type="http://schemas.openxmlformats.org/officeDocument/2006/relationships/slide"/><Relationship Id="rId65" Target="slides/slide48.xml" Type="http://schemas.openxmlformats.org/officeDocument/2006/relationships/slide"/><Relationship Id="rId118" Target="slides/slide101.xml" Type="http://schemas.openxmlformats.org/officeDocument/2006/relationships/slide"/><Relationship Id="rId31" Target="slides/slide14.xml" Type="http://schemas.openxmlformats.org/officeDocument/2006/relationships/slide"/><Relationship Id="rId64" Target="slides/slide47.xml" Type="http://schemas.openxmlformats.org/officeDocument/2006/relationships/slide"/><Relationship Id="rId117" Target="slides/slide100.xml" Type="http://schemas.openxmlformats.org/officeDocument/2006/relationships/slide"/><Relationship Id="rId30" Target="slides/slide13.xml" Type="http://schemas.openxmlformats.org/officeDocument/2006/relationships/slide"/><Relationship Id="rId8" Target="slideMasters/slideMaster4.xml" Type="http://schemas.openxmlformats.org/officeDocument/2006/relationships/slideMaster"/><Relationship Id="rId27" Target="slides/slide10.xml" Type="http://schemas.openxmlformats.org/officeDocument/2006/relationships/slide"/><Relationship Id="rId7" Target="slideMasters/slideMaster3.xml" Type="http://schemas.openxmlformats.org/officeDocument/2006/relationships/slideMaster"/><Relationship Id="rId26" Target="slides/slide9.xml" Type="http://schemas.openxmlformats.org/officeDocument/2006/relationships/slide"/><Relationship Id="rId59" Target="slides/slide42.xml" Type="http://schemas.openxmlformats.org/officeDocument/2006/relationships/slide"/><Relationship Id="rId6" Target="slideMasters/slideMaster2.xml" Type="http://schemas.openxmlformats.org/officeDocument/2006/relationships/slideMaster"/><Relationship Id="rId25" Target="slides/slide8.xml" Type="http://schemas.openxmlformats.org/officeDocument/2006/relationships/slide"/><Relationship Id="rId58" Target="slides/slide41.xml" Type="http://schemas.openxmlformats.org/officeDocument/2006/relationships/slide"/><Relationship Id="rId105" Target="slides/slide88.xml" Type="http://schemas.openxmlformats.org/officeDocument/2006/relationships/slide"/><Relationship Id="rId89" Target="slides/slide72.xml" Type="http://schemas.openxmlformats.org/officeDocument/2006/relationships/slide"/><Relationship Id="rId55" Target="slides/slide38.xml" Type="http://schemas.openxmlformats.org/officeDocument/2006/relationships/slide"/><Relationship Id="rId19" Target="slides/slide2.xml" Type="http://schemas.openxmlformats.org/officeDocument/2006/relationships/slide"/><Relationship Id="rId104" Target="slides/slide87.xml" Type="http://schemas.openxmlformats.org/officeDocument/2006/relationships/slide"/><Relationship Id="rId88" Target="slides/slide71.xml" Type="http://schemas.openxmlformats.org/officeDocument/2006/relationships/slide"/><Relationship Id="rId54" Target="slides/slide37.xml" Type="http://schemas.openxmlformats.org/officeDocument/2006/relationships/slide"/><Relationship Id="rId18" Target="slides/slide1.xml" Type="http://schemas.openxmlformats.org/officeDocument/2006/relationships/slide"/><Relationship Id="rId17" Target="notesMasters/notesMaster1.xml" Type="http://schemas.openxmlformats.org/officeDocument/2006/relationships/notesMaster"/><Relationship Id="rId13" Target="slideMasters/slideMaster9.xml" Type="http://schemas.openxmlformats.org/officeDocument/2006/relationships/slideMaster"/><Relationship Id="rId47" Target="slides/slide30.xml" Type="http://schemas.openxmlformats.org/officeDocument/2006/relationships/slide"/><Relationship Id="rId16" Target="slideMasters/slideMaster12.xml" Type="http://schemas.openxmlformats.org/officeDocument/2006/relationships/slideMaster"/><Relationship Id="rId12" Target="slideMasters/slideMaster8.xml" Type="http://schemas.openxmlformats.org/officeDocument/2006/relationships/slideMaster"/><Relationship Id="rId46" Target="slides/slide29.xml" Type="http://schemas.openxmlformats.org/officeDocument/2006/relationships/slide"/><Relationship Id="rId49" Target="slides/slide32.xml" Type="http://schemas.openxmlformats.org/officeDocument/2006/relationships/slide"/><Relationship Id="rId15" Target="slideMasters/slideMaster11.xml" Type="http://schemas.openxmlformats.org/officeDocument/2006/relationships/slideMaster"/><Relationship Id="rId79" Target="slides/slide62.xml" Type="http://schemas.openxmlformats.org/officeDocument/2006/relationships/slide"/><Relationship Id="rId11" Target="slideMasters/slideMaster7.xml" Type="http://schemas.openxmlformats.org/officeDocument/2006/relationships/slideMaster"/><Relationship Id="rId45" Target="slides/slide28.xml" Type="http://schemas.openxmlformats.org/officeDocument/2006/relationships/slide"/><Relationship Id="rId48" Target="slides/slide31.xml" Type="http://schemas.openxmlformats.org/officeDocument/2006/relationships/slide"/><Relationship Id="rId14" Target="slideMasters/slideMaster10.xml" Type="http://schemas.openxmlformats.org/officeDocument/2006/relationships/slideMaster"/><Relationship Id="rId78" Target="slides/slide61.xml" Type="http://schemas.openxmlformats.org/officeDocument/2006/relationships/slide"/><Relationship Id="rId10" Target="slideMasters/slideMaster6.xml" Type="http://schemas.openxmlformats.org/officeDocument/2006/relationships/slideMaster"/><Relationship Id="rId44" Target="slides/slide27.xml" Type="http://schemas.openxmlformats.org/officeDocument/2006/relationships/slide"/><Relationship Id="rId77" Target="slides/slide60.xml" Type="http://schemas.openxmlformats.org/officeDocument/2006/relationships/slide"/><Relationship Id="rId43" Target="slides/slide26.xml" Type="http://schemas.openxmlformats.org/officeDocument/2006/relationships/slide"/><Relationship Id="rId76" Target="slides/slide59.xml" Type="http://schemas.openxmlformats.org/officeDocument/2006/relationships/slide"/><Relationship Id="rId129" Target="slides/slide112.xml" Type="http://schemas.openxmlformats.org/officeDocument/2006/relationships/slide"/><Relationship Id="rId42" Target="slides/slide25.xml" Type="http://schemas.openxmlformats.org/officeDocument/2006/relationships/slide"/><Relationship Id="rId75" Target="slides/slide58.xml" Type="http://schemas.openxmlformats.org/officeDocument/2006/relationships/slide"/><Relationship Id="rId128" Target="slides/slide111.xml" Type="http://schemas.openxmlformats.org/officeDocument/2006/relationships/slide"/><Relationship Id="rId41" Target="slides/slide24.xml" Type="http://schemas.openxmlformats.org/officeDocument/2006/relationships/slide"/><Relationship Id="rId28" Target="slides/slide11.xml" Type="http://schemas.openxmlformats.org/officeDocument/2006/relationships/slide"/><Relationship Id="rId9" Target="slideMasters/slideMaster5.xml" Type="http://schemas.openxmlformats.org/officeDocument/2006/relationships/slideMaster"/><Relationship Id="rId74" Target="slides/slide57.xml" Type="http://schemas.openxmlformats.org/officeDocument/2006/relationships/slide"/><Relationship Id="rId127" Target="slides/slide110.xml" Type="http://schemas.openxmlformats.org/officeDocument/2006/relationships/slide"/><Relationship Id="rId40" Target="slides/slide23.xml" Type="http://schemas.openxmlformats.org/officeDocument/2006/relationships/slide"/><Relationship Id="rId57" Target="slides/slide40.xml" Type="http://schemas.openxmlformats.org/officeDocument/2006/relationships/slide"/><Relationship Id="rId29" Target="slides/slide12.xml" Type="http://schemas.openxmlformats.org/officeDocument/2006/relationships/slide"/><Relationship Id="rId56" Target="slides/slide39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5"/>
          <p:cNvSpPr>
            <a:spLocks/>
          </p:cNvSpPr>
          <p:nvPr>
            <p:ph sz="quarter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6" name="Text Box 86"/>
          <p:cNvSpPr>
            <a:spLocks/>
          </p:cNvSpPr>
          <p:nvPr>
            <p:ph idx="1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7" name="Text Box 87"/>
          <p:cNvSpPr>
            <a:spLocks/>
          </p:cNvSpPr>
          <p:nvPr>
            <p:ph idx="2" type="sldImg"/>
          </p:nvPr>
        </p:nvSpPr>
        <p:spPr>
          <a:xfrm>
            <a:off x="1179512" y="696912"/>
            <a:ext cx="4640262" cy="3479800"/>
          </a:xfrm>
          <a:prstGeom prst="rect">
            <a:avLst/>
          </a:prstGeom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Text Box 88"/>
          <p:cNvSpPr>
            <a:spLocks/>
          </p:cNvSpPr>
          <p:nvPr>
            <p:ph idx="3" sz="quarter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9" name="Text Box 89"/>
          <p:cNvSpPr>
            <a:spLocks/>
          </p:cNvSpPr>
          <p:nvPr>
            <p:ph idx="4" sz="quarter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endParaRPr/>
          </a:p>
        </p:txBody>
      </p:sp>
      <p:sp>
        <p:nvSpPr>
          <p:cNvPr id="90" name="Text Box 90"/>
          <p:cNvSpPr>
            <a:spLocks/>
          </p:cNvSpPr>
          <p:nvPr>
            <p:ph idx="5" sz="quarter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pPr algn="r" defTabSz="930275"/>
            <a:r>
              <a:rPr dirty="0" lang="en-US" smtClean="0" sz="1200"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1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2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3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4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5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6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7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8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9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2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3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4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5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6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7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8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9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0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3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4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5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6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7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8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9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0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1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6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7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8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9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0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1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2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3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4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7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8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9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0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1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2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3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4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5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8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9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0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1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3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4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5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6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79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0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1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2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3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4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5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6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7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0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1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2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3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4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5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6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7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8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1.xml" Type="http://schemas.openxmlformats.org/officeDocument/2006/relationships/theme"/></Relationships>
</file>

<file path=ppt/slideMasters/_rels/slideMaster10.xml.rels><?xml version="1.0" encoding="UTF-8" standalone="yes"?><Relationships xmlns="http://schemas.openxmlformats.org/package/2006/relationships"><Relationship Id="rId13" Target="../slideLayouts/slideLayout110.xml" Type="http://schemas.openxmlformats.org/officeDocument/2006/relationships/slideLayout"/><Relationship Id="rId12" Target="../slideLayouts/slideLayout109.xml" Type="http://schemas.openxmlformats.org/officeDocument/2006/relationships/slideLayout"/><Relationship Id="rId11" Target="../slideLayouts/slideLayout108.xml" Type="http://schemas.openxmlformats.org/officeDocument/2006/relationships/slideLayout"/><Relationship Id="rId10" Target="../slideLayouts/slideLayout107.xml" Type="http://schemas.openxmlformats.org/officeDocument/2006/relationships/slideLayout"/><Relationship Id="rId9" Target="../slideLayouts/slideLayout106.xml" Type="http://schemas.openxmlformats.org/officeDocument/2006/relationships/slideLayout"/><Relationship Id="rId8" Target="../slideLayouts/slideLayout105.xml" Type="http://schemas.openxmlformats.org/officeDocument/2006/relationships/slideLayout"/><Relationship Id="rId7" Target="../slideLayouts/slideLayout104.xml" Type="http://schemas.openxmlformats.org/officeDocument/2006/relationships/slideLayout"/><Relationship Id="rId6" Target="../slideLayouts/slideLayout103.xml" Type="http://schemas.openxmlformats.org/officeDocument/2006/relationships/slideLayout"/><Relationship Id="rId5" Target="../slideLayouts/slideLayout102.xml" Type="http://schemas.openxmlformats.org/officeDocument/2006/relationships/slideLayout"/><Relationship Id="rId4" Target="../slideLayouts/slideLayout101.xml" Type="http://schemas.openxmlformats.org/officeDocument/2006/relationships/slideLayout"/><Relationship Id="rId3" Target="../slideLayouts/slideLayout100.xml" Type="http://schemas.openxmlformats.org/officeDocument/2006/relationships/slideLayout"/><Relationship Id="rId2" Target="../media/image1.png" Type="http://schemas.openxmlformats.org/officeDocument/2006/relationships/image"/><Relationship Id="rId1" Target="../theme/theme10.xml" Type="http://schemas.openxmlformats.org/officeDocument/2006/relationships/theme"/></Relationships>
</file>

<file path=ppt/slideMasters/_rels/slideMaster11.xml.rels><?xml version="1.0" encoding="UTF-8" standalone="yes"?><Relationships xmlns="http://schemas.openxmlformats.org/package/2006/relationships"><Relationship Id="rId13" Target="../slideLayouts/slideLayout121.xml" Type="http://schemas.openxmlformats.org/officeDocument/2006/relationships/slideLayout"/><Relationship Id="rId12" Target="../slideLayouts/slideLayout120.xml" Type="http://schemas.openxmlformats.org/officeDocument/2006/relationships/slideLayout"/><Relationship Id="rId11" Target="../slideLayouts/slideLayout119.xml" Type="http://schemas.openxmlformats.org/officeDocument/2006/relationships/slideLayout"/><Relationship Id="rId10" Target="../slideLayouts/slideLayout118.xml" Type="http://schemas.openxmlformats.org/officeDocument/2006/relationships/slideLayout"/><Relationship Id="rId9" Target="../slideLayouts/slideLayout117.xml" Type="http://schemas.openxmlformats.org/officeDocument/2006/relationships/slideLayout"/><Relationship Id="rId8" Target="../slideLayouts/slideLayout116.xml" Type="http://schemas.openxmlformats.org/officeDocument/2006/relationships/slideLayout"/><Relationship Id="rId7" Target="../slideLayouts/slideLayout115.xml" Type="http://schemas.openxmlformats.org/officeDocument/2006/relationships/slideLayout"/><Relationship Id="rId6" Target="../slideLayouts/slideLayout114.xml" Type="http://schemas.openxmlformats.org/officeDocument/2006/relationships/slideLayout"/><Relationship Id="rId5" Target="../slideLayouts/slideLayout113.xml" Type="http://schemas.openxmlformats.org/officeDocument/2006/relationships/slideLayout"/><Relationship Id="rId4" Target="../slideLayouts/slideLayout112.xml" Type="http://schemas.openxmlformats.org/officeDocument/2006/relationships/slideLayout"/><Relationship Id="rId3" Target="../slideLayouts/slideLayout111.xml" Type="http://schemas.openxmlformats.org/officeDocument/2006/relationships/slideLayout"/><Relationship Id="rId2" Target="../media/image1.png" Type="http://schemas.openxmlformats.org/officeDocument/2006/relationships/image"/><Relationship Id="rId1" Target="../theme/theme11.xml" Type="http://schemas.openxmlformats.org/officeDocument/2006/relationships/theme"/></Relationships>
</file>

<file path=ppt/slideMasters/_rels/slideMaster12.xml.rels><?xml version="1.0" encoding="UTF-8" standalone="yes"?><Relationships xmlns="http://schemas.openxmlformats.org/package/2006/relationships"><Relationship Id="rId13" Target="../slideLayouts/slideLayout132.xml" Type="http://schemas.openxmlformats.org/officeDocument/2006/relationships/slideLayout"/><Relationship Id="rId12" Target="../slideLayouts/slideLayout131.xml" Type="http://schemas.openxmlformats.org/officeDocument/2006/relationships/slideLayout"/><Relationship Id="rId11" Target="../slideLayouts/slideLayout130.xml" Type="http://schemas.openxmlformats.org/officeDocument/2006/relationships/slideLayout"/><Relationship Id="rId10" Target="../slideLayouts/slideLayout129.xml" Type="http://schemas.openxmlformats.org/officeDocument/2006/relationships/slideLayout"/><Relationship Id="rId9" Target="../slideLayouts/slideLayout128.xml" Type="http://schemas.openxmlformats.org/officeDocument/2006/relationships/slideLayout"/><Relationship Id="rId8" Target="../slideLayouts/slideLayout127.xml" Type="http://schemas.openxmlformats.org/officeDocument/2006/relationships/slideLayout"/><Relationship Id="rId7" Target="../slideLayouts/slideLayout126.xml" Type="http://schemas.openxmlformats.org/officeDocument/2006/relationships/slideLayout"/><Relationship Id="rId6" Target="../slideLayouts/slideLayout125.xml" Type="http://schemas.openxmlformats.org/officeDocument/2006/relationships/slideLayout"/><Relationship Id="rId5" Target="../slideLayouts/slideLayout124.xml" Type="http://schemas.openxmlformats.org/officeDocument/2006/relationships/slideLayout"/><Relationship Id="rId4" Target="../slideLayouts/slideLayout123.xml" Type="http://schemas.openxmlformats.org/officeDocument/2006/relationships/slideLayout"/><Relationship Id="rId3" Target="../slideLayouts/slideLayout122.xml" Type="http://schemas.openxmlformats.org/officeDocument/2006/relationships/slideLayout"/><Relationship Id="rId2" Target="../media/image1.png" Type="http://schemas.openxmlformats.org/officeDocument/2006/relationships/image"/><Relationship Id="rId1" Target="../theme/theme12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3" Target="../slideLayouts/slideLayout22.xml" Type="http://schemas.openxmlformats.org/officeDocument/2006/relationships/slideLayout"/><Relationship Id="rId12" Target="../slideLayouts/slideLayout21.xml" Type="http://schemas.openxmlformats.org/officeDocument/2006/relationships/slideLayout"/><Relationship Id="rId11" Target="../slideLayouts/slideLayout20.xml" Type="http://schemas.openxmlformats.org/officeDocument/2006/relationships/slideLayout"/><Relationship Id="rId10" Target="../slideLayouts/slideLayout19.xml" Type="http://schemas.openxmlformats.org/officeDocument/2006/relationships/slideLayout"/><Relationship Id="rId9" Target="../slideLayouts/slideLayout18.xml" Type="http://schemas.openxmlformats.org/officeDocument/2006/relationships/slideLayout"/><Relationship Id="rId8" Target="../slideLayouts/slideLayout17.xml" Type="http://schemas.openxmlformats.org/officeDocument/2006/relationships/slideLayout"/><Relationship Id="rId7" Target="../slideLayouts/slideLayout16.xml" Type="http://schemas.openxmlformats.org/officeDocument/2006/relationships/slideLayout"/><Relationship Id="rId6" Target="../slideLayouts/slideLayout15.xml" Type="http://schemas.openxmlformats.org/officeDocument/2006/relationships/slideLayout"/><Relationship Id="rId5" Target="../slideLayouts/slideLayout14.xml" Type="http://schemas.openxmlformats.org/officeDocument/2006/relationships/slideLayout"/><Relationship Id="rId4" Target="../slideLayouts/slideLayout13.xml" Type="http://schemas.openxmlformats.org/officeDocument/2006/relationships/slideLayout"/><Relationship Id="rId3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3" Target="../slideLayouts/slideLayout33.xml" Type="http://schemas.openxmlformats.org/officeDocument/2006/relationships/slideLayout"/><Relationship Id="rId12" Target="../slideLayouts/slideLayout32.xml" Type="http://schemas.openxmlformats.org/officeDocument/2006/relationships/slideLayout"/><Relationship Id="rId11" Target="../slideLayouts/slideLayout31.xml" Type="http://schemas.openxmlformats.org/officeDocument/2006/relationships/slideLayout"/><Relationship Id="rId10" Target="../slideLayouts/slideLayout30.xml" Type="http://schemas.openxmlformats.org/officeDocument/2006/relationships/slideLayout"/><Relationship Id="rId9" Target="../slideLayouts/slideLayout29.xml" Type="http://schemas.openxmlformats.org/officeDocument/2006/relationships/slideLayout"/><Relationship Id="rId8" Target="../slideLayouts/slideLayout28.xml" Type="http://schemas.openxmlformats.org/officeDocument/2006/relationships/slideLayout"/><Relationship Id="rId7" Target="../slideLayouts/slideLayout27.xml" Type="http://schemas.openxmlformats.org/officeDocument/2006/relationships/slideLayout"/><Relationship Id="rId6" Target="../slideLayouts/slideLayout26.xml" Type="http://schemas.openxmlformats.org/officeDocument/2006/relationships/slideLayout"/><Relationship Id="rId5" Target="../slideLayouts/slideLayout25.xml" Type="http://schemas.openxmlformats.org/officeDocument/2006/relationships/slideLayout"/><Relationship Id="rId4" Target="../slideLayouts/slideLayout24.xml" Type="http://schemas.openxmlformats.org/officeDocument/2006/relationships/slideLayout"/><Relationship Id="rId3" Target="../slideLayouts/slideLayout23.xml" Type="http://schemas.openxmlformats.org/officeDocument/2006/relationships/slideLayout"/><Relationship Id="rId2" Target="../media/image1.png" Type="http://schemas.openxmlformats.org/officeDocument/2006/relationships/image"/><Relationship Id="rId1" Target="../theme/theme3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13" Target="../slideLayouts/slideLayout44.xml" Type="http://schemas.openxmlformats.org/officeDocument/2006/relationships/slideLayout"/><Relationship Id="rId12" Target="../slideLayouts/slideLayout43.xml" Type="http://schemas.openxmlformats.org/officeDocument/2006/relationships/slideLayout"/><Relationship Id="rId11" Target="../slideLayouts/slideLayout42.xml" Type="http://schemas.openxmlformats.org/officeDocument/2006/relationships/slideLayout"/><Relationship Id="rId10" Target="../slideLayouts/slideLayout41.xml" Type="http://schemas.openxmlformats.org/officeDocument/2006/relationships/slideLayout"/><Relationship Id="rId9" Target="../slideLayouts/slideLayout40.xml" Type="http://schemas.openxmlformats.org/officeDocument/2006/relationships/slideLayout"/><Relationship Id="rId8" Target="../slideLayouts/slideLayout39.xml" Type="http://schemas.openxmlformats.org/officeDocument/2006/relationships/slideLayout"/><Relationship Id="rId7" Target="../slideLayouts/slideLayout38.xml" Type="http://schemas.openxmlformats.org/officeDocument/2006/relationships/slideLayout"/><Relationship Id="rId6" Target="../slideLayouts/slideLayout37.xml" Type="http://schemas.openxmlformats.org/officeDocument/2006/relationships/slideLayout"/><Relationship Id="rId5" Target="../slideLayouts/slideLayout36.xml" Type="http://schemas.openxmlformats.org/officeDocument/2006/relationships/slideLayout"/><Relationship Id="rId4" Target="../slideLayouts/slideLayout35.xml" Type="http://schemas.openxmlformats.org/officeDocument/2006/relationships/slideLayout"/><Relationship Id="rId3" Target="../slideLayouts/slideLayout34.xml" Type="http://schemas.openxmlformats.org/officeDocument/2006/relationships/slideLayout"/><Relationship Id="rId2" Target="../media/image1.png" Type="http://schemas.openxmlformats.org/officeDocument/2006/relationships/image"/><Relationship Id="rId1" Target="../theme/theme4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13" Target="../slideLayouts/slideLayout55.xml" Type="http://schemas.openxmlformats.org/officeDocument/2006/relationships/slideLayout"/><Relationship Id="rId12" Target="../slideLayouts/slideLayout54.xml" Type="http://schemas.openxmlformats.org/officeDocument/2006/relationships/slideLayout"/><Relationship Id="rId11" Target="../slideLayouts/slideLayout53.xml" Type="http://schemas.openxmlformats.org/officeDocument/2006/relationships/slideLayout"/><Relationship Id="rId10" Target="../slideLayouts/slideLayout52.xml" Type="http://schemas.openxmlformats.org/officeDocument/2006/relationships/slideLayout"/><Relationship Id="rId9" Target="../slideLayouts/slideLayout51.xml" Type="http://schemas.openxmlformats.org/officeDocument/2006/relationships/slideLayout"/><Relationship Id="rId8" Target="../slideLayouts/slideLayout50.xml" Type="http://schemas.openxmlformats.org/officeDocument/2006/relationships/slideLayout"/><Relationship Id="rId7" Target="../slideLayouts/slideLayout49.xml" Type="http://schemas.openxmlformats.org/officeDocument/2006/relationships/slideLayout"/><Relationship Id="rId6" Target="../slideLayouts/slideLayout48.xml" Type="http://schemas.openxmlformats.org/officeDocument/2006/relationships/slideLayout"/><Relationship Id="rId5" Target="../slideLayouts/slideLayout47.xml" Type="http://schemas.openxmlformats.org/officeDocument/2006/relationships/slideLayout"/><Relationship Id="rId4" Target="../slideLayouts/slideLayout46.xml" Type="http://schemas.openxmlformats.org/officeDocument/2006/relationships/slideLayout"/><Relationship Id="rId3" Target="../slideLayouts/slideLayout45.xml" Type="http://schemas.openxmlformats.org/officeDocument/2006/relationships/slideLayout"/><Relationship Id="rId2" Target="../media/image1.png" Type="http://schemas.openxmlformats.org/officeDocument/2006/relationships/image"/><Relationship Id="rId1" Target="../theme/theme5.xml" Type="http://schemas.openxmlformats.org/officeDocument/2006/relationships/theme"/></Relationships>
</file>

<file path=ppt/slideMasters/_rels/slideMaster6.xml.rels><?xml version="1.0" encoding="UTF-8" standalone="yes"?><Relationships xmlns="http://schemas.openxmlformats.org/package/2006/relationships"><Relationship Id="rId13" Target="../slideLayouts/slideLayout66.xml" Type="http://schemas.openxmlformats.org/officeDocument/2006/relationships/slideLayout"/><Relationship Id="rId12" Target="../slideLayouts/slideLayout65.xml" Type="http://schemas.openxmlformats.org/officeDocument/2006/relationships/slideLayout"/><Relationship Id="rId11" Target="../slideLayouts/slideLayout64.xml" Type="http://schemas.openxmlformats.org/officeDocument/2006/relationships/slideLayout"/><Relationship Id="rId10" Target="../slideLayouts/slideLayout63.xml" Type="http://schemas.openxmlformats.org/officeDocument/2006/relationships/slideLayout"/><Relationship Id="rId9" Target="../slideLayouts/slideLayout62.xml" Type="http://schemas.openxmlformats.org/officeDocument/2006/relationships/slideLayout"/><Relationship Id="rId8" Target="../slideLayouts/slideLayout61.xml" Type="http://schemas.openxmlformats.org/officeDocument/2006/relationships/slideLayout"/><Relationship Id="rId7" Target="../slideLayouts/slideLayout60.xml" Type="http://schemas.openxmlformats.org/officeDocument/2006/relationships/slideLayout"/><Relationship Id="rId6" Target="../slideLayouts/slideLayout59.xml" Type="http://schemas.openxmlformats.org/officeDocument/2006/relationships/slideLayout"/><Relationship Id="rId5" Target="../slideLayouts/slideLayout58.xml" Type="http://schemas.openxmlformats.org/officeDocument/2006/relationships/slideLayout"/><Relationship Id="rId4" Target="../slideLayouts/slideLayout57.xml" Type="http://schemas.openxmlformats.org/officeDocument/2006/relationships/slideLayout"/><Relationship Id="rId3" Target="../slideLayouts/slideLayout56.xml" Type="http://schemas.openxmlformats.org/officeDocument/2006/relationships/slideLayout"/><Relationship Id="rId2" Target="../media/image1.png" Type="http://schemas.openxmlformats.org/officeDocument/2006/relationships/image"/><Relationship Id="rId1" Target="../theme/theme6.xml" Type="http://schemas.openxmlformats.org/officeDocument/2006/relationships/theme"/></Relationships>
</file>

<file path=ppt/slideMasters/_rels/slideMaster7.xml.rels><?xml version="1.0" encoding="UTF-8" standalone="yes"?><Relationships xmlns="http://schemas.openxmlformats.org/package/2006/relationships"><Relationship Id="rId13" Target="../slideLayouts/slideLayout77.xml" Type="http://schemas.openxmlformats.org/officeDocument/2006/relationships/slideLayout"/><Relationship Id="rId12" Target="../slideLayouts/slideLayout76.xml" Type="http://schemas.openxmlformats.org/officeDocument/2006/relationships/slideLayout"/><Relationship Id="rId11" Target="../slideLayouts/slideLayout75.xml" Type="http://schemas.openxmlformats.org/officeDocument/2006/relationships/slideLayout"/><Relationship Id="rId10" Target="../slideLayouts/slideLayout74.xml" Type="http://schemas.openxmlformats.org/officeDocument/2006/relationships/slideLayout"/><Relationship Id="rId9" Target="../slideLayouts/slideLayout73.xml" Type="http://schemas.openxmlformats.org/officeDocument/2006/relationships/slideLayout"/><Relationship Id="rId8" Target="../slideLayouts/slideLayout72.xml" Type="http://schemas.openxmlformats.org/officeDocument/2006/relationships/slideLayout"/><Relationship Id="rId7" Target="../slideLayouts/slideLayout71.xml" Type="http://schemas.openxmlformats.org/officeDocument/2006/relationships/slideLayout"/><Relationship Id="rId6" Target="../slideLayouts/slideLayout70.xml" Type="http://schemas.openxmlformats.org/officeDocument/2006/relationships/slideLayout"/><Relationship Id="rId5" Target="../slideLayouts/slideLayout69.xml" Type="http://schemas.openxmlformats.org/officeDocument/2006/relationships/slideLayout"/><Relationship Id="rId4" Target="../slideLayouts/slideLayout68.xml" Type="http://schemas.openxmlformats.org/officeDocument/2006/relationships/slideLayout"/><Relationship Id="rId3" Target="../slideLayouts/slideLayout67.xml" Type="http://schemas.openxmlformats.org/officeDocument/2006/relationships/slideLayout"/><Relationship Id="rId2" Target="../media/image1.png" Type="http://schemas.openxmlformats.org/officeDocument/2006/relationships/image"/><Relationship Id="rId1" Target="../theme/theme7.xml" Type="http://schemas.openxmlformats.org/officeDocument/2006/relationships/theme"/></Relationships>
</file>

<file path=ppt/slideMasters/_rels/slideMaster8.xml.rels><?xml version="1.0" encoding="UTF-8" standalone="yes"?><Relationships xmlns="http://schemas.openxmlformats.org/package/2006/relationships"><Relationship Id="rId13" Target="../slideLayouts/slideLayout88.xml" Type="http://schemas.openxmlformats.org/officeDocument/2006/relationships/slideLayout"/><Relationship Id="rId12" Target="../slideLayouts/slideLayout87.xml" Type="http://schemas.openxmlformats.org/officeDocument/2006/relationships/slideLayout"/><Relationship Id="rId11" Target="../slideLayouts/slideLayout86.xml" Type="http://schemas.openxmlformats.org/officeDocument/2006/relationships/slideLayout"/><Relationship Id="rId10" Target="../slideLayouts/slideLayout85.xml" Type="http://schemas.openxmlformats.org/officeDocument/2006/relationships/slideLayout"/><Relationship Id="rId9" Target="../slideLayouts/slideLayout84.xml" Type="http://schemas.openxmlformats.org/officeDocument/2006/relationships/slideLayout"/><Relationship Id="rId8" Target="../slideLayouts/slideLayout83.xml" Type="http://schemas.openxmlformats.org/officeDocument/2006/relationships/slideLayout"/><Relationship Id="rId7" Target="../slideLayouts/slideLayout82.xml" Type="http://schemas.openxmlformats.org/officeDocument/2006/relationships/slideLayout"/><Relationship Id="rId6" Target="../slideLayouts/slideLayout81.xml" Type="http://schemas.openxmlformats.org/officeDocument/2006/relationships/slideLayout"/><Relationship Id="rId5" Target="../slideLayouts/slideLayout80.xml" Type="http://schemas.openxmlformats.org/officeDocument/2006/relationships/slideLayout"/><Relationship Id="rId4" Target="../slideLayouts/slideLayout79.xml" Type="http://schemas.openxmlformats.org/officeDocument/2006/relationships/slideLayout"/><Relationship Id="rId3" Target="../slideLayouts/slideLayout78.xml" Type="http://schemas.openxmlformats.org/officeDocument/2006/relationships/slideLayout"/><Relationship Id="rId2" Target="../media/image1.png" Type="http://schemas.openxmlformats.org/officeDocument/2006/relationships/image"/><Relationship Id="rId1" Target="../theme/theme8.xml" Type="http://schemas.openxmlformats.org/officeDocument/2006/relationships/theme"/></Relationships>
</file>

<file path=ppt/slideMasters/_rels/slideMaster9.xml.rels><?xml version="1.0" encoding="UTF-8" standalone="yes"?><Relationships xmlns="http://schemas.openxmlformats.org/package/2006/relationships"><Relationship Id="rId13" Target="../slideLayouts/slideLayout99.xml" Type="http://schemas.openxmlformats.org/officeDocument/2006/relationships/slideLayout"/><Relationship Id="rId12" Target="../slideLayouts/slideLayout98.xml" Type="http://schemas.openxmlformats.org/officeDocument/2006/relationships/slideLayout"/><Relationship Id="rId11" Target="../slideLayouts/slideLayout97.xml" Type="http://schemas.openxmlformats.org/officeDocument/2006/relationships/slideLayout"/><Relationship Id="rId10" Target="../slideLayouts/slideLayout96.xml" Type="http://schemas.openxmlformats.org/officeDocument/2006/relationships/slideLayout"/><Relationship Id="rId9" Target="../slideLayouts/slideLayout95.xml" Type="http://schemas.openxmlformats.org/officeDocument/2006/relationships/slideLayout"/><Relationship Id="rId8" Target="../slideLayouts/slideLayout94.xml" Type="http://schemas.openxmlformats.org/officeDocument/2006/relationships/slideLayout"/><Relationship Id="rId7" Target="../slideLayouts/slideLayout93.xml" Type="http://schemas.openxmlformats.org/officeDocument/2006/relationships/slideLayout"/><Relationship Id="rId6" Target="../slideLayouts/slideLayout92.xml" Type="http://schemas.openxmlformats.org/officeDocument/2006/relationships/slideLayout"/><Relationship Id="rId5" Target="../slideLayouts/slideLayout91.xml" Type="http://schemas.openxmlformats.org/officeDocument/2006/relationships/slideLayout"/><Relationship Id="rId4" Target="../slideLayouts/slideLayout90.xml" Type="http://schemas.openxmlformats.org/officeDocument/2006/relationships/slideLayout"/><Relationship Id="rId3" Target="../slideLayouts/slideLayout89.xml" Type="http://schemas.openxmlformats.org/officeDocument/2006/relationships/slideLayout"/><Relationship Id="rId2" Target="../media/image1.png" Type="http://schemas.openxmlformats.org/officeDocument/2006/relationships/image"/><Relationship Id="rId1" Target="../theme/theme9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" name="Text Box 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sp>
        <p:nvSpPr>
          <p:cNvPr id="5" name="Text Box 5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22: Input/Output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64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22: Input/Output</a:t>
            </a:r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 Box 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8" name="Text Box 68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9" name="Text Box 69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0" name="Text Box 70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71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22: Input/Output</a:t>
            </a: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 Box 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75" name="Text Box 75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6" name="Text Box 76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7" name="Text Box 77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78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22: Input/Output</a:t>
            </a:r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 Box 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82" name="Text Box 8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83" name="Text Box 8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84" name="Text Box 8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22: Input/Output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2" name="Text Box 1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" name="Text Box 1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4" name="Text Box 1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22: Input/Output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9" name="Text Box 19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" name="Text Box 20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" name="Text Box 21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22: Input/Output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Box 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6" name="Text Box 26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" name="Text Box 28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22: Input/Output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Box 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33" name="Text Box 33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5" name="Text Box 35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6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22: Input/Output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1" name="Text Box 41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2" name="Text Box 42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22: Input/Output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 Box 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7" name="Text Box 47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8" name="Text Box 48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9" name="Text Box 49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0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22: Input/Output</a:t>
            </a:r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Box 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54" name="Text Box 54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5" name="Text Box 55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6" name="Text Box 56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7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22: Input/Output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 Box 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1" name="Text Box 61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2" name="Text Box 62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3" name="Text Box 63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8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0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15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16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6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2" Target="../media/image5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92" name="Text Box 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sp>
        <p:nvSpPr>
          <p:cNvPr id="93" name="Text Box 93"/>
          <p:cNvSpPr>
            <a:spLocks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anchor="ctr" bIns="46038" lIns="92075" numCol="1" rIns="92075" tIns="46038" wrap="square"/>
          <a:lstStyle>
            <a:lvl1pPr>
              <a:defRPr dirty="0" lang="en-US" smtClean="0"/>
            </a:lvl1pPr>
          </a:lstStyle>
          <a:p>
            <a:pPr/>
            <a:r>
              <a:rPr dirty="0" lang="en-US" smtClean="0">
                <a:ea charset="-120" typeface="新細明體"/>
              </a:rPr>
              <a:t>Chapter 22</a:t>
            </a:r>
          </a:p>
        </p:txBody>
      </p:sp>
      <p:sp>
        <p:nvSpPr>
          <p:cNvPr id="94" name="Text Box 94"/>
          <p:cNvSpPr>
            <a:spLocks/>
          </p:cNvSpPr>
          <p:nvPr>
            <p:ph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</p:spPr>
        <p:txBody>
          <a:bodyPr anchor="t" bIns="46038" lIns="92075" numCol="1" rIns="92075" tIns="46038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857250">
              <a:buNone/>
              <a:defRPr dirty="0" lang="en-US" smtClean="0"/>
            </a:lvl3pPr>
            <a:lvl4pPr algn="ctr" marL="1200150">
              <a:buNone/>
              <a:defRPr dirty="0" lang="en-US" smtClean="0"/>
            </a:lvl4pPr>
            <a:lvl5pPr algn="ctr" marL="1543050">
              <a:buNone/>
              <a:defRPr dirty="0" lang="en-US" smtClean="0"/>
            </a:lvl5pPr>
          </a:lstStyle>
          <a:p>
            <a:pPr marL="0"/>
            <a:r>
              <a:rPr b="1" dirty="0" lang="en-US" smtClean="0" sz="3600">
                <a:latin charset="0" typeface="Arial"/>
                <a:ea charset="-120" typeface="新細明體"/>
              </a:rPr>
              <a:t>Input/Output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2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Standard Streams and Redirection</a:t>
            </a:r>
          </a:p>
        </p:txBody>
      </p:sp>
      <p:sp>
        <p:nvSpPr>
          <p:cNvPr id="128" name="Text Box 12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Input redirection and output redirection can be combined: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demo &lt;in.dat &gt;out.dat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&gt;</a:t>
            </a:r>
            <a:r>
              <a:rPr dirty="0" lang="en-US" smtClean="0">
                <a:ea charset="-120" typeface="新細明體"/>
              </a:rPr>
              <a:t> characters don’t have to be adjacent to file names, and the order in which the redirected files are listed doesn’t matter: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demo &lt; in.dat &gt; out.dat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demo &gt;out.dat &lt;in.dat</a:t>
            </a:r>
          </a:p>
        </p:txBody>
      </p:sp>
      <p:sp>
        <p:nvSpPr>
          <p:cNvPr id="129" name="Text Box 12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30" name="Text Box 13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 Box 49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495" name="Text Box 49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Correspondence between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conversion specifiers and numeric conversion functions: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b="1" dirty="0" i="1" lang="en-US" smtClean="0" sz="2400">
                <a:ea charset="-120" typeface="新細明體"/>
              </a:rPr>
              <a:t>		Conversion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400">
                <a:ea charset="-120" typeface="新細明體"/>
              </a:rPr>
              <a:t>		Specifier	Numeric Conversion Function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d	str</a:t>
            </a:r>
            <a:r>
              <a:rPr dirty="0" lang="en-US" smtClean="0" sz="2400">
                <a:solidFill>
                  <a:srgbClr val="B82F25"/>
                </a:solidFill>
                <a:latin charset="0" pitchFamily="49" typeface="Courier New"/>
                <a:ea charset="-120" typeface="新細明體"/>
              </a:rPr>
              <a:t>to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l</a:t>
            </a:r>
            <a:r>
              <a:rPr dirty="0" lang="en-US" smtClean="0" sz="2400">
                <a:ea charset="-120" typeface="新細明體"/>
              </a:rPr>
              <a:t> with 10 as the base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i	str</a:t>
            </a:r>
            <a:r>
              <a:rPr dirty="0" lang="en-US" smtClean="0" sz="2400">
                <a:solidFill>
                  <a:srgbClr val="B82F25"/>
                </a:solidFill>
                <a:latin charset="0" pitchFamily="49" typeface="Courier New"/>
                <a:ea charset="-120" typeface="新細明體"/>
              </a:rPr>
              <a:t>to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l</a:t>
            </a:r>
            <a:r>
              <a:rPr dirty="0" lang="en-US" smtClean="0" sz="2400">
                <a:ea charset="-120" typeface="新細明體"/>
              </a:rPr>
              <a:t> with 0 as the base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o	str</a:t>
            </a:r>
            <a:r>
              <a:rPr dirty="0" lang="en-US" smtClean="0" sz="2400">
                <a:solidFill>
                  <a:srgbClr val="B82F25"/>
                </a:solidFill>
                <a:latin charset="0" pitchFamily="49" typeface="Courier New"/>
                <a:ea charset="-120" typeface="新細明體"/>
              </a:rPr>
              <a:t>to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ul</a:t>
            </a:r>
            <a:r>
              <a:rPr dirty="0" lang="en-US" smtClean="0" sz="2400">
                <a:ea charset="-120" typeface="新細明體"/>
              </a:rPr>
              <a:t> with 8 as the base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u	str</a:t>
            </a:r>
            <a:r>
              <a:rPr dirty="0" lang="en-US" smtClean="0" sz="2400">
                <a:solidFill>
                  <a:srgbClr val="B82F25"/>
                </a:solidFill>
                <a:latin charset="0" pitchFamily="49" typeface="Courier New"/>
                <a:ea charset="-120" typeface="新細明體"/>
              </a:rPr>
              <a:t>to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ul</a:t>
            </a:r>
            <a:r>
              <a:rPr dirty="0" lang="en-US" smtClean="0" sz="2400">
                <a:ea charset="-120" typeface="新細明體"/>
              </a:rPr>
              <a:t> with 10 as the base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x</a:t>
            </a:r>
            <a:r>
              <a:rPr dirty="0" lang="en-US" smtClean="0" sz="2400">
                <a:ea charset="-120" typeface="新細明體"/>
              </a:rPr>
              <a:t>,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X	str</a:t>
            </a:r>
            <a:r>
              <a:rPr dirty="0" lang="en-US" smtClean="0" sz="2400">
                <a:solidFill>
                  <a:srgbClr val="B82F25"/>
                </a:solidFill>
                <a:latin charset="0" pitchFamily="49" typeface="Courier New"/>
                <a:ea charset="-120" typeface="新細明體"/>
              </a:rPr>
              <a:t>to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ul</a:t>
            </a:r>
            <a:r>
              <a:rPr dirty="0" lang="en-US" smtClean="0" sz="2400">
                <a:ea charset="-120" typeface="新細明體"/>
              </a:rPr>
              <a:t> with 16 as the base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a</a:t>
            </a:r>
            <a:r>
              <a:rPr dirty="0" lang="en-US" smtClean="0" sz="2400">
                <a:ea charset="-120" typeface="新細明體"/>
              </a:rPr>
              <a:t>,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400">
                <a:ea charset="-120" typeface="新細明體"/>
              </a:rPr>
              <a:t>,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400">
                <a:ea charset="-120" typeface="新細明體"/>
              </a:rPr>
              <a:t>,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400">
                <a:ea charset="-120" typeface="新細明體"/>
              </a:rPr>
              <a:t>,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400">
                <a:ea charset="-120" typeface="新細明體"/>
              </a:rPr>
              <a:t>,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400">
                <a:ea charset="-120" typeface="新細明體"/>
              </a:rPr>
              <a:t>,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400">
                <a:ea charset="-120" typeface="新細明體"/>
              </a:rPr>
              <a:t>,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G	str</a:t>
            </a:r>
            <a:r>
              <a:rPr dirty="0" lang="en-US" smtClean="0" sz="2400">
                <a:solidFill>
                  <a:srgbClr val="B82F25"/>
                </a:solidFill>
                <a:latin charset="0" pitchFamily="49" typeface="Courier New"/>
                <a:ea charset="-120" typeface="新細明體"/>
              </a:rPr>
              <a:t>to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d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496" name="Text Box 49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97" name="Text Box 49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 Box 49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C99 Changes to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/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Conversion Specifications</a:t>
            </a:r>
          </a:p>
        </p:txBody>
      </p:sp>
      <p:sp>
        <p:nvSpPr>
          <p:cNvPr id="499" name="Text Box 499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C99 changes to the conversion specifications for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fscanf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Additional length modifiers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Additional conversion specifiers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Ability to read infinity and NaN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Support for wide characters</a:t>
            </a:r>
          </a:p>
        </p:txBody>
      </p:sp>
      <p:sp>
        <p:nvSpPr>
          <p:cNvPr id="500" name="Text Box 50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01" name="Text Box 50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 Box 50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Examples</a:t>
            </a:r>
          </a:p>
        </p:txBody>
      </p:sp>
      <p:sp>
        <p:nvSpPr>
          <p:cNvPr id="503" name="Text Box 50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next three tables contain sample calls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Characters printed in strikeout are consumed by the call.</a:t>
            </a:r>
          </a:p>
        </p:txBody>
      </p:sp>
      <p:sp>
        <p:nvSpPr>
          <p:cNvPr id="504" name="Text Box 50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05" name="Text Box 50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cxnSp>
        <p:nvCxnSpPr>
          <p:cNvPr id="506" name="Connector 506"/>
          <p:cNvCxnSpPr/>
          <p:nvPr/>
        </p:nvCxnSpPr>
        <p:spPr>
          <a:xfrm>
            <a:off x="4165600" y="2741612"/>
            <a:ext cx="1295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 Box 50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Examples</a:t>
            </a:r>
          </a:p>
        </p:txBody>
      </p:sp>
      <p:sp>
        <p:nvSpPr>
          <p:cNvPr id="509" name="Text Box 50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typeface="新細明體"/>
              </a:rPr>
              <a:t>Examples that combine conversion specifications, white-space characters, and non-white-space characters:</a:t>
            </a:r>
          </a:p>
          <a:p>
            <a:pPr indent="-342900" marL="342900">
              <a:lnSpc>
                <a:spcPct val="70000"/>
              </a:lnSpc>
              <a:spcBef>
                <a:spcPts val="1200"/>
              </a:spcBef>
              <a:buNone/>
            </a:pPr>
            <a:r>
              <a:rPr b="1" dirty="0" lang="en-US" smtClean="0" sz="2000">
                <a:latin charset="0" pitchFamily="49" typeface="Courier New"/>
                <a:ea charset="-120" typeface="新細明體"/>
              </a:rPr>
              <a:t>          scanf</a:t>
            </a:r>
            <a:r>
              <a:rPr b="1" dirty="0" lang="en-US" smtClean="0" sz="2000">
                <a:ea charset="-120" typeface="新細明體"/>
              </a:rPr>
              <a:t> </a:t>
            </a:r>
            <a:r>
              <a:rPr b="1" dirty="0" i="1" lang="en-US" smtClean="0" sz="2000">
                <a:ea charset="-120" typeface="新細明體"/>
              </a:rPr>
              <a:t>Call	Input	  Variables</a:t>
            </a:r>
          </a:p>
          <a:p>
            <a:pPr indent="-342900" marL="342900">
              <a:lnSpc>
                <a:spcPct val="7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n = scanf("%d%d", &amp;i, &amp;j);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12•,•34¤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: 1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i</a:t>
            </a:r>
            <a:r>
              <a:rPr dirty="0" lang="en-US" smtClean="0" sz="2000">
                <a:ea charset="-120" typeface="新細明體"/>
              </a:rPr>
              <a:t>: 12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j</a:t>
            </a:r>
            <a:r>
              <a:rPr dirty="0" lang="en-US" smtClean="0" sz="2000">
                <a:ea charset="-120" typeface="新細明體"/>
              </a:rPr>
              <a:t>: unchanged</a:t>
            </a:r>
          </a:p>
          <a:p>
            <a:pPr indent="-342900" marL="342900">
              <a:lnSpc>
                <a:spcPct val="7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n = scanf("%d,%d", &amp;i, &amp;j);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12•,•34¤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: 1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i</a:t>
            </a:r>
            <a:r>
              <a:rPr dirty="0" lang="en-US" smtClean="0" sz="2000">
                <a:ea charset="-120" typeface="新細明體"/>
              </a:rPr>
              <a:t>: 12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j</a:t>
            </a:r>
            <a:r>
              <a:rPr dirty="0" lang="en-US" smtClean="0" sz="2000">
                <a:ea charset="-120" typeface="新細明體"/>
              </a:rPr>
              <a:t>: unchanged</a:t>
            </a:r>
          </a:p>
          <a:p>
            <a:pPr indent="-342900" marL="342900">
              <a:lnSpc>
                <a:spcPct val="7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n = scanf("%d ,%d", &amp;i, &amp;j);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12•,•34¤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: 2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i</a:t>
            </a:r>
            <a:r>
              <a:rPr dirty="0" lang="en-US" smtClean="0" sz="2000">
                <a:ea charset="-120" typeface="新細明體"/>
              </a:rPr>
              <a:t>: 12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j</a:t>
            </a:r>
            <a:r>
              <a:rPr dirty="0" lang="en-US" smtClean="0" sz="2000">
                <a:ea charset="-120" typeface="新細明體"/>
              </a:rPr>
              <a:t>: 34</a:t>
            </a:r>
          </a:p>
          <a:p>
            <a:pPr indent="-342900" marL="342900">
              <a:lnSpc>
                <a:spcPct val="7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n = scanf("%d, %d", &amp;i, &amp;j);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12•,•34¤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: 1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i</a:t>
            </a:r>
            <a:r>
              <a:rPr dirty="0" lang="en-US" smtClean="0" sz="2000">
                <a:ea charset="-120" typeface="新細明體"/>
              </a:rPr>
              <a:t>: 12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j</a:t>
            </a:r>
            <a:r>
              <a:rPr dirty="0" lang="en-US" smtClean="0" sz="2000">
                <a:ea charset="-120" typeface="新細明體"/>
              </a:rPr>
              <a:t>: unchanged</a:t>
            </a:r>
          </a:p>
        </p:txBody>
      </p:sp>
      <p:sp>
        <p:nvSpPr>
          <p:cNvPr id="510" name="Text Box 51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11" name="Text Box 51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cxnSp>
        <p:nvCxnSpPr>
          <p:cNvPr id="512" name="Connector 512"/>
          <p:cNvCxnSpPr/>
          <p:nvPr/>
        </p:nvCxnSpPr>
        <p:spPr>
          <a:xfrm>
            <a:off x="5372100" y="4646612"/>
            <a:ext cx="1050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" name="Connector 514"/>
          <p:cNvCxnSpPr/>
          <p:nvPr/>
        </p:nvCxnSpPr>
        <p:spPr>
          <a:xfrm>
            <a:off x="5384800" y="5537200"/>
            <a:ext cx="2921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6" name="Connector 516"/>
          <p:cNvCxnSpPr/>
          <p:nvPr/>
        </p:nvCxnSpPr>
        <p:spPr>
          <a:xfrm>
            <a:off x="5359400" y="2857500"/>
            <a:ext cx="4381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8" name="Connector 518"/>
          <p:cNvCxnSpPr/>
          <p:nvPr/>
        </p:nvCxnSpPr>
        <p:spPr>
          <a:xfrm>
            <a:off x="5370512" y="3746500"/>
            <a:ext cx="2921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 Box 52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Examples</a:t>
            </a:r>
          </a:p>
        </p:txBody>
      </p:sp>
      <p:sp>
        <p:nvSpPr>
          <p:cNvPr id="521" name="Text Box 52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typeface="新細明體"/>
              </a:rPr>
              <a:t>Examples showing the effect of assignment suppression and specifying a field width:</a:t>
            </a:r>
          </a:p>
          <a:p>
            <a:pPr indent="-342900" marL="342900">
              <a:lnSpc>
                <a:spcPct val="70000"/>
              </a:lnSpc>
              <a:spcBef>
                <a:spcPts val="1200"/>
              </a:spcBef>
              <a:buNone/>
            </a:pPr>
            <a:r>
              <a:rPr b="1" dirty="0" lang="en-US" smtClean="0" sz="2000">
                <a:latin charset="0" pitchFamily="49" typeface="Courier New"/>
                <a:ea charset="-120" typeface="新細明體"/>
              </a:rPr>
              <a:t>        scanf</a:t>
            </a:r>
            <a:r>
              <a:rPr b="1" dirty="0" lang="en-US" smtClean="0" sz="2000">
                <a:ea charset="-120" typeface="新細明體"/>
              </a:rPr>
              <a:t> </a:t>
            </a:r>
            <a:r>
              <a:rPr b="1" dirty="0" i="1" lang="en-US" smtClean="0" sz="2000">
                <a:ea charset="-120" typeface="新細明體"/>
              </a:rPr>
              <a:t>Call	           Input	    Variables</a:t>
            </a:r>
          </a:p>
          <a:p>
            <a:pPr indent="-342900" marL="342900">
              <a:lnSpc>
                <a:spcPct val="7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n = scanf("%*d%d", &amp;i);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12•34¤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: 1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i</a:t>
            </a:r>
            <a:r>
              <a:rPr dirty="0" lang="en-US" smtClean="0" sz="2000">
                <a:ea charset="-120" typeface="新細明體"/>
              </a:rPr>
              <a:t>: 34</a:t>
            </a:r>
          </a:p>
          <a:p>
            <a:pPr indent="-342900" marL="342900">
              <a:lnSpc>
                <a:spcPct val="7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n = scanf("%*s%s", str);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My•Fair•Lady¤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: 1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str</a:t>
            </a:r>
            <a:r>
              <a:rPr dirty="0" lang="en-US" smtClean="0" sz="2000">
                <a:ea charset="-120" typeface="新細明體"/>
              </a:rPr>
              <a:t>: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"Fair"</a:t>
            </a:r>
          </a:p>
          <a:p>
            <a:pPr indent="-342900" marL="342900">
              <a:lnSpc>
                <a:spcPct val="7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n = scanf("%1d%2d%3d",</a:t>
            </a:r>
            <a:r>
              <a:rPr dirty="0" lang="en-US" smtClean="0" sz="2000">
                <a:ea charset="-120" typeface="新細明體"/>
              </a:rPr>
              <a:t> 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12345¤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: 3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ea charset="-120" typeface="新細明體"/>
              </a:rPr>
              <a:t>                      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&amp;i, &amp;j, &amp;k); 		i</a:t>
            </a:r>
            <a:r>
              <a:rPr dirty="0" lang="en-US" smtClean="0" sz="2000">
                <a:ea charset="-120" typeface="新細明體"/>
              </a:rPr>
              <a:t>: 1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j</a:t>
            </a:r>
            <a:r>
              <a:rPr dirty="0" lang="en-US" smtClean="0" sz="2000">
                <a:ea charset="-120" typeface="新細明體"/>
              </a:rPr>
              <a:t>: 23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k</a:t>
            </a:r>
            <a:r>
              <a:rPr dirty="0" lang="en-US" smtClean="0" sz="2000">
                <a:ea charset="-120" typeface="新細明體"/>
              </a:rPr>
              <a:t>: 45</a:t>
            </a:r>
          </a:p>
          <a:p>
            <a:pPr indent="-342900" marL="342900">
              <a:lnSpc>
                <a:spcPct val="7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n = scanf("%2d%2s%2d",</a:t>
            </a:r>
            <a:r>
              <a:rPr dirty="0" lang="en-US" smtClean="0" sz="2000">
                <a:ea charset="-120" typeface="新細明體"/>
              </a:rPr>
              <a:t> 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123456¤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: 3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ea charset="-120" typeface="新細明體"/>
              </a:rPr>
              <a:t>                       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&amp;i, str, &amp;j); 		i</a:t>
            </a:r>
            <a:r>
              <a:rPr dirty="0" lang="en-US" smtClean="0" sz="2000">
                <a:ea charset="-120" typeface="新細明體"/>
              </a:rPr>
              <a:t>: 12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str</a:t>
            </a:r>
            <a:r>
              <a:rPr dirty="0" lang="en-US" smtClean="0" sz="2000">
                <a:ea charset="-120" typeface="新細明體"/>
              </a:rPr>
              <a:t>: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"34"</a:t>
            </a:r>
            <a:r>
              <a:rPr dirty="0" lang="en-US" smtClean="0" sz="2000">
                <a:ea charset="-120" typeface="新細明體"/>
              </a:rPr>
              <a:t>  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		j</a:t>
            </a:r>
            <a:r>
              <a:rPr dirty="0" lang="en-US" smtClean="0" sz="2000">
                <a:ea charset="-120" typeface="新細明體"/>
              </a:rPr>
              <a:t>: 56</a:t>
            </a:r>
          </a:p>
        </p:txBody>
      </p:sp>
      <p:sp>
        <p:nvSpPr>
          <p:cNvPr id="522" name="Text Box 52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23" name="Text Box 52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cxnSp>
        <p:nvCxnSpPr>
          <p:cNvPr id="524" name="Connector 524"/>
          <p:cNvCxnSpPr/>
          <p:nvPr/>
        </p:nvCxnSpPr>
        <p:spPr>
          <a:xfrm>
            <a:off x="4660900" y="2857500"/>
            <a:ext cx="7318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6" name="Connector 526"/>
          <p:cNvCxnSpPr/>
          <p:nvPr/>
        </p:nvCxnSpPr>
        <p:spPr>
          <a:xfrm>
            <a:off x="4635500" y="3478212"/>
            <a:ext cx="10509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8" name="Connector 528"/>
          <p:cNvCxnSpPr/>
          <p:nvPr/>
        </p:nvCxnSpPr>
        <p:spPr>
          <a:xfrm>
            <a:off x="4660900" y="4064000"/>
            <a:ext cx="7318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0" name="Connector 530"/>
          <p:cNvCxnSpPr/>
          <p:nvPr/>
        </p:nvCxnSpPr>
        <p:spPr>
          <a:xfrm>
            <a:off x="4660900" y="5245100"/>
            <a:ext cx="9048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 Box 5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Examples</a:t>
            </a:r>
          </a:p>
        </p:txBody>
      </p:sp>
      <p:sp>
        <p:nvSpPr>
          <p:cNvPr id="533" name="Text Box 533"/>
          <p:cNvSpPr>
            <a:spLocks/>
          </p:cNvSpPr>
          <p:nvPr>
            <p:ph type="obj"/>
          </p:nvPr>
        </p:nvSpPr>
        <p:spPr>
          <a:xfrm>
            <a:off x="685800" y="1524000"/>
            <a:ext cx="8153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typeface="新細明體"/>
              </a:rPr>
              <a:t>Examples that illustrate the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400">
                <a:ea charset="-120" typeface="新細明體"/>
              </a:rPr>
              <a:t>,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[</a:t>
            </a:r>
            <a:r>
              <a:rPr dirty="0" lang="en-US" smtClean="0" sz="2400">
                <a:ea charset="-120" typeface="新細明體"/>
              </a:rPr>
              <a:t>, and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400">
                <a:ea charset="-120" typeface="新細明體"/>
              </a:rPr>
              <a:t> conversion specifiers: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-120" typeface="新細明體"/>
              </a:rPr>
              <a:t>            scanf</a:t>
            </a:r>
            <a:r>
              <a:rPr b="1" dirty="0" lang="en-US" smtClean="0" sz="1800">
                <a:ea charset="-120" typeface="新細明體"/>
              </a:rPr>
              <a:t> </a:t>
            </a:r>
            <a:r>
              <a:rPr b="1" dirty="0" i="1" lang="en-US" smtClean="0" sz="1800">
                <a:ea charset="-120" typeface="新細明體"/>
              </a:rPr>
              <a:t>Call	          Input	   Variables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scanf("%i%i%i",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&amp;i,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&amp;j,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&amp;k);</a:t>
            </a:r>
            <a:r>
              <a:rPr dirty="0" lang="en-US" smtClean="0" sz="1800">
                <a:ea charset="-120" typeface="新細明體"/>
              </a:rPr>
              <a:t>	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12•012•0x12¤</a:t>
            </a:r>
            <a:r>
              <a:rPr dirty="0" lang="en-US" smtClean="0" sz="1800">
                <a:ea charset="-120" typeface="新細明體"/>
              </a:rPr>
              <a:t>	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1800">
                <a:ea charset="-120" typeface="新細明體"/>
              </a:rPr>
              <a:t>: 3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		i</a:t>
            </a:r>
            <a:r>
              <a:rPr dirty="0" lang="en-US" smtClean="0" sz="1800">
                <a:ea charset="-120" typeface="新細明體"/>
              </a:rPr>
              <a:t>: 12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		j</a:t>
            </a:r>
            <a:r>
              <a:rPr dirty="0" lang="en-US" smtClean="0" sz="1800">
                <a:ea charset="-120" typeface="新細明體"/>
              </a:rPr>
              <a:t>: 10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		k</a:t>
            </a:r>
            <a:r>
              <a:rPr dirty="0" lang="en-US" smtClean="0" sz="1800">
                <a:ea charset="-120" typeface="新細明體"/>
              </a:rPr>
              <a:t>: 18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scanf("%[0123456789]",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str);</a:t>
            </a:r>
            <a:r>
              <a:rPr dirty="0" lang="en-US" smtClean="0" sz="1800">
                <a:ea charset="-120" typeface="新細明體"/>
              </a:rPr>
              <a:t>	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123abc¤</a:t>
            </a:r>
            <a:r>
              <a:rPr dirty="0" lang="en-US" smtClean="0" sz="1800">
                <a:ea charset="-120" typeface="新細明體"/>
              </a:rPr>
              <a:t>	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1800">
                <a:ea charset="-120" typeface="新細明體"/>
              </a:rPr>
              <a:t>: 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		str</a:t>
            </a:r>
            <a:r>
              <a:rPr dirty="0" lang="en-US" smtClean="0" sz="1800">
                <a:ea charset="-120" typeface="新細明體"/>
              </a:rPr>
              <a:t>: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"123"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scanf("%[0123456789]",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str);</a:t>
            </a:r>
            <a:r>
              <a:rPr dirty="0" lang="en-US" smtClean="0" sz="1800">
                <a:ea charset="-120" typeface="新細明體"/>
              </a:rPr>
              <a:t>	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abc123¤</a:t>
            </a:r>
            <a:r>
              <a:rPr dirty="0" lang="en-US" smtClean="0" sz="1800">
                <a:ea charset="-120" typeface="新細明體"/>
              </a:rPr>
              <a:t>	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1800">
                <a:ea charset="-120" typeface="新細明體"/>
              </a:rPr>
              <a:t>: 0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		str</a:t>
            </a:r>
            <a:r>
              <a:rPr dirty="0" lang="en-US" smtClean="0" sz="1800">
                <a:ea charset="-120" typeface="新細明體"/>
              </a:rPr>
              <a:t>: unchanged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scanf("%[^0123456789]",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str);</a:t>
            </a:r>
            <a:r>
              <a:rPr dirty="0" lang="en-US" smtClean="0" sz="1800">
                <a:ea charset="-120" typeface="新細明體"/>
              </a:rPr>
              <a:t>	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abc123¤	n</a:t>
            </a:r>
            <a:r>
              <a:rPr dirty="0" lang="en-US" smtClean="0" sz="1800">
                <a:ea charset="-120" typeface="新細明體"/>
              </a:rPr>
              <a:t>: 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		str</a:t>
            </a:r>
            <a:r>
              <a:rPr dirty="0" lang="en-US" smtClean="0" sz="1800">
                <a:ea charset="-120" typeface="新細明體"/>
              </a:rPr>
              <a:t>: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"abc"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=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scanf("%*d%d%n",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&amp;i,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&amp;j);</a:t>
            </a:r>
            <a:r>
              <a:rPr dirty="0" lang="en-US" smtClean="0" sz="1800">
                <a:ea charset="-120" typeface="新細明體"/>
              </a:rPr>
              <a:t>	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10•20•30¤</a:t>
            </a:r>
            <a:r>
              <a:rPr dirty="0" lang="en-US" smtClean="0" sz="1800">
                <a:ea charset="-120" typeface="新細明體"/>
              </a:rPr>
              <a:t>	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1800">
                <a:ea charset="-120" typeface="新細明體"/>
              </a:rPr>
              <a:t>: 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		i</a:t>
            </a:r>
            <a:r>
              <a:rPr dirty="0" lang="en-US" smtClean="0" sz="1800">
                <a:ea charset="-120" typeface="新細明體"/>
              </a:rPr>
              <a:t>: 20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		j</a:t>
            </a:r>
            <a:r>
              <a:rPr dirty="0" lang="en-US" smtClean="0" sz="1800">
                <a:ea charset="-120" typeface="新細明體"/>
              </a:rPr>
              <a:t>: 5</a:t>
            </a:r>
          </a:p>
        </p:txBody>
      </p:sp>
      <p:sp>
        <p:nvSpPr>
          <p:cNvPr id="534" name="Text Box 53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35" name="Text Box 53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cxnSp>
        <p:nvCxnSpPr>
          <p:cNvPr id="536" name="Connector 536"/>
          <p:cNvCxnSpPr/>
          <p:nvPr/>
        </p:nvCxnSpPr>
        <p:spPr>
          <a:xfrm>
            <a:off x="5334000" y="2501900"/>
            <a:ext cx="15367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8" name="Connector 538"/>
          <p:cNvCxnSpPr/>
          <p:nvPr/>
        </p:nvCxnSpPr>
        <p:spPr>
          <a:xfrm>
            <a:off x="5334000" y="3706812"/>
            <a:ext cx="4302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0" name="Connector 540"/>
          <p:cNvCxnSpPr/>
          <p:nvPr/>
        </p:nvCxnSpPr>
        <p:spPr>
          <a:xfrm>
            <a:off x="5335587" y="4953000"/>
            <a:ext cx="4302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" name="Connector 542"/>
          <p:cNvCxnSpPr/>
          <p:nvPr/>
        </p:nvCxnSpPr>
        <p:spPr>
          <a:xfrm>
            <a:off x="5348287" y="5562600"/>
            <a:ext cx="6858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 Box 54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Detecting End-of-File and Error Conditions</a:t>
            </a:r>
          </a:p>
        </p:txBody>
      </p:sp>
      <p:sp>
        <p:nvSpPr>
          <p:cNvPr id="545" name="Text Box 54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If we ask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function to read and store </a:t>
            </a:r>
            <a:r>
              <a:rPr dirty="0" i="1" lang="en-US" smtClean="0">
                <a:ea charset="-120" typeface="新細明體"/>
              </a:rPr>
              <a:t>n</a:t>
            </a:r>
            <a:r>
              <a:rPr dirty="0" lang="en-US" smtClean="0">
                <a:ea charset="-120" typeface="新細明體"/>
              </a:rPr>
              <a:t> data items, we expect its return value to be </a:t>
            </a:r>
            <a:r>
              <a:rPr dirty="0" i="1" lang="en-US" smtClean="0">
                <a:ea charset="-120" typeface="新細明體"/>
              </a:rPr>
              <a:t>n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the return value is less than </a:t>
            </a:r>
            <a:r>
              <a:rPr dirty="0" i="1" lang="en-US" smtClean="0">
                <a:ea charset="-120" typeface="新細明體"/>
              </a:rPr>
              <a:t>n</a:t>
            </a:r>
            <a:r>
              <a:rPr dirty="0" lang="en-US" smtClean="0">
                <a:ea charset="-120" typeface="新細明體"/>
              </a:rPr>
              <a:t>, something went wrong:</a:t>
            </a:r>
          </a:p>
          <a:p>
            <a:pPr indent="-285750" lvl="1" marL="742950"/>
            <a:r>
              <a:rPr b="1" dirty="0" i="1" lang="en-US" smtClean="0">
                <a:ea charset="-120" typeface="新細明體"/>
              </a:rPr>
              <a:t>End-of-file.</a:t>
            </a:r>
            <a:r>
              <a:rPr dirty="0" lang="en-US" smtClean="0">
                <a:ea charset="-120" typeface="新細明體"/>
              </a:rPr>
              <a:t> The function encountered end-of-file before matching the format string completely.</a:t>
            </a:r>
          </a:p>
          <a:p>
            <a:pPr indent="-285750" lvl="1" marL="742950"/>
            <a:r>
              <a:rPr b="1" dirty="0" i="1" lang="en-US" smtClean="0">
                <a:ea charset="-120" typeface="新細明體"/>
              </a:rPr>
              <a:t>Read error.</a:t>
            </a:r>
            <a:r>
              <a:rPr dirty="0" lang="en-US" smtClean="0">
                <a:ea charset="-120" typeface="新細明體"/>
              </a:rPr>
              <a:t> The function was unable to read characters from the stream.</a:t>
            </a:r>
          </a:p>
          <a:p>
            <a:pPr indent="-285750" lvl="1" marL="742950"/>
            <a:r>
              <a:rPr b="1" dirty="0" i="1" lang="en-US" smtClean="0">
                <a:ea charset="-120" typeface="新細明體"/>
              </a:rPr>
              <a:t>Matching failure.</a:t>
            </a:r>
            <a:r>
              <a:rPr dirty="0" lang="en-US" smtClean="0">
                <a:ea charset="-120" typeface="新細明體"/>
              </a:rPr>
              <a:t> A data item was in the wrong format.</a:t>
            </a:r>
          </a:p>
          <a:p>
            <a:pPr indent="-285750" lvl="1" marL="742950"/>
            <a:endParaRPr dirty="0" lang="en-US" smtClean="0">
              <a:ea charset="-120" typeface="新細明體"/>
            </a:endParaRPr>
          </a:p>
        </p:txBody>
      </p:sp>
      <p:sp>
        <p:nvSpPr>
          <p:cNvPr id="546" name="Text Box 54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47" name="Text Box 54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 Box 54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Detecting End-of-File and Error Conditions</a:t>
            </a:r>
          </a:p>
        </p:txBody>
      </p:sp>
      <p:sp>
        <p:nvSpPr>
          <p:cNvPr id="549" name="Text Box 54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Every stream has two indicators associated with it: an </a:t>
            </a:r>
            <a:r>
              <a:rPr b="1" dirty="0" i="1" lang="en-US" smtClean="0">
                <a:ea charset="-120" typeface="新細明體"/>
              </a:rPr>
              <a:t>error indicator</a:t>
            </a:r>
            <a:r>
              <a:rPr dirty="0" lang="en-US" smtClean="0">
                <a:ea charset="-120" typeface="新細明體"/>
              </a:rPr>
              <a:t> and an </a:t>
            </a:r>
            <a:r>
              <a:rPr b="1" dirty="0" i="1" lang="en-US" smtClean="0">
                <a:ea charset="-120" typeface="新細明體"/>
              </a:rPr>
              <a:t>end-of-file indicator.</a:t>
            </a:r>
            <a:r>
              <a:rPr dirty="0" lang="en-US" smtClean="0">
                <a:ea charset="-120" typeface="新細明體"/>
              </a:rPr>
              <a:t> 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These indicators are cleared when the stream is opened.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Encountering end-of-file sets the end-of-file indicator, and a read error sets the error indicator.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 error indicator is also set when a write error occurs on an output stream.</a:t>
            </a:r>
          </a:p>
          <a:p>
            <a:pPr indent="-342900" marL="342900"/>
            <a:r>
              <a:rPr b="1" dirty="0" lang="en-US" smtClean="0">
                <a:solidFill>
                  <a:srgbClr val="B82F25"/>
                </a:solidFill>
                <a:ea charset="-120" typeface="新細明體"/>
              </a:rPr>
              <a:t>A matching failure doesn’t change either indicator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550" name="Text Box 55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51" name="Text Box 55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 Box 55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Detecting End-of-File and Error Conditions</a:t>
            </a:r>
          </a:p>
        </p:txBody>
      </p:sp>
      <p:sp>
        <p:nvSpPr>
          <p:cNvPr id="553" name="Text Box 553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Once the error or end-of-file indicator is set, it remains in that state until it’s explicitly cleared, perhaps by a call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clearerr</a:t>
            </a:r>
            <a:r>
              <a:rPr dirty="0" lang="en-US" smtClean="0">
                <a:ea charset="-120" typeface="新細明體"/>
              </a:rPr>
              <a:t> function.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clearerr</a:t>
            </a:r>
            <a:r>
              <a:rPr dirty="0" lang="en-US" smtClean="0">
                <a:ea charset="-120" typeface="新細明體"/>
              </a:rPr>
              <a:t> clears both the end-of-file and error indicators: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clearerr(fp);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clears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and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error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indicators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for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fp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clearerr</a:t>
            </a:r>
            <a:r>
              <a:rPr dirty="0" lang="en-US" smtClean="0">
                <a:ea charset="-120" typeface="新細明體"/>
              </a:rPr>
              <a:t> isn’t needed often, since some of the other library functions clear one or both indicators as a side effect.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554" name="Text Box 55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55" name="Text Box 55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 Box 55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Detecting End-of-File and Error Conditions</a:t>
            </a:r>
          </a:p>
        </p:txBody>
      </p:sp>
      <p:sp>
        <p:nvSpPr>
          <p:cNvPr id="557" name="Text Box 55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feof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ferror</a:t>
            </a:r>
            <a:r>
              <a:rPr dirty="0" lang="en-US" smtClean="0">
                <a:ea charset="-120" typeface="新細明體"/>
              </a:rPr>
              <a:t> functions can be used to test a stream’s indicators to determine why a prior operation on the stream failed.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call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feof(fp)</a:t>
            </a:r>
            <a:r>
              <a:rPr dirty="0" lang="en-US" smtClean="0">
                <a:ea charset="-120" typeface="新細明體"/>
              </a:rPr>
              <a:t> returns a nonzero value if the end-of-file indicator is set for the stream associated with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call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ferror(fp)</a:t>
            </a:r>
            <a:r>
              <a:rPr dirty="0" lang="en-US" smtClean="0">
                <a:ea charset="-120" typeface="新細明體"/>
              </a:rPr>
              <a:t> returns a nonzero value if the error indicator is set.</a:t>
            </a:r>
          </a:p>
        </p:txBody>
      </p:sp>
      <p:sp>
        <p:nvSpPr>
          <p:cNvPr id="558" name="Text Box 55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59" name="Text Box 55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3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Standard Streams and Redirection</a:t>
            </a:r>
          </a:p>
        </p:txBody>
      </p:sp>
      <p:sp>
        <p:nvSpPr>
          <p:cNvPr id="132" name="Text Box 13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One problem with output redirection is that </a:t>
            </a:r>
            <a:r>
              <a:rPr dirty="0" i="1" lang="en-US" smtClean="0">
                <a:ea charset="-120" typeface="新細明體"/>
              </a:rPr>
              <a:t>everything</a:t>
            </a:r>
            <a:r>
              <a:rPr dirty="0" lang="en-US" smtClean="0">
                <a:ea charset="-120" typeface="新細明體"/>
              </a:rPr>
              <a:t> written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stdout</a:t>
            </a:r>
            <a:r>
              <a:rPr dirty="0" lang="en-US" smtClean="0">
                <a:ea charset="-120" typeface="新細明體"/>
              </a:rPr>
              <a:t> is put into a file.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Writing error messages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stderr</a:t>
            </a:r>
            <a:r>
              <a:rPr dirty="0" lang="en-US" smtClean="0">
                <a:ea charset="-120" typeface="新細明體"/>
              </a:rPr>
              <a:t> instead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stdout</a:t>
            </a:r>
            <a:r>
              <a:rPr dirty="0" lang="en-US" smtClean="0">
                <a:ea charset="-120" typeface="新細明體"/>
              </a:rPr>
              <a:t> guarantees that they will appear on the screen even when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stdout</a:t>
            </a:r>
            <a:r>
              <a:rPr dirty="0" lang="en-US" smtClean="0">
                <a:ea charset="-120" typeface="新細明體"/>
              </a:rPr>
              <a:t> has been redirected.</a:t>
            </a:r>
          </a:p>
        </p:txBody>
      </p:sp>
      <p:sp>
        <p:nvSpPr>
          <p:cNvPr id="133" name="Text Box 13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34" name="Text Box 13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 Box 5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Detecting End-of-File and Error Conditions</a:t>
            </a:r>
          </a:p>
        </p:txBody>
      </p:sp>
      <p:sp>
        <p:nvSpPr>
          <p:cNvPr id="561" name="Text Box 56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When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returns a smaller-than-expected value,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feof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ferror</a:t>
            </a:r>
            <a:r>
              <a:rPr dirty="0" lang="en-US" smtClean="0">
                <a:ea charset="-120" typeface="新細明體"/>
              </a:rPr>
              <a:t> can be used to determine the reason.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feof</a:t>
            </a:r>
            <a:r>
              <a:rPr dirty="0" lang="en-US" smtClean="0">
                <a:ea charset="-120" typeface="新細明體"/>
              </a:rPr>
              <a:t> returns a nonzero value, the end of the input file has been reached.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ferror</a:t>
            </a:r>
            <a:r>
              <a:rPr dirty="0" lang="en-US" smtClean="0">
                <a:ea charset="-120" typeface="新細明體"/>
              </a:rPr>
              <a:t> returns a nonzero value, a read error occurred during input.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If neither returns a nonzero value, a matching failure must have occurred.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return value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indicates how many data items were read before the problem occurred.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562" name="Text Box 56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63" name="Text Box 56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 Box 56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Detecting End-of-File and Error Conditions</a:t>
            </a:r>
          </a:p>
        </p:txBody>
      </p:sp>
      <p:sp>
        <p:nvSpPr>
          <p:cNvPr id="565" name="Text Box 56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find_int</a:t>
            </a:r>
            <a:r>
              <a:rPr dirty="0" lang="en-US" smtClean="0">
                <a:ea charset="-120" typeface="新細明體"/>
              </a:rPr>
              <a:t> function is an example that shows how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feof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ferror</a:t>
            </a:r>
            <a:r>
              <a:rPr dirty="0" lang="en-US" smtClean="0">
                <a:ea charset="-120" typeface="新細明體"/>
              </a:rPr>
              <a:t> might be used.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find_int</a:t>
            </a:r>
            <a:r>
              <a:rPr dirty="0" lang="en-US" smtClean="0">
                <a:ea charset="-120" typeface="新細明體"/>
              </a:rPr>
              <a:t> searches a file for a line that begins with an integer: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n = find_int("foo");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find_int</a:t>
            </a:r>
            <a:r>
              <a:rPr dirty="0" lang="en-US" smtClean="0">
                <a:ea charset="-120" typeface="新細明體"/>
              </a:rPr>
              <a:t> returns the value of the integer that it finds or an error code:</a:t>
            </a:r>
          </a:p>
          <a:p>
            <a:pPr indent="-342900" marL="342900">
              <a:buNone/>
            </a:pPr>
            <a:r>
              <a:rPr dirty="0" lang="en-US" smtClean="0" sz="2400">
                <a:ea charset="-120" typeface="新細明體"/>
              </a:rPr>
              <a:t>	–1	File can’t be opened</a:t>
            </a:r>
          </a:p>
          <a:p>
            <a:pPr indent="-342900" marL="342900">
              <a:buNone/>
            </a:pPr>
            <a:r>
              <a:rPr dirty="0" lang="en-US" smtClean="0" sz="2400">
                <a:ea charset="-120" typeface="新細明體"/>
              </a:rPr>
              <a:t>	–2	Read error</a:t>
            </a:r>
          </a:p>
          <a:p>
            <a:pPr indent="-342900" marL="342900">
              <a:buNone/>
            </a:pPr>
            <a:r>
              <a:rPr dirty="0" lang="en-US" smtClean="0" sz="2400">
                <a:ea charset="-120" typeface="新細明體"/>
              </a:rPr>
              <a:t>	–3	No line begins with an integer</a:t>
            </a:r>
          </a:p>
        </p:txBody>
      </p:sp>
      <p:sp>
        <p:nvSpPr>
          <p:cNvPr id="566" name="Text Box 56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67" name="Text Box 56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 Box 568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find_int(const char *filename)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FILE *fp = fopen(filename, "r");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n;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if (fp == NULL)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return -1;               /* can't open file */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while (fscanf(fp, "%d", &amp;n) != 1) {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if (ferror(fp)) {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fclose(fp);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return -2;             /* read error */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}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if (feof(fp)) {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fclose(fp);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return -3;             /* integer not found */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}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fscanf(fp, "%*[^\n]");   /* skips rest of line */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fclose(fp);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return n;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endParaRPr dirty="0" lang="en-US" smtClean="0" sz="1800">
              <a:latin charset="0" pitchFamily="49" typeface="Courier New"/>
              <a:ea charset="-120" typeface="新細明體"/>
            </a:endParaRPr>
          </a:p>
        </p:txBody>
      </p:sp>
      <p:sp>
        <p:nvSpPr>
          <p:cNvPr id="569" name="Text Box 56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70" name="Text Box 57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 Box 57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Character I/O</a:t>
            </a:r>
          </a:p>
        </p:txBody>
      </p:sp>
      <p:sp>
        <p:nvSpPr>
          <p:cNvPr id="572" name="Text Box 57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next group of library functions can read and write single characters.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These functions work equally well with text streams and binary streams.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functions treat characters as values of type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, not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char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One reason is that the input functions indicate an end-of-file (or error) condition by returning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>
                <a:ea charset="-120" typeface="新細明體"/>
              </a:rPr>
              <a:t>, which is a negative integer constant.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573" name="Text Box 57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74" name="Text Box 57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 Box 57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Output Functions</a:t>
            </a:r>
          </a:p>
        </p:txBody>
      </p:sp>
      <p:sp>
        <p:nvSpPr>
          <p:cNvPr id="576" name="Text Box 57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putchar</a:t>
            </a:r>
            <a:r>
              <a:rPr dirty="0" lang="en-US" smtClean="0">
                <a:ea charset="-120" typeface="新細明體"/>
              </a:rPr>
              <a:t> writes one character to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stdout</a:t>
            </a:r>
            <a:r>
              <a:rPr dirty="0" lang="en-US" smtClean="0">
                <a:ea charset="-120" typeface="新細明體"/>
              </a:rPr>
              <a:t> stream: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putchar(ch);    /* writes ch to stdout */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fputc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putc</a:t>
            </a:r>
            <a:r>
              <a:rPr dirty="0" lang="en-US" smtClean="0">
                <a:ea charset="-120" typeface="新細明體"/>
              </a:rPr>
              <a:t> write a character to an arbitrary stream: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fputc(ch, fp);  /* writes ch to fp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putc(ch, fp);   /* writes ch to fp */</a:t>
            </a:r>
          </a:p>
          <a:p>
            <a:pPr indent="-342900" marL="342900"/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putc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is usually implemented as a macro (as well as a function), while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fputc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is implemented only as a function.</a:t>
            </a:r>
          </a:p>
          <a:p>
            <a:pPr indent="-342900" marL="342900"/>
            <a:endParaRPr dirty="0" lang="en-US" smtClean="0" sz="2300">
              <a:latin charset="0" pitchFamily="49" typeface="Courier New"/>
              <a:ea charset="-120" typeface="新細明體"/>
            </a:endParaRPr>
          </a:p>
        </p:txBody>
      </p:sp>
      <p:sp>
        <p:nvSpPr>
          <p:cNvPr id="577" name="Text Box 57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78" name="Text Box 57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 Box 57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Output Functions</a:t>
            </a:r>
          </a:p>
        </p:txBody>
      </p:sp>
      <p:sp>
        <p:nvSpPr>
          <p:cNvPr id="580" name="Text Box 580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latin charset="0" pitchFamily="49" typeface="Courier New"/>
                <a:ea charset="-120" typeface="新細明體"/>
              </a:rPr>
              <a:t>putchar</a:t>
            </a:r>
            <a:r>
              <a:rPr dirty="0" lang="en-US" smtClean="0" sz="2700">
                <a:ea charset="-120" typeface="新細明體"/>
              </a:rPr>
              <a:t> itself is usually a macro: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#define putchar(c) putc((c), stdout)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The C standard allows the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putc</a:t>
            </a:r>
            <a:r>
              <a:rPr dirty="0" lang="en-US" smtClean="0" sz="2700">
                <a:ea charset="-120" typeface="新細明體"/>
              </a:rPr>
              <a:t> macro to evaluate the stream argument more than once, which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fputc</a:t>
            </a:r>
            <a:r>
              <a:rPr dirty="0" lang="en-US" smtClean="0" sz="2700">
                <a:ea charset="-120" typeface="新細明體"/>
              </a:rPr>
              <a:t> isn’t permitted to do.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Programmers usually prefer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putc</a:t>
            </a:r>
            <a:r>
              <a:rPr dirty="0" lang="en-US" smtClean="0" sz="2700">
                <a:ea charset="-120" typeface="新細明體"/>
              </a:rPr>
              <a:t>, which gives a faster program.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If a write error occurs, all three functions set the error indicator for the stream and return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 sz="270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Otherwise, they return the character that was written.</a:t>
            </a:r>
          </a:p>
        </p:txBody>
      </p:sp>
      <p:sp>
        <p:nvSpPr>
          <p:cNvPr id="581" name="Text Box 58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82" name="Text Box 58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 Box 58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584" name="Text Box 58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latin charset="0" pitchFamily="49" typeface="Courier New"/>
                <a:ea charset="-120" typeface="新細明體"/>
              </a:rPr>
              <a:t>getchar</a:t>
            </a:r>
            <a:r>
              <a:rPr dirty="0" lang="en-US" smtClean="0" sz="2700">
                <a:ea charset="-120" typeface="新細明體"/>
              </a:rPr>
              <a:t> reads a character from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stdin</a:t>
            </a:r>
            <a:r>
              <a:rPr dirty="0" lang="en-US" smtClean="0" sz="270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ch = getchar();</a:t>
            </a:r>
          </a:p>
          <a:p>
            <a:pPr indent="-342900" marL="342900"/>
            <a:r>
              <a:rPr dirty="0" lang="en-US" smtClean="0" sz="2700">
                <a:latin charset="0" pitchFamily="49" typeface="Courier New"/>
                <a:ea charset="-120" typeface="新細明體"/>
              </a:rPr>
              <a:t>fgetc</a:t>
            </a:r>
            <a:r>
              <a:rPr dirty="0" lang="en-US" smtClean="0" sz="2700">
                <a:ea charset="-120" typeface="新細明體"/>
              </a:rPr>
              <a:t> and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getc</a:t>
            </a:r>
            <a:r>
              <a:rPr dirty="0" lang="en-US" smtClean="0" sz="2700">
                <a:ea charset="-120" typeface="新細明體"/>
              </a:rPr>
              <a:t> read a character from an arbitrary stream: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ch = fgetc(fp);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ch = getc(fp);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All three functions treat the character as an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 sz="2700">
                <a:ea charset="-120" typeface="新細明體"/>
              </a:rPr>
              <a:t>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char</a:t>
            </a:r>
            <a:r>
              <a:rPr dirty="0" lang="en-US" smtClean="0" sz="2700">
                <a:ea charset="-120" typeface="新細明體"/>
              </a:rPr>
              <a:t> value (which is then converted to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700">
                <a:ea charset="-120" typeface="新細明體"/>
              </a:rPr>
              <a:t> type before it’s returned).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As a result, they never return a negative value other than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 sz="2700">
                <a:ea charset="-120" typeface="新細明體"/>
              </a:rPr>
              <a:t>.</a:t>
            </a:r>
          </a:p>
        </p:txBody>
      </p:sp>
      <p:sp>
        <p:nvSpPr>
          <p:cNvPr id="585" name="Text Box 58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86" name="Text Box 58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 Box 58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588" name="Text Box 58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getc</a:t>
            </a:r>
            <a:r>
              <a:rPr dirty="0" lang="en-US" smtClean="0">
                <a:ea charset="-120" typeface="新細明體"/>
              </a:rPr>
              <a:t> is usually implemented as a macro (as well as a function), while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fgetc</a:t>
            </a:r>
            <a:r>
              <a:rPr dirty="0" lang="en-US" smtClean="0">
                <a:ea charset="-120" typeface="新細明體"/>
              </a:rPr>
              <a:t> is implemented only as a function.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getchar</a:t>
            </a:r>
            <a:r>
              <a:rPr dirty="0" lang="en-US" smtClean="0">
                <a:ea charset="-120" typeface="新細明體"/>
              </a:rPr>
              <a:t> is normally a macro as well: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#define getchar() getc(stdin)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Programmers usually prefer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getc</a:t>
            </a:r>
            <a:r>
              <a:rPr dirty="0" lang="en-US" smtClean="0">
                <a:ea charset="-120" typeface="新細明體"/>
              </a:rPr>
              <a:t> over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fgetc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589" name="Text Box 58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90" name="Text Box 59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 Box 59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592" name="Text Box 59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fgetc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getc</a:t>
            </a:r>
            <a:r>
              <a:rPr dirty="0" lang="en-US" smtClean="0">
                <a:ea charset="-120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getchar</a:t>
            </a:r>
            <a:r>
              <a:rPr dirty="0" lang="en-US" smtClean="0">
                <a:ea charset="-120" typeface="新細明體"/>
              </a:rPr>
              <a:t> functions behave the same if a problem occurs.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At end-of-file, they set the stream’s end-of-file indicator and return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a read error occurs, they set the stream’s error indicator and return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To differentiate between the two situations, we can call either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feof</a:t>
            </a:r>
            <a:r>
              <a:rPr dirty="0" lang="en-US" smtClean="0">
                <a:ea charset="-120" typeface="新細明體"/>
              </a:rPr>
              <a:t> 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ferror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593" name="Text Box 59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94" name="Text Box 59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 Box 5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596" name="Text Box 5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One of the most common uses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fgetc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getc</a:t>
            </a:r>
            <a:r>
              <a:rPr dirty="0" lang="en-US" smtClean="0">
                <a:ea charset="-120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getchar</a:t>
            </a:r>
            <a:r>
              <a:rPr dirty="0" lang="en-US" smtClean="0">
                <a:ea charset="-120" typeface="新細明體"/>
              </a:rPr>
              <a:t> is to read characters from a file.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typical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while</a:t>
            </a:r>
            <a:r>
              <a:rPr dirty="0" lang="en-US" smtClean="0">
                <a:ea charset="-120" typeface="新細明體"/>
              </a:rPr>
              <a:t> loop for that purpose: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while ((ch = getc(fp)) != EOF) 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  <a:p>
            <a:pPr indent="-342900" marL="342900"/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Always store the return value in an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variable, not a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char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variable.</a:t>
            </a:r>
          </a:p>
          <a:p>
            <a:pPr indent="-342900" marL="342900"/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Testing a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char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variable against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may give the wrong result.</a:t>
            </a:r>
          </a:p>
          <a:p>
            <a:pPr indent="-342900" marL="342900"/>
            <a:endParaRPr dirty="0" lang="en-US" smtClean="0">
              <a:solidFill>
                <a:srgbClr val="000000"/>
              </a:solidFill>
              <a:ea charset="-120" typeface="新細明體"/>
            </a:endParaRPr>
          </a:p>
        </p:txBody>
      </p:sp>
      <p:sp>
        <p:nvSpPr>
          <p:cNvPr id="597" name="Text Box 5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98" name="Text Box 5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 13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Text Files versus Binary Files</a:t>
            </a:r>
          </a:p>
        </p:txBody>
      </p:sp>
      <p:sp>
        <p:nvSpPr>
          <p:cNvPr id="136" name="Text Box 13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 supports two kinds of files: text and binary.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bytes in a </a:t>
            </a:r>
            <a:r>
              <a:rPr b="1" dirty="0" i="1" lang="en-US" smtClean="0">
                <a:ea charset="-120" typeface="新細明體"/>
              </a:rPr>
              <a:t>text file</a:t>
            </a:r>
            <a:r>
              <a:rPr dirty="0" lang="en-US" smtClean="0">
                <a:ea charset="-120" typeface="新細明體"/>
              </a:rPr>
              <a:t> represent characters, allowing humans to examine or edit the file.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 source code for a C program is stored in a text file.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 a </a:t>
            </a:r>
            <a:r>
              <a:rPr b="1" dirty="0" i="1" lang="en-US" smtClean="0">
                <a:ea charset="-120" typeface="新細明體"/>
              </a:rPr>
              <a:t>binary file,</a:t>
            </a:r>
            <a:r>
              <a:rPr dirty="0" lang="en-US" smtClean="0">
                <a:ea charset="-120" typeface="新細明體"/>
              </a:rPr>
              <a:t> bytes don’t necessarily represent characters.</a:t>
            </a:r>
          </a:p>
          <a:p>
            <a:pPr indent="-285750" lvl="1" marL="742950"/>
            <a:r>
              <a:rPr dirty="0" lang="en-US" smtClean="0" sz="2300">
                <a:ea charset="-120" typeface="新細明體"/>
              </a:rPr>
              <a:t>Groups of bytes might represent other types of data, such as integers and floating-point numbers.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An executable C program is stored in a binary file.</a:t>
            </a:r>
          </a:p>
        </p:txBody>
      </p:sp>
      <p:sp>
        <p:nvSpPr>
          <p:cNvPr id="137" name="Text Box 13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38" name="Text Box 13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 Box 59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600" name="Text Box 60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ungetc</a:t>
            </a:r>
            <a:r>
              <a:rPr dirty="0" lang="en-US" smtClean="0">
                <a:ea charset="-120" typeface="新細明體"/>
              </a:rPr>
              <a:t> function “pushes back” a character read from a stream and clears the stream’s end-of-file indicator.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loop that reads a series of digits, stopping at the first nondigit: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while (isdigit(ch = getc(fp))) 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ungetc(ch, fp);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pushes back last character read */</a:t>
            </a:r>
          </a:p>
        </p:txBody>
      </p:sp>
      <p:sp>
        <p:nvSpPr>
          <p:cNvPr id="601" name="Text Box 6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02" name="Text Box 6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 Box 60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604" name="Text Box 60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number of characters that can be pushed back by consecutive calls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ungetc</a:t>
            </a:r>
            <a:r>
              <a:rPr dirty="0" lang="en-US" smtClean="0">
                <a:ea charset="-120" typeface="新細明體"/>
              </a:rPr>
              <a:t> varies; only the first call is guaranteed to succeed.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Calling a file-positioning function (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fseek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fsetpos</a:t>
            </a:r>
            <a:r>
              <a:rPr dirty="0" lang="en-US" smtClean="0">
                <a:ea charset="-120" typeface="新細明體"/>
              </a:rPr>
              <a:t>, 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rewind</a:t>
            </a:r>
            <a:r>
              <a:rPr dirty="0" lang="en-US" smtClean="0">
                <a:ea charset="-120" typeface="新細明體"/>
              </a:rPr>
              <a:t>) causes the pushed-back characters to be lost.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ungetc</a:t>
            </a:r>
            <a:r>
              <a:rPr dirty="0" lang="en-US" smtClean="0">
                <a:ea charset="-120" typeface="新細明體"/>
              </a:rPr>
              <a:t> returns the character it was asked to push back.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It returns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>
                <a:ea charset="-120" typeface="新細明體"/>
              </a:rPr>
              <a:t> if an attempt is made to push back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>
                <a:ea charset="-120" typeface="新細明體"/>
              </a:rPr>
              <a:t> or to push back more characters than allowed.</a:t>
            </a:r>
          </a:p>
        </p:txBody>
      </p:sp>
      <p:sp>
        <p:nvSpPr>
          <p:cNvPr id="605" name="Text Box 6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06" name="Text Box 6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 Box 60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Copying a File</a:t>
            </a:r>
          </a:p>
        </p:txBody>
      </p:sp>
      <p:sp>
        <p:nvSpPr>
          <p:cNvPr id="608" name="Text Box 60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fcopy.c</a:t>
            </a:r>
            <a:r>
              <a:rPr dirty="0" lang="en-US" smtClean="0">
                <a:ea charset="-120" typeface="新細明體"/>
              </a:rPr>
              <a:t> program makes a copy of a file.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names of the original file and the new file will be specified on the command line when the program is executed.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 example that uses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fcopy</a:t>
            </a:r>
            <a:r>
              <a:rPr dirty="0" lang="en-US" smtClean="0">
                <a:ea charset="-120" typeface="新細明體"/>
              </a:rPr>
              <a:t> to copy the file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f1.c</a:t>
            </a:r>
            <a:r>
              <a:rPr dirty="0" lang="en-US" smtClean="0">
                <a:ea charset="-120" typeface="新細明體"/>
              </a:rPr>
              <a:t>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f2.c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fcopy f1.c f2.c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fcopy</a:t>
            </a:r>
            <a:r>
              <a:rPr dirty="0" lang="en-US" smtClean="0">
                <a:ea charset="-120" typeface="新細明體"/>
              </a:rPr>
              <a:t> will issue an error message if there aren’t exactly two file names on the command line or if either file can’t be opened.</a:t>
            </a:r>
          </a:p>
        </p:txBody>
      </p:sp>
      <p:sp>
        <p:nvSpPr>
          <p:cNvPr id="609" name="Text Box 60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10" name="Text Box 61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 Box 6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Copying a File</a:t>
            </a:r>
          </a:p>
        </p:txBody>
      </p:sp>
      <p:sp>
        <p:nvSpPr>
          <p:cNvPr id="612" name="Text Box 61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Using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"rb"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"wb"</a:t>
            </a:r>
            <a:r>
              <a:rPr dirty="0" lang="en-US" smtClean="0">
                <a:ea charset="-120" typeface="新細明體"/>
              </a:rPr>
              <a:t> as the file modes enables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fcopy</a:t>
            </a:r>
            <a:r>
              <a:rPr dirty="0" lang="en-US" smtClean="0">
                <a:ea charset="-120" typeface="新細明體"/>
              </a:rPr>
              <a:t> to copy both text and binary files.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we used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"r"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"w"</a:t>
            </a:r>
            <a:r>
              <a:rPr dirty="0" lang="en-US" smtClean="0">
                <a:ea charset="-120" typeface="新細明體"/>
              </a:rPr>
              <a:t> instead, the program wouldn’t necessarily be able to copy binary files.</a:t>
            </a:r>
          </a:p>
        </p:txBody>
      </p:sp>
      <p:sp>
        <p:nvSpPr>
          <p:cNvPr id="613" name="Text Box 61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14" name="Text Box 61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 Box 615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typeface="新細明體"/>
              </a:rPr>
              <a:t>fcopy.c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 Copies a file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&lt;stdlib.h&gt;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main(int argc, char *argv[])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FILE *source_fp, *dest_fp;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ch;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if (argc != 3)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fprintf(stderr, "usage: fcopy source dest\n");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exit(EXIT_FAILURE);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</p:txBody>
      </p:sp>
      <p:sp>
        <p:nvSpPr>
          <p:cNvPr id="616" name="Text Box 61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17" name="Text Box 61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 Box 618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if ((source_fp = fopen(argv[1], "rb")) == NULL)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fprintf(stderr, "Can't open %s\n", argv[1]);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exit(EXIT_FAILURE);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if ((dest_fp = fopen(argv[2], "wb")) == NULL)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fprintf(stderr, "Can't open %s\n", argv[2]);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fclose(source_fp);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exit(EXIT_FAILURE);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while ((ch = getc(source_fp)) != EOF)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putc(ch, dest_fp);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fclose(source_fp);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fclose(dest_fp);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return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619" name="Text Box 6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20" name="Text Box 6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 Box 62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Line I/O</a:t>
            </a:r>
          </a:p>
        </p:txBody>
      </p:sp>
      <p:sp>
        <p:nvSpPr>
          <p:cNvPr id="622" name="Text Box 62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Library functions in the next group are able to read and write lines.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These functions are used mostly with text streams, although it’s legal to use them with binary streams as well.</a:t>
            </a:r>
          </a:p>
        </p:txBody>
      </p:sp>
      <p:sp>
        <p:nvSpPr>
          <p:cNvPr id="623" name="Text Box 6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24" name="Text Box 6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 Box 6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Output Functions</a:t>
            </a:r>
          </a:p>
        </p:txBody>
      </p:sp>
      <p:sp>
        <p:nvSpPr>
          <p:cNvPr id="626" name="Text Box 62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puts</a:t>
            </a:r>
            <a:r>
              <a:rPr dirty="0" lang="en-US" smtClean="0">
                <a:ea charset="-120" typeface="新細明體"/>
              </a:rPr>
              <a:t> function writes a string of characters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stdout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puts("Hi, there!");  /* writes to stdout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After it writes the characters in the string,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puts</a:t>
            </a:r>
            <a:r>
              <a:rPr dirty="0" lang="en-US" smtClean="0">
                <a:ea charset="-120" typeface="新細明體"/>
              </a:rPr>
              <a:t> always adds a new-line character. </a:t>
            </a:r>
          </a:p>
        </p:txBody>
      </p:sp>
      <p:sp>
        <p:nvSpPr>
          <p:cNvPr id="627" name="Text Box 6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28" name="Text Box 6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 Box 62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Output Functions</a:t>
            </a:r>
          </a:p>
        </p:txBody>
      </p:sp>
      <p:sp>
        <p:nvSpPr>
          <p:cNvPr id="630" name="Text Box 63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fputs</a:t>
            </a:r>
            <a:r>
              <a:rPr dirty="0" lang="en-US" smtClean="0">
                <a:ea charset="-120" typeface="新細明體"/>
              </a:rPr>
              <a:t> is a more general version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puts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Its second argument indicates the stream to which the output should be written: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fputs("Hi,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there!",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fp);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/*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writes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to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fp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Unlike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puts</a:t>
            </a:r>
            <a:r>
              <a:rPr dirty="0" lang="en-US" smtClean="0">
                <a:ea charset="-120" typeface="新細明體"/>
              </a:rPr>
              <a:t>,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fputs</a:t>
            </a:r>
            <a:r>
              <a:rPr dirty="0" lang="en-US" smtClean="0">
                <a:ea charset="-120" typeface="新細明體"/>
              </a:rPr>
              <a:t> function doesn’t write a new-line character unless one is present in the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Both functions return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>
                <a:ea charset="-120" typeface="新細明體"/>
              </a:rPr>
              <a:t> if a write error occurs; otherwise, they return a nonnegative number.</a:t>
            </a:r>
          </a:p>
        </p:txBody>
      </p:sp>
      <p:sp>
        <p:nvSpPr>
          <p:cNvPr id="631" name="Text Box 6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32" name="Text Box 6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 Box 63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634" name="Text Box 634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 function reads a line of input from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stdin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gets(str); /* reads a line from stdin */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 reads characters one by one, storing them in the array pointed to by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</a:t>
            </a:r>
            <a:r>
              <a:rPr dirty="0" lang="en-US" smtClean="0">
                <a:ea charset="-120" typeface="新細明體"/>
              </a:rPr>
              <a:t>, until it reads a new-line character (which it discards).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fgets</a:t>
            </a:r>
            <a:r>
              <a:rPr dirty="0" lang="en-US" smtClean="0">
                <a:ea charset="-120" typeface="新細明體"/>
              </a:rPr>
              <a:t> is a more general version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 that can read from any stream.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fgets</a:t>
            </a:r>
            <a:r>
              <a:rPr dirty="0" lang="en-US" smtClean="0">
                <a:ea charset="-120" typeface="新細明體"/>
              </a:rPr>
              <a:t> is also safer than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, since it limits the number of characters that it will store.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635" name="Text Box 6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36" name="Text Box 6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1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Text Files versus Binary Files</a:t>
            </a:r>
          </a:p>
        </p:txBody>
      </p:sp>
      <p:sp>
        <p:nvSpPr>
          <p:cNvPr id="140" name="Text Box 14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Text files have two characteristics that binary files don’t possess.</a:t>
            </a:r>
          </a:p>
          <a:p>
            <a:pPr indent="-342900" marL="342900"/>
            <a:r>
              <a:rPr b="1" dirty="0" i="1" lang="en-US" smtClean="0">
                <a:ea charset="-120" typeface="新細明體"/>
              </a:rPr>
              <a:t>Text files are divided into lines. </a:t>
            </a:r>
            <a:r>
              <a:rPr dirty="0" lang="en-US" smtClean="0">
                <a:ea charset="-120" typeface="新細明體"/>
              </a:rPr>
              <a:t>Each line in a text file normally ends with one or two special characters.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Windows: carriage-return character (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'\x0d'</a:t>
            </a:r>
            <a:r>
              <a:rPr dirty="0" lang="en-US" smtClean="0">
                <a:ea charset="-120" typeface="新細明體"/>
              </a:rPr>
              <a:t>) followed by line-feed character (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'\x0a'</a:t>
            </a:r>
            <a:r>
              <a:rPr dirty="0" lang="en-US" smtClean="0">
                <a:ea charset="-120" typeface="新細明體"/>
              </a:rPr>
              <a:t>)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UNIX and newer versions of Mac OS: line-feed character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Older versions of Mac OS: carriage-return character</a:t>
            </a:r>
          </a:p>
        </p:txBody>
      </p:sp>
      <p:sp>
        <p:nvSpPr>
          <p:cNvPr id="141" name="Text Box 14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42" name="Text Box 14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 Box 6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638" name="Text Box 63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fgets</a:t>
            </a:r>
            <a:r>
              <a:rPr dirty="0" lang="en-US" smtClean="0">
                <a:ea charset="-120" typeface="新細明體"/>
              </a:rPr>
              <a:t> that reads a line into a character array named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fgets(str, sizeof(str), fp);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fgets</a:t>
            </a:r>
            <a:r>
              <a:rPr dirty="0" lang="en-US" smtClean="0">
                <a:ea charset="-120" typeface="新細明體"/>
              </a:rPr>
              <a:t> will read characters until it reaches the first new-line character 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sizeof(str)</a:t>
            </a:r>
            <a:r>
              <a:rPr dirty="0" lang="en-US" smtClean="0">
                <a:ea charset="-120" typeface="新細明體"/>
              </a:rPr>
              <a:t> – 1 characters have been read.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it reads the new-line character,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fgets</a:t>
            </a:r>
            <a:r>
              <a:rPr dirty="0" lang="en-US" smtClean="0">
                <a:ea charset="-120" typeface="新細明體"/>
              </a:rPr>
              <a:t> stores it along with the other characters.</a:t>
            </a:r>
          </a:p>
        </p:txBody>
      </p:sp>
      <p:sp>
        <p:nvSpPr>
          <p:cNvPr id="639" name="Text Box 6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40" name="Text Box 6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 Box 6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642" name="Text Box 64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Both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fgets</a:t>
            </a:r>
            <a:r>
              <a:rPr dirty="0" lang="en-US" smtClean="0">
                <a:ea charset="-120" typeface="新細明體"/>
              </a:rPr>
              <a:t> return a null pointer if a read error occurs or they reach the end of the input stream before storing any characters.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Otherwise, both return their first argument, which points to the array in which the input was stored. 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Both functions store a null character at the end of the string.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643" name="Text Box 6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44" name="Text Box 6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 Box 6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646" name="Text Box 6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fgets</a:t>
            </a:r>
            <a:r>
              <a:rPr dirty="0" lang="en-US" smtClean="0">
                <a:ea charset="-120" typeface="新細明體"/>
              </a:rPr>
              <a:t> should be used instead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 in most situations.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 is safe to use only when the string being read is </a:t>
            </a:r>
            <a:r>
              <a:rPr dirty="0" i="1" lang="en-US" smtClean="0">
                <a:ea charset="-120" typeface="新細明體"/>
              </a:rPr>
              <a:t>guaranteed</a:t>
            </a:r>
            <a:r>
              <a:rPr dirty="0" lang="en-US" smtClean="0">
                <a:ea charset="-120" typeface="新細明體"/>
              </a:rPr>
              <a:t> to fit into the array.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When there’s no guarantee (and there usually isn’t), it’s much safer to 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fgets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fgets</a:t>
            </a:r>
            <a:r>
              <a:rPr dirty="0" lang="en-US" smtClean="0">
                <a:ea charset="-120" typeface="新細明體"/>
              </a:rPr>
              <a:t> will read from the standard input stream if passed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stdin</a:t>
            </a:r>
            <a:r>
              <a:rPr dirty="0" lang="en-US" smtClean="0">
                <a:ea charset="-120" typeface="新細明體"/>
              </a:rPr>
              <a:t> as its third argument: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fgets(str, sizeof(str), stdin);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647" name="Text Box 6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48" name="Text Box 6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 Box 6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Block I/O</a:t>
            </a:r>
          </a:p>
        </p:txBody>
      </p:sp>
      <p:sp>
        <p:nvSpPr>
          <p:cNvPr id="650" name="Text Box 6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fread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fwrite</a:t>
            </a:r>
            <a:r>
              <a:rPr dirty="0" lang="en-US" smtClean="0">
                <a:ea charset="-120" typeface="新細明體"/>
              </a:rPr>
              <a:t> functions allow a program to read and write large blocks of data in a single step.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fread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fwrite</a:t>
            </a:r>
            <a:r>
              <a:rPr dirty="0" lang="en-US" smtClean="0">
                <a:ea charset="-120" typeface="新細明體"/>
              </a:rPr>
              <a:t> are used primarily with binary streams, although—with care—it’s possible to use them with text streams as well.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651" name="Text Box 6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52" name="Text Box 6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 Box 6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Block I/O</a:t>
            </a:r>
          </a:p>
        </p:txBody>
      </p:sp>
      <p:sp>
        <p:nvSpPr>
          <p:cNvPr id="654" name="Text Box 6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latin charset="0" pitchFamily="49" typeface="Courier New"/>
                <a:ea charset="-120" typeface="新細明體"/>
              </a:rPr>
              <a:t>fwrite</a:t>
            </a:r>
            <a:r>
              <a:rPr dirty="0" lang="en-US" smtClean="0" sz="2700">
                <a:ea charset="-120" typeface="新細明體"/>
              </a:rPr>
              <a:t> is designed to copy an array from memory to a stream.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Arguments in a call of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fwrite</a:t>
            </a:r>
            <a:r>
              <a:rPr dirty="0" lang="en-US" smtClean="0" sz="2700">
                <a:ea charset="-120" typeface="新細明體"/>
              </a:rPr>
              <a:t>:</a:t>
            </a:r>
          </a:p>
          <a:p>
            <a:pPr indent="-285750" lvl="1" marL="742950">
              <a:spcBef>
                <a:spcPts val="500"/>
              </a:spcBef>
            </a:pPr>
            <a:r>
              <a:rPr dirty="0" lang="en-US" smtClean="0" sz="2300">
                <a:ea charset="-120" typeface="新細明體"/>
              </a:rPr>
              <a:t>Address of array</a:t>
            </a:r>
          </a:p>
          <a:p>
            <a:pPr indent="-285750" lvl="1" marL="742950">
              <a:spcBef>
                <a:spcPts val="500"/>
              </a:spcBef>
            </a:pPr>
            <a:r>
              <a:rPr dirty="0" lang="en-US" smtClean="0" sz="2300">
                <a:ea charset="-120" typeface="新細明體"/>
              </a:rPr>
              <a:t>Size of each array element (in bytes)</a:t>
            </a:r>
          </a:p>
          <a:p>
            <a:pPr indent="-285750" lvl="1" marL="742950">
              <a:spcBef>
                <a:spcPts val="500"/>
              </a:spcBef>
            </a:pPr>
            <a:r>
              <a:rPr dirty="0" lang="en-US" smtClean="0" sz="2300">
                <a:ea charset="-120" typeface="新細明體"/>
              </a:rPr>
              <a:t>Number of elements to write</a:t>
            </a:r>
          </a:p>
          <a:p>
            <a:pPr indent="-285750" lvl="1" marL="742950">
              <a:spcBef>
                <a:spcPts val="500"/>
              </a:spcBef>
            </a:pPr>
            <a:r>
              <a:rPr dirty="0" lang="en-US" smtClean="0" sz="2300">
                <a:ea charset="-120" typeface="新細明體"/>
              </a:rPr>
              <a:t>File pointer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A call of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fwrite</a:t>
            </a:r>
            <a:r>
              <a:rPr dirty="0" lang="en-US" smtClean="0" sz="2700">
                <a:ea charset="-120" typeface="新細明體"/>
              </a:rPr>
              <a:t> that writes the entire contents of the array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70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fwrite(a, sizeof(a[0]),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     sizeof(a) / sizeof(a[0]), fp);</a:t>
            </a:r>
          </a:p>
        </p:txBody>
      </p:sp>
      <p:sp>
        <p:nvSpPr>
          <p:cNvPr id="655" name="Text Box 6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56" name="Text Box 6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 Box 65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Block I/O</a:t>
            </a:r>
          </a:p>
        </p:txBody>
      </p:sp>
      <p:sp>
        <p:nvSpPr>
          <p:cNvPr id="658" name="Text Box 65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fwrite</a:t>
            </a:r>
            <a:r>
              <a:rPr dirty="0" lang="en-US" smtClean="0">
                <a:ea charset="-120" typeface="新細明體"/>
              </a:rPr>
              <a:t> returns the number of elements actually written.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This number will be less than the third argument if a write error occurs.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659" name="Text Box 6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60" name="Text Box 6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 Box 6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Block I/O</a:t>
            </a:r>
          </a:p>
        </p:txBody>
      </p:sp>
      <p:sp>
        <p:nvSpPr>
          <p:cNvPr id="662" name="Text Box 6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latin charset="0" pitchFamily="49" typeface="Courier New"/>
                <a:ea charset="-120" typeface="新細明體"/>
              </a:rPr>
              <a:t>fread</a:t>
            </a:r>
            <a:r>
              <a:rPr dirty="0" lang="en-US" smtClean="0" sz="2700">
                <a:ea charset="-120" typeface="新細明體"/>
              </a:rPr>
              <a:t> will read the elements of an array from a stream.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A call of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fread</a:t>
            </a:r>
            <a:r>
              <a:rPr dirty="0" lang="en-US" smtClean="0" sz="2700">
                <a:ea charset="-120" typeface="新細明體"/>
              </a:rPr>
              <a:t> that reads the contents of a file into the array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70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n = fread(a, sizeof(a[0]),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        sizeof(a) / sizeof(a[0]), fp);</a:t>
            </a:r>
          </a:p>
          <a:p>
            <a:pPr indent="-342900" marL="342900"/>
            <a:r>
              <a:rPr dirty="0" lang="en-US" smtClean="0" sz="2700">
                <a:latin charset="0" pitchFamily="49" typeface="Courier New"/>
                <a:ea charset="-120" typeface="新細明體"/>
              </a:rPr>
              <a:t>fread</a:t>
            </a:r>
            <a:r>
              <a:rPr dirty="0" lang="en-US" smtClean="0" sz="2700">
                <a:ea charset="-120" typeface="新細明體"/>
              </a:rPr>
              <a:t>’s return value indicates the actual number of elements read.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This number should equal the third argument unless the end of the input file was reached or a read error occurred.</a:t>
            </a:r>
          </a:p>
          <a:p>
            <a:pPr indent="-342900" marL="342900"/>
            <a:endParaRPr dirty="0" lang="en-US" smtClean="0" sz="2700">
              <a:ea charset="-120" typeface="新細明體"/>
            </a:endParaRPr>
          </a:p>
        </p:txBody>
      </p:sp>
      <p:sp>
        <p:nvSpPr>
          <p:cNvPr id="663" name="Text Box 6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64" name="Text Box 6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ext Box 6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Block I/O</a:t>
            </a:r>
          </a:p>
        </p:txBody>
      </p:sp>
      <p:sp>
        <p:nvSpPr>
          <p:cNvPr id="666" name="Text Box 66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fwrite</a:t>
            </a:r>
            <a:r>
              <a:rPr dirty="0" lang="en-US" smtClean="0">
                <a:ea charset="-120" typeface="新細明體"/>
              </a:rPr>
              <a:t> is convenient for a program that needs to store data in a file before terminating.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Later, the program (or another program) can 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fread</a:t>
            </a:r>
            <a:r>
              <a:rPr dirty="0" lang="en-US" smtClean="0">
                <a:ea charset="-120" typeface="新細明體"/>
              </a:rPr>
              <a:t> to read the data back into memory.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data doesn’t need to be in array form.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fwrite</a:t>
            </a:r>
            <a:r>
              <a:rPr dirty="0" lang="en-US" smtClean="0">
                <a:ea charset="-120" typeface="新細明體"/>
              </a:rPr>
              <a:t> that writes a structure variable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 to a file: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fwrite(&amp;s, sizeof(s), 1, fp);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667" name="Text Box 6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68" name="Text Box 6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ext Box 66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Positioning</a:t>
            </a:r>
          </a:p>
        </p:txBody>
      </p:sp>
      <p:sp>
        <p:nvSpPr>
          <p:cNvPr id="670" name="Text Box 67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Every stream has an associated </a:t>
            </a:r>
            <a:r>
              <a:rPr b="1" dirty="0" i="1" lang="en-US" smtClean="0">
                <a:ea charset="-120" typeface="新細明體"/>
              </a:rPr>
              <a:t>file position.</a:t>
            </a:r>
            <a:r>
              <a:rPr dirty="0" lang="en-US" smtClean="0">
                <a:ea charset="-120" typeface="新細明體"/>
              </a:rPr>
              <a:t> 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When a file is opened, the file position is set at the beginning of the file.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In “append” mode, the initial file position may be at the beginning or end, depending on the implementation.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When a read or write operation is performed, the file position advances automatically, providing sequential access to data.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671" name="Text Box 67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72" name="Text Box 67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Text Box 67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Positioning</a:t>
            </a:r>
          </a:p>
        </p:txBody>
      </p:sp>
      <p:sp>
        <p:nvSpPr>
          <p:cNvPr id="674" name="Text Box 67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Although sequential access is fine for many applications, some programs need the ability to jump around within a file.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a file contains a series of records, we might want to jump directly to a particular record.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 provides five functions that allow a program to determine the current file position or to change it.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675" name="Text Box 6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76" name="Text Box 6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Box 14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Text Files versus Binary Files</a:t>
            </a:r>
          </a:p>
        </p:txBody>
      </p:sp>
      <p:sp>
        <p:nvSpPr>
          <p:cNvPr id="144" name="Text Box 14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Text files may contain a special “end-of-file” marker.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In Windows, the marker is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'\x1a'</a:t>
            </a:r>
            <a:r>
              <a:rPr dirty="0" lang="en-US" smtClean="0">
                <a:ea charset="-120" typeface="新細明體"/>
              </a:rPr>
              <a:t> (Ctrl-Z), but it is not required.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Most other operating systems, including UNIX, have no special end-of-file character.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 a binary file, there are no end-of-line or end-of-file markers; all bytes are treated equally.</a:t>
            </a:r>
          </a:p>
        </p:txBody>
      </p:sp>
      <p:sp>
        <p:nvSpPr>
          <p:cNvPr id="145" name="Text Box 14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46" name="Text Box 14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 Box 67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Positioning</a:t>
            </a:r>
          </a:p>
        </p:txBody>
      </p:sp>
      <p:sp>
        <p:nvSpPr>
          <p:cNvPr id="678" name="Text Box 67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fseek</a:t>
            </a:r>
            <a:r>
              <a:rPr dirty="0" lang="en-US" smtClean="0">
                <a:ea charset="-120" typeface="新細明體"/>
              </a:rPr>
              <a:t> function changes the file position associated with the first argument (a file pointer).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third argument is one of three macros: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>
                <a:latin charset="0" pitchFamily="49" typeface="Courier New"/>
                <a:ea charset="-120" typeface="新細明體"/>
              </a:rPr>
              <a:t>	SEEK_SET</a:t>
            </a:r>
            <a:r>
              <a:rPr dirty="0" lang="en-US" smtClean="0">
                <a:ea charset="-120" typeface="新細明體"/>
              </a:rPr>
              <a:t>	Beginning of file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>
                <a:latin charset="0" pitchFamily="49" typeface="Courier New"/>
                <a:ea charset="-120" typeface="新細明體"/>
              </a:rPr>
              <a:t>	SEEK_CUR</a:t>
            </a:r>
            <a:r>
              <a:rPr dirty="0" lang="en-US" smtClean="0">
                <a:ea charset="-120" typeface="新細明體"/>
              </a:rPr>
              <a:t>	Current file position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>
                <a:latin charset="0" pitchFamily="49" typeface="Courier New"/>
                <a:ea charset="-120" typeface="新細明體"/>
              </a:rPr>
              <a:t>	SEEK_END</a:t>
            </a:r>
            <a:r>
              <a:rPr dirty="0" lang="en-US" smtClean="0">
                <a:ea charset="-120" typeface="新細明體"/>
              </a:rPr>
              <a:t>	End of file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second argument, which has type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, is a (possibly negative) byte count.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679" name="Text Box 6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80" name="Text Box 6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 Box 6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Positioning</a:t>
            </a:r>
          </a:p>
        </p:txBody>
      </p:sp>
      <p:sp>
        <p:nvSpPr>
          <p:cNvPr id="682" name="Text Box 68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Using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fseek</a:t>
            </a:r>
            <a:r>
              <a:rPr dirty="0" lang="en-US" smtClean="0">
                <a:ea charset="-120" typeface="新細明體"/>
              </a:rPr>
              <a:t> to move to the beginning of a file: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fseek(fp, 0L, SEEK_SET);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Using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fseek</a:t>
            </a:r>
            <a:r>
              <a:rPr dirty="0" lang="en-US" smtClean="0">
                <a:ea charset="-120" typeface="新細明體"/>
              </a:rPr>
              <a:t> to move to the end of a file: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fseek(fp, 0L, SEEK_END);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Using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fseek</a:t>
            </a:r>
            <a:r>
              <a:rPr dirty="0" lang="en-US" smtClean="0">
                <a:ea charset="-120" typeface="新細明體"/>
              </a:rPr>
              <a:t> to move back 10 bytes: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fseek(fp, -10L, SEEK_CUR);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an error occurs (the requested position doesn’t exist, for example),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fseek</a:t>
            </a:r>
            <a:r>
              <a:rPr dirty="0" lang="en-US" smtClean="0">
                <a:ea charset="-120" typeface="新細明體"/>
              </a:rPr>
              <a:t> returns a nonzero value.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683" name="Text Box 6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84" name="Text Box 6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 Box 68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Positioning</a:t>
            </a:r>
          </a:p>
        </p:txBody>
      </p:sp>
      <p:sp>
        <p:nvSpPr>
          <p:cNvPr id="686" name="Text Box 68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file-positioning functions are best used with binary streams.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 doesn’t prohibit programs from using them with text streams, but certain restrictions apply.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For text streams,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fseek</a:t>
            </a:r>
            <a:r>
              <a:rPr dirty="0" lang="en-US" smtClean="0">
                <a:ea charset="-120" typeface="新細明體"/>
              </a:rPr>
              <a:t> can be used only to move to the beginning or end of a text stream or to return to a place that was visited previously.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For binary streams,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fseek</a:t>
            </a:r>
            <a:r>
              <a:rPr dirty="0" lang="en-US" smtClean="0">
                <a:ea charset="-120" typeface="新細明體"/>
              </a:rPr>
              <a:t> isn’t required to support calls in which the third argument is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SEEK_END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687" name="Text Box 6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88" name="Text Box 6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ext Box 68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Positioning</a:t>
            </a:r>
          </a:p>
        </p:txBody>
      </p:sp>
      <p:sp>
        <p:nvSpPr>
          <p:cNvPr id="690" name="Text Box 69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ftell</a:t>
            </a:r>
            <a:r>
              <a:rPr dirty="0" lang="en-US" smtClean="0">
                <a:ea charset="-120" typeface="新細明體"/>
              </a:rPr>
              <a:t> function returns the current file position as a long integer.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value returned by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ftell</a:t>
            </a:r>
            <a:r>
              <a:rPr dirty="0" lang="en-US" smtClean="0">
                <a:ea charset="-120" typeface="新細明體"/>
              </a:rPr>
              <a:t> may be saved and later supplied to 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fseek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long file_pos;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file_pos = ftell(fp);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saves current position */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fseek(fp, file_pos, SEEK_SET);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returns to old position */</a:t>
            </a:r>
          </a:p>
        </p:txBody>
      </p:sp>
      <p:sp>
        <p:nvSpPr>
          <p:cNvPr id="691" name="Text Box 6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92" name="Text Box 6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 Box 69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Positioning</a:t>
            </a:r>
          </a:p>
        </p:txBody>
      </p:sp>
      <p:sp>
        <p:nvSpPr>
          <p:cNvPr id="694" name="Text Box 69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</a:t>
            </a:r>
            <a:r>
              <a:rPr dirty="0" lang="en-US" smtClean="0">
                <a:ea charset="-120" typeface="新細明體"/>
              </a:rPr>
              <a:t> is a binary stream, the call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ftell(fp)</a:t>
            </a:r>
            <a:r>
              <a:rPr dirty="0" lang="en-US" smtClean="0">
                <a:ea charset="-120" typeface="新細明體"/>
              </a:rPr>
              <a:t> returns the current file position as a byte count, where zero represents the beginning of the file.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</a:t>
            </a:r>
            <a:r>
              <a:rPr dirty="0" lang="en-US" smtClean="0">
                <a:ea charset="-120" typeface="新細明體"/>
              </a:rPr>
              <a:t> is a text stream,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ftell(fp)</a:t>
            </a:r>
            <a:r>
              <a:rPr dirty="0" lang="en-US" smtClean="0">
                <a:ea charset="-120" typeface="新細明體"/>
              </a:rPr>
              <a:t> isn’t necessarily a byte count.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As a result, it’s best not to perform arithmetic on values returned by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ftell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695" name="Text Box 6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96" name="Text Box 6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ext Box 69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Positioning</a:t>
            </a:r>
          </a:p>
        </p:txBody>
      </p:sp>
      <p:sp>
        <p:nvSpPr>
          <p:cNvPr id="698" name="Text Box 69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rewind</a:t>
            </a:r>
            <a:r>
              <a:rPr dirty="0" lang="en-US" smtClean="0">
                <a:ea charset="-120" typeface="新細明體"/>
              </a:rPr>
              <a:t> function sets the file position at the beginning.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call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rewind(fp)</a:t>
            </a:r>
            <a:r>
              <a:rPr dirty="0" lang="en-US" smtClean="0">
                <a:ea charset="-120" typeface="新細明體"/>
              </a:rPr>
              <a:t> is nearly equivalent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fseek(fp,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0L,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SEEK_SET)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 difference?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rewind</a:t>
            </a:r>
            <a:r>
              <a:rPr dirty="0" lang="en-US" smtClean="0">
                <a:ea charset="-120" typeface="新細明體"/>
              </a:rPr>
              <a:t> doesn’t return a value but does clear the error indicator for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699" name="Text Box 69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00" name="Text Box 70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 Box 7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Positioning</a:t>
            </a:r>
          </a:p>
        </p:txBody>
      </p:sp>
      <p:sp>
        <p:nvSpPr>
          <p:cNvPr id="702" name="Text Box 7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fseek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ftell</a:t>
            </a:r>
            <a:r>
              <a:rPr dirty="0" lang="en-US" smtClean="0">
                <a:ea charset="-120" typeface="新細明體"/>
              </a:rPr>
              <a:t> are limited to files whose positions can be stored in a long integer.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For working with very large files, C provides two additional functions: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fgetpos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fsetpos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These functions can handle large files because they use values of type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fpos_t</a:t>
            </a:r>
            <a:r>
              <a:rPr dirty="0" lang="en-US" smtClean="0">
                <a:ea charset="-120" typeface="新細明體"/>
              </a:rPr>
              <a:t> to represent file positions.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fpos_t</a:t>
            </a:r>
            <a:r>
              <a:rPr dirty="0" lang="en-US" smtClean="0">
                <a:ea charset="-120" typeface="新細明體"/>
              </a:rPr>
              <a:t> value isn’t necessarily an integer; it could be a structure, for instance.</a:t>
            </a:r>
          </a:p>
          <a:p>
            <a:pPr indent="-285750" lvl="1" marL="742950"/>
            <a:endParaRPr dirty="0" lang="en-US" smtClean="0">
              <a:ea charset="-120" typeface="新細明體"/>
            </a:endParaRPr>
          </a:p>
        </p:txBody>
      </p:sp>
      <p:sp>
        <p:nvSpPr>
          <p:cNvPr id="703" name="Text Box 7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04" name="Text Box 7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ext Box 70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Positioning</a:t>
            </a:r>
          </a:p>
        </p:txBody>
      </p:sp>
      <p:sp>
        <p:nvSpPr>
          <p:cNvPr id="706" name="Text Box 70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call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fgetpos(fp,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&amp;file_pos)</a:t>
            </a:r>
            <a:r>
              <a:rPr dirty="0" lang="en-US" smtClean="0">
                <a:ea charset="-120" typeface="新細明體"/>
              </a:rPr>
              <a:t> stores the file position associated with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</a:t>
            </a:r>
            <a:r>
              <a:rPr dirty="0" lang="en-US" smtClean="0">
                <a:ea charset="-120" typeface="新細明體"/>
              </a:rPr>
              <a:t> in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file_pos</a:t>
            </a:r>
            <a:r>
              <a:rPr dirty="0" lang="en-US" smtClean="0">
                <a:ea charset="-120" typeface="新細明體"/>
              </a:rPr>
              <a:t> variable.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call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fsetpos(fp,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&amp;file_pos)</a:t>
            </a:r>
            <a:r>
              <a:rPr dirty="0" lang="en-US" smtClean="0">
                <a:ea charset="-120" typeface="新細明體"/>
              </a:rPr>
              <a:t> sets the file position for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</a:t>
            </a:r>
            <a:r>
              <a:rPr dirty="0" lang="en-US" smtClean="0">
                <a:ea charset="-120" typeface="新細明體"/>
              </a:rPr>
              <a:t> to be the value stored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file_pos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fgetpos</a:t>
            </a:r>
            <a:r>
              <a:rPr dirty="0" lang="en-US" smtClean="0">
                <a:ea charset="-120" typeface="新細明體"/>
              </a:rPr>
              <a:t> 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fsetpos</a:t>
            </a:r>
            <a:r>
              <a:rPr dirty="0" lang="en-US" smtClean="0">
                <a:ea charset="-120" typeface="新細明體"/>
              </a:rPr>
              <a:t> fails, it stores an error code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errno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Both functions return zero when they succeed and a nonzero value when they fail.</a:t>
            </a:r>
          </a:p>
        </p:txBody>
      </p:sp>
      <p:sp>
        <p:nvSpPr>
          <p:cNvPr id="707" name="Text Box 7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08" name="Text Box 7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Text Box 70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Positioning</a:t>
            </a:r>
          </a:p>
        </p:txBody>
      </p:sp>
      <p:sp>
        <p:nvSpPr>
          <p:cNvPr id="710" name="Text Box 71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An example that uses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fgetpos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fsetpos</a:t>
            </a:r>
            <a:r>
              <a:rPr dirty="0" lang="en-US" smtClean="0">
                <a:ea charset="-120" typeface="新細明體"/>
              </a:rPr>
              <a:t> to save a file position and return to it later: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fpos_t file_pos;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fgetpos(fp, &amp;file_pos);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saves current position */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fsetpos(fp, &amp;file_pos);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returns to old position */</a:t>
            </a:r>
          </a:p>
        </p:txBody>
      </p:sp>
      <p:sp>
        <p:nvSpPr>
          <p:cNvPr id="711" name="Text Box 7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12" name="Text Box 7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Text Box 71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Modifying a File of Part Records</a:t>
            </a:r>
          </a:p>
        </p:txBody>
      </p:sp>
      <p:sp>
        <p:nvSpPr>
          <p:cNvPr id="714" name="Text Box 71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Actions performed by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invclear.c</a:t>
            </a:r>
            <a:r>
              <a:rPr dirty="0" lang="en-US" smtClean="0">
                <a:ea charset="-120" typeface="新細明體"/>
              </a:rPr>
              <a:t> program: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Opens a binary file containing part structures.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Reads the structures into an array.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Sets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on_hand</a:t>
            </a:r>
            <a:r>
              <a:rPr dirty="0" lang="en-US" smtClean="0">
                <a:ea charset="-120" typeface="新細明體"/>
              </a:rPr>
              <a:t> member of each structure to 0.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Writes the structures back to the file.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program opens the file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"rb+"</a:t>
            </a:r>
            <a:r>
              <a:rPr dirty="0" lang="en-US" smtClean="0">
                <a:ea charset="-120" typeface="新細明體"/>
              </a:rPr>
              <a:t> mode, allowing both reading and writing.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715" name="Text Box 7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16" name="Text Box 7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14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Text Files versus Binary Files</a:t>
            </a:r>
          </a:p>
        </p:txBody>
      </p:sp>
      <p:sp>
        <p:nvSpPr>
          <p:cNvPr id="148" name="Text Box 14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When data is written to a file, it can be stored in text form or in binary form.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One way to store the number 32767 in a file would be to write it in text form as the characters 3, 2, 7, 6, and 7:</a:t>
            </a:r>
          </a:p>
        </p:txBody>
      </p:sp>
      <p:sp>
        <p:nvSpPr>
          <p:cNvPr id="149" name="Text Box 14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50" name="Text Box 15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151" name="Picture 15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190625" y="3924300"/>
            <a:ext cx="66960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ext Box 717"/>
          <p:cNvSpPr>
            <a:spLocks/>
          </p:cNvSpPr>
          <p:nvPr>
            <p:ph type="obj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typeface="新細明體"/>
              </a:rPr>
              <a:t>invclear.c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 Modifies a file of part records by setting the quantity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on hand to zero for all records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&lt;stdlib.h&gt;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#define NAME_LEN 25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#define MAX_PARTS 100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struct part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number;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char name[NAME_LEN+1];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on_hand;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 </a:t>
            </a:r>
            <a:r>
              <a:rPr b="1" dirty="0" lang="en-US" smtClean="0" sz="18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inventory[MAX_PARTS]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</a:t>
            </a:r>
            <a:r>
              <a:rPr dirty="0" lang="en-US" smtClean="0" sz="18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num_parts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;</a:t>
            </a:r>
          </a:p>
        </p:txBody>
      </p:sp>
      <p:sp>
        <p:nvSpPr>
          <p:cNvPr id="718" name="Text Box 71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19" name="Text Box 71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ext Box 720"/>
          <p:cNvSpPr>
            <a:spLocks/>
          </p:cNvSpPr>
          <p:nvPr>
            <p:ph type="obj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main(void)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FILE *fp;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i;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if ((fp = fopen("inventory.dat", "rb+")) == NULL)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fprintf(stderr, "Can't open inventory file\n");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exit(EXIT_FAILURE);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18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num_parts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= fread(</a:t>
            </a:r>
            <a:r>
              <a:rPr dirty="0" lang="en-US" smtClean="0" sz="18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inventory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, sizeof(struct part),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            MAX_PARTS, fp);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for (i = 0; i &lt; num_parts; i++)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inventory[i].on_hand = 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rewind(fp);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fwrite(inventory, sizeof(struct part), num_parts, fp);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fclose(fp);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return 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721" name="Text Box 72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22" name="Text Box 72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ext Box 72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String I/O</a:t>
            </a:r>
          </a:p>
        </p:txBody>
      </p:sp>
      <p:sp>
        <p:nvSpPr>
          <p:cNvPr id="724" name="Text Box 72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functions described in this section can read and write data using a string as though it were a stream.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sprintf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snprintf</a:t>
            </a:r>
            <a:r>
              <a:rPr dirty="0" lang="en-US" smtClean="0">
                <a:ea charset="-120" typeface="新細明體"/>
              </a:rPr>
              <a:t> write characters into a string.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sscanf</a:t>
            </a:r>
            <a:r>
              <a:rPr dirty="0" lang="en-US" smtClean="0">
                <a:ea charset="-120" typeface="新細明體"/>
              </a:rPr>
              <a:t> reads characters from a string.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725" name="Text Box 72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26" name="Text Box 72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ext Box 72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String I/O</a:t>
            </a:r>
          </a:p>
        </p:txBody>
      </p:sp>
      <p:sp>
        <p:nvSpPr>
          <p:cNvPr id="728" name="Text Box 72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Three similar functions (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vsprintf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vsnprintf</a:t>
            </a:r>
            <a:r>
              <a:rPr dirty="0" lang="en-US" smtClean="0">
                <a:ea charset="-120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vsscanf</a:t>
            </a:r>
            <a:r>
              <a:rPr dirty="0" lang="en-US" smtClean="0">
                <a:ea charset="-120" typeface="新細明體"/>
              </a:rPr>
              <a:t>) also belong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These functions rely on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va_list</a:t>
            </a:r>
            <a:r>
              <a:rPr dirty="0" lang="en-US" smtClean="0">
                <a:ea charset="-120" typeface="新細明體"/>
              </a:rPr>
              <a:t> type, which is declared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&lt;stdarg.h&gt;</a:t>
            </a:r>
            <a:r>
              <a:rPr dirty="0" lang="en-US" smtClean="0">
                <a:ea charset="-120" typeface="新細明體"/>
              </a:rPr>
              <a:t>, so they are discussed in Chapter 26.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729" name="Text Box 72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30" name="Text Box 73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Text Box 73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Output Functions</a:t>
            </a:r>
          </a:p>
        </p:txBody>
      </p:sp>
      <p:sp>
        <p:nvSpPr>
          <p:cNvPr id="732" name="Text Box 73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sprintf</a:t>
            </a:r>
            <a:r>
              <a:rPr dirty="0" lang="en-US" smtClean="0">
                <a:ea charset="-120" typeface="新細明體"/>
              </a:rPr>
              <a:t> function writes output into a character array (pointed to by its first argument) instead of a stream.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call that writes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"9/20/2010"</a:t>
            </a:r>
            <a:r>
              <a:rPr dirty="0" lang="en-US" smtClean="0">
                <a:ea charset="-120" typeface="新細明體"/>
              </a:rPr>
              <a:t> into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date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sprintf(date, "%d/%d/%d", 9, 20, 2010);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sprintf</a:t>
            </a:r>
            <a:r>
              <a:rPr dirty="0" lang="en-US" smtClean="0">
                <a:ea charset="-120" typeface="新細明體"/>
              </a:rPr>
              <a:t> adds a null character at the end of the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It returns the number of characters stored (not counting the null character).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733" name="Text Box 73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34" name="Text Box 73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ext Box 73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Output Functions</a:t>
            </a:r>
          </a:p>
        </p:txBody>
      </p:sp>
      <p:sp>
        <p:nvSpPr>
          <p:cNvPr id="736" name="Text Box 73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sprintf</a:t>
            </a:r>
            <a:r>
              <a:rPr dirty="0" lang="en-US" smtClean="0">
                <a:ea charset="-120" typeface="新細明體"/>
              </a:rPr>
              <a:t> can be used to format data, with the result saved in a string until it’s time to produce output.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sprintf</a:t>
            </a:r>
            <a:r>
              <a:rPr dirty="0" lang="en-US" smtClean="0">
                <a:ea charset="-120" typeface="新細明體"/>
              </a:rPr>
              <a:t> is also convenient for converting numbers to character form.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737" name="Text Box 73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38" name="Text Box 73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ext Box 7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Output Functions</a:t>
            </a:r>
          </a:p>
        </p:txBody>
      </p:sp>
      <p:sp>
        <p:nvSpPr>
          <p:cNvPr id="740" name="Text Box 740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snprintf</a:t>
            </a:r>
            <a:r>
              <a:rPr dirty="0" lang="en-US" smtClean="0">
                <a:ea charset="-120" typeface="新細明體"/>
              </a:rPr>
              <a:t> function (new in C99) is the same as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sprintf</a:t>
            </a:r>
            <a:r>
              <a:rPr dirty="0" lang="en-US" smtClean="0">
                <a:ea charset="-120" typeface="新細明體"/>
              </a:rPr>
              <a:t>, except for an additional second parameter named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No more than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>
                <a:ea charset="-120" typeface="新細明體"/>
              </a:rPr>
              <a:t> – 1 characters will be written to the string, not counting the terminating null character, which is always written unless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>
                <a:ea charset="-120" typeface="新細明體"/>
              </a:rPr>
              <a:t> is zero.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snprintf(name,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13,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"%s,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%s",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"Einstein",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"Albert");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The string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"Einstein, Al"</a:t>
            </a:r>
            <a:r>
              <a:rPr dirty="0" lang="en-US" smtClean="0">
                <a:ea charset="-120" typeface="新細明體"/>
              </a:rPr>
              <a:t> is written into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name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>
              <a:buNone/>
            </a:pPr>
            <a:endParaRPr dirty="0" lang="en-US" smtClean="0">
              <a:ea charset="-120" typeface="新細明體"/>
            </a:endParaRPr>
          </a:p>
        </p:txBody>
      </p:sp>
      <p:sp>
        <p:nvSpPr>
          <p:cNvPr id="741" name="Text Box 74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42" name="Text Box 74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Text Box 74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Output Functions</a:t>
            </a:r>
          </a:p>
        </p:txBody>
      </p:sp>
      <p:sp>
        <p:nvSpPr>
          <p:cNvPr id="744" name="Text Box 74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snprintf</a:t>
            </a:r>
            <a:r>
              <a:rPr dirty="0" lang="en-US" smtClean="0">
                <a:ea charset="-120" typeface="新細明體"/>
              </a:rPr>
              <a:t> returns the number of characters that would have been written (not including the null character) had there been no length restriction.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an encoding error occurs,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snprintf</a:t>
            </a:r>
            <a:r>
              <a:rPr dirty="0" lang="en-US" smtClean="0">
                <a:ea charset="-120" typeface="新細明體"/>
              </a:rPr>
              <a:t> returns a negative number.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To see if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snprintf</a:t>
            </a:r>
            <a:r>
              <a:rPr dirty="0" lang="en-US" smtClean="0">
                <a:ea charset="-120" typeface="新細明體"/>
              </a:rPr>
              <a:t> had room to write all the requested characters, we can test whether its return value was nonnegative and less than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745" name="Text Box 74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46" name="Text Box 74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ext Box 74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748" name="Text Box 74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sscanf</a:t>
            </a:r>
            <a:r>
              <a:rPr dirty="0" lang="en-US" smtClean="0">
                <a:ea charset="-120" typeface="新細明體"/>
              </a:rPr>
              <a:t> function is similar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fscanf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sscanf</a:t>
            </a:r>
            <a:r>
              <a:rPr dirty="0" lang="en-US" smtClean="0">
                <a:ea charset="-120" typeface="新細明體"/>
              </a:rPr>
              <a:t> reads from a string (pointed to by its first argument) instead of reading from a stream.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sscanf</a:t>
            </a:r>
            <a:r>
              <a:rPr dirty="0" lang="en-US" smtClean="0">
                <a:ea charset="-120" typeface="新細明體"/>
              </a:rPr>
              <a:t>’s second argument is a format string identical to that used by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fscanf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749" name="Text Box 74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50" name="Text Box 75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ext Box 75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752" name="Text Box 75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sscanf</a:t>
            </a:r>
            <a:r>
              <a:rPr dirty="0" lang="en-US" smtClean="0">
                <a:ea charset="-120" typeface="新細明體"/>
              </a:rPr>
              <a:t> is handy for extracting data from a string that was read by another input function.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 example that uses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fgets</a:t>
            </a:r>
            <a:r>
              <a:rPr dirty="0" lang="en-US" smtClean="0">
                <a:ea charset="-120" typeface="新細明體"/>
              </a:rPr>
              <a:t> to obtain a line of input, then passes the line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sscanf</a:t>
            </a:r>
            <a:r>
              <a:rPr dirty="0" lang="en-US" smtClean="0">
                <a:ea charset="-120" typeface="新細明體"/>
              </a:rPr>
              <a:t> for further processing: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fgets(str, sizeof(str), stdin);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reads a line of input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sscanf(str, "%d%d", &amp;i, &amp;j);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extracts two integers */</a:t>
            </a:r>
          </a:p>
        </p:txBody>
      </p:sp>
      <p:sp>
        <p:nvSpPr>
          <p:cNvPr id="753" name="Text Box 75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54" name="Text Box 75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 Box 1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Text Files versus Binary Files</a:t>
            </a:r>
          </a:p>
        </p:txBody>
      </p:sp>
      <p:sp>
        <p:nvSpPr>
          <p:cNvPr id="154" name="Text Box 1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other option is to store the number in binary, which would take as few as two bytes:</a:t>
            </a:r>
          </a:p>
          <a:p>
            <a:pPr indent="-342900" marL="342900">
              <a:buNone/>
            </a:pPr>
            <a:endParaRPr dirty="0" lang="en-US" smtClean="0">
              <a:ea charset="-120" typeface="新細明體"/>
            </a:endParaRP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  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Storing numbers in binary can often save space.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155" name="Text Box 1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56" name="Text Box 1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157" name="Picture 15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187700" y="2552700"/>
            <a:ext cx="2703512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Text Box 75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756" name="Text Box 756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>
                <a:ea charset="-120" typeface="新細明體"/>
              </a:rPr>
              <a:t>One advantage of using 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sscanf</a:t>
            </a:r>
            <a:r>
              <a:rPr dirty="0" lang="en-US" smtClean="0" sz="2500">
                <a:ea charset="-120" typeface="新細明體"/>
              </a:rPr>
              <a:t> is that we can examine an input line as many times as needed.</a:t>
            </a:r>
          </a:p>
          <a:p>
            <a:pPr indent="-342900" marL="342900"/>
            <a:r>
              <a:rPr dirty="0" lang="en-US" smtClean="0" sz="2500">
                <a:ea charset="-120" typeface="新細明體"/>
              </a:rPr>
              <a:t>This makes it easier to recognize alternate input forms and to recover from errors.</a:t>
            </a:r>
          </a:p>
          <a:p>
            <a:pPr indent="-342900" marL="342900"/>
            <a:r>
              <a:rPr dirty="0" lang="en-US" smtClean="0" sz="2500">
                <a:ea charset="-120" typeface="新細明體"/>
              </a:rPr>
              <a:t>Consider the problem of reading a date that’s written either in the form </a:t>
            </a:r>
            <a:r>
              <a:rPr dirty="0" i="1" lang="en-US" smtClean="0" sz="2500">
                <a:ea charset="-120" typeface="新細明體"/>
              </a:rPr>
              <a:t>month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/</a:t>
            </a:r>
            <a:r>
              <a:rPr dirty="0" i="1" lang="en-US" smtClean="0" sz="2500">
                <a:ea charset="-120" typeface="新細明體"/>
              </a:rPr>
              <a:t>day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/</a:t>
            </a:r>
            <a:r>
              <a:rPr dirty="0" i="1" lang="en-US" smtClean="0" sz="2500">
                <a:ea charset="-120" typeface="新細明體"/>
              </a:rPr>
              <a:t>year</a:t>
            </a:r>
            <a:r>
              <a:rPr dirty="0" lang="en-US" smtClean="0" sz="2500">
                <a:ea charset="-120" typeface="新細明體"/>
              </a:rPr>
              <a:t> or </a:t>
            </a:r>
            <a:r>
              <a:rPr dirty="0" i="1" lang="en-US" smtClean="0" sz="2500">
                <a:ea charset="-120" typeface="新細明體"/>
              </a:rPr>
              <a:t>month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-</a:t>
            </a:r>
            <a:r>
              <a:rPr dirty="0" i="1" lang="en-US" smtClean="0" sz="2500">
                <a:ea charset="-120" typeface="新細明體"/>
              </a:rPr>
              <a:t>day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-</a:t>
            </a:r>
            <a:r>
              <a:rPr dirty="0" i="1" lang="en-US" smtClean="0" sz="2500">
                <a:ea charset="-120" typeface="新細明體"/>
              </a:rPr>
              <a:t>year</a:t>
            </a:r>
            <a:r>
              <a:rPr dirty="0" lang="en-US" smtClean="0" sz="250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typeface="新細明體"/>
              </a:rPr>
              <a:t>if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(sscanf(str,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"%d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/%d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/%d",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&amp;month,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&amp;day,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&amp;year)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==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3)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typeface="新細明體"/>
              </a:rPr>
              <a:t>  printf("Month: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%d,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day: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%d,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year: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%d\n",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month,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day,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year);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typeface="新細明體"/>
              </a:rPr>
              <a:t>else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if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(sscanf(str,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"%d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-%d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-%d",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&amp;month,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&amp;day,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&amp;year)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==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3)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typeface="新細明體"/>
              </a:rPr>
              <a:t>  printf("Month: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%d,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day: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%d,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year: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%d\n",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month,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day,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year);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typeface="新細明體"/>
              </a:rPr>
              <a:t>else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700">
                <a:latin charset="0" pitchFamily="49" typeface="Courier New"/>
                <a:ea charset="-120" typeface="新細明體"/>
              </a:rPr>
              <a:t>  printf("Date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not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in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the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proper</a:t>
            </a:r>
            <a:r>
              <a:rPr dirty="0" lang="en-US" smtClean="0" sz="15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form\n");</a:t>
            </a:r>
            <a:r>
              <a:rPr dirty="0" lang="en-US" smtClean="0" sz="1700">
                <a:ea charset="-120" typeface="新細明體"/>
              </a:rPr>
              <a:t> </a:t>
            </a:r>
          </a:p>
        </p:txBody>
      </p:sp>
      <p:sp>
        <p:nvSpPr>
          <p:cNvPr id="757" name="Text Box 75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58" name="Text Box 75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Text Box 75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Input Functions</a:t>
            </a:r>
          </a:p>
        </p:txBody>
      </p:sp>
      <p:sp>
        <p:nvSpPr>
          <p:cNvPr id="760" name="Text Box 76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Like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fscanf</a:t>
            </a:r>
            <a:r>
              <a:rPr dirty="0" lang="en-US" smtClean="0">
                <a:ea charset="-120" typeface="新細明體"/>
              </a:rPr>
              <a:t> functions,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sscanf</a:t>
            </a:r>
            <a:r>
              <a:rPr dirty="0" lang="en-US" smtClean="0">
                <a:ea charset="-120" typeface="新細明體"/>
              </a:rPr>
              <a:t> returns the number of data items successfully read and stored.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sscanf</a:t>
            </a:r>
            <a:r>
              <a:rPr dirty="0" lang="en-US" smtClean="0">
                <a:ea charset="-120" typeface="新細明體"/>
              </a:rPr>
              <a:t> returns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>
                <a:ea charset="-120" typeface="新細明體"/>
              </a:rPr>
              <a:t> if it reaches the end of the string (marked by a null character) before finding the first item.</a:t>
            </a:r>
          </a:p>
        </p:txBody>
      </p:sp>
      <p:sp>
        <p:nvSpPr>
          <p:cNvPr id="761" name="Text Box 76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62" name="Text Box 76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Box 15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Text Files versus Binary Files</a:t>
            </a:r>
          </a:p>
        </p:txBody>
      </p:sp>
      <p:sp>
        <p:nvSpPr>
          <p:cNvPr id="160" name="Text Box 16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Programs that read from a file or write to a file must take into account whether it’s text or binary.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program that displays the contents of a file on the screen will probably assume it’s a text file.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file-copying program, on the other hand, can’t assume that the file to be copied is a text file.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If it does, binary files containing an end-of-file character won’t be copied completely.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When we can’t say for sure whether a file is text or binary, it’s safer to assume that it’s binary.</a:t>
            </a:r>
          </a:p>
        </p:txBody>
      </p:sp>
      <p:sp>
        <p:nvSpPr>
          <p:cNvPr id="161" name="Text Box 16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62" name="Text Box 16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Box 16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Operations</a:t>
            </a:r>
          </a:p>
        </p:txBody>
      </p:sp>
      <p:sp>
        <p:nvSpPr>
          <p:cNvPr id="164" name="Text Box 16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Simplicity is one of the attractions of input and output redirection.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Unfortunately, redirection is too limited for many applications.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When a program relies on redirection, it has no control over its files; it doesn’t even know their names.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Redirection doesn’t help if the program needs to read from two files or write to two files at the same time.</a:t>
            </a:r>
          </a:p>
          <a:p>
            <a:pPr indent="-342900" marL="342900"/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When redirection isn’t enough, we’ll use the file operations that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 provides.</a:t>
            </a:r>
          </a:p>
        </p:txBody>
      </p:sp>
      <p:sp>
        <p:nvSpPr>
          <p:cNvPr id="165" name="Text Box 16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66" name="Text Box 16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Box 1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Opening a File</a:t>
            </a:r>
          </a:p>
        </p:txBody>
      </p:sp>
      <p:sp>
        <p:nvSpPr>
          <p:cNvPr id="168" name="Text Box 16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Opening a file for use as a stream requires a call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>
                <a:ea charset="-120" typeface="新細明體"/>
              </a:rPr>
              <a:t> function.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Prototype for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FILE *fopen(const char * </a:t>
            </a:r>
            <a:r>
              <a:rPr dirty="0" i="1" lang="en-US" smtClean="0" sz="2200">
                <a:latin charset="0" pitchFamily="49" typeface="Courier New"/>
                <a:ea charset="-120" typeface="新細明體"/>
              </a:rPr>
              <a:t>restrict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filename,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          const char * </a:t>
            </a:r>
            <a:r>
              <a:rPr dirty="0" i="1" lang="en-US" smtClean="0" sz="2200">
                <a:latin charset="0" pitchFamily="49" typeface="Courier New"/>
                <a:ea charset="-120" typeface="新細明體"/>
              </a:rPr>
              <a:t>restrict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mode);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filename</a:t>
            </a:r>
            <a:r>
              <a:rPr dirty="0" lang="en-US" smtClean="0">
                <a:ea charset="-120" typeface="新細明體"/>
              </a:rPr>
              <a:t> is the name of the file to be opened.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This argument may include information about the file’s location, such as a drive specifier or path.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mode</a:t>
            </a:r>
            <a:r>
              <a:rPr dirty="0" lang="en-US" smtClean="0">
                <a:ea charset="-120" typeface="新細明體"/>
              </a:rPr>
              <a:t> is a “mode string” that specifies what operations we intend to perform on the file.</a:t>
            </a:r>
          </a:p>
        </p:txBody>
      </p:sp>
      <p:sp>
        <p:nvSpPr>
          <p:cNvPr id="169" name="Text Box 16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70" name="Text Box 17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Introduction</a:t>
            </a:r>
          </a:p>
        </p:txBody>
      </p:sp>
      <p:sp>
        <p:nvSpPr>
          <p:cNvPr id="96" name="Text Box 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C’s input/output library is the biggest and most important part of the standard library.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 header is the primary repository of input/output functions, including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putchar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getchar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puts</a:t>
            </a:r>
            <a:r>
              <a:rPr dirty="0" lang="en-US" smtClean="0">
                <a:ea charset="-120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gets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This chapter provides more information about these six functions.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It also introduces many new functions, most of which deal with files.</a:t>
            </a:r>
          </a:p>
        </p:txBody>
      </p:sp>
      <p:sp>
        <p:nvSpPr>
          <p:cNvPr id="97" name="Text Box 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98" name="Text Box 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 Box 17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Opening a File</a:t>
            </a:r>
          </a:p>
        </p:txBody>
      </p:sp>
      <p:sp>
        <p:nvSpPr>
          <p:cNvPr id="172" name="Text Box 17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word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restrict</a:t>
            </a:r>
            <a:r>
              <a:rPr dirty="0" lang="en-US" smtClean="0">
                <a:ea charset="-120" typeface="新細明體"/>
              </a:rPr>
              <a:t> appears twice in the prototype for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restrict</a:t>
            </a:r>
            <a:r>
              <a:rPr dirty="0" lang="en-US" smtClean="0">
                <a:ea charset="-120" typeface="新細明體"/>
              </a:rPr>
              <a:t>, which is a C99 keyword, indicates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filename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mode</a:t>
            </a:r>
            <a:r>
              <a:rPr dirty="0" lang="en-US" smtClean="0">
                <a:ea charset="-120" typeface="新細明體"/>
              </a:rPr>
              <a:t> should point to strings that don’t share memory locations.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C89 prototype for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>
                <a:ea charset="-120" typeface="新細明體"/>
              </a:rPr>
              <a:t> doesn’t contain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restrict</a:t>
            </a:r>
            <a:r>
              <a:rPr dirty="0" lang="en-US" smtClean="0">
                <a:ea charset="-120" typeface="新細明體"/>
              </a:rPr>
              <a:t> but is otherwise identical.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restrict</a:t>
            </a:r>
            <a:r>
              <a:rPr dirty="0" lang="en-US" smtClean="0">
                <a:ea charset="-120" typeface="新細明體"/>
              </a:rPr>
              <a:t> has no effect on the behavior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>
                <a:ea charset="-120" typeface="新細明體"/>
              </a:rPr>
              <a:t>, so it can usually be ignored.</a:t>
            </a:r>
          </a:p>
        </p:txBody>
      </p:sp>
      <p:sp>
        <p:nvSpPr>
          <p:cNvPr id="173" name="Text Box 17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74" name="Text Box 17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Box 17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Opening a File</a:t>
            </a:r>
          </a:p>
        </p:txBody>
      </p:sp>
      <p:sp>
        <p:nvSpPr>
          <p:cNvPr id="176" name="Text Box 176"/>
          <p:cNvSpPr>
            <a:spLocks/>
          </p:cNvSpPr>
          <p:nvPr>
            <p:ph type="obj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In Windows, be careful when the file name in a call of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 sz="2600">
                <a:ea charset="-120" typeface="新細明體"/>
              </a:rPr>
              <a:t> includes the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\</a:t>
            </a:r>
            <a:r>
              <a:rPr dirty="0" lang="en-US" smtClean="0" sz="2600">
                <a:ea charset="-120" typeface="新細明體"/>
              </a:rPr>
              <a:t> character.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The call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fopen("c:\project\test1.dat", "r")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typeface="新細明體"/>
              </a:rPr>
              <a:t>	will fail, because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\t</a:t>
            </a:r>
            <a:r>
              <a:rPr dirty="0" lang="en-US" smtClean="0" sz="2600">
                <a:ea charset="-120" typeface="新細明體"/>
              </a:rPr>
              <a:t> is treated as a character escape.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One way to avoid the problem is to use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\\</a:t>
            </a:r>
            <a:r>
              <a:rPr dirty="0" lang="en-US" smtClean="0" sz="2600">
                <a:ea charset="-120" typeface="新細明體"/>
              </a:rPr>
              <a:t> instead of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\</a:t>
            </a:r>
            <a:r>
              <a:rPr dirty="0" lang="en-US" smtClean="0" sz="260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fopen("c:\\project\\test1.dat", "r")</a:t>
            </a:r>
          </a:p>
          <a:p>
            <a:pPr indent="-342900" marL="342900"/>
            <a:r>
              <a:rPr dirty="0" lang="en-US" smtClean="0" sz="2600">
                <a:ea charset="-120" typeface="新細明體"/>
              </a:rPr>
              <a:t>An alternative is to use the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/</a:t>
            </a:r>
            <a:r>
              <a:rPr dirty="0" lang="en-US" smtClean="0" sz="2600">
                <a:ea charset="-120" typeface="新細明體"/>
              </a:rPr>
              <a:t> character instead of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\</a:t>
            </a:r>
            <a:r>
              <a:rPr dirty="0" lang="en-US" smtClean="0" sz="260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fopen("c:/project/test1.dat", "r")</a:t>
            </a:r>
          </a:p>
        </p:txBody>
      </p:sp>
      <p:sp>
        <p:nvSpPr>
          <p:cNvPr id="177" name="Text Box 17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78" name="Text Box 17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 Box 17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Opening a File</a:t>
            </a:r>
          </a:p>
        </p:txBody>
      </p:sp>
      <p:sp>
        <p:nvSpPr>
          <p:cNvPr id="180" name="Text Box 18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>
                <a:ea charset="-120" typeface="新細明體"/>
              </a:rPr>
              <a:t> returns a file pointer that the program can (and usually will) save in a variable: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fp = fopen("in.dat", "r");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opens in.dat for reading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When it can’t open a file,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>
                <a:ea charset="-120" typeface="新細明體"/>
              </a:rPr>
              <a:t> returns a null pointer.</a:t>
            </a:r>
          </a:p>
        </p:txBody>
      </p:sp>
      <p:sp>
        <p:nvSpPr>
          <p:cNvPr id="181" name="Text Box 18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82" name="Text Box 18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 Box 18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Modes</a:t>
            </a:r>
          </a:p>
        </p:txBody>
      </p:sp>
      <p:sp>
        <p:nvSpPr>
          <p:cNvPr id="184" name="Text Box 18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Factors that determine which mode string to pass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Which operations are to be performed on the file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Whether the file contains text or binary data</a:t>
            </a:r>
          </a:p>
        </p:txBody>
      </p:sp>
      <p:sp>
        <p:nvSpPr>
          <p:cNvPr id="185" name="Text Box 18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86" name="Text Box 18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 Box 18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Modes</a:t>
            </a:r>
          </a:p>
        </p:txBody>
      </p:sp>
      <p:sp>
        <p:nvSpPr>
          <p:cNvPr id="188" name="Text Box 18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Mode strings for </a:t>
            </a:r>
            <a:r>
              <a:rPr b="1" dirty="0" lang="en-US" smtClean="0">
                <a:solidFill>
                  <a:srgbClr val="FF0000"/>
                </a:solidFill>
                <a:ea charset="-120" typeface="新細明體"/>
              </a:rPr>
              <a:t>text</a:t>
            </a:r>
            <a:r>
              <a:rPr dirty="0" lang="en-US" smtClean="0">
                <a:ea charset="-120" typeface="新細明體"/>
              </a:rPr>
              <a:t> files: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b="1" dirty="0" i="1" lang="en-US" smtClean="0" sz="2200">
                <a:ea charset="-120" typeface="新細明體"/>
              </a:rPr>
              <a:t>	String	                                 Meaning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"r"	</a:t>
            </a:r>
            <a:r>
              <a:rPr dirty="0" lang="en-US" smtClean="0" sz="2200">
                <a:ea charset="-120" typeface="新細明體"/>
              </a:rPr>
              <a:t>Open for reading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"w"	</a:t>
            </a:r>
            <a:r>
              <a:rPr dirty="0" lang="en-US" smtClean="0" sz="2200">
                <a:ea charset="-120" typeface="新細明體"/>
              </a:rPr>
              <a:t>Open for writing (file need not exist)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"a"	</a:t>
            </a:r>
            <a:r>
              <a:rPr dirty="0" lang="en-US" smtClean="0" sz="2200">
                <a:ea charset="-120" typeface="新細明體"/>
              </a:rPr>
              <a:t>Open for appending (file need not exist)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"r+"	</a:t>
            </a:r>
            <a:r>
              <a:rPr dirty="0" lang="en-US" smtClean="0" sz="2200">
                <a:ea charset="-120" typeface="新細明體"/>
              </a:rPr>
              <a:t>Open for reading and writing, starting at beginning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"w+"	</a:t>
            </a:r>
            <a:r>
              <a:rPr dirty="0" lang="en-US" smtClean="0" sz="2200">
                <a:ea charset="-120" typeface="新細明體"/>
              </a:rPr>
              <a:t>Open for reading and writing (truncate if file exists)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"a+"</a:t>
            </a:r>
            <a:r>
              <a:rPr dirty="0" lang="en-US" smtClean="0" sz="2200">
                <a:ea charset="-120" typeface="新細明體"/>
              </a:rPr>
              <a:t>	Open for reading and writing (append if file exists)</a:t>
            </a:r>
          </a:p>
        </p:txBody>
      </p:sp>
      <p:sp>
        <p:nvSpPr>
          <p:cNvPr id="189" name="Text Box 18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90" name="Text Box 19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Box 19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Modes</a:t>
            </a:r>
          </a:p>
        </p:txBody>
      </p:sp>
      <p:sp>
        <p:nvSpPr>
          <p:cNvPr id="192" name="Text Box 192"/>
          <p:cNvSpPr>
            <a:spLocks/>
          </p:cNvSpPr>
          <p:nvPr>
            <p:ph type="obj"/>
          </p:nvPr>
        </p:nvSpPr>
        <p:spPr>
          <a:xfrm>
            <a:off x="685800" y="1524000"/>
            <a:ext cx="8153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Mode strings for </a:t>
            </a:r>
            <a:r>
              <a:rPr b="1" dirty="0" lang="en-US" smtClean="0">
                <a:solidFill>
                  <a:srgbClr val="FF0000"/>
                </a:solidFill>
                <a:ea charset="-120" typeface="新細明體"/>
              </a:rPr>
              <a:t>binary</a:t>
            </a:r>
            <a:r>
              <a:rPr dirty="0" lang="en-US" smtClean="0">
                <a:ea charset="-120" typeface="新細明體"/>
              </a:rPr>
              <a:t> files: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b="1" dirty="0" i="1" lang="en-US" smtClean="0" sz="2200">
                <a:ea charset="-120" typeface="新細明體"/>
              </a:rPr>
              <a:t>	String	                                 Meaning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"rb"	</a:t>
            </a:r>
            <a:r>
              <a:rPr dirty="0" lang="en-US" smtClean="0" sz="2200">
                <a:ea charset="-120" typeface="新細明體"/>
              </a:rPr>
              <a:t>Open for reading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"wb"	</a:t>
            </a:r>
            <a:r>
              <a:rPr dirty="0" lang="en-US" smtClean="0" sz="2200">
                <a:ea charset="-120" typeface="新細明體"/>
              </a:rPr>
              <a:t>Open for writing (file need not exist)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"ab"	</a:t>
            </a:r>
            <a:r>
              <a:rPr dirty="0" lang="en-US" smtClean="0" sz="2200">
                <a:ea charset="-120" typeface="新細明體"/>
              </a:rPr>
              <a:t>Open for appending (file need not exist)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"r+b"</a:t>
            </a:r>
            <a:r>
              <a:rPr dirty="0" lang="en-US" smtClean="0" sz="1800">
                <a:ea charset="-120" typeface="新細明體"/>
              </a:rPr>
              <a:t> </a:t>
            </a:r>
            <a:r>
              <a:rPr dirty="0" lang="en-US" smtClean="0" sz="2200">
                <a:ea charset="-120" typeface="新細明體"/>
              </a:rPr>
              <a:t>or</a:t>
            </a:r>
            <a:r>
              <a:rPr dirty="0" lang="en-US" smtClean="0" sz="1800"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"rb+"	</a:t>
            </a:r>
            <a:r>
              <a:rPr dirty="0" lang="en-US" smtClean="0" sz="2200">
                <a:ea charset="-120" typeface="新細明體"/>
              </a:rPr>
              <a:t>Open for reading and writing, starting at beginning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"w+b"</a:t>
            </a:r>
            <a:r>
              <a:rPr dirty="0" lang="en-US" smtClean="0" sz="1800">
                <a:ea charset="-120" typeface="新細明體"/>
              </a:rPr>
              <a:t> </a:t>
            </a:r>
            <a:r>
              <a:rPr dirty="0" lang="en-US" smtClean="0" sz="2200">
                <a:ea charset="-120" typeface="新細明體"/>
              </a:rPr>
              <a:t>or</a:t>
            </a:r>
            <a:r>
              <a:rPr dirty="0" lang="en-US" smtClean="0" sz="1800"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"wb+"	</a:t>
            </a:r>
            <a:r>
              <a:rPr dirty="0" lang="en-US" smtClean="0" sz="2200">
                <a:ea charset="-120" typeface="新細明體"/>
              </a:rPr>
              <a:t>Open for reading and writing (truncate if file exists)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"a+b"</a:t>
            </a:r>
            <a:r>
              <a:rPr dirty="0" lang="en-US" smtClean="0" sz="1800">
                <a:ea charset="-120" typeface="新細明體"/>
              </a:rPr>
              <a:t> </a:t>
            </a:r>
            <a:r>
              <a:rPr dirty="0" lang="en-US" smtClean="0" sz="2200">
                <a:ea charset="-120" typeface="新細明體"/>
              </a:rPr>
              <a:t>or</a:t>
            </a:r>
            <a:r>
              <a:rPr dirty="0" lang="en-US" smtClean="0" sz="1800"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"ab+"</a:t>
            </a:r>
            <a:r>
              <a:rPr dirty="0" lang="en-US" smtClean="0" sz="2200">
                <a:ea charset="-120" typeface="新細明體"/>
              </a:rPr>
              <a:t>	Open for reading and writing (append if file exists)</a:t>
            </a:r>
          </a:p>
        </p:txBody>
      </p:sp>
      <p:sp>
        <p:nvSpPr>
          <p:cNvPr id="193" name="Text Box 19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94" name="Text Box 19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 Box 1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Modes</a:t>
            </a:r>
          </a:p>
        </p:txBody>
      </p:sp>
      <p:sp>
        <p:nvSpPr>
          <p:cNvPr id="196" name="Text Box 1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Note that there are different mode strings for </a:t>
            </a:r>
            <a:r>
              <a:rPr dirty="0" i="1" lang="en-US" smtClean="0">
                <a:ea charset="-120" typeface="新細明體"/>
              </a:rPr>
              <a:t>writing</a:t>
            </a:r>
            <a:r>
              <a:rPr dirty="0" lang="en-US" smtClean="0">
                <a:ea charset="-120" typeface="新細明體"/>
              </a:rPr>
              <a:t> data and </a:t>
            </a:r>
            <a:r>
              <a:rPr dirty="0" i="1" lang="en-US" smtClean="0">
                <a:ea charset="-120" typeface="新細明體"/>
              </a:rPr>
              <a:t>appending</a:t>
            </a:r>
            <a:r>
              <a:rPr dirty="0" lang="en-US" smtClean="0">
                <a:ea charset="-120" typeface="新細明體"/>
              </a:rPr>
              <a:t> data.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When data is written to a file, it normally overwrites what was previously there.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When a file is opened for appending, data written to the file is added at the end.</a:t>
            </a:r>
          </a:p>
        </p:txBody>
      </p:sp>
      <p:sp>
        <p:nvSpPr>
          <p:cNvPr id="197" name="Text Box 1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98" name="Text Box 1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 Box 19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Modes</a:t>
            </a:r>
          </a:p>
        </p:txBody>
      </p:sp>
      <p:sp>
        <p:nvSpPr>
          <p:cNvPr id="200" name="Text Box 20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Special rules apply when a file is opened for both reading and writing.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Can’t switch from reading to writing without first calling a file-positioning function unless the reading operation encountered the end of the file.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Can’t switch from writing to reading without either calling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fflush</a:t>
            </a:r>
            <a:r>
              <a:rPr dirty="0" lang="en-US" smtClean="0">
                <a:ea charset="-120" typeface="新細明體"/>
              </a:rPr>
              <a:t> or calling a file-positioning function.</a:t>
            </a:r>
          </a:p>
        </p:txBody>
      </p:sp>
      <p:sp>
        <p:nvSpPr>
          <p:cNvPr id="201" name="Text Box 2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02" name="Text Box 2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 Box 20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Closing a File</a:t>
            </a:r>
          </a:p>
        </p:txBody>
      </p:sp>
      <p:sp>
        <p:nvSpPr>
          <p:cNvPr id="204" name="Text Box 20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fclose</a:t>
            </a:r>
            <a:r>
              <a:rPr dirty="0" lang="en-US" smtClean="0">
                <a:ea charset="-120" typeface="新細明體"/>
              </a:rPr>
              <a:t> function allows a program to close a file that it’s no longer using.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argument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fclose</a:t>
            </a:r>
            <a:r>
              <a:rPr dirty="0" lang="en-US" smtClean="0">
                <a:ea charset="-120" typeface="新細明體"/>
              </a:rPr>
              <a:t> must be a file pointer obtained from 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>
                <a:ea charset="-120" typeface="新細明體"/>
              </a:rPr>
              <a:t> 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freopen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fclose</a:t>
            </a:r>
            <a:r>
              <a:rPr dirty="0" lang="en-US" smtClean="0">
                <a:ea charset="-120" typeface="新細明體"/>
              </a:rPr>
              <a:t> returns zero if the file was closed successfully.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Otherwise, it returns the error code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>
                <a:ea charset="-120" typeface="新細明體"/>
              </a:rPr>
              <a:t> (a macro defined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).</a:t>
            </a:r>
          </a:p>
        </p:txBody>
      </p:sp>
      <p:sp>
        <p:nvSpPr>
          <p:cNvPr id="205" name="Text Box 2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06" name="Text Box 2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 Box 20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Closing a File</a:t>
            </a:r>
          </a:p>
        </p:txBody>
      </p:sp>
      <p:sp>
        <p:nvSpPr>
          <p:cNvPr id="208" name="Text Box 20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typeface="新細明體"/>
              </a:rPr>
              <a:t>The outline of a program that opens a file for reading:</a:t>
            </a:r>
          </a:p>
          <a:p>
            <a:pPr indent="-342900" marL="342900">
              <a:lnSpc>
                <a:spcPct val="75000"/>
              </a:lnSpc>
              <a:spcBef>
                <a:spcPts val="1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#include &lt;stdio.h&gt;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#include &lt;stdlib.h&gt;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#define FILE_NAME "example.dat"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int main(void)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FILE *fp;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fp = fopen(FILE_NAME, "r");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if (fp == NULL) {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  printf("Can't open %s\n", FILE_NAME);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  exit(EXIT_FAILURE);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}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…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fclose(fp);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  return 0;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209" name="Text Box 20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0" name="Text Box 21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Box 9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Introduction</a:t>
            </a:r>
          </a:p>
        </p:txBody>
      </p:sp>
      <p:sp>
        <p:nvSpPr>
          <p:cNvPr id="100" name="Text Box 10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Topics to be covered: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Streams,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FILE</a:t>
            </a:r>
            <a:r>
              <a:rPr dirty="0" lang="en-US" smtClean="0">
                <a:ea charset="-120" typeface="新細明體"/>
              </a:rPr>
              <a:t> type, input and output redirection, and the difference between text files and binary files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Functions designed specifically for use with files, including functions that open and close files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Functions that perform “formatted” input/output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Functions that read and write unformatted data (characters, lines, and blocks)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Random access operations on files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Functions that write to a string or read from a string</a:t>
            </a:r>
          </a:p>
          <a:p>
            <a:pPr indent="-285750" lvl="1" marL="742950"/>
            <a:endParaRPr dirty="0" lang="en-US" smtClean="0">
              <a:ea charset="-120" typeface="新細明體"/>
            </a:endParaRPr>
          </a:p>
        </p:txBody>
      </p:sp>
      <p:sp>
        <p:nvSpPr>
          <p:cNvPr id="101" name="Text Box 1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02" name="Text Box 1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 Box 2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Closing a File</a:t>
            </a:r>
          </a:p>
        </p:txBody>
      </p:sp>
      <p:sp>
        <p:nvSpPr>
          <p:cNvPr id="212" name="Text Box 21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It’s not unusual to see the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>
                <a:ea charset="-120" typeface="新細明體"/>
              </a:rPr>
              <a:t> combined with the declaration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FILE *fp = fopen(FILE_NAME, "r");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or the test against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NULL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if ((fp = fopen(FILE_NAME, "r")) == NULL) …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endParaRPr dirty="0" lang="en-US" smtClean="0" sz="2200">
              <a:latin charset="0" pitchFamily="49" typeface="Courier New"/>
              <a:ea charset="-120" typeface="新細明體"/>
            </a:endParaRPr>
          </a:p>
        </p:txBody>
      </p:sp>
      <p:sp>
        <p:nvSpPr>
          <p:cNvPr id="213" name="Text Box 21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4" name="Text Box 21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 Box 21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Attaching a File to an Open Stream</a:t>
            </a:r>
          </a:p>
        </p:txBody>
      </p:sp>
      <p:sp>
        <p:nvSpPr>
          <p:cNvPr id="216" name="Text Box 21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freopen</a:t>
            </a:r>
            <a:r>
              <a:rPr dirty="0" lang="en-US" smtClean="0">
                <a:ea charset="-120" typeface="新細明體"/>
              </a:rPr>
              <a:t> attaches a different file to a stream that’s already open.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most common use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freopen</a:t>
            </a:r>
            <a:r>
              <a:rPr dirty="0" lang="en-US" smtClean="0">
                <a:ea charset="-120" typeface="新細明體"/>
              </a:rPr>
              <a:t> is to associate a file with one of the standard streams (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stdin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stdout</a:t>
            </a:r>
            <a:r>
              <a:rPr dirty="0" lang="en-US" smtClean="0">
                <a:ea charset="-120" typeface="新細明體"/>
              </a:rPr>
              <a:t>, 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stderr</a:t>
            </a:r>
            <a:r>
              <a:rPr dirty="0" lang="en-US" smtClean="0">
                <a:ea charset="-120" typeface="新細明體"/>
              </a:rPr>
              <a:t>).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freopen</a:t>
            </a:r>
            <a:r>
              <a:rPr dirty="0" lang="en-US" smtClean="0">
                <a:ea charset="-120" typeface="新細明體"/>
              </a:rPr>
              <a:t> that causes a program to begin writing to the file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foo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if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(freopen("foo",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"w",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stdout)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==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NULL)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error;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foo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can't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be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opened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217" name="Text Box 21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8" name="Text Box 21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 Box 21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Attaching a File to an Open Stream</a:t>
            </a:r>
          </a:p>
        </p:txBody>
      </p:sp>
      <p:sp>
        <p:nvSpPr>
          <p:cNvPr id="220" name="Text Box 22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freopen</a:t>
            </a:r>
            <a:r>
              <a:rPr dirty="0" lang="en-US" smtClean="0">
                <a:ea charset="-120" typeface="新細明體"/>
              </a:rPr>
              <a:t>’s normal return value is its third argument (a file pointer).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it can’t open the new file,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freopen</a:t>
            </a:r>
            <a:r>
              <a:rPr dirty="0" lang="en-US" smtClean="0">
                <a:ea charset="-120" typeface="新細明體"/>
              </a:rPr>
              <a:t> returns a null pointer.</a:t>
            </a:r>
          </a:p>
        </p:txBody>
      </p:sp>
      <p:sp>
        <p:nvSpPr>
          <p:cNvPr id="221" name="Text Box 22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22" name="Text Box 22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 Box 22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Attaching a File to an Open Stream</a:t>
            </a:r>
          </a:p>
        </p:txBody>
      </p:sp>
      <p:sp>
        <p:nvSpPr>
          <p:cNvPr id="224" name="Text Box 22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C99 adds a new twist: if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filename</a:t>
            </a:r>
            <a:r>
              <a:rPr dirty="0" lang="en-US" smtClean="0">
                <a:ea charset="-120" typeface="新細明體"/>
              </a:rPr>
              <a:t> is a null pointer,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freopen</a:t>
            </a:r>
            <a:r>
              <a:rPr dirty="0" lang="en-US" smtClean="0">
                <a:ea charset="-120" typeface="新細明體"/>
              </a:rPr>
              <a:t> attempts to change the stream’s mode to that specified by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mode</a:t>
            </a:r>
            <a:r>
              <a:rPr dirty="0" lang="en-US" smtClean="0">
                <a:ea charset="-120" typeface="新細明體"/>
              </a:rPr>
              <a:t> parameter.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Implementations aren’t required to support this feature.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they do, they may place restrictions on which mode changes are permitted.</a:t>
            </a:r>
          </a:p>
        </p:txBody>
      </p:sp>
      <p:sp>
        <p:nvSpPr>
          <p:cNvPr id="225" name="Text Box 22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26" name="Text Box 22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 Box 227"/>
          <p:cNvSpPr>
            <a:spLocks/>
          </p:cNvSpPr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typeface="新細明體"/>
              </a:rPr>
              <a:t>Obtaining File Names from the Command Line</a:t>
            </a:r>
          </a:p>
        </p:txBody>
      </p:sp>
      <p:sp>
        <p:nvSpPr>
          <p:cNvPr id="228" name="Text Box 22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There are several ways to supply file names to a program.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Building file names into the program doesn’t provide much flexibility.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Prompting the user to enter file names can be awkward.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Having the program obtain file names from the command line is often the best solution.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 example that uses the command line to supply two file names to a program named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demo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demo names.dat dates.dat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229" name="Text Box 22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30" name="Text Box 23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 Box 231"/>
          <p:cNvSpPr>
            <a:spLocks/>
          </p:cNvSpPr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typeface="新細明體"/>
              </a:rPr>
              <a:t>Obtaining File Names from the Command Line</a:t>
            </a:r>
          </a:p>
        </p:txBody>
      </p:sp>
      <p:sp>
        <p:nvSpPr>
          <p:cNvPr id="232" name="Text Box 23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Chapter 13 showed how to access command-line arguments by defining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main</a:t>
            </a:r>
            <a:r>
              <a:rPr dirty="0" lang="en-US" smtClean="0">
                <a:ea charset="-120" typeface="新細明體"/>
              </a:rPr>
              <a:t> as a function with two parameters: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int main(int argc, char *argv[])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 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argc</a:t>
            </a:r>
            <a:r>
              <a:rPr dirty="0" lang="en-US" smtClean="0">
                <a:ea charset="-120" typeface="新細明體"/>
              </a:rPr>
              <a:t> is the number of command-line arguments.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argv</a:t>
            </a:r>
            <a:r>
              <a:rPr dirty="0" lang="en-US" smtClean="0">
                <a:ea charset="-120" typeface="新細明體"/>
              </a:rPr>
              <a:t> is an array of pointers to the argument strings.</a:t>
            </a:r>
          </a:p>
        </p:txBody>
      </p:sp>
      <p:sp>
        <p:nvSpPr>
          <p:cNvPr id="233" name="Text Box 23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34" name="Text Box 23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 Box 235"/>
          <p:cNvSpPr>
            <a:spLocks/>
          </p:cNvSpPr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typeface="新細明體"/>
              </a:rPr>
              <a:t>Obtaining File Names from the Command Line</a:t>
            </a:r>
          </a:p>
        </p:txBody>
      </p:sp>
      <p:sp>
        <p:nvSpPr>
          <p:cNvPr id="236" name="Text Box 23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latin charset="0" pitchFamily="49" typeface="Courier New"/>
                <a:ea charset="-120" typeface="新細明體"/>
              </a:rPr>
              <a:t>argv[0]</a:t>
            </a:r>
            <a:r>
              <a:rPr dirty="0" lang="en-US" smtClean="0" sz="2700">
                <a:ea charset="-120" typeface="新細明體"/>
              </a:rPr>
              <a:t> points to the program name,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argv[1]</a:t>
            </a:r>
            <a:r>
              <a:rPr dirty="0" lang="en-US" smtClean="0" sz="2700">
                <a:ea charset="-120" typeface="新細明體"/>
              </a:rPr>
              <a:t> through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argv[argc-1]</a:t>
            </a:r>
            <a:r>
              <a:rPr dirty="0" lang="en-US" smtClean="0" sz="2700">
                <a:ea charset="-120" typeface="新細明體"/>
              </a:rPr>
              <a:t> point to the remaining arguments, and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argv[argc]</a:t>
            </a:r>
            <a:r>
              <a:rPr dirty="0" lang="en-US" smtClean="0" sz="2700">
                <a:ea charset="-120" typeface="新細明體"/>
              </a:rPr>
              <a:t> is a null pointer.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In the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demo</a:t>
            </a:r>
            <a:r>
              <a:rPr dirty="0" lang="en-US" smtClean="0" sz="2700">
                <a:ea charset="-120" typeface="新細明體"/>
              </a:rPr>
              <a:t> example,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argc</a:t>
            </a:r>
            <a:r>
              <a:rPr dirty="0" lang="en-US" smtClean="0" sz="2700">
                <a:ea charset="-120" typeface="新細明體"/>
              </a:rPr>
              <a:t> is 3 and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argv</a:t>
            </a:r>
            <a:r>
              <a:rPr dirty="0" lang="en-US" smtClean="0" sz="2700">
                <a:ea charset="-120" typeface="新細明體"/>
              </a:rPr>
              <a:t> has the following appearance:</a:t>
            </a:r>
          </a:p>
        </p:txBody>
      </p:sp>
      <p:sp>
        <p:nvSpPr>
          <p:cNvPr id="237" name="Text Box 23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38" name="Text Box 23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239" name="Picture 23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639887" y="3810000"/>
            <a:ext cx="5776912" cy="2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 Box 2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Checking Whether</a:t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a File Can Be Opened</a:t>
            </a:r>
          </a:p>
        </p:txBody>
      </p:sp>
      <p:sp>
        <p:nvSpPr>
          <p:cNvPr id="242" name="Text Box 242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canopen.c</a:t>
            </a:r>
            <a:r>
              <a:rPr dirty="0" lang="en-US" smtClean="0">
                <a:ea charset="-120" typeface="新細明體"/>
              </a:rPr>
              <a:t> program determines if a file exists and can be opened for reading.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user will give the program a file name to check: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canopen </a:t>
            </a:r>
            <a:r>
              <a:rPr dirty="0" i="1" lang="en-US" smtClean="0" sz="2400">
                <a:ea charset="-120" typeface="新細明體"/>
              </a:rPr>
              <a:t>file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program will then print either </a:t>
            </a:r>
            <a:r>
              <a:rPr dirty="0" i="1" lang="en-US" smtClean="0">
                <a:ea charset="-120" typeface="新細明體"/>
              </a:rPr>
              <a:t>file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can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be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opened</a:t>
            </a:r>
            <a:r>
              <a:rPr dirty="0" lang="en-US" smtClean="0">
                <a:ea charset="-120" typeface="新細明體"/>
              </a:rPr>
              <a:t> or </a:t>
            </a:r>
            <a:r>
              <a:rPr dirty="0" i="1" lang="en-US" smtClean="0">
                <a:ea charset="-120" typeface="新細明體"/>
              </a:rPr>
              <a:t>file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can't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be</a:t>
            </a:r>
            <a:r>
              <a:rPr dirty="0" lang="en-US" smtClean="0">
                <a:ea charset="-120" typeface="新細明體"/>
              </a:rPr>
              <a:t> 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opened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the user enters the wrong number of arguments on the command line, the program will print the message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usage: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canopen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filename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243" name="Text Box 2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44" name="Text Box 2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 Box 245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typeface="新細明體"/>
              </a:rPr>
              <a:t>canopen.c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 Checks whether a file can be opened for reading */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dirty="0" lang="en-US" smtClean="0" sz="18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&lt;stdio.h&gt;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&lt;stdlib.h&gt;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dirty="0" lang="en-US" smtClean="0" sz="18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70000"/>
              </a:lnSpc>
              <a:spcBef>
                <a:spcPts val="1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main(int argc, char *argv[])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FILE *fp;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1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if (argc != 2) 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printf("usage: canopen filename\n");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exit(EXIT_FAILURE);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ts val="1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if ((fp = fopen(argv[1], "r")) == NULL) 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printf("%s can't be opened\n", argv[1]);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exit(EXIT_FAILURE);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</a:t>
            </a:r>
          </a:p>
          <a:p>
            <a:pPr indent="-342900" marL="342900">
              <a:lnSpc>
                <a:spcPct val="70000"/>
              </a:lnSpc>
              <a:spcBef>
                <a:spcPts val="1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printf("%s can be opened\n", argv[1]);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fclose(fp);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return 0;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246" name="Text Box 24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47" name="Text Box 24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 Box 24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Temporary Files</a:t>
            </a:r>
          </a:p>
        </p:txBody>
      </p:sp>
      <p:sp>
        <p:nvSpPr>
          <p:cNvPr id="249" name="Text Box 24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Programs often need to create temporary files—files that exist only as long as the program is running.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 provides two functions,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tmpfile()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tmpnam()</a:t>
            </a:r>
            <a:r>
              <a:rPr dirty="0" lang="en-US" smtClean="0">
                <a:ea charset="-120" typeface="新細明體"/>
              </a:rPr>
              <a:t>, for working with temporary files.</a:t>
            </a:r>
          </a:p>
        </p:txBody>
      </p:sp>
      <p:sp>
        <p:nvSpPr>
          <p:cNvPr id="250" name="Text Box 25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51" name="Text Box 25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10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Introduction</a:t>
            </a:r>
          </a:p>
        </p:txBody>
      </p:sp>
      <p:sp>
        <p:nvSpPr>
          <p:cNvPr id="104" name="Text Box 10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In C99, some I/O functions belong to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&lt;wchar.h&gt;</a:t>
            </a:r>
            <a:r>
              <a:rPr dirty="0" lang="en-US" smtClean="0">
                <a:ea charset="-120" typeface="新細明體"/>
              </a:rPr>
              <a:t> header.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&lt;wchar.h&gt;</a:t>
            </a:r>
            <a:r>
              <a:rPr dirty="0" lang="en-US" smtClean="0">
                <a:ea charset="-120" typeface="新細明體"/>
              </a:rPr>
              <a:t> functions deal with wide characters rather than ordinary characters.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Functions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 that read or write data are known as </a:t>
            </a:r>
            <a:r>
              <a:rPr b="1" dirty="0" i="1" lang="en-US" smtClean="0">
                <a:ea charset="-120" typeface="新細明體"/>
              </a:rPr>
              <a:t>byte input/output functions.</a:t>
            </a:r>
            <a:r>
              <a:rPr dirty="0" lang="en-US" smtClean="0">
                <a:ea charset="-120" typeface="新細明體"/>
              </a:rPr>
              <a:t> 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Similar functions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&lt;wchar.h&gt;</a:t>
            </a:r>
            <a:r>
              <a:rPr dirty="0" lang="en-US" smtClean="0">
                <a:ea charset="-120" typeface="新細明體"/>
              </a:rPr>
              <a:t> are called </a:t>
            </a:r>
            <a:r>
              <a:rPr b="1" dirty="0" i="1" lang="en-US" smtClean="0">
                <a:ea charset="-120" typeface="新細明體"/>
              </a:rPr>
              <a:t>wide-character input/output functions.</a:t>
            </a:r>
          </a:p>
          <a:p>
            <a:pPr indent="-342900" marL="342900"/>
            <a:endParaRPr b="1" dirty="0" i="1" lang="en-US" smtClean="0">
              <a:ea charset="-120" typeface="新細明體"/>
            </a:endParaRPr>
          </a:p>
        </p:txBody>
      </p:sp>
      <p:sp>
        <p:nvSpPr>
          <p:cNvPr id="105" name="Text Box 1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06" name="Text Box 1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 Box 25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Temporary Files</a:t>
            </a:r>
          </a:p>
        </p:txBody>
      </p:sp>
      <p:sp>
        <p:nvSpPr>
          <p:cNvPr id="253" name="Text Box 25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tmpfile</a:t>
            </a:r>
            <a:r>
              <a:rPr dirty="0" lang="en-US" smtClean="0">
                <a:ea charset="-120" typeface="新細明體"/>
              </a:rPr>
              <a:t> creates a temporary file (opened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"wb+"</a:t>
            </a:r>
            <a:r>
              <a:rPr dirty="0" lang="en-US" smtClean="0">
                <a:ea charset="-120" typeface="新細明體"/>
              </a:rPr>
              <a:t> mode) that will exist until it’s closed or the program ends.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tmpfile</a:t>
            </a:r>
            <a:r>
              <a:rPr dirty="0" lang="en-US" smtClean="0">
                <a:ea charset="-120" typeface="新細明體"/>
              </a:rPr>
              <a:t> returns a file pointer that can be used to access the file later: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FILE *tempptr;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tempptr = tmpfile();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creates a temporary file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it fails to create a file,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tmpfile</a:t>
            </a:r>
            <a:r>
              <a:rPr dirty="0" lang="en-US" smtClean="0">
                <a:ea charset="-120" typeface="新細明體"/>
              </a:rPr>
              <a:t> returns a null pointer.</a:t>
            </a:r>
          </a:p>
        </p:txBody>
      </p:sp>
      <p:sp>
        <p:nvSpPr>
          <p:cNvPr id="254" name="Text Box 25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55" name="Text Box 25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25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Temporary Files</a:t>
            </a:r>
          </a:p>
        </p:txBody>
      </p:sp>
      <p:sp>
        <p:nvSpPr>
          <p:cNvPr id="257" name="Text Box 25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Drawbacks of using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tmpfile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Don’t know the name of the file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tmpfile</a:t>
            </a:r>
            <a:r>
              <a:rPr dirty="0" lang="en-US" smtClean="0">
                <a:ea charset="-120" typeface="新細明體"/>
              </a:rPr>
              <a:t> creates.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Can’t decide later to make the file permanent.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alternative is to create a temporary file using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tmpnam</a:t>
            </a:r>
            <a:r>
              <a:rPr dirty="0" lang="en-US" smtClean="0">
                <a:ea charset="-120" typeface="新細明體"/>
              </a:rPr>
              <a:t> function is useful for ensuring that this file doesn’t have the same name as an existing file.</a:t>
            </a:r>
          </a:p>
        </p:txBody>
      </p:sp>
      <p:sp>
        <p:nvSpPr>
          <p:cNvPr id="258" name="Text Box 25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59" name="Text Box 25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 Box 2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Temporary Files</a:t>
            </a:r>
          </a:p>
        </p:txBody>
      </p:sp>
      <p:sp>
        <p:nvSpPr>
          <p:cNvPr id="261" name="Text Box 26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tmpnam</a:t>
            </a:r>
            <a:r>
              <a:rPr dirty="0" lang="en-US" smtClean="0">
                <a:ea charset="-120" typeface="新細明體"/>
              </a:rPr>
              <a:t> generates a name for a temporary file.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its argument is a null pointer,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tmpnam</a:t>
            </a:r>
            <a:r>
              <a:rPr dirty="0" lang="en-US" smtClean="0">
                <a:ea charset="-120" typeface="新細明體"/>
              </a:rPr>
              <a:t> stores the file name in a static variable and returns a pointer to it: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*filename;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filename = tmpnam(NULL);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creates a temporary file name */</a:t>
            </a:r>
          </a:p>
        </p:txBody>
      </p:sp>
      <p:sp>
        <p:nvSpPr>
          <p:cNvPr id="262" name="Text Box 26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63" name="Text Box 26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 Box 26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Temporary Files</a:t>
            </a:r>
          </a:p>
        </p:txBody>
      </p:sp>
      <p:sp>
        <p:nvSpPr>
          <p:cNvPr id="265" name="Text Box 26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Otherwise,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tmpnam</a:t>
            </a:r>
            <a:r>
              <a:rPr dirty="0" lang="en-US" smtClean="0">
                <a:ea charset="-120" typeface="新細明體"/>
              </a:rPr>
              <a:t> copies the file name into a character array provided by the programmer: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filename[L_tmpnam];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tmpnam(filename);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creates a temporary file name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 this case,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tmpnam</a:t>
            </a:r>
            <a:r>
              <a:rPr dirty="0" lang="en-US" smtClean="0">
                <a:ea charset="-120" typeface="新細明體"/>
              </a:rPr>
              <a:t> also returns a pointer to the first character of this array.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L_tmpnam</a:t>
            </a:r>
            <a:r>
              <a:rPr dirty="0" lang="en-US" smtClean="0">
                <a:ea charset="-120" typeface="新細明體"/>
              </a:rPr>
              <a:t> is a macro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 that specifies how long to make a character array that will hold a temporary file name.</a:t>
            </a:r>
          </a:p>
        </p:txBody>
      </p:sp>
      <p:sp>
        <p:nvSpPr>
          <p:cNvPr id="266" name="Text Box 26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67" name="Text Box 26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 Box 26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Temporary Files</a:t>
            </a:r>
          </a:p>
        </p:txBody>
      </p:sp>
      <p:sp>
        <p:nvSpPr>
          <p:cNvPr id="269" name="Text Box 26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TMP_MAX</a:t>
            </a:r>
            <a:r>
              <a:rPr dirty="0" lang="en-US" smtClean="0">
                <a:ea charset="-120" typeface="新細明體"/>
              </a:rPr>
              <a:t> macro (defined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) specifies the maximum number of temporary file names that can be generated by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tmpnam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it fails to generate a file name,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tmpnam</a:t>
            </a:r>
            <a:r>
              <a:rPr dirty="0" lang="en-US" smtClean="0">
                <a:ea charset="-120" typeface="新細明體"/>
              </a:rPr>
              <a:t> returns a null pointer.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270" name="Text Box 27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71" name="Text Box 27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 Box 27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Buffering</a:t>
            </a:r>
          </a:p>
        </p:txBody>
      </p:sp>
      <p:sp>
        <p:nvSpPr>
          <p:cNvPr id="273" name="Text Box 27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Transferring data to or from a disk drive is a relatively slow operation.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secret to achieving acceptable performance is </a:t>
            </a:r>
            <a:r>
              <a:rPr b="1" dirty="0" lang="en-US" smtClean="0">
                <a:ea charset="-120" typeface="新細明體"/>
              </a:rPr>
              <a:t>buffering</a:t>
            </a:r>
            <a:r>
              <a:rPr b="1" dirty="0" i="1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Data written to a stream is actually stored in a buffer area in memory; when it’s full (or the stream is closed), the buffer is “flushed.”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Input streams can be buffered in a similar way: the buffer contains data from the input device; input is read from this buffer instead of the device itself.</a:t>
            </a:r>
          </a:p>
        </p:txBody>
      </p:sp>
      <p:sp>
        <p:nvSpPr>
          <p:cNvPr id="274" name="Text Box 27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75" name="Text Box 27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 Box 27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Buffering</a:t>
            </a:r>
          </a:p>
        </p:txBody>
      </p:sp>
      <p:sp>
        <p:nvSpPr>
          <p:cNvPr id="277" name="Text Box 27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Buffering can result in enormous gains in efficiency, since reading a byte from a buffer or storing a byte in a buffer is very fast.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It takes time to transfer the buffer contents to or from disk, but one large “block move” is much faster than many tiny byte moves.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functions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 perform buffering automatically when it seems advantageous.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On rare occasions, we may need to use the functions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fflush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setbuf</a:t>
            </a:r>
            <a:r>
              <a:rPr dirty="0" lang="en-US" smtClean="0">
                <a:ea charset="-120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setvbuf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278" name="Text Box 27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79" name="Text Box 27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 Box 28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Buffering</a:t>
            </a:r>
          </a:p>
        </p:txBody>
      </p:sp>
      <p:sp>
        <p:nvSpPr>
          <p:cNvPr id="281" name="Text Box 281"/>
          <p:cNvSpPr>
            <a:spLocks/>
          </p:cNvSpPr>
          <p:nvPr>
            <p:ph type="obj"/>
          </p:nvPr>
        </p:nvSpPr>
        <p:spPr>
          <a:xfrm>
            <a:off x="609600" y="1447800"/>
            <a:ext cx="8229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int fflush(FILE *stream)</a:t>
            </a:r>
            <a:r>
              <a:rPr dirty="0" lang="en-US" smtClean="0">
                <a:ea charset="-120" typeface="新細明體"/>
              </a:rPr>
              <a:t>, 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void setbuf(FILE * restrict stream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,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 			char * restrict buf)</a:t>
            </a:r>
            <a:r>
              <a:rPr dirty="0" lang="en-US" smtClean="0">
                <a:ea charset="-120" typeface="新細明體"/>
              </a:rPr>
              <a:t> // old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int setvbuf(FILE * restrict stream, 			char * restrict buf, 				int mode, size_t size)</a:t>
            </a:r>
            <a:r>
              <a:rPr dirty="0" lang="en-US" smtClean="0">
                <a:ea charset="-120" typeface="新細明體"/>
              </a:rPr>
              <a:t> </a:t>
            </a:r>
          </a:p>
        </p:txBody>
      </p:sp>
      <p:sp>
        <p:nvSpPr>
          <p:cNvPr id="282" name="Text Box 28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3" name="Text Box 28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 Box 28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Buffering</a:t>
            </a:r>
          </a:p>
        </p:txBody>
      </p:sp>
      <p:sp>
        <p:nvSpPr>
          <p:cNvPr id="285" name="Text Box 28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By calling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fflush</a:t>
            </a:r>
            <a:r>
              <a:rPr dirty="0" lang="en-US" smtClean="0">
                <a:ea charset="-120" typeface="新細明體"/>
              </a:rPr>
              <a:t>, a program can flush a file’s buffer as often as it wishes.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call that flushes the buffer for the file associated with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fflush(fp);   /* flushes buffer for fp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call that flushes </a:t>
            </a:r>
            <a:r>
              <a:rPr dirty="0" i="1" lang="en-US" smtClean="0">
                <a:ea charset="-120" typeface="新細明體"/>
              </a:rPr>
              <a:t>all</a:t>
            </a:r>
            <a:r>
              <a:rPr dirty="0" lang="en-US" smtClean="0">
                <a:ea charset="-120" typeface="新細明體"/>
              </a:rPr>
              <a:t> output streams: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fflush(NULL);  /* flushes all buffers */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fflush</a:t>
            </a:r>
            <a:r>
              <a:rPr dirty="0" lang="en-US" smtClean="0">
                <a:ea charset="-120" typeface="新細明體"/>
              </a:rPr>
              <a:t> returns zero if it’s successful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>
                <a:ea charset="-120" typeface="新細明體"/>
              </a:rPr>
              <a:t> if an error occurs.</a:t>
            </a:r>
          </a:p>
        </p:txBody>
      </p:sp>
      <p:sp>
        <p:nvSpPr>
          <p:cNvPr id="286" name="Text Box 28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7" name="Text Box 28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Box 28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Buffering</a:t>
            </a:r>
          </a:p>
        </p:txBody>
      </p:sp>
      <p:sp>
        <p:nvSpPr>
          <p:cNvPr id="289" name="Text Box 28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setvbuf</a:t>
            </a:r>
            <a:r>
              <a:rPr dirty="0" lang="en-US" smtClean="0">
                <a:ea charset="-120" typeface="新細明體"/>
              </a:rPr>
              <a:t> allows us to change the way a stream is buffered and to control the size and location of the buffer.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function’s third argument specifies the kind of buffering desired: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_IOFBF</a:t>
            </a:r>
            <a:r>
              <a:rPr dirty="0" lang="en-US" smtClean="0" sz="2400">
                <a:ea charset="-120" typeface="新細明體"/>
              </a:rPr>
              <a:t> (full buffering)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_IOLBF</a:t>
            </a:r>
            <a:r>
              <a:rPr dirty="0" lang="en-US" smtClean="0" sz="2400">
                <a:ea charset="-120" typeface="新細明體"/>
              </a:rPr>
              <a:t> (line buffering)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_IONBF</a:t>
            </a:r>
            <a:r>
              <a:rPr dirty="0" lang="en-US" smtClean="0" sz="2400">
                <a:ea charset="-120" typeface="新細明體"/>
              </a:rPr>
              <a:t> (no buffering)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Full buffering is the default for streams that aren’t connected to interactive devices.</a:t>
            </a:r>
          </a:p>
        </p:txBody>
      </p:sp>
      <p:sp>
        <p:nvSpPr>
          <p:cNvPr id="290" name="Text Box 29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91" name="Text Box 29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10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Streams</a:t>
            </a:r>
          </a:p>
        </p:txBody>
      </p:sp>
      <p:sp>
        <p:nvSpPr>
          <p:cNvPr id="108" name="Text Box 10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In C, the term </a:t>
            </a:r>
            <a:r>
              <a:rPr b="1" dirty="0" i="1" lang="en-US" smtClean="0">
                <a:ea charset="-120" typeface="新細明體"/>
              </a:rPr>
              <a:t>stream</a:t>
            </a:r>
            <a:r>
              <a:rPr dirty="0" lang="en-US" smtClean="0">
                <a:ea charset="-120" typeface="新細明體"/>
              </a:rPr>
              <a:t> means any source of input or any destination for output.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Many small programs obtain all their input from one stream (the keyboard) and write all their output to another stream (the screen).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Larger programs may need additional streams.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Streams often represent files stored on various media.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However, they could just as easily be associated with devices such as network ports and printers.</a:t>
            </a:r>
          </a:p>
        </p:txBody>
      </p:sp>
      <p:sp>
        <p:nvSpPr>
          <p:cNvPr id="109" name="Text Box 10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10" name="Text Box 11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 Box 29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Buffering</a:t>
            </a:r>
          </a:p>
        </p:txBody>
      </p:sp>
      <p:sp>
        <p:nvSpPr>
          <p:cNvPr id="293" name="Text Box 29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setvbuf</a:t>
            </a:r>
            <a:r>
              <a:rPr dirty="0" lang="en-US" smtClean="0">
                <a:ea charset="-120" typeface="新細明體"/>
              </a:rPr>
              <a:t>’s second argument (if it’s not a null pointer) is the address of the desired buffer.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buffer might have static storage duration, automatic storage duration, or even be allocated dynamically.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setvbuf</a:t>
            </a:r>
            <a:r>
              <a:rPr dirty="0" lang="en-US" smtClean="0">
                <a:ea charset="-120" typeface="新細明體"/>
              </a:rPr>
              <a:t>’s last argument is the number of bytes in the buffer.</a:t>
            </a:r>
          </a:p>
        </p:txBody>
      </p:sp>
      <p:sp>
        <p:nvSpPr>
          <p:cNvPr id="294" name="Text Box 29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95" name="Text Box 29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Box 29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Buffering</a:t>
            </a:r>
          </a:p>
        </p:txBody>
      </p:sp>
      <p:sp>
        <p:nvSpPr>
          <p:cNvPr id="297" name="Text Box 29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setvbuf</a:t>
            </a:r>
            <a:r>
              <a:rPr dirty="0" lang="en-US" smtClean="0">
                <a:ea charset="-120" typeface="新細明體"/>
              </a:rPr>
              <a:t> that changes the buffering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stream</a:t>
            </a:r>
            <a:r>
              <a:rPr dirty="0" lang="en-US" smtClean="0">
                <a:ea charset="-120" typeface="新細明體"/>
              </a:rPr>
              <a:t> to full buffering, using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>
                <a:ea charset="-120" typeface="新細明體"/>
              </a:rPr>
              <a:t> bytes in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buffer</a:t>
            </a:r>
            <a:r>
              <a:rPr dirty="0" lang="en-US" smtClean="0">
                <a:ea charset="-120" typeface="新細明體"/>
              </a:rPr>
              <a:t> array as the buffer: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char buffer[N];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setvbuf(stream, buffer, _IOFBF, N);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setvbuf</a:t>
            </a:r>
            <a:r>
              <a:rPr dirty="0" lang="en-US" smtClean="0">
                <a:ea charset="-120" typeface="新細明體"/>
              </a:rPr>
              <a:t> must be called after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stream</a:t>
            </a:r>
            <a:r>
              <a:rPr dirty="0" lang="en-US" smtClean="0">
                <a:ea charset="-120" typeface="新細明體"/>
              </a:rPr>
              <a:t> is opened but before any other operations are performed on it.</a:t>
            </a:r>
          </a:p>
        </p:txBody>
      </p:sp>
      <p:sp>
        <p:nvSpPr>
          <p:cNvPr id="298" name="Text Box 29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99" name="Text Box 29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 Box 30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Buffering</a:t>
            </a:r>
          </a:p>
        </p:txBody>
      </p:sp>
      <p:sp>
        <p:nvSpPr>
          <p:cNvPr id="301" name="Text Box 30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It’s also legal to call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setvbuf</a:t>
            </a:r>
            <a:r>
              <a:rPr dirty="0" lang="en-US" smtClean="0">
                <a:ea charset="-120" typeface="新細明體"/>
              </a:rPr>
              <a:t> with a null pointer as the second argument, which requests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setvbuf</a:t>
            </a:r>
            <a:r>
              <a:rPr dirty="0" lang="en-US" smtClean="0">
                <a:ea charset="-120" typeface="新細明體"/>
              </a:rPr>
              <a:t> create a buffer with the specified size.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setvbuf</a:t>
            </a:r>
            <a:r>
              <a:rPr dirty="0" lang="en-US" smtClean="0">
                <a:ea charset="-120" typeface="新細明體"/>
              </a:rPr>
              <a:t> returns zero if it’s successful.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It returns a nonzero value if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mode</a:t>
            </a:r>
            <a:r>
              <a:rPr dirty="0" lang="en-US" smtClean="0">
                <a:ea charset="-120" typeface="新細明體"/>
              </a:rPr>
              <a:t> argument is invalid or the request can’t be honored.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302" name="Text Box 30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03" name="Text Box 30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 Box 30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Buffering</a:t>
            </a:r>
          </a:p>
        </p:txBody>
      </p:sp>
      <p:sp>
        <p:nvSpPr>
          <p:cNvPr id="305" name="Text Box 305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setbuf</a:t>
            </a:r>
            <a:r>
              <a:rPr dirty="0" lang="en-US" smtClean="0">
                <a:ea charset="-120" typeface="新細明體"/>
              </a:rPr>
              <a:t> is an older function that assumes default values for the buffering mode and buffer size.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buf</a:t>
            </a:r>
            <a:r>
              <a:rPr dirty="0" lang="en-US" smtClean="0">
                <a:ea charset="-120" typeface="新細明體"/>
              </a:rPr>
              <a:t> is a null pointer, the call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setbuf(stream,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buf)</a:t>
            </a:r>
            <a:r>
              <a:rPr dirty="0" lang="en-US" smtClean="0">
                <a:ea charset="-120" typeface="新細明體"/>
              </a:rPr>
              <a:t> is equivalent to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(void)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setvbuf(stream,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NULL,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_IONBF,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Otherwise, it’s equivalent to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(void)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setvbuf(stream,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buf,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_IOFBF,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BUFSIZ);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where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BUFSIZ</a:t>
            </a:r>
            <a:r>
              <a:rPr dirty="0" lang="en-US" smtClean="0">
                <a:ea charset="-120" typeface="新細明體"/>
              </a:rPr>
              <a:t> is a macro defined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setbuf</a:t>
            </a:r>
            <a:r>
              <a:rPr dirty="0" lang="en-US" smtClean="0">
                <a:ea charset="-120" typeface="新細明體"/>
              </a:rPr>
              <a:t> is considered to be obsolete.</a:t>
            </a:r>
          </a:p>
        </p:txBody>
      </p:sp>
      <p:sp>
        <p:nvSpPr>
          <p:cNvPr id="306" name="Text Box 30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07" name="Text Box 30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Box 30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Miscellaneous File Operations</a:t>
            </a:r>
          </a:p>
        </p:txBody>
      </p:sp>
      <p:sp>
        <p:nvSpPr>
          <p:cNvPr id="309" name="Text Box 30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remove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rename</a:t>
            </a:r>
            <a:r>
              <a:rPr dirty="0" lang="en-US" smtClean="0">
                <a:ea charset="-120" typeface="新細明體"/>
              </a:rPr>
              <a:t> functions allow a program to perform basic file management operations.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Unlike most other functions in this section,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remove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rename</a:t>
            </a:r>
            <a:r>
              <a:rPr dirty="0" lang="en-US" smtClean="0">
                <a:ea charset="-120" typeface="新細明體"/>
              </a:rPr>
              <a:t> work with file </a:t>
            </a:r>
            <a:r>
              <a:rPr dirty="0" i="1" lang="en-US" smtClean="0">
                <a:ea charset="-120" typeface="新細明體"/>
              </a:rPr>
              <a:t>names</a:t>
            </a:r>
            <a:r>
              <a:rPr dirty="0" lang="en-US" smtClean="0">
                <a:ea charset="-120" typeface="新細明體"/>
              </a:rPr>
              <a:t> instead of file </a:t>
            </a:r>
            <a:r>
              <a:rPr dirty="0" i="1" lang="en-US" smtClean="0">
                <a:ea charset="-120" typeface="新細明體"/>
              </a:rPr>
              <a:t>pointers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Both functions return zero if they succeed and a nonzero value if they fail.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310" name="Text Box 31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11" name="Text Box 31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 Box 31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Miscellaneous File Operations</a:t>
            </a:r>
          </a:p>
        </p:txBody>
      </p:sp>
      <p:sp>
        <p:nvSpPr>
          <p:cNvPr id="313" name="Text Box 31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remove</a:t>
            </a:r>
            <a:r>
              <a:rPr dirty="0" lang="en-US" smtClean="0">
                <a:ea charset="-120" typeface="新細明體"/>
              </a:rPr>
              <a:t> deletes a file: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remove("foo");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deletes the file named "foo"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a program uses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>
                <a:ea charset="-120" typeface="新細明體"/>
              </a:rPr>
              <a:t> (instead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tmpfile</a:t>
            </a:r>
            <a:r>
              <a:rPr dirty="0" lang="en-US" smtClean="0">
                <a:ea charset="-120" typeface="新細明體"/>
              </a:rPr>
              <a:t>) to create a temporary file, it can 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remove</a:t>
            </a:r>
            <a:r>
              <a:rPr dirty="0" lang="en-US" smtClean="0">
                <a:ea charset="-120" typeface="新細明體"/>
              </a:rPr>
              <a:t> to delete the file before the program terminates.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effect of removing a file that’s currently open is implementation-defined.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314" name="Text Box 31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15" name="Text Box 31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 Box 31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Miscellaneous File Operations</a:t>
            </a:r>
          </a:p>
        </p:txBody>
      </p:sp>
      <p:sp>
        <p:nvSpPr>
          <p:cNvPr id="317" name="Text Box 31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rename</a:t>
            </a:r>
            <a:r>
              <a:rPr dirty="0" lang="en-US" smtClean="0">
                <a:ea charset="-120" typeface="新細明體"/>
              </a:rPr>
              <a:t> changes the name of a file: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rename("foo", "bar");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renames "foo" to "bar" */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rename</a:t>
            </a:r>
            <a:r>
              <a:rPr dirty="0" lang="en-US" smtClean="0">
                <a:ea charset="-120" typeface="新細明體"/>
              </a:rPr>
              <a:t> is handy for renaming a temporary file created using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fopen</a:t>
            </a:r>
            <a:r>
              <a:rPr dirty="0" lang="en-US" smtClean="0">
                <a:ea charset="-120" typeface="新細明體"/>
              </a:rPr>
              <a:t> if a program should decide to make it permanent.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If a file with the new name already exists, the effect is implementation-defined.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rename</a:t>
            </a:r>
            <a:r>
              <a:rPr dirty="0" lang="en-US" smtClean="0">
                <a:ea charset="-120" typeface="新細明體"/>
              </a:rPr>
              <a:t> may fail if asked to rename an open file.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318" name="Text Box 31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19" name="Text Box 31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 Box 32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Formatted I/O</a:t>
            </a:r>
          </a:p>
        </p:txBody>
      </p:sp>
      <p:sp>
        <p:nvSpPr>
          <p:cNvPr id="321" name="Text Box 32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next group of library functions use format strings to control reading and writing.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and related functions are able to convert data from numeric form to character form during output.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and related functions are able to convert data from character form to numeric form during input.</a:t>
            </a:r>
          </a:p>
        </p:txBody>
      </p:sp>
      <p:sp>
        <p:nvSpPr>
          <p:cNvPr id="322" name="Text Box 32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23" name="Text Box 32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 Box 32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Functions</a:t>
            </a:r>
          </a:p>
        </p:txBody>
      </p:sp>
      <p:sp>
        <p:nvSpPr>
          <p:cNvPr id="325" name="Text Box 32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>
                <a:ea charset="-120" typeface="新細明體"/>
              </a:rPr>
              <a:t>The 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fprintf</a:t>
            </a:r>
            <a:r>
              <a:rPr dirty="0" lang="en-US" smtClean="0" sz="2500">
                <a:ea charset="-120" typeface="新細明體"/>
              </a:rPr>
              <a:t> and 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 sz="2500">
                <a:ea charset="-120" typeface="新細明體"/>
              </a:rPr>
              <a:t> functions write a variable number of data items to an output stream, using a format string to control the appearance of the output.</a:t>
            </a:r>
          </a:p>
          <a:p>
            <a:pPr indent="-342900" marL="342900"/>
            <a:r>
              <a:rPr dirty="0" lang="en-US" smtClean="0" sz="2500">
                <a:ea charset="-120" typeface="新細明體"/>
              </a:rPr>
              <a:t>The prototypes for both functions end with the 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...</a:t>
            </a:r>
            <a:r>
              <a:rPr dirty="0" lang="en-US" smtClean="0" sz="2500">
                <a:ea charset="-120" typeface="新細明體"/>
              </a:rPr>
              <a:t> symbol (an </a:t>
            </a:r>
            <a:r>
              <a:rPr b="1" dirty="0" i="1" lang="en-US" smtClean="0" sz="2500">
                <a:ea charset="-120" typeface="新細明體"/>
              </a:rPr>
              <a:t>ellipsis</a:t>
            </a:r>
            <a:r>
              <a:rPr dirty="0" lang="en-US" smtClean="0" sz="2500">
                <a:ea charset="-120" typeface="新細明體"/>
              </a:rPr>
              <a:t>), which indicates a variable number of additional arguments: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int fprintf(FILE * </a:t>
            </a:r>
            <a:r>
              <a:rPr dirty="0" i="1" lang="en-US" smtClean="0" sz="2000">
                <a:latin charset="0" pitchFamily="49" typeface="Courier New"/>
                <a:ea charset="-120" typeface="新細明體"/>
              </a:rPr>
              <a:t>restrict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stream,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          const char * </a:t>
            </a:r>
            <a:r>
              <a:rPr dirty="0" i="1" lang="en-US" smtClean="0" sz="2000">
                <a:latin charset="0" pitchFamily="49" typeface="Courier New"/>
                <a:ea charset="-120" typeface="新細明體"/>
              </a:rPr>
              <a:t>restrict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format, ...);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int printf(const char * </a:t>
            </a:r>
            <a:r>
              <a:rPr dirty="0" i="1" lang="en-US" smtClean="0" sz="2000">
                <a:latin charset="0" pitchFamily="49" typeface="Courier New"/>
                <a:ea charset="-120" typeface="新細明體"/>
              </a:rPr>
              <a:t>restrict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 format, ...);</a:t>
            </a:r>
          </a:p>
          <a:p>
            <a:pPr indent="-342900" marL="342900"/>
            <a:r>
              <a:rPr dirty="0" lang="en-US" smtClean="0" sz="2500">
                <a:ea charset="-120" typeface="新細明體"/>
              </a:rPr>
              <a:t>Both functions return the number of characters written; a negative return value indicates that an error occurred.</a:t>
            </a:r>
          </a:p>
          <a:p>
            <a:pPr indent="-342900" marL="342900"/>
            <a:endParaRPr dirty="0" lang="en-US" smtClean="0" sz="2500">
              <a:ea charset="-120" typeface="新細明體"/>
            </a:endParaRPr>
          </a:p>
        </p:txBody>
      </p:sp>
      <p:sp>
        <p:nvSpPr>
          <p:cNvPr id="326" name="Text Box 32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27" name="Text Box 32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 Box 32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Functions</a:t>
            </a:r>
          </a:p>
        </p:txBody>
      </p:sp>
      <p:sp>
        <p:nvSpPr>
          <p:cNvPr id="329" name="Text Box 32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always writes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stdout</a:t>
            </a:r>
            <a:r>
              <a:rPr dirty="0" lang="en-US" smtClean="0">
                <a:ea charset="-120" typeface="新細明體"/>
              </a:rPr>
              <a:t>, whereas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fprintf</a:t>
            </a:r>
            <a:r>
              <a:rPr dirty="0" lang="en-US" smtClean="0">
                <a:ea charset="-120" typeface="新細明體"/>
              </a:rPr>
              <a:t> writes to the stream indicated by its first argument: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printf("Total: %d\n", total);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writes to stdout */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fprintf(fp, "Total: %d\n", total);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writes to fp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is equivalent to 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fprintf</a:t>
            </a:r>
            <a:r>
              <a:rPr dirty="0" lang="en-US" smtClean="0">
                <a:ea charset="-120" typeface="新細明體"/>
              </a:rPr>
              <a:t> with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stdout</a:t>
            </a:r>
            <a:r>
              <a:rPr dirty="0" lang="en-US" smtClean="0">
                <a:ea charset="-120" typeface="新細明體"/>
              </a:rPr>
              <a:t> as the first argument.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330" name="Text Box 33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31" name="Text Box 33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Box 1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File Pointers</a:t>
            </a:r>
          </a:p>
        </p:txBody>
      </p:sp>
      <p:sp>
        <p:nvSpPr>
          <p:cNvPr id="112" name="Text Box 11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Accessing a stream is done through a </a:t>
            </a:r>
            <a:r>
              <a:rPr b="1" dirty="0" i="1" lang="en-US" smtClean="0">
                <a:ea charset="-120" typeface="新細明體"/>
              </a:rPr>
              <a:t>file pointer,</a:t>
            </a:r>
            <a:r>
              <a:rPr dirty="0" lang="en-US" smtClean="0">
                <a:ea charset="-120" typeface="新細明體"/>
              </a:rPr>
              <a:t> which has type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FILE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FILE</a:t>
            </a:r>
            <a:r>
              <a:rPr dirty="0" lang="en-US" smtClean="0">
                <a:ea charset="-120" typeface="新細明體"/>
              </a:rPr>
              <a:t> type is declared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Certain streams are represented by file pointers with standard names.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Additional file pointers can be declared as needed: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FILE *fp1, *fp2;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endParaRPr dirty="0" lang="en-US" smtClean="0">
              <a:ea charset="-120" typeface="新細明體"/>
            </a:endParaRPr>
          </a:p>
        </p:txBody>
      </p:sp>
      <p:sp>
        <p:nvSpPr>
          <p:cNvPr id="113" name="Text Box 11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14" name="Text Box 11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 Box 3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Functions</a:t>
            </a:r>
          </a:p>
        </p:txBody>
      </p:sp>
      <p:sp>
        <p:nvSpPr>
          <p:cNvPr id="333" name="Text Box 333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fprintf</a:t>
            </a:r>
            <a:r>
              <a:rPr dirty="0" lang="en-US" smtClean="0">
                <a:ea charset="-120" typeface="新細明體"/>
              </a:rPr>
              <a:t> works with any output stream.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One of its most common uses is to write error messages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stderr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fprintf(stderr,</a:t>
            </a:r>
            <a:r>
              <a:rPr dirty="0" lang="en-US" smtClean="0" sz="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"Error: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data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file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can't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be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opened.\n");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Writing a message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stderr</a:t>
            </a:r>
            <a:r>
              <a:rPr dirty="0" lang="en-US" smtClean="0">
                <a:ea charset="-120" typeface="新細明體"/>
              </a:rPr>
              <a:t> guarantees that it will appear on the screen even if the user redirects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stdout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334" name="Text Box 33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35" name="Text Box 33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 Box 33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Functions</a:t>
            </a:r>
          </a:p>
        </p:txBody>
      </p:sp>
      <p:sp>
        <p:nvSpPr>
          <p:cNvPr id="337" name="Text Box 33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Two other functions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 can write formatted output to a stream.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These functions, named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vfprintf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vprintf</a:t>
            </a:r>
            <a:r>
              <a:rPr dirty="0" lang="en-US" smtClean="0">
                <a:ea charset="-120" typeface="新細明體"/>
              </a:rPr>
              <a:t>, are fairly obscure.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Both rely on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va_list</a:t>
            </a:r>
            <a:r>
              <a:rPr dirty="0" lang="en-US" smtClean="0">
                <a:ea charset="-120" typeface="新細明體"/>
              </a:rPr>
              <a:t> type, which is declared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&lt;stdarg.h&gt;</a:t>
            </a:r>
            <a:r>
              <a:rPr dirty="0" lang="en-US" smtClean="0">
                <a:ea charset="-120" typeface="新細明體"/>
              </a:rPr>
              <a:t>, so they’re discussed along with that header.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338" name="Text Box 33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39" name="Text Box 33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 Box 34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341" name="Text Box 34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Both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fprintf</a:t>
            </a:r>
            <a:r>
              <a:rPr dirty="0" lang="en-US" smtClean="0">
                <a:ea charset="-120" typeface="新細明體"/>
              </a:rPr>
              <a:t> require a format string containing ordinary characters and/or conversion specifications.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Ordinary characters are printed as is.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Conversion specifications describe how the remaining arguments are to be converted to character form for display.</a:t>
            </a:r>
          </a:p>
        </p:txBody>
      </p:sp>
      <p:sp>
        <p:nvSpPr>
          <p:cNvPr id="342" name="Text Box 34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43" name="Text Box 34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 Box 34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345" name="Text Box 34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conversion specification consists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</a:t>
            </a:r>
            <a:r>
              <a:rPr dirty="0" lang="en-US" smtClean="0">
                <a:ea charset="-120" typeface="新細明體"/>
              </a:rPr>
              <a:t> character, followed by as many as five distinct items: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346" name="Text Box 34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47" name="Text Box 34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348" name="Picture 34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411412" y="2994025"/>
            <a:ext cx="4230687" cy="21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 Box 35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351" name="Text Box 351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Flags</a:t>
            </a:r>
            <a:r>
              <a:rPr dirty="0" lang="en-US" smtClean="0">
                <a:ea charset="-120" typeface="新細明體"/>
              </a:rPr>
              <a:t> (optional; more than one permitted):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b="1" dirty="0" i="1" lang="en-US" smtClean="0" sz="2200">
                <a:ea charset="-120" typeface="新細明體"/>
              </a:rPr>
              <a:t>	Flag	                                          Meaning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2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-</a:t>
            </a:r>
            <a:r>
              <a:rPr dirty="0" lang="en-US" smtClean="0" sz="2200">
                <a:ea charset="-120" typeface="新細明體"/>
              </a:rPr>
              <a:t>	 Left-justify within field.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2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+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ea charset="-120" typeface="新細明體"/>
              </a:rPr>
              <a:t>	Numbers produced by signed conversions always begin with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	+</a:t>
            </a:r>
            <a:r>
              <a:rPr dirty="0" lang="en-US" smtClean="0" sz="2200">
                <a:ea charset="-120" typeface="新細明體"/>
              </a:rPr>
              <a:t> or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-</a:t>
            </a:r>
            <a:r>
              <a:rPr dirty="0" lang="en-US" smtClean="0" sz="2200">
                <a:ea charset="-120" typeface="新細明體"/>
              </a:rPr>
              <a:t>.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i="1" lang="en-US" smtClean="0" sz="2200">
                <a:ea charset="-120" typeface="新細明體"/>
              </a:rPr>
              <a:t>	</a:t>
            </a:r>
            <a:r>
              <a:rPr b="1" dirty="0" i="1" lang="en-US" smtClean="0" sz="2200">
                <a:solidFill>
                  <a:srgbClr val="FF0000"/>
                </a:solidFill>
                <a:ea charset="-120" typeface="新細明體"/>
              </a:rPr>
              <a:t>space</a:t>
            </a:r>
            <a:r>
              <a:rPr dirty="0" lang="en-US" smtClean="0" sz="2200">
                <a:ea charset="-120" typeface="新細明體"/>
              </a:rPr>
              <a:t>	 Nonnegative numbers produced by signed conversions are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typeface="新細明體"/>
              </a:rPr>
              <a:t>		preceded by a space.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2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#</a:t>
            </a:r>
            <a:r>
              <a:rPr dirty="0" lang="en-US" smtClean="0" sz="2200">
                <a:ea charset="-120" typeface="新細明體"/>
              </a:rPr>
              <a:t>	 Octal numbers begin with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</a:t>
            </a:r>
            <a:r>
              <a:rPr dirty="0" lang="en-US" smtClean="0" sz="2200">
                <a:ea charset="-120" typeface="新細明體"/>
              </a:rPr>
              <a:t>, nonzero hexadecimal numbers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typeface="新細明體"/>
              </a:rPr>
              <a:t>		with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0x</a:t>
            </a:r>
            <a:r>
              <a:rPr dirty="0" lang="en-US" smtClean="0" sz="2200">
                <a:ea charset="-120" typeface="新細明體"/>
              </a:rPr>
              <a:t> or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0X</a:t>
            </a:r>
            <a:r>
              <a:rPr dirty="0" lang="en-US" smtClean="0" sz="2200">
                <a:ea charset="-120" typeface="新細明體"/>
              </a:rPr>
              <a:t>. Floating-point numbers always have a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typeface="新細明體"/>
              </a:rPr>
              <a:t>		decimal point. Trailing zeros aren’t removed from numbers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typeface="新細明體"/>
              </a:rPr>
              <a:t>		printed with the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200">
                <a:ea charset="-120" typeface="新細明體"/>
              </a:rPr>
              <a:t> or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200">
                <a:ea charset="-120" typeface="新細明體"/>
              </a:rPr>
              <a:t> conversions.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2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0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	 </a:t>
            </a:r>
            <a:r>
              <a:rPr dirty="0" lang="en-US" smtClean="0" sz="2200">
                <a:ea charset="-120" typeface="新細明體"/>
              </a:rPr>
              <a:t>Numbers are padded with leading zeros up to the field width.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i="1" lang="en-US" smtClean="0" sz="2200">
                <a:ea charset="-120" typeface="新細明體"/>
              </a:rPr>
              <a:t>	(zero)</a:t>
            </a:r>
            <a:r>
              <a:rPr dirty="0" lang="en-US" smtClean="0" sz="2200">
                <a:ea charset="-120" typeface="新細明體"/>
              </a:rPr>
              <a:t>	</a:t>
            </a:r>
          </a:p>
        </p:txBody>
      </p:sp>
      <p:sp>
        <p:nvSpPr>
          <p:cNvPr id="352" name="Text Box 35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53" name="Text Box 35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 Box 35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Examples of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/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Conversion Specifications</a:t>
            </a:r>
          </a:p>
        </p:txBody>
      </p:sp>
      <p:sp>
        <p:nvSpPr>
          <p:cNvPr id="355" name="Text Box 355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ea charset="-120" typeface="新細明體"/>
              </a:rPr>
              <a:t>Examples showing the effect of flags on the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%d</a:t>
            </a:r>
            <a:r>
              <a:rPr dirty="0" lang="en-US" smtClean="0" sz="2700">
                <a:ea charset="-120" typeface="新細明體"/>
              </a:rPr>
              <a:t> conversion: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b="1" dirty="0" i="1" lang="en-US" smtClean="0" sz="2300">
                <a:ea charset="-120" typeface="新細明體"/>
              </a:rPr>
              <a:t>		Conversion	Result of Applying	Result of Applying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300">
                <a:ea charset="-120" typeface="新細明體"/>
              </a:rPr>
              <a:t>		Specification	Conversion to 123	Conversion to –123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	  %8d	•••••123	••••-123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	 %-8d	123•••••	-123••••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	 %+8d	••••+123	••••-123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	 % 8d	•••••123	••••-123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	 %08d	00000123	-0000123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	%-+8d	+123••••	-123••••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	%- 8d	•123••••	-123••••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	%+08d	+0000123	-0000123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	% 08d	•0000123	-0000123</a:t>
            </a:r>
          </a:p>
        </p:txBody>
      </p:sp>
      <p:sp>
        <p:nvSpPr>
          <p:cNvPr id="356" name="Text Box 35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57" name="Text Box 35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 Box 35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Examples of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/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Conversion Specifications</a:t>
            </a:r>
          </a:p>
        </p:txBody>
      </p:sp>
      <p:sp>
        <p:nvSpPr>
          <p:cNvPr id="359" name="Text Box 359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typeface="新細明體"/>
              </a:rPr>
              <a:t>Examples showing the effect of the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#</a:t>
            </a:r>
            <a:r>
              <a:rPr dirty="0" lang="en-US" smtClean="0" sz="2600">
                <a:ea charset="-120" typeface="新細明體"/>
              </a:rPr>
              <a:t> flag on the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600">
                <a:ea charset="-120" typeface="新細明體"/>
              </a:rPr>
              <a:t>,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600">
                <a:ea charset="-120" typeface="新細明體"/>
              </a:rPr>
              <a:t>,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600">
                <a:ea charset="-120" typeface="新細明體"/>
              </a:rPr>
              <a:t>,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600">
                <a:ea charset="-120" typeface="新細明體"/>
              </a:rPr>
              <a:t>, and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600">
                <a:ea charset="-120" typeface="新細明體"/>
              </a:rPr>
              <a:t> conversions: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b="1" dirty="0" i="1" lang="en-US" smtClean="0" sz="2200">
                <a:ea charset="-120" typeface="新細明體"/>
              </a:rPr>
              <a:t>		Conversion	Result of Applying	Result of Applying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200">
                <a:ea charset="-120" typeface="新細明體"/>
              </a:rPr>
              <a:t>		Specification	Conversion to 123	Conversion to 123.0</a:t>
            </a:r>
          </a:p>
          <a:p>
            <a:pPr indent="-342900" marL="342900">
              <a:lnSpc>
                <a:spcPct val="70000"/>
              </a:lnSpc>
              <a:spcBef>
                <a:spcPts val="8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	 %8o	•••••173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	%</a:t>
            </a:r>
            <a:r>
              <a:rPr b="1" dirty="0" lang="en-US" smtClean="0" sz="22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#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8o	••••</a:t>
            </a:r>
            <a:r>
              <a:rPr b="1" dirty="0" lang="en-US" smtClean="0" sz="22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0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173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	 %8x	••••••7b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	%</a:t>
            </a:r>
            <a:r>
              <a:rPr b="1" dirty="0" lang="en-US" smtClean="0" sz="22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#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8x	••••</a:t>
            </a:r>
            <a:r>
              <a:rPr b="1" dirty="0" lang="en-US" smtClean="0" sz="22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0x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7b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	 %8X	••••••7B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	%#8X	••••0X7B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	 %8g		•••••123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	%</a:t>
            </a:r>
            <a:r>
              <a:rPr b="1" dirty="0" lang="en-US" smtClean="0" sz="22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#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8g		•123</a:t>
            </a:r>
            <a:r>
              <a:rPr b="1" dirty="0" lang="en-US" smtClean="0" sz="22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.000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	 %8G		•••••123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	%</a:t>
            </a:r>
            <a:r>
              <a:rPr b="1" dirty="0" lang="en-US" smtClean="0" sz="22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#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8G		•123</a:t>
            </a:r>
            <a:r>
              <a:rPr b="1" dirty="0" lang="en-US" smtClean="0" sz="22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.000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 </a:t>
            </a:r>
          </a:p>
        </p:txBody>
      </p:sp>
      <p:sp>
        <p:nvSpPr>
          <p:cNvPr id="360" name="Text Box 36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61" name="Text Box 36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Box 36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363" name="Text Box 36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Minimum field width</a:t>
            </a:r>
            <a:r>
              <a:rPr dirty="0" lang="en-US" smtClean="0">
                <a:ea charset="-120" typeface="新細明體"/>
              </a:rPr>
              <a:t> (optional). An item that’s too small to occupy the field will be padded.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By default, spaces are added to the left of the item.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 item that’s too large for the field width will still be displayed in its entirety.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field width is either </a:t>
            </a:r>
            <a:r>
              <a:rPr b="1" dirty="0" lang="en-US" smtClean="0">
                <a:solidFill>
                  <a:srgbClr val="FF0000"/>
                </a:solidFill>
                <a:ea charset="-120" typeface="新細明體"/>
              </a:rPr>
              <a:t>an integer </a:t>
            </a:r>
            <a:r>
              <a:rPr dirty="0" lang="en-US" smtClean="0">
                <a:ea charset="-120" typeface="新細明體"/>
              </a:rPr>
              <a:t>or the </a:t>
            </a:r>
            <a:r>
              <a:rPr b="1" dirty="0" lang="en-US" smtClean="0">
                <a:solidFill>
                  <a:srgbClr val="FF0000"/>
                </a:solidFill>
                <a:ea charset="-120" typeface="新細明體"/>
              </a:rPr>
              <a:t>character </a:t>
            </a:r>
            <a:r>
              <a:rPr b="1" dirty="0" lang="en-US" smtClean="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>
                <a:ea charset="-120" typeface="新細明體"/>
              </a:rPr>
              <a:t> is present, the field width is obtained from the next argument.</a:t>
            </a:r>
          </a:p>
        </p:txBody>
      </p:sp>
      <p:sp>
        <p:nvSpPr>
          <p:cNvPr id="364" name="Text Box 36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65" name="Text Box 36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 Box 36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367" name="Text Box 36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 sz="2700">
                <a:ea charset="-120" typeface="新細明體"/>
              </a:rPr>
              <a:t>Precision</a:t>
            </a:r>
            <a:r>
              <a:rPr dirty="0" lang="en-US" smtClean="0" sz="2700">
                <a:ea charset="-120" typeface="新細明體"/>
              </a:rPr>
              <a:t> (optional). The meaning of the precision depends on the conversion:</a:t>
            </a:r>
          </a:p>
          <a:p>
            <a:pPr indent="-342900" marL="342900">
              <a:buNone/>
            </a:pPr>
            <a:r>
              <a:rPr dirty="0" lang="en-US" smtClean="0" sz="2300">
                <a:ea charset="-120" typeface="新細明體"/>
              </a:rPr>
              <a:t>		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300">
                <a:ea charset="-120" typeface="新細明體"/>
              </a:rPr>
              <a:t>,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300">
                <a:ea charset="-120" typeface="新細明體"/>
              </a:rPr>
              <a:t>,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300">
                <a:ea charset="-120" typeface="新細明體"/>
              </a:rPr>
              <a:t>,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300">
                <a:ea charset="-120" typeface="新細明體"/>
              </a:rPr>
              <a:t>,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300">
                <a:ea charset="-120" typeface="新細明體"/>
              </a:rPr>
              <a:t>,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300">
                <a:ea charset="-120" typeface="新細明體"/>
              </a:rPr>
              <a:t>:	minimum number of digits (leading zeros are </a:t>
            </a:r>
          </a:p>
          <a:p>
            <a:pPr indent="-342900" marL="342900">
              <a:spcBef>
                <a:spcPct val="0"/>
              </a:spcBef>
              <a:buNone/>
            </a:pPr>
            <a:r>
              <a:rPr dirty="0" lang="en-US" smtClean="0" sz="2300">
                <a:ea charset="-120" typeface="新細明體"/>
              </a:rPr>
              <a:t>			added if the number has fewer digits)</a:t>
            </a:r>
          </a:p>
          <a:p>
            <a:pPr indent="-342900" marL="342900">
              <a:buNone/>
            </a:pPr>
            <a:r>
              <a:rPr dirty="0" lang="en-US" smtClean="0" sz="2300">
                <a:ea charset="-120" typeface="新細明體"/>
              </a:rPr>
              <a:t>		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300">
                <a:ea charset="-120" typeface="新細明體"/>
              </a:rPr>
              <a:t>,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300">
                <a:ea charset="-120" typeface="新細明體"/>
              </a:rPr>
              <a:t>,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300">
                <a:ea charset="-120" typeface="新細明體"/>
              </a:rPr>
              <a:t>,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300">
                <a:ea charset="-120" typeface="新細明體"/>
              </a:rPr>
              <a:t>,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300">
                <a:ea charset="-120" typeface="新細明體"/>
              </a:rPr>
              <a:t>,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300">
                <a:ea charset="-120" typeface="新細明體"/>
              </a:rPr>
              <a:t>:	number of digits after the decimal point</a:t>
            </a:r>
          </a:p>
          <a:p>
            <a:pPr indent="-342900" marL="342900">
              <a:buNone/>
            </a:pPr>
            <a:r>
              <a:rPr dirty="0" lang="en-US" smtClean="0" sz="2300">
                <a:ea charset="-120" typeface="新細明體"/>
              </a:rPr>
              <a:t>		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300">
                <a:ea charset="-120" typeface="新細明體"/>
              </a:rPr>
              <a:t>,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300">
                <a:ea charset="-120" typeface="新細明體"/>
              </a:rPr>
              <a:t>:	number of significant digits</a:t>
            </a:r>
          </a:p>
          <a:p>
            <a:pPr indent="-342900" marL="342900">
              <a:buNone/>
            </a:pPr>
            <a:r>
              <a:rPr dirty="0" lang="en-US" smtClean="0" sz="2300">
                <a:ea charset="-120" typeface="新細明體"/>
              </a:rPr>
              <a:t>		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 sz="2300">
                <a:ea charset="-120" typeface="新細明體"/>
              </a:rPr>
              <a:t>:	maximum number of bytes</a:t>
            </a:r>
          </a:p>
          <a:p>
            <a:pPr indent="-342900" marL="342900"/>
            <a:r>
              <a:rPr dirty="0" lang="en-US" smtClean="0" sz="2700">
                <a:ea charset="-120" typeface="新細明體"/>
              </a:rPr>
              <a:t>The precision is a period (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.</a:t>
            </a:r>
            <a:r>
              <a:rPr dirty="0" lang="en-US" smtClean="0" sz="2700">
                <a:ea charset="-120" typeface="新細明體"/>
              </a:rPr>
              <a:t>) followed by an integer or the character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700">
                <a:ea charset="-120" typeface="新細明體"/>
              </a:rPr>
              <a:t>.</a:t>
            </a:r>
          </a:p>
          <a:p>
            <a:pPr indent="-285750" lvl="1" marL="742950"/>
            <a:r>
              <a:rPr b="1" dirty="0" lang="en-US" smtClean="0" sz="2300">
                <a:solidFill>
                  <a:srgbClr val="FF7706"/>
                </a:solidFill>
                <a:ea charset="-120" typeface="新細明體"/>
              </a:rPr>
              <a:t>If </a:t>
            </a:r>
            <a:r>
              <a:rPr b="1" dirty="0" lang="en-US" smtClean="0" sz="23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*</a:t>
            </a:r>
            <a:r>
              <a:rPr b="1" dirty="0" lang="en-US" smtClean="0" sz="2300">
                <a:solidFill>
                  <a:srgbClr val="FF7706"/>
                </a:solidFill>
                <a:ea charset="-120" typeface="新細明體"/>
              </a:rPr>
              <a:t> is present, the precision is obtained from the next argument</a:t>
            </a:r>
            <a:r>
              <a:rPr dirty="0" lang="en-US" smtClean="0" sz="2300">
                <a:ea charset="-120" typeface="新細明體"/>
              </a:rPr>
              <a:t>.</a:t>
            </a:r>
          </a:p>
          <a:p>
            <a:pPr indent="-285750" lvl="1" marL="742950"/>
            <a:endParaRPr dirty="0" lang="en-US" smtClean="0" sz="2300">
              <a:ea charset="-120" typeface="新細明體"/>
            </a:endParaRPr>
          </a:p>
        </p:txBody>
      </p:sp>
      <p:sp>
        <p:nvSpPr>
          <p:cNvPr id="368" name="Text Box 36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69" name="Text Box 36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 Box 37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371" name="Text Box 37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Length modifier</a:t>
            </a:r>
            <a:r>
              <a:rPr dirty="0" lang="en-US" smtClean="0">
                <a:ea charset="-120" typeface="新細明體"/>
              </a:rPr>
              <a:t> (optional). Indicates that the item to be displayed has a type that’s longer or shorter than normal.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typeface="新細明體"/>
              </a:rPr>
              <a:t>%d</a:t>
            </a:r>
            <a:r>
              <a:rPr dirty="0" lang="en-US" smtClean="0">
                <a:ea charset="-120" typeface="新細明體"/>
              </a:rPr>
              <a:t> normally refers to 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 value;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%hd</a:t>
            </a:r>
            <a:r>
              <a:rPr dirty="0" lang="en-US" smtClean="0">
                <a:ea charset="-120" typeface="新細明體"/>
              </a:rPr>
              <a:t> is used to display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short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%ld</a:t>
            </a:r>
            <a:r>
              <a:rPr dirty="0" lang="en-US" smtClean="0">
                <a:ea charset="-120" typeface="新細明體"/>
              </a:rPr>
              <a:t> is used to display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.</a:t>
            </a:r>
          </a:p>
        </p:txBody>
      </p:sp>
      <p:sp>
        <p:nvSpPr>
          <p:cNvPr id="372" name="Text Box 37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73" name="Text Box 37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11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Standard Streams and Redirection</a:t>
            </a:r>
          </a:p>
        </p:txBody>
      </p:sp>
      <p:sp>
        <p:nvSpPr>
          <p:cNvPr id="116" name="Text Box 11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&lt;stdio.h&gt;</a:t>
            </a:r>
            <a:r>
              <a:rPr dirty="0" lang="en-US" smtClean="0">
                <a:ea charset="-120" typeface="新細明體"/>
              </a:rPr>
              <a:t> provides three standard streams: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b="1" dirty="0" i="1" lang="en-US" smtClean="0" sz="2400">
                <a:ea charset="-120" typeface="新細明體"/>
              </a:rPr>
              <a:t>		File Pointer	Stream	Default Meaning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stdin	</a:t>
            </a:r>
            <a:r>
              <a:rPr dirty="0" lang="en-US" smtClean="0" sz="2400">
                <a:ea charset="-120" typeface="新細明體"/>
              </a:rPr>
              <a:t>Standard input	Keyboard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stdout	</a:t>
            </a:r>
            <a:r>
              <a:rPr dirty="0" lang="en-US" smtClean="0" sz="2400">
                <a:ea charset="-120" typeface="新細明體"/>
              </a:rPr>
              <a:t>Standard output	Screen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stderr</a:t>
            </a:r>
            <a:r>
              <a:rPr dirty="0" lang="en-US" smtClean="0" sz="2400">
                <a:ea charset="-120" typeface="新細明體"/>
              </a:rPr>
              <a:t>	Standard error	Screen 	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These streams are ready to use—we don’t declare them, and we don’t open or close them.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117" name="Text Box 11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18" name="Text Box 11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 Box 3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375" name="Text Box 375"/>
          <p:cNvSpPr>
            <a:spLocks/>
          </p:cNvSpPr>
          <p:nvPr>
            <p:ph type="obj"/>
          </p:nvPr>
        </p:nvSpPr>
        <p:spPr>
          <a:xfrm>
            <a:off x="685800" y="1524000"/>
            <a:ext cx="8153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 	Length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Modifier	Conversion Specifiers	                       Meaning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hh</a:t>
            </a:r>
            <a:r>
              <a:rPr baseline="30000" dirty="0" lang="en-US" smtClean="0" sz="2100">
                <a:ea charset="-120" typeface="新細明體"/>
              </a:rPr>
              <a:t>†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signed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char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char</a:t>
            </a:r>
          </a:p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ea charset="-120" typeface="新細明體"/>
              </a:rPr>
              <a:t>	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signed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char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h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short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short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</a:p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ea charset="-120" typeface="新細明體"/>
              </a:rPr>
              <a:t>	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short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l	d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</a:p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dirty="0" i="1" lang="en-US" smtClean="0" sz="2100">
                <a:ea charset="-120" typeface="新細明體"/>
              </a:rPr>
              <a:t>	(ell)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ea charset="-120" typeface="新細明體"/>
              </a:rPr>
              <a:t>	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c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wint_t</a:t>
            </a:r>
          </a:p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ea charset="-120" typeface="新細明體"/>
              </a:rPr>
              <a:t>	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wchar_t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ea charset="-120" typeface="新細明體"/>
              </a:rPr>
              <a:t>	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100">
                <a:ea charset="-120" typeface="新細明體"/>
              </a:rPr>
              <a:t>	no effect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1900">
                <a:ea charset="-120" typeface="新細明體"/>
              </a:rPr>
              <a:t>	</a:t>
            </a:r>
            <a:r>
              <a:rPr baseline="30000" dirty="0" lang="en-US" smtClean="0" sz="1900">
                <a:ea charset="-120" typeface="新細明體"/>
              </a:rPr>
              <a:t>†</a:t>
            </a:r>
            <a:r>
              <a:rPr dirty="0" lang="en-US" smtClean="0" sz="1900">
                <a:ea charset="-120" typeface="新細明體"/>
              </a:rPr>
              <a:t>C99 only </a:t>
            </a:r>
          </a:p>
        </p:txBody>
      </p:sp>
      <p:sp>
        <p:nvSpPr>
          <p:cNvPr id="376" name="Text Box 37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77" name="Text Box 37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 Box 37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379" name="Text Box 379"/>
          <p:cNvSpPr>
            <a:spLocks/>
          </p:cNvSpPr>
          <p:nvPr>
            <p:ph type="obj"/>
          </p:nvPr>
        </p:nvSpPr>
        <p:spPr>
          <a:xfrm>
            <a:off x="685800" y="1524000"/>
            <a:ext cx="8153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 	Length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Modifier	Conversion Specifiers	                       Meaning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ll</a:t>
            </a:r>
            <a:r>
              <a:rPr baseline="30000" dirty="0" lang="en-US" smtClean="0" sz="2100">
                <a:ea charset="-120" typeface="新細明體"/>
              </a:rPr>
              <a:t>†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,</a:t>
            </a:r>
          </a:p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dirty="0" i="1" lang="en-US" smtClean="0" sz="2100">
                <a:ea charset="-120" typeface="新細明體"/>
              </a:rPr>
              <a:t>	(ell-ell)</a:t>
            </a:r>
            <a:r>
              <a:rPr dirty="0" lang="en-US" smtClean="0" sz="2100">
                <a:ea charset="-120" typeface="新細明體"/>
              </a:rPr>
              <a:t>	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	</a:t>
            </a:r>
          </a:p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ea charset="-120" typeface="新細明體"/>
              </a:rPr>
              <a:t>	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j</a:t>
            </a:r>
            <a:r>
              <a:rPr baseline="30000" dirty="0" lang="en-US" smtClean="0" sz="2100">
                <a:ea charset="-120" typeface="新細明體"/>
              </a:rPr>
              <a:t>†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intmax_t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uintmax_t</a:t>
            </a:r>
          </a:p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ea charset="-120" typeface="新細明體"/>
              </a:rPr>
              <a:t>	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intmax_t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z</a:t>
            </a:r>
            <a:r>
              <a:rPr baseline="30000" dirty="0" lang="en-US" smtClean="0" sz="2100">
                <a:ea charset="-120" typeface="新細明體"/>
              </a:rPr>
              <a:t>†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size_t</a:t>
            </a:r>
          </a:p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ea charset="-120" typeface="新細明體"/>
              </a:rPr>
              <a:t>	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size_t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t</a:t>
            </a:r>
            <a:r>
              <a:rPr baseline="30000" dirty="0" lang="en-US" smtClean="0" sz="2100">
                <a:ea charset="-120" typeface="新細明體"/>
              </a:rPr>
              <a:t>†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ptrdiff_t</a:t>
            </a:r>
          </a:p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ea charset="-120" typeface="新細明體"/>
              </a:rPr>
              <a:t>	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ptrdiff_t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L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double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1900">
                <a:ea charset="-120" typeface="新細明體"/>
              </a:rPr>
              <a:t>	</a:t>
            </a:r>
            <a:r>
              <a:rPr baseline="30000" dirty="0" lang="en-US" smtClean="0" sz="1900">
                <a:ea charset="-120" typeface="新細明體"/>
              </a:rPr>
              <a:t>†</a:t>
            </a:r>
            <a:r>
              <a:rPr dirty="0" lang="en-US" smtClean="0" sz="1900">
                <a:ea charset="-120" typeface="新細明體"/>
              </a:rPr>
              <a:t>C99 only 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endParaRPr dirty="0" lang="en-US" smtClean="0" sz="1900">
              <a:ea charset="-120" typeface="新細明體"/>
            </a:endParaRPr>
          </a:p>
        </p:txBody>
      </p:sp>
      <p:sp>
        <p:nvSpPr>
          <p:cNvPr id="380" name="Text Box 38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81" name="Text Box 38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 Box 38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383" name="Text Box 38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Conversion specifier.</a:t>
            </a:r>
            <a:r>
              <a:rPr dirty="0" lang="en-US" smtClean="0">
                <a:ea charset="-120" typeface="新細明體"/>
              </a:rPr>
              <a:t> Must be one of the characters in the following table. 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</a:t>
            </a:r>
            <a:r>
              <a:rPr b="1" dirty="0" i="1" lang="en-US" smtClean="0" sz="2100">
                <a:effectLst>
                  <a:outerShdw algn="tl" blurRad="38100" dir="2700000" dist="38100">
                    <a:srgbClr val="C0C0C0"/>
                  </a:outerShdw>
                </a:effectLst>
                <a:ea charset="-120" typeface="新細明體"/>
              </a:rPr>
              <a:t>Conversion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</a:t>
            </a:r>
            <a:r>
              <a:rPr b="1" dirty="0" i="1" lang="en-US" smtClean="0" sz="2100">
                <a:effectLst>
                  <a:outerShdw algn="tl" blurRad="38100" dir="2700000" dist="38100">
                    <a:srgbClr val="C0C0C0"/>
                  </a:outerShdw>
                </a:effectLst>
                <a:ea charset="-120" typeface="新細明體"/>
              </a:rPr>
              <a:t>Specifier	</a:t>
            </a:r>
            <a:r>
              <a:rPr b="1" dirty="0" i="1" lang="en-US" smtClean="0" sz="2100">
                <a:ea charset="-120" typeface="新細明體"/>
              </a:rPr>
              <a:t>                                    </a:t>
            </a:r>
            <a:r>
              <a:rPr b="1" dirty="0" i="1" lang="en-US" smtClean="0" sz="2100" u="sng">
                <a:effectLst>
                  <a:outerShdw algn="tl" blurRad="38100" dir="2700000" dist="38100">
                    <a:srgbClr val="C0C0C0"/>
                  </a:outerShdw>
                </a:effectLst>
                <a:ea charset="-120" typeface="新細明體"/>
              </a:rPr>
              <a:t>Meaning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d</a:t>
            </a:r>
            <a:r>
              <a:rPr b="1" dirty="0" lang="en-US" smtClean="0" sz="2100">
                <a:solidFill>
                  <a:srgbClr val="FF7706"/>
                </a:solidFill>
                <a:ea charset="-120" typeface="新細明體"/>
              </a:rPr>
              <a:t>, 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100">
                <a:ea charset="-120" typeface="新細明體"/>
              </a:rPr>
              <a:t>		Converts an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 value to decimal form.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o</a:t>
            </a:r>
            <a:r>
              <a:rPr b="1" dirty="0" lang="en-US" smtClean="0" sz="2100">
                <a:solidFill>
                  <a:srgbClr val="FF7706"/>
                </a:solidFill>
                <a:ea charset="-120" typeface="新細明體"/>
              </a:rPr>
              <a:t>, 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u</a:t>
            </a:r>
            <a:r>
              <a:rPr b="1" dirty="0" lang="en-US" smtClean="0" sz="2100">
                <a:solidFill>
                  <a:srgbClr val="FF7706"/>
                </a:solidFill>
                <a:ea charset="-120" typeface="新細明體"/>
              </a:rPr>
              <a:t>, 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x</a:t>
            </a:r>
            <a:r>
              <a:rPr b="1" dirty="0" lang="en-US" smtClean="0" sz="2100">
                <a:solidFill>
                  <a:srgbClr val="FF7706"/>
                </a:solidFill>
                <a:ea charset="-120" typeface="新細明體"/>
              </a:rPr>
              <a:t>, 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	Converts an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 value to base 8 (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100">
                <a:ea charset="-120" typeface="新細明體"/>
              </a:rPr>
              <a:t>), 			base 10 (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100">
                <a:ea charset="-120" typeface="新細明體"/>
              </a:rPr>
              <a:t>), or base 16 (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).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 displays the 			hexadecimal digits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100">
                <a:ea charset="-120" typeface="新細明體"/>
              </a:rPr>
              <a:t>–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100">
                <a:ea charset="-120" typeface="新細明體"/>
              </a:rPr>
              <a:t> in lower case;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 displays 			them in upper case.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f</a:t>
            </a:r>
            <a:r>
              <a:rPr b="1" dirty="0" lang="en-US" smtClean="0" sz="2100">
                <a:solidFill>
                  <a:srgbClr val="FF7706"/>
                </a:solidFill>
                <a:ea charset="-120" typeface="新細明體"/>
              </a:rPr>
              <a:t>, 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F</a:t>
            </a:r>
            <a:r>
              <a:rPr baseline="30000" dirty="0" lang="en-US" smtClean="0" sz="2100">
                <a:ea charset="-120" typeface="新細明體"/>
              </a:rPr>
              <a:t>†	</a:t>
            </a:r>
            <a:r>
              <a:rPr dirty="0" lang="en-US" smtClean="0" sz="2100">
                <a:ea charset="-120" typeface="新細明體"/>
              </a:rPr>
              <a:t>	Converts a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double</a:t>
            </a:r>
            <a:r>
              <a:rPr dirty="0" lang="en-US" smtClean="0" sz="2100">
                <a:ea charset="-120" typeface="新細明體"/>
              </a:rPr>
              <a:t> value to decimal form, putting 		the decimal point in the correct position. If no 			precision is specified, displays six digits after the 			decimal point.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baseline="30000" dirty="0" lang="en-US" smtClean="0" sz="1900">
                <a:ea charset="-120" typeface="新細明體"/>
              </a:rPr>
              <a:t>†</a:t>
            </a:r>
            <a:r>
              <a:rPr dirty="0" lang="en-US" smtClean="0" sz="1900">
                <a:ea charset="-120" typeface="新細明體"/>
              </a:rPr>
              <a:t>C99 only</a:t>
            </a:r>
            <a:r>
              <a:rPr dirty="0" lang="en-US" smtClean="0" sz="2100">
                <a:ea charset="-120" typeface="新細明體"/>
              </a:rPr>
              <a:t>	</a:t>
            </a:r>
          </a:p>
        </p:txBody>
      </p:sp>
      <p:sp>
        <p:nvSpPr>
          <p:cNvPr id="384" name="Text Box 38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85" name="Text Box 38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 Box 38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387" name="Text Box 38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Conversion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Specifier	                                    Meaning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e</a:t>
            </a:r>
            <a:r>
              <a:rPr b="1" dirty="0" lang="en-US" smtClean="0" sz="2100">
                <a:solidFill>
                  <a:srgbClr val="FF7706"/>
                </a:solidFill>
                <a:ea charset="-120" typeface="新細明體"/>
              </a:rPr>
              <a:t>, 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100">
                <a:ea charset="-120" typeface="新細明體"/>
              </a:rPr>
              <a:t>	Converts a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double</a:t>
            </a:r>
            <a:r>
              <a:rPr dirty="0" lang="en-US" smtClean="0" sz="2100">
                <a:ea charset="-120" typeface="新細明體"/>
              </a:rPr>
              <a:t> value to scientific notation. If no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precision is specified, displays six digits after the 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decimal point. If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100">
                <a:ea charset="-120" typeface="新細明體"/>
              </a:rPr>
              <a:t> is chosen, the exponent is preceded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by the letter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100">
                <a:ea charset="-120" typeface="新細明體"/>
              </a:rPr>
              <a:t>; if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100">
                <a:ea charset="-120" typeface="新細明體"/>
              </a:rPr>
              <a:t> is chosen, the exponent is preceded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by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100">
                <a:ea charset="-120" typeface="新細明體"/>
              </a:rPr>
              <a:t>.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g</a:t>
            </a:r>
            <a:r>
              <a:rPr b="1" dirty="0" lang="en-US" smtClean="0" sz="2100">
                <a:solidFill>
                  <a:srgbClr val="FF7706"/>
                </a:solidFill>
                <a:ea charset="-120" typeface="新細明體"/>
              </a:rPr>
              <a:t>, 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100">
                <a:ea charset="-120" typeface="新細明體"/>
              </a:rPr>
              <a:t> converts a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double</a:t>
            </a:r>
            <a:r>
              <a:rPr dirty="0" lang="en-US" smtClean="0" sz="2100">
                <a:ea charset="-120" typeface="新細明體"/>
              </a:rPr>
              <a:t> value to either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100">
                <a:ea charset="-120" typeface="新細明體"/>
              </a:rPr>
              <a:t> form or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100">
                <a:ea charset="-120" typeface="新細明體"/>
              </a:rPr>
              <a:t> form.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	G</a:t>
            </a:r>
            <a:r>
              <a:rPr dirty="0" lang="en-US" smtClean="0" sz="2100">
                <a:ea charset="-120" typeface="新細明體"/>
              </a:rPr>
              <a:t> chooses between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100">
                <a:ea charset="-120" typeface="新細明體"/>
              </a:rPr>
              <a:t> and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100">
                <a:ea charset="-120" typeface="新細明體"/>
              </a:rPr>
              <a:t> forms.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a</a:t>
            </a:r>
            <a:r>
              <a:rPr baseline="30000" dirty="0" lang="en-US" smtClean="0" sz="2100">
                <a:ea charset="-120" typeface="新細明體"/>
              </a:rPr>
              <a:t>†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A</a:t>
            </a:r>
            <a:r>
              <a:rPr baseline="30000" dirty="0" lang="en-US" smtClean="0" sz="2100">
                <a:ea charset="-120" typeface="新細明體"/>
              </a:rPr>
              <a:t>†</a:t>
            </a:r>
            <a:r>
              <a:rPr dirty="0" lang="en-US" smtClean="0" sz="2100">
                <a:ea charset="-120" typeface="新細明體"/>
              </a:rPr>
              <a:t>	Converts a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double</a:t>
            </a:r>
            <a:r>
              <a:rPr dirty="0" lang="en-US" smtClean="0" sz="2100">
                <a:ea charset="-120" typeface="新細明體"/>
              </a:rPr>
              <a:t> value to hexadecimal scientific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notation using the form [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-</a:t>
            </a:r>
            <a:r>
              <a:rPr dirty="0" lang="en-US" smtClean="0" sz="2100">
                <a:ea charset="-120" typeface="新細明體"/>
              </a:rPr>
              <a:t>]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0x</a:t>
            </a:r>
            <a:r>
              <a:rPr dirty="0" i="1" lang="en-US" smtClean="0" sz="2100">
                <a:ea charset="-120" typeface="新細明體"/>
              </a:rPr>
              <a:t>h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.</a:t>
            </a:r>
            <a:r>
              <a:rPr dirty="0" i="1" lang="en-US" smtClean="0" sz="2100">
                <a:ea charset="-120" typeface="新細明體"/>
              </a:rPr>
              <a:t>hhhh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 sz="2100">
                <a:ea charset="-120" typeface="新細明體"/>
              </a:rPr>
              <a:t>±</a:t>
            </a:r>
            <a:r>
              <a:rPr dirty="0" i="1" lang="en-US" smtClean="0" sz="2100">
                <a:ea charset="-120" typeface="新細明體"/>
              </a:rPr>
              <a:t>d</a:t>
            </a:r>
            <a:r>
              <a:rPr dirty="0" lang="en-US" smtClean="0" sz="2100">
                <a:ea charset="-120" typeface="新細明體"/>
              </a:rPr>
              <a:t>.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100">
                <a:ea charset="-120" typeface="新細明體"/>
              </a:rPr>
              <a:t> displays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baseline="30000" dirty="0" lang="en-US" smtClean="0" sz="2400" u="sng">
                <a:ea charset="-120" typeface="新細明體"/>
              </a:rPr>
              <a:t>†</a:t>
            </a:r>
            <a:r>
              <a:rPr dirty="0" lang="en-US" smtClean="0" sz="2400" u="sng">
                <a:ea charset="-120" typeface="新細明體"/>
              </a:rPr>
              <a:t>C99 only </a:t>
            </a:r>
            <a:r>
              <a:rPr dirty="0" lang="en-US" smtClean="0" sz="2100">
                <a:ea charset="-120" typeface="新細明體"/>
              </a:rPr>
              <a:t>the hex digits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100">
                <a:ea charset="-120" typeface="新細明體"/>
              </a:rPr>
              <a:t>–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100">
                <a:ea charset="-120" typeface="新細明體"/>
              </a:rPr>
              <a:t> in lower case;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100">
                <a:ea charset="-120" typeface="新細明體"/>
              </a:rPr>
              <a:t> displays them in 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upper case. The choice of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100">
                <a:ea charset="-120" typeface="新細明體"/>
              </a:rPr>
              <a:t> or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100">
                <a:ea charset="-120" typeface="新細明體"/>
              </a:rPr>
              <a:t> also affects the case of 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the letters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 and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 sz="2100">
                <a:ea charset="-120" typeface="新細明體"/>
              </a:rPr>
              <a:t>.</a:t>
            </a:r>
          </a:p>
          <a:p>
            <a:pPr indent="0" marL="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1500">
                <a:ea charset="-120" typeface="新細明體"/>
              </a:rPr>
              <a:t>0x1.999999999999</a:t>
            </a:r>
            <a:r>
              <a:rPr dirty="0" lang="en-US" smtClean="0" sz="1500">
                <a:solidFill>
                  <a:srgbClr val="FF0000"/>
                </a:solidFill>
                <a:ea charset="-120" typeface="新細明體"/>
              </a:rPr>
              <a:t>a</a:t>
            </a:r>
            <a:r>
              <a:rPr dirty="0" lang="en-US" smtClean="0" sz="1500">
                <a:ea charset="-120" typeface="新細明體"/>
              </a:rPr>
              <a:t>p-4=1.1001</a:t>
            </a:r>
            <a:r>
              <a:rPr dirty="0" lang="en-US" smtClean="0" sz="1500" u="sng">
                <a:ea charset="-120" typeface="新細明體"/>
              </a:rPr>
              <a:t>1001</a:t>
            </a:r>
            <a:r>
              <a:rPr dirty="0" lang="en-US" smtClean="0" sz="1500">
                <a:ea charset="-120" typeface="新細明體"/>
              </a:rPr>
              <a:t>1001</a:t>
            </a:r>
            <a:r>
              <a:rPr dirty="0" lang="en-US" smtClean="0" sz="1500" u="sng">
                <a:ea charset="-120" typeface="新細明體"/>
              </a:rPr>
              <a:t>1001</a:t>
            </a:r>
            <a:r>
              <a:rPr dirty="0" lang="en-US" smtClean="0" sz="1500">
                <a:ea charset="-120" typeface="新細明體"/>
              </a:rPr>
              <a:t>1001</a:t>
            </a:r>
            <a:r>
              <a:rPr dirty="0" lang="en-US" smtClean="0" sz="1500" u="sng">
                <a:ea charset="-120" typeface="新細明體"/>
              </a:rPr>
              <a:t>1001</a:t>
            </a:r>
            <a:r>
              <a:rPr dirty="0" lang="en-US" smtClean="0" sz="1500">
                <a:ea charset="-120" typeface="新細明體"/>
              </a:rPr>
              <a:t>1001</a:t>
            </a:r>
            <a:r>
              <a:rPr dirty="0" lang="en-US" smtClean="0" sz="1500" u="sng">
                <a:ea charset="-120" typeface="新細明體"/>
              </a:rPr>
              <a:t>1001</a:t>
            </a:r>
            <a:r>
              <a:rPr dirty="0" lang="en-US" smtClean="0" sz="1500">
                <a:ea charset="-120" typeface="新細明體"/>
              </a:rPr>
              <a:t>1001</a:t>
            </a:r>
            <a:r>
              <a:rPr dirty="0" lang="en-US" smtClean="0" sz="1500" u="sng">
                <a:ea charset="-120" typeface="新細明體"/>
              </a:rPr>
              <a:t>1001</a:t>
            </a:r>
            <a:r>
              <a:rPr dirty="0" lang="en-US" smtClean="0" sz="1500">
                <a:ea charset="-120" typeface="新細明體"/>
              </a:rPr>
              <a:t>1001</a:t>
            </a:r>
            <a:r>
              <a:rPr dirty="0" lang="en-US" smtClean="0" sz="1500" u="sng">
                <a:ea charset="-120" typeface="新細明體"/>
              </a:rPr>
              <a:t>1001</a:t>
            </a:r>
            <a:r>
              <a:rPr dirty="0" lang="en-US" smtClean="0" sz="1500">
                <a:solidFill>
                  <a:srgbClr val="FF0000"/>
                </a:solidFill>
                <a:ea charset="-120" typeface="新細明體"/>
              </a:rPr>
              <a:t>101</a:t>
            </a:r>
            <a:r>
              <a:rPr dirty="0" lang="en-US" smtClean="0" sz="1500">
                <a:ea charset="-120" typeface="新細明體"/>
              </a:rPr>
              <a:t> x 2</a:t>
            </a:r>
            <a:r>
              <a:rPr baseline="30000" dirty="0" lang="en-US" smtClean="0" sz="1500">
                <a:ea charset="-120" typeface="新細明體"/>
              </a:rPr>
              <a:t>-4</a:t>
            </a:r>
            <a:r>
              <a:rPr dirty="0" lang="en-US" smtClean="0" sz="1500">
                <a:ea charset="-120" typeface="新細明體"/>
              </a:rPr>
              <a:t>.</a:t>
            </a:r>
          </a:p>
          <a:p>
            <a:pPr indent="0" marL="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500">
                <a:ea charset="-120" typeface="新細明體"/>
              </a:rPr>
              <a:t>http://www.exploringbinary.com/hexadecimal-floating-point-constants/</a:t>
            </a:r>
          </a:p>
        </p:txBody>
      </p:sp>
      <p:sp>
        <p:nvSpPr>
          <p:cNvPr id="388" name="Text Box 38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89" name="Text Box 38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 Box 39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391" name="Text Box 39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Conversion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Specifier	                                    Meaning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c</a:t>
            </a:r>
            <a:r>
              <a:rPr dirty="0" lang="en-US" smtClean="0" sz="2100">
                <a:ea charset="-120" typeface="新細明體"/>
              </a:rPr>
              <a:t>	Displays an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 value as an unsigned character.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 sz="2100">
                <a:ea charset="-120" typeface="新細明體"/>
              </a:rPr>
              <a:t>	Writes the characters pointed to by the argument. Stops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writing when the number of bytes specified by the 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precision (if present) is reached or a null character is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encountered.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 sz="2100">
                <a:ea charset="-120" typeface="新細明體"/>
              </a:rPr>
              <a:t>	Converts a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void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100">
                <a:ea charset="-120" typeface="新細明體"/>
              </a:rPr>
              <a:t> value to printable form.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4000">
                <a:solidFill>
                  <a:srgbClr val="B82F25"/>
                </a:solidFill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100">
                <a:ea charset="-120" typeface="新細明體"/>
              </a:rPr>
              <a:t>	The corresponding argument must point to an object of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type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. Stores in this object the number of characters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written so far by this call of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 sz="2100">
                <a:ea charset="-120" typeface="新細明體"/>
              </a:rPr>
              <a:t>; produces no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output.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</a:t>
            </a:r>
            <a:r>
              <a:rPr b="1" dirty="0" lang="en-US" smtClean="0" sz="2100">
                <a:solidFill>
                  <a:srgbClr val="FF7706"/>
                </a:solidFill>
                <a:latin charset="0" pitchFamily="49" typeface="Courier New"/>
                <a:ea charset="-120" typeface="新細明體"/>
              </a:rPr>
              <a:t>%</a:t>
            </a:r>
            <a:r>
              <a:rPr dirty="0" lang="en-US" smtClean="0" sz="2100">
                <a:ea charset="-120" typeface="新細明體"/>
              </a:rPr>
              <a:t>	Writes the character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%</a:t>
            </a:r>
            <a:r>
              <a:rPr dirty="0" lang="en-US" smtClean="0" sz="2100">
                <a:ea charset="-120" typeface="新細明體"/>
              </a:rPr>
              <a:t>.	</a:t>
            </a:r>
          </a:p>
        </p:txBody>
      </p:sp>
      <p:sp>
        <p:nvSpPr>
          <p:cNvPr id="392" name="Text Box 39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93" name="Text Box 39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 Box 39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C99 Changes to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/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Conversion Specifications</a:t>
            </a:r>
          </a:p>
        </p:txBody>
      </p:sp>
      <p:sp>
        <p:nvSpPr>
          <p:cNvPr id="395" name="Text Box 395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C99 changes to the conversion specifications for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fprintf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Additional length modifiers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Additional conversion specifiers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Ability to write infinity and NaN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Support for wide characters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Previously undefined conversion specifications now allowed</a:t>
            </a:r>
          </a:p>
          <a:p>
            <a:pPr indent="-285750" lvl="1" marL="742950"/>
            <a:endParaRPr dirty="0" lang="en-US" smtClean="0">
              <a:ea charset="-120" typeface="新細明體"/>
            </a:endParaRPr>
          </a:p>
        </p:txBody>
      </p:sp>
      <p:sp>
        <p:nvSpPr>
          <p:cNvPr id="396" name="Text Box 39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97" name="Text Box 39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 Box 39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Examples of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/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Conversion Specifications</a:t>
            </a:r>
          </a:p>
        </p:txBody>
      </p:sp>
      <p:sp>
        <p:nvSpPr>
          <p:cNvPr id="399" name="Text Box 399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Examples showing the effect of the minimum field width and precision on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%s</a:t>
            </a:r>
            <a:r>
              <a:rPr dirty="0" lang="en-US" smtClean="0">
                <a:ea charset="-120" typeface="新細明體"/>
              </a:rPr>
              <a:t> conversion: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b="1" dirty="0" i="1" lang="en-US" smtClean="0" sz="2400">
                <a:ea charset="-120" typeface="新細明體"/>
              </a:rPr>
              <a:t>		                           Result of Applying      Result of Applying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400">
                <a:ea charset="-120" typeface="新細明體"/>
              </a:rPr>
              <a:t>		 Conversion           Conversion to              Conversion to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400">
                <a:ea charset="-120" typeface="新細明體"/>
              </a:rPr>
              <a:t>		Specification             </a:t>
            </a:r>
            <a:r>
              <a:rPr b="1" dirty="0" lang="en-US" smtClean="0" sz="2400">
                <a:latin charset="0" pitchFamily="49" typeface="Courier New"/>
                <a:ea charset="-120" typeface="新細明體"/>
              </a:rPr>
              <a:t>"bogus"</a:t>
            </a:r>
            <a:r>
              <a:rPr b="1" dirty="0" i="1" lang="en-US" smtClean="0" sz="2400">
                <a:ea charset="-120" typeface="新細明體"/>
              </a:rPr>
              <a:t>                 </a:t>
            </a:r>
            <a:r>
              <a:rPr b="1" dirty="0" lang="en-US" smtClean="0" sz="2400">
                <a:latin charset="0" pitchFamily="49" typeface="Courier New"/>
                <a:ea charset="-120" typeface="新細明體"/>
              </a:rPr>
              <a:t>"buzzword"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   %6s	•bogus	buzzword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  %-6s	bogus•	buzzword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  %.4s	bogu 	buzz 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 %6.4s	••bogu	••buzz 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	%-6.4s	bogu••	buzz••  </a:t>
            </a:r>
          </a:p>
        </p:txBody>
      </p:sp>
      <p:sp>
        <p:nvSpPr>
          <p:cNvPr id="400" name="Text Box 40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01" name="Text Box 40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 Box 40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Examples of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/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Conversion Specifications</a:t>
            </a:r>
          </a:p>
        </p:txBody>
      </p:sp>
      <p:sp>
        <p:nvSpPr>
          <p:cNvPr id="403" name="Text Box 403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300">
                <a:ea charset="-120" typeface="新細明體"/>
              </a:rPr>
              <a:t>how the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%g</a:t>
            </a:r>
            <a:r>
              <a:rPr dirty="0" lang="en-US" smtClean="0" sz="2300">
                <a:ea charset="-120" typeface="新細明體"/>
              </a:rPr>
              <a:t> conversion displays some numbers in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%e</a:t>
            </a:r>
            <a:r>
              <a:rPr dirty="0" lang="en-US" smtClean="0" sz="2300">
                <a:ea charset="-120" typeface="新細明體"/>
              </a:rPr>
              <a:t> form and others in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%f</a:t>
            </a:r>
            <a:r>
              <a:rPr dirty="0" lang="en-US" smtClean="0" sz="2300">
                <a:ea charset="-120" typeface="新細明體"/>
              </a:rPr>
              <a:t> form</a:t>
            </a:r>
            <a:r>
              <a:rPr dirty="0" lang="en-US" smtClean="0" sz="2300">
                <a:ea charset="-120" typeface="新細明體"/>
              </a:rPr>
              <a:t>: (if num’s exponent &lt;-4 or </a:t>
            </a:r>
            <a:r>
              <a:rPr dirty="0" lang="en-US" smtClean="0" sz="2300">
                <a:ea charset="-120" typeface="新細明體"/>
              </a:rPr>
              <a:t> </a:t>
            </a:r>
            <a:r>
              <a:rPr dirty="0" lang="en-US" smtClean="0" sz="2300">
                <a:ea charset="-120" typeface="新細明體"/>
              </a:rPr>
              <a:t>precision)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b="1" dirty="0" i="1" lang="en-US" smtClean="0" sz="1900">
                <a:ea charset="-120" typeface="新細明體"/>
              </a:rPr>
              <a:t>		                                           Result of Applying </a:t>
            </a:r>
            <a:r>
              <a:rPr b="1" dirty="0" lang="en-US" smtClean="0" sz="1900">
                <a:latin charset="0" pitchFamily="49" typeface="Courier New"/>
                <a:ea charset="-120" typeface="新細明體"/>
              </a:rPr>
              <a:t>%.4g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b="1" dirty="0" i="1" lang="en-US" smtClean="0" sz="1900">
                <a:ea charset="-120" typeface="新細明體"/>
              </a:rPr>
              <a:t>		           Number                    Conversion to Number</a:t>
            </a:r>
          </a:p>
          <a:p>
            <a:pPr indent="-342900" marL="342900">
              <a:lnSpc>
                <a:spcPct val="70000"/>
              </a:lnSpc>
              <a:spcBef>
                <a:spcPts val="800"/>
              </a:spcBef>
              <a:buNone/>
            </a:pPr>
            <a:r>
              <a:rPr dirty="0" lang="en-US" smtClean="0" sz="1900">
                <a:ea charset="-120" typeface="新細明體"/>
              </a:rPr>
              <a:t>		123456.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	1.235e+05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1900">
                <a:ea charset="-120" typeface="新細明體"/>
              </a:rPr>
              <a:t>	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900">
                <a:ea charset="-120" typeface="新細明體"/>
              </a:rPr>
              <a:t>12345.6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1.235e+04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1900">
                <a:ea charset="-120" typeface="新細明體"/>
              </a:rPr>
              <a:t>	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1900">
                <a:ea charset="-120" typeface="新細明體"/>
              </a:rPr>
              <a:t>1234.56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1235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1900">
                <a:ea charset="-120" typeface="新細明體"/>
              </a:rPr>
              <a:t>	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  </a:t>
            </a:r>
            <a:r>
              <a:rPr dirty="0" lang="en-US" smtClean="0" sz="1900">
                <a:ea charset="-120" typeface="新細明體"/>
              </a:rPr>
              <a:t>123.456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123.5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1900">
                <a:ea charset="-120" typeface="新細明體"/>
              </a:rPr>
              <a:t>	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   </a:t>
            </a:r>
            <a:r>
              <a:rPr dirty="0" lang="en-US" smtClean="0" sz="1900">
                <a:ea charset="-120" typeface="新細明體"/>
              </a:rPr>
              <a:t>12.3456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12.35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1900">
                <a:ea charset="-120" typeface="新細明體"/>
              </a:rPr>
              <a:t>	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    </a:t>
            </a:r>
            <a:r>
              <a:rPr dirty="0" lang="en-US" smtClean="0" sz="1900">
                <a:ea charset="-120" typeface="新細明體"/>
              </a:rPr>
              <a:t>1.23456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1.235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1900">
                <a:ea charset="-120" typeface="新細明體"/>
              </a:rPr>
              <a:t>	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     </a:t>
            </a:r>
            <a:r>
              <a:rPr dirty="0" lang="en-US" smtClean="0" sz="1900">
                <a:ea charset="-120" typeface="新細明體"/>
              </a:rPr>
              <a:t>.123456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0.1235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1900">
                <a:ea charset="-120" typeface="新細明體"/>
              </a:rPr>
              <a:t>	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     </a:t>
            </a:r>
            <a:r>
              <a:rPr dirty="0" lang="en-US" smtClean="0" sz="1900">
                <a:ea charset="-120" typeface="新細明體"/>
              </a:rPr>
              <a:t>.0123456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0.01235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1900">
                <a:ea charset="-120" typeface="新細明體"/>
              </a:rPr>
              <a:t>	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     </a:t>
            </a:r>
            <a:r>
              <a:rPr dirty="0" lang="en-US" smtClean="0" sz="1900">
                <a:ea charset="-120" typeface="新細明體"/>
              </a:rPr>
              <a:t>.00123456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0.001235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1900">
                <a:ea charset="-120" typeface="新細明體"/>
              </a:rPr>
              <a:t>	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     </a:t>
            </a:r>
            <a:r>
              <a:rPr dirty="0" lang="en-US" smtClean="0" sz="1900">
                <a:ea charset="-120" typeface="新細明體"/>
              </a:rPr>
              <a:t>.000123456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0.0001235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1900">
                <a:ea charset="-120" typeface="新細明體"/>
              </a:rPr>
              <a:t>	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     </a:t>
            </a:r>
            <a:r>
              <a:rPr dirty="0" lang="en-US" smtClean="0" sz="1900">
                <a:ea charset="-120" typeface="新細明體"/>
              </a:rPr>
              <a:t>.0000123456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1.235e-05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1900">
                <a:ea charset="-120" typeface="新細明體"/>
              </a:rPr>
              <a:t>	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      </a:t>
            </a:r>
            <a:r>
              <a:rPr dirty="0" lang="en-US" smtClean="0" sz="1900">
                <a:ea charset="-120" typeface="新細明體"/>
              </a:rPr>
              <a:t>.00000123456	</a:t>
            </a:r>
            <a:r>
              <a:rPr dirty="0" lang="en-US" smtClean="0" sz="1900">
                <a:latin charset="0" pitchFamily="49" typeface="Courier New"/>
                <a:ea charset="-120" typeface="新細明體"/>
              </a:rPr>
              <a:t>1.235e-06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endParaRPr dirty="0" lang="en-US" smtClean="0" sz="1900">
              <a:ea charset="-120" typeface="新細明體"/>
            </a:endParaRPr>
          </a:p>
        </p:txBody>
      </p:sp>
      <p:sp>
        <p:nvSpPr>
          <p:cNvPr id="404" name="Text Box 40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05" name="Text Box 40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 Box 40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Examples of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/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Conversion Specifications</a:t>
            </a:r>
          </a:p>
        </p:txBody>
      </p:sp>
      <p:sp>
        <p:nvSpPr>
          <p:cNvPr id="407" name="Text Box 407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minimum field width and precision are usually embedded in the format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Putting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>
                <a:ea charset="-120" typeface="新細明體"/>
              </a:rPr>
              <a:t> character where either number would normally go allows us to specify it as an argument </a:t>
            </a:r>
            <a:r>
              <a:rPr dirty="0" i="1" lang="en-US" smtClean="0">
                <a:ea charset="-120" typeface="新細明體"/>
              </a:rPr>
              <a:t>after</a:t>
            </a:r>
            <a:r>
              <a:rPr dirty="0" lang="en-US" smtClean="0">
                <a:ea charset="-120" typeface="新細明體"/>
              </a:rPr>
              <a:t> the format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Calls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printf</a:t>
            </a:r>
            <a:r>
              <a:rPr dirty="0" lang="en-US" smtClean="0">
                <a:ea charset="-120" typeface="新細明體"/>
              </a:rPr>
              <a:t> that produce the same output: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printf("%6.4d", i);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printf("%*.4d", 6, i);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printf("%6.*d", 4, i);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printf("%*.*d", 6, 4, i);</a:t>
            </a:r>
          </a:p>
        </p:txBody>
      </p:sp>
      <p:sp>
        <p:nvSpPr>
          <p:cNvPr id="408" name="Text Box 40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09" name="Text Box 40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 Box 41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Examples of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/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Conversion Specifications</a:t>
            </a:r>
          </a:p>
        </p:txBody>
      </p:sp>
      <p:sp>
        <p:nvSpPr>
          <p:cNvPr id="411" name="Text Box 411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major advantage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>
                <a:ea charset="-120" typeface="新細明體"/>
              </a:rPr>
              <a:t> is that it allows us to use a macro to specify the width or precision: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printf("%*d",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WIDTH,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i);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width or precision can even be computed during program execution: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printf("%*d",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page_width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/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num_cols,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i);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412" name="Text Box 41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13" name="Text Box 41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11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Standard Streams and Redirection</a:t>
            </a:r>
          </a:p>
        </p:txBody>
      </p:sp>
      <p:sp>
        <p:nvSpPr>
          <p:cNvPr id="120" name="Text Box 12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I/O functions discussed in previous chapters obtain input from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stdin</a:t>
            </a:r>
            <a:r>
              <a:rPr dirty="0" lang="en-US" smtClean="0">
                <a:ea charset="-120" typeface="新細明體"/>
              </a:rPr>
              <a:t> and send output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stdout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Many operating systems allow these default meanings to be changed via a mechanism known as </a:t>
            </a:r>
            <a:r>
              <a:rPr b="1" dirty="0" i="1" lang="en-US" smtClean="0">
                <a:ea charset="-120" typeface="新細明體"/>
              </a:rPr>
              <a:t>redirection.</a:t>
            </a:r>
          </a:p>
        </p:txBody>
      </p:sp>
      <p:sp>
        <p:nvSpPr>
          <p:cNvPr id="121" name="Text Box 12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22" name="Text Box 12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 Box 41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Examples of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/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Conversion Specifications</a:t>
            </a:r>
          </a:p>
        </p:txBody>
      </p:sp>
      <p:sp>
        <p:nvSpPr>
          <p:cNvPr id="415" name="Text Box 415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%p</a:t>
            </a:r>
            <a:r>
              <a:rPr dirty="0" lang="en-US" smtClean="0">
                <a:ea charset="-120" typeface="新細明體"/>
              </a:rPr>
              <a:t> conversion is used to print the value of a pointer: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printf("%p", (void *) ptr);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displays value of ptr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pointer is likely to be shown as an octal or hexadecimal number.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416" name="Text Box 41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17" name="Text Box 41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 Box 4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Examples of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/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Conversion Specifications</a:t>
            </a:r>
          </a:p>
        </p:txBody>
      </p:sp>
      <p:sp>
        <p:nvSpPr>
          <p:cNvPr id="419" name="Text Box 419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%n</a:t>
            </a:r>
            <a:r>
              <a:rPr dirty="0" lang="en-US" smtClean="0">
                <a:ea charset="-120" typeface="新細明體"/>
              </a:rPr>
              <a:t> conversion is used to find out how many characters have been printed so far by 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After the following call, the value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len</a:t>
            </a:r>
            <a:r>
              <a:rPr dirty="0" lang="en-US" smtClean="0">
                <a:ea charset="-120" typeface="新細明體"/>
              </a:rPr>
              <a:t> will be 3: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printf("%d%n\n", 123, &amp;len);</a:t>
            </a:r>
          </a:p>
        </p:txBody>
      </p:sp>
      <p:sp>
        <p:nvSpPr>
          <p:cNvPr id="420" name="Text Box 42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21" name="Text Box 42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 Box 42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Functions</a:t>
            </a:r>
          </a:p>
        </p:txBody>
      </p:sp>
      <p:sp>
        <p:nvSpPr>
          <p:cNvPr id="423" name="Text Box 42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fscanf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read data items from an input stream, using a format string to indicate the layout of the input.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After the format string, any number of pointers—each pointing to an object—follow as additional arguments.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Input items are converted (according to conversion specifications in the format string) and stored in these objects.</a:t>
            </a:r>
          </a:p>
        </p:txBody>
      </p:sp>
      <p:sp>
        <p:nvSpPr>
          <p:cNvPr id="424" name="Text Box 42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25" name="Text Box 42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 Box 42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Functions</a:t>
            </a:r>
          </a:p>
        </p:txBody>
      </p:sp>
      <p:sp>
        <p:nvSpPr>
          <p:cNvPr id="427" name="Text Box 42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always reads from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stdin</a:t>
            </a:r>
            <a:r>
              <a:rPr dirty="0" lang="en-US" smtClean="0">
                <a:ea charset="-120" typeface="新細明體"/>
              </a:rPr>
              <a:t>, whereas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fscanf</a:t>
            </a:r>
            <a:r>
              <a:rPr dirty="0" lang="en-US" smtClean="0">
                <a:ea charset="-120" typeface="新細明體"/>
              </a:rPr>
              <a:t> reads from the stream indicated by its first argument: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scanf("%d%d", &amp;i, &amp;j);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reads from stdin */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fscanf(fp, "%d%d", &amp;i, &amp;j);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reads from fp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is equivalent to a call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fscanf</a:t>
            </a:r>
            <a:r>
              <a:rPr dirty="0" lang="en-US" smtClean="0">
                <a:ea charset="-120" typeface="新細明體"/>
              </a:rPr>
              <a:t> with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stdin</a:t>
            </a:r>
            <a:r>
              <a:rPr dirty="0" lang="en-US" smtClean="0">
                <a:ea charset="-120" typeface="新細明體"/>
              </a:rPr>
              <a:t> as the first argument.</a:t>
            </a:r>
          </a:p>
        </p:txBody>
      </p:sp>
      <p:sp>
        <p:nvSpPr>
          <p:cNvPr id="428" name="Text Box 42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29" name="Text Box 42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 Box 43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Functions</a:t>
            </a:r>
          </a:p>
        </p:txBody>
      </p:sp>
      <p:sp>
        <p:nvSpPr>
          <p:cNvPr id="431" name="Text Box 43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Errors that cause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functions to return prematurely:</a:t>
            </a:r>
          </a:p>
          <a:p>
            <a:pPr indent="-285750" lvl="1" marL="742950"/>
            <a:r>
              <a:rPr b="1" dirty="0" i="1" lang="en-US" smtClean="0">
                <a:ea charset="-120" typeface="新細明體"/>
              </a:rPr>
              <a:t>Input failure</a:t>
            </a:r>
            <a:r>
              <a:rPr dirty="0" lang="en-US" smtClean="0">
                <a:ea charset="-120" typeface="新細明體"/>
              </a:rPr>
              <a:t> (no more input characters could be read)</a:t>
            </a:r>
          </a:p>
          <a:p>
            <a:pPr indent="-285750" lvl="1" marL="742950"/>
            <a:r>
              <a:rPr b="1" dirty="0" i="1" lang="en-US" smtClean="0">
                <a:ea charset="-120" typeface="新細明體"/>
              </a:rPr>
              <a:t>Matching failure</a:t>
            </a:r>
            <a:r>
              <a:rPr dirty="0" lang="en-US" smtClean="0">
                <a:ea charset="-120" typeface="新細明體"/>
              </a:rPr>
              <a:t> (the input characters didn’t match the format string)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 C99, an input failure can also occur because of an </a:t>
            </a:r>
            <a:r>
              <a:rPr b="1" dirty="0" i="1" lang="en-US" smtClean="0">
                <a:ea charset="-120" typeface="新細明體"/>
              </a:rPr>
              <a:t>encoding error.</a:t>
            </a:r>
          </a:p>
        </p:txBody>
      </p:sp>
      <p:sp>
        <p:nvSpPr>
          <p:cNvPr id="432" name="Text Box 43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33" name="Text Box 43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 Box 43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Functions</a:t>
            </a:r>
          </a:p>
        </p:txBody>
      </p:sp>
      <p:sp>
        <p:nvSpPr>
          <p:cNvPr id="435" name="Text Box 43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functions return </a:t>
            </a:r>
            <a:r>
              <a:rPr b="1" dirty="0" lang="en-US" smtClean="0">
                <a:solidFill>
                  <a:srgbClr val="B82F25"/>
                </a:solidFill>
                <a:ea charset="-120" typeface="新細明體"/>
              </a:rPr>
              <a:t>the number of data items</a:t>
            </a:r>
            <a:r>
              <a:rPr dirty="0" lang="en-US" smtClean="0">
                <a:ea charset="-120" typeface="新細明體"/>
              </a:rPr>
              <a:t> that were read and assigned to objects.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They return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EOF</a:t>
            </a:r>
            <a:r>
              <a:rPr dirty="0" lang="en-US" smtClean="0">
                <a:ea charset="-120" typeface="新細明體"/>
              </a:rPr>
              <a:t> if an input failure occurs before any data items can be read.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Loops that test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’s return value are common.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loop that reads a series of integers one by one, stopping at the first sign of trouble: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while (scanf("%d", &amp;i) == 1) 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…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436" name="Text Box 43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37" name="Text Box 43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 Box 43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Format Strings</a:t>
            </a:r>
          </a:p>
        </p:txBody>
      </p:sp>
      <p:sp>
        <p:nvSpPr>
          <p:cNvPr id="439" name="Text Box 43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Calls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functions resemble those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functions.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However,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functions work differently.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format string represents a pattern that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function attempts to match as it reads input.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If the input doesn’t match the format string, the function returns.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 input character that didn’t match is “pushed back” to be read in the future.</a:t>
            </a:r>
          </a:p>
        </p:txBody>
      </p:sp>
      <p:sp>
        <p:nvSpPr>
          <p:cNvPr id="440" name="Text Box 44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41" name="Text Box 44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 Box 44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Format Strings</a:t>
            </a:r>
          </a:p>
        </p:txBody>
      </p:sp>
      <p:sp>
        <p:nvSpPr>
          <p:cNvPr id="443" name="Text Box 44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format string may contain three things: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Conversion specifications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White-space characters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Non-white-space characters</a:t>
            </a:r>
          </a:p>
        </p:txBody>
      </p:sp>
      <p:sp>
        <p:nvSpPr>
          <p:cNvPr id="444" name="Text Box 44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45" name="Text Box 44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 Box 4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Format Strings</a:t>
            </a:r>
          </a:p>
        </p:txBody>
      </p:sp>
      <p:sp>
        <p:nvSpPr>
          <p:cNvPr id="447" name="Text Box 44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Conversion specifications.</a:t>
            </a:r>
            <a:r>
              <a:rPr dirty="0" lang="en-US" smtClean="0">
                <a:ea charset="-120" typeface="新細明體"/>
              </a:rPr>
              <a:t> Conversion specifications in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format string resemble those in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>
                <a:ea charset="-120" typeface="新細明體"/>
              </a:rPr>
              <a:t> format string.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Most conversion specifications skip white-space characters at the beginning of an input item (the exceptions are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%[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%c</a:t>
            </a:r>
            <a:r>
              <a:rPr dirty="0" lang="en-US" smtClean="0">
                <a:ea charset="-120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%n</a:t>
            </a:r>
            <a:r>
              <a:rPr dirty="0" lang="en-US" smtClean="0">
                <a:ea charset="-120" typeface="新細明體"/>
              </a:rPr>
              <a:t>).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Conversion specifications never skip </a:t>
            </a:r>
            <a:r>
              <a:rPr dirty="0" i="1" lang="en-US" smtClean="0">
                <a:ea charset="-120" typeface="新細明體"/>
              </a:rPr>
              <a:t>trailing</a:t>
            </a:r>
            <a:r>
              <a:rPr dirty="0" lang="en-US" smtClean="0">
                <a:ea charset="-120" typeface="新細明體"/>
              </a:rPr>
              <a:t> white-space characters, however.</a:t>
            </a:r>
          </a:p>
        </p:txBody>
      </p:sp>
      <p:sp>
        <p:nvSpPr>
          <p:cNvPr id="448" name="Text Box 44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49" name="Text Box 44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 Box 45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Format Strings</a:t>
            </a:r>
          </a:p>
        </p:txBody>
      </p:sp>
      <p:sp>
        <p:nvSpPr>
          <p:cNvPr id="451" name="Text Box 45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White-space characters.</a:t>
            </a:r>
            <a:r>
              <a:rPr dirty="0" lang="en-US" smtClean="0">
                <a:ea charset="-120" typeface="新細明體"/>
              </a:rPr>
              <a:t> One or more white-space characters in a format string match zero or more white-space characters in the input stream.</a:t>
            </a:r>
          </a:p>
          <a:p>
            <a:pPr indent="-342900" marL="342900"/>
            <a:r>
              <a:rPr b="1" dirty="0" i="1" lang="en-US" smtClean="0">
                <a:ea charset="-120" typeface="新細明體"/>
              </a:rPr>
              <a:t>Non-white-space characters.</a:t>
            </a:r>
            <a:r>
              <a:rPr dirty="0" lang="en-US" smtClean="0">
                <a:ea charset="-120" typeface="新細明體"/>
              </a:rPr>
              <a:t> A non-white-space character other than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</a:t>
            </a:r>
            <a:r>
              <a:rPr dirty="0" lang="en-US" smtClean="0">
                <a:ea charset="-120" typeface="新細明體"/>
              </a:rPr>
              <a:t> matches the same character in the input stream.</a:t>
            </a:r>
          </a:p>
        </p:txBody>
      </p:sp>
      <p:sp>
        <p:nvSpPr>
          <p:cNvPr id="452" name="Text Box 45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53" name="Text Box 45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12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Standard Streams and Redirection</a:t>
            </a:r>
          </a:p>
        </p:txBody>
      </p:sp>
      <p:sp>
        <p:nvSpPr>
          <p:cNvPr id="124" name="Text Box 12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typical technique for forcing a program to obtain its input from a file instead of from the keyboard: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demo &lt;in.dat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This technique is known as </a:t>
            </a:r>
            <a:r>
              <a:rPr b="1" dirty="0" i="1" lang="en-US" smtClean="0">
                <a:ea charset="-120" typeface="新細明體"/>
              </a:rPr>
              <a:t>input redirection.</a:t>
            </a:r>
          </a:p>
          <a:p>
            <a:pPr indent="-342900" marL="342900"/>
            <a:r>
              <a:rPr b="1" dirty="0" i="1" lang="en-US" smtClean="0">
                <a:ea charset="-120" typeface="新細明體"/>
              </a:rPr>
              <a:t>Output redirection</a:t>
            </a:r>
            <a:r>
              <a:rPr dirty="0" lang="en-US" smtClean="0">
                <a:ea charset="-120" typeface="新細明體"/>
              </a:rPr>
              <a:t> is similar: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demo &gt;out.dat</a:t>
            </a:r>
          </a:p>
          <a:p>
            <a:pPr indent="-342900" marL="342900">
              <a:buNone/>
            </a:pPr>
            <a:r>
              <a:rPr dirty="0" lang="en-US" smtClean="0">
                <a:ea charset="-120" typeface="新細明體"/>
              </a:rPr>
              <a:t>	All data written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stdout</a:t>
            </a:r>
            <a:r>
              <a:rPr dirty="0" lang="en-US" smtClean="0">
                <a:ea charset="-120" typeface="新細明體"/>
              </a:rPr>
              <a:t> will now go into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out.dat</a:t>
            </a:r>
            <a:r>
              <a:rPr dirty="0" lang="en-US" smtClean="0">
                <a:ea charset="-120" typeface="新細明體"/>
              </a:rPr>
              <a:t> file instead of appearing on the screen.</a:t>
            </a:r>
          </a:p>
        </p:txBody>
      </p:sp>
      <p:sp>
        <p:nvSpPr>
          <p:cNvPr id="125" name="Text Box 12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26" name="Text Box 12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 Box 45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Format Strings</a:t>
            </a:r>
          </a:p>
        </p:txBody>
      </p:sp>
      <p:sp>
        <p:nvSpPr>
          <p:cNvPr id="455" name="Text Box 455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format string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"ISBN %d-%d-%ld-%d"</a:t>
            </a:r>
            <a:r>
              <a:rPr dirty="0" lang="en-US" smtClean="0">
                <a:ea charset="-120" typeface="新細明體"/>
              </a:rPr>
              <a:t> specifies that the input will consist of:</a:t>
            </a:r>
          </a:p>
          <a:p>
            <a:pPr indent="-285750" lvl="1" marL="742950">
              <a:lnSpc>
                <a:spcPts val="2800"/>
              </a:lnSpc>
              <a:spcBef>
                <a:spcPts val="500"/>
              </a:spcBef>
            </a:pPr>
            <a:r>
              <a:rPr dirty="0" lang="en-US" smtClean="0" sz="2300">
                <a:ea charset="-120" typeface="新細明體"/>
              </a:rPr>
              <a:t>the letters ISBN</a:t>
            </a:r>
          </a:p>
          <a:p>
            <a:pPr indent="-285750" lvl="1" marL="742950">
              <a:lnSpc>
                <a:spcPts val="2800"/>
              </a:lnSpc>
              <a:spcBef>
                <a:spcPts val="500"/>
              </a:spcBef>
            </a:pPr>
            <a:r>
              <a:rPr dirty="0" lang="en-US" smtClean="0" sz="2300">
                <a:ea charset="-120" typeface="新細明體"/>
              </a:rPr>
              <a:t>possibly some white-space characters</a:t>
            </a:r>
          </a:p>
          <a:p>
            <a:pPr indent="-285750" lvl="1" marL="742950">
              <a:lnSpc>
                <a:spcPts val="2800"/>
              </a:lnSpc>
              <a:spcBef>
                <a:spcPts val="500"/>
              </a:spcBef>
            </a:pPr>
            <a:r>
              <a:rPr dirty="0" lang="en-US" smtClean="0" sz="2300">
                <a:ea charset="-120" typeface="新細明體"/>
              </a:rPr>
              <a:t>an integer</a:t>
            </a:r>
          </a:p>
          <a:p>
            <a:pPr indent="-285750" lvl="1" marL="742950">
              <a:lnSpc>
                <a:spcPts val="2800"/>
              </a:lnSpc>
              <a:spcBef>
                <a:spcPts val="500"/>
              </a:spcBef>
            </a:pPr>
            <a:r>
              <a:rPr dirty="0" lang="en-US" smtClean="0" sz="2300">
                <a:ea charset="-120" typeface="新細明體"/>
              </a:rPr>
              <a:t>the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-</a:t>
            </a:r>
            <a:r>
              <a:rPr dirty="0" lang="en-US" smtClean="0" sz="2300">
                <a:ea charset="-120" typeface="新細明體"/>
              </a:rPr>
              <a:t> character</a:t>
            </a:r>
          </a:p>
          <a:p>
            <a:pPr indent="-285750" lvl="1" marL="742950">
              <a:lnSpc>
                <a:spcPts val="2800"/>
              </a:lnSpc>
              <a:spcBef>
                <a:spcPts val="500"/>
              </a:spcBef>
            </a:pPr>
            <a:r>
              <a:rPr dirty="0" lang="en-US" smtClean="0" sz="2300">
                <a:ea charset="-120" typeface="新細明體"/>
              </a:rPr>
              <a:t>an integer (possibly preceded by white-space characters)</a:t>
            </a:r>
          </a:p>
          <a:p>
            <a:pPr indent="-285750" lvl="1" marL="742950">
              <a:lnSpc>
                <a:spcPts val="2800"/>
              </a:lnSpc>
              <a:spcBef>
                <a:spcPts val="500"/>
              </a:spcBef>
            </a:pPr>
            <a:r>
              <a:rPr dirty="0" lang="en-US" smtClean="0" sz="2300">
                <a:ea charset="-120" typeface="新細明體"/>
              </a:rPr>
              <a:t>the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-</a:t>
            </a:r>
            <a:r>
              <a:rPr dirty="0" lang="en-US" smtClean="0" sz="2300">
                <a:ea charset="-120" typeface="新細明體"/>
              </a:rPr>
              <a:t> character</a:t>
            </a:r>
          </a:p>
          <a:p>
            <a:pPr indent="-285750" lvl="1" marL="742950">
              <a:lnSpc>
                <a:spcPts val="2800"/>
              </a:lnSpc>
              <a:spcBef>
                <a:spcPts val="500"/>
              </a:spcBef>
            </a:pPr>
            <a:r>
              <a:rPr dirty="0" lang="en-US" smtClean="0" sz="2300">
                <a:ea charset="-120" typeface="新細明體"/>
              </a:rPr>
              <a:t>a long integer (possibly preceded by white-space characters)</a:t>
            </a:r>
          </a:p>
          <a:p>
            <a:pPr indent="-285750" lvl="1" marL="742950">
              <a:lnSpc>
                <a:spcPts val="2800"/>
              </a:lnSpc>
              <a:spcBef>
                <a:spcPts val="500"/>
              </a:spcBef>
            </a:pPr>
            <a:r>
              <a:rPr dirty="0" lang="en-US" smtClean="0" sz="2300">
                <a:ea charset="-120" typeface="新細明體"/>
              </a:rPr>
              <a:t>the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-</a:t>
            </a:r>
            <a:r>
              <a:rPr dirty="0" lang="en-US" smtClean="0" sz="2300">
                <a:ea charset="-120" typeface="新細明體"/>
              </a:rPr>
              <a:t> character</a:t>
            </a:r>
          </a:p>
          <a:p>
            <a:pPr indent="-285750" lvl="1" marL="742950">
              <a:lnSpc>
                <a:spcPts val="2800"/>
              </a:lnSpc>
              <a:spcBef>
                <a:spcPts val="500"/>
              </a:spcBef>
            </a:pPr>
            <a:r>
              <a:rPr dirty="0" lang="en-US" smtClean="0" sz="2300">
                <a:ea charset="-120" typeface="新細明體"/>
              </a:rPr>
              <a:t>an integer (possibly preceded by white-space characters)</a:t>
            </a:r>
          </a:p>
        </p:txBody>
      </p:sp>
      <p:sp>
        <p:nvSpPr>
          <p:cNvPr id="456" name="Text Box 45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57" name="Text Box 45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 Box 45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459" name="Text Box 45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conversion specification consists of the character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%</a:t>
            </a:r>
            <a:r>
              <a:rPr dirty="0" lang="en-US" smtClean="0">
                <a:ea charset="-120" typeface="新細明體"/>
              </a:rPr>
              <a:t> followed by: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typeface="新細明體"/>
              </a:rPr>
              <a:t>*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Maximum field width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Length modifier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Conversion specifier</a:t>
            </a:r>
          </a:p>
          <a:p>
            <a:pPr indent="-342900" marL="342900"/>
            <a:r>
              <a:rPr b="1" dirty="0" lang="en-US" smtClean="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*</a:t>
            </a:r>
            <a:r>
              <a:rPr b="1" dirty="0" lang="en-US" smtClean="0">
                <a:solidFill>
                  <a:srgbClr val="FF0000"/>
                </a:solidFill>
                <a:ea charset="-120" typeface="新細明體"/>
              </a:rPr>
              <a:t> (optional). </a:t>
            </a:r>
            <a:r>
              <a:rPr dirty="0" lang="en-US" smtClean="0">
                <a:ea charset="-120" typeface="新細明體"/>
              </a:rPr>
              <a:t>Signifies </a:t>
            </a:r>
            <a:r>
              <a:rPr b="1" dirty="0" i="1" lang="en-US" smtClean="0">
                <a:ea charset="-120" typeface="新細明體"/>
              </a:rPr>
              <a:t>assignment suppression:</a:t>
            </a:r>
            <a:r>
              <a:rPr dirty="0" lang="en-US" smtClean="0">
                <a:ea charset="-120" typeface="新細明體"/>
              </a:rPr>
              <a:t> an input item is read but not assigned to an object.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Items matched using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>
                <a:ea charset="-120" typeface="新細明體"/>
              </a:rPr>
              <a:t> aren’t included in the count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returns.</a:t>
            </a:r>
          </a:p>
        </p:txBody>
      </p:sp>
      <p:sp>
        <p:nvSpPr>
          <p:cNvPr id="460" name="Text Box 46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61" name="Text Box 46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 Box 46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463" name="Text Box 46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Maximum field width</a:t>
            </a:r>
            <a:r>
              <a:rPr dirty="0" lang="en-US" smtClean="0">
                <a:ea charset="-120" typeface="新細明體"/>
              </a:rPr>
              <a:t> (optional). Limits the number of characters in an input item.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White-space characters skipped at the beginning of a conversion don’t count.</a:t>
            </a:r>
          </a:p>
          <a:p>
            <a:pPr indent="-342900" marL="342900"/>
            <a:r>
              <a:rPr b="1" dirty="0" i="1" lang="en-US" smtClean="0">
                <a:ea charset="-120" typeface="新細明體"/>
              </a:rPr>
              <a:t>Length modifier</a:t>
            </a:r>
            <a:r>
              <a:rPr dirty="0" lang="en-US" smtClean="0">
                <a:ea charset="-120" typeface="新細明體"/>
              </a:rPr>
              <a:t> (optional). Indicates that the object in which the input item will be stored has a type that’s longer or shorter than normal.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table on the next slide lists each length modifier and the type indicated when it is combined with a conversion specifier.</a:t>
            </a:r>
          </a:p>
        </p:txBody>
      </p:sp>
      <p:sp>
        <p:nvSpPr>
          <p:cNvPr id="464" name="Text Box 46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65" name="Text Box 46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 Box 46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467" name="Text Box 467"/>
          <p:cNvSpPr>
            <a:spLocks/>
          </p:cNvSpPr>
          <p:nvPr>
            <p:ph type="obj"/>
          </p:nvPr>
        </p:nvSpPr>
        <p:spPr>
          <a:xfrm>
            <a:off x="685800" y="1524000"/>
            <a:ext cx="8229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b="1" dirty="0" i="1" lang="en-US" smtClean="0" sz="2000">
                <a:ea charset="-120" typeface="新細明體"/>
              </a:rPr>
              <a:t>	Length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000">
                <a:ea charset="-120" typeface="新細明體"/>
              </a:rPr>
              <a:t>	Modifier	Conversion Specifiers	                           Meaning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hh</a:t>
            </a:r>
            <a:r>
              <a:rPr baseline="30000" dirty="0" lang="en-US" smtClean="0" sz="2000">
                <a:ea charset="-120" typeface="新細明體"/>
              </a:rPr>
              <a:t>†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signed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char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char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h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short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short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l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000">
                <a:ea charset="-120" typeface="新細明體"/>
              </a:rPr>
              <a:t>	(</a:t>
            </a:r>
            <a:r>
              <a:rPr dirty="0" i="1" lang="en-US" smtClean="0" sz="2000">
                <a:ea charset="-120" typeface="新細明體"/>
              </a:rPr>
              <a:t>ell</a:t>
            </a:r>
            <a:r>
              <a:rPr dirty="0" lang="en-US" smtClean="0" sz="2000">
                <a:ea charset="-120" typeface="新細明體"/>
              </a:rPr>
              <a:t>) 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double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ea charset="-120" typeface="新細明體"/>
              </a:rPr>
              <a:t>	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c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 sz="2000">
                <a:ea charset="-120" typeface="新細明體"/>
              </a:rPr>
              <a:t>, or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[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wchar_t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ll</a:t>
            </a:r>
            <a:r>
              <a:rPr baseline="30000" dirty="0" lang="en-US" smtClean="0" sz="2000">
                <a:ea charset="-120" typeface="新細明體"/>
              </a:rPr>
              <a:t>†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000">
                <a:ea charset="-120" typeface="新細明體"/>
              </a:rPr>
              <a:t>,</a:t>
            </a:r>
          </a:p>
          <a:p>
            <a:pPr indent="0" marL="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ea charset="-120" typeface="新細明體"/>
              </a:rPr>
              <a:t>	(</a:t>
            </a:r>
            <a:r>
              <a:rPr dirty="0" i="1" lang="en-US" smtClean="0" sz="2000">
                <a:ea charset="-120" typeface="新細明體"/>
              </a:rPr>
              <a:t>ell-ell</a:t>
            </a:r>
            <a:r>
              <a:rPr dirty="0" lang="en-US" smtClean="0" sz="2000">
                <a:ea charset="-120" typeface="新細明體"/>
              </a:rPr>
              <a:t>)	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j</a:t>
            </a:r>
            <a:r>
              <a:rPr baseline="30000" dirty="0" lang="en-US" smtClean="0" sz="2000">
                <a:ea charset="-120" typeface="新細明體"/>
              </a:rPr>
              <a:t>†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intmax_t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uintmax_t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z</a:t>
            </a:r>
            <a:r>
              <a:rPr baseline="30000" dirty="0" lang="en-US" smtClean="0" sz="2000">
                <a:ea charset="-120" typeface="新細明體"/>
              </a:rPr>
              <a:t>†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size_t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t</a:t>
            </a:r>
            <a:r>
              <a:rPr baseline="30000" dirty="0" lang="en-US" smtClean="0" sz="2000">
                <a:ea charset="-120" typeface="新細明體"/>
              </a:rPr>
              <a:t>†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n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ptrdiff_t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L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F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000">
                <a:ea charset="-120" typeface="新細明體"/>
              </a:rPr>
              <a:t>,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000">
                <a:ea charset="-120" typeface="新細明體"/>
              </a:rPr>
              <a:t>	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long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double</a:t>
            </a:r>
            <a:r>
              <a:rPr dirty="0" lang="en-US" smtClean="0" sz="2000">
                <a:ea charset="-120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typeface="新細明體"/>
              </a:rPr>
              <a:t>*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baseline="30000" dirty="0" lang="en-US" smtClean="0" sz="1800">
                <a:ea charset="-120" typeface="新細明體"/>
              </a:rPr>
              <a:t>	†</a:t>
            </a:r>
            <a:r>
              <a:rPr dirty="0" lang="en-US" smtClean="0" sz="1800">
                <a:ea charset="-120" typeface="新細明體"/>
              </a:rPr>
              <a:t>C99 only</a:t>
            </a:r>
          </a:p>
        </p:txBody>
      </p:sp>
      <p:sp>
        <p:nvSpPr>
          <p:cNvPr id="468" name="Text Box 46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69" name="Text Box 46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 Box 47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471" name="Text Box 471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Conversion specifier</a:t>
            </a:r>
            <a:r>
              <a:rPr dirty="0" lang="en-US" smtClean="0">
                <a:ea charset="-120" typeface="新細明體"/>
              </a:rPr>
              <a:t>. Must be one of the characters in the following table.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Conversion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Specifier	                                    Meaning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d</a:t>
            </a:r>
            <a:r>
              <a:rPr dirty="0" lang="en-US" smtClean="0" sz="2100">
                <a:ea charset="-120" typeface="新細明體"/>
              </a:rPr>
              <a:t>		Matches a decimal integer; the corresponding 			argument is assumed to have type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100">
                <a:ea charset="-120" typeface="新細明體"/>
              </a:rPr>
              <a:t>.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i</a:t>
            </a:r>
            <a:r>
              <a:rPr dirty="0" lang="en-US" smtClean="0" sz="2100">
                <a:ea charset="-120" typeface="新細明體"/>
              </a:rPr>
              <a:t>		Matches an integer; the corresponding argument is</a:t>
            </a:r>
          </a:p>
          <a:p>
            <a:pPr indent="-342900" marL="34290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	assumed to have type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100">
                <a:ea charset="-120" typeface="新細明體"/>
              </a:rPr>
              <a:t>. The integer is assumed 		to be in base 10 unless it begins with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0</a:t>
            </a:r>
            <a:r>
              <a:rPr dirty="0" lang="en-US" smtClean="0" sz="2100">
                <a:ea charset="-120" typeface="新細明體"/>
              </a:rPr>
              <a:t> (indicating 			octal) or with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0x</a:t>
            </a:r>
            <a:r>
              <a:rPr dirty="0" lang="en-US" smtClean="0" sz="2100">
                <a:ea charset="-120" typeface="新細明體"/>
              </a:rPr>
              <a:t> or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0X</a:t>
            </a:r>
            <a:r>
              <a:rPr dirty="0" lang="en-US" smtClean="0" sz="2100">
                <a:ea charset="-120" typeface="新細明體"/>
              </a:rPr>
              <a:t> (hexadecimal).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o</a:t>
            </a:r>
            <a:r>
              <a:rPr dirty="0" lang="en-US" smtClean="0" sz="2100">
                <a:ea charset="-120" typeface="新細明體"/>
              </a:rPr>
              <a:t>		Matches an octal integer; the corresponding argument 		is assumed to have type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100">
                <a:ea charset="-120" typeface="新細明體"/>
              </a:rPr>
              <a:t>.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ea charset="-120" typeface="新細明體"/>
              </a:rPr>
              <a:t>	</a:t>
            </a:r>
            <a:r>
              <a:rPr dirty="0" lang="en-US" smtClean="0" sz="210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 sz="2100">
                <a:solidFill>
                  <a:srgbClr val="000000"/>
                </a:solidFill>
                <a:ea charset="-120" typeface="新細明體"/>
              </a:rPr>
              <a:t>		Matches a decimal integer; the corresponding 			argument is assumed to have type </a:t>
            </a:r>
            <a:r>
              <a:rPr dirty="0" lang="en-US" smtClean="0" sz="210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 sz="2100">
                <a:solidFill>
                  <a:srgbClr val="000000"/>
                </a:solidFill>
                <a:ea charset="-120" typeface="新細明體"/>
              </a:rPr>
              <a:t> </a:t>
            </a:r>
            <a:r>
              <a:rPr dirty="0" lang="en-US" smtClean="0" sz="210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solidFill>
                  <a:srgbClr val="000000"/>
                </a:solidFill>
                <a:ea charset="-120" typeface="新細明體"/>
              </a:rPr>
              <a:t> </a:t>
            </a:r>
            <a:r>
              <a:rPr dirty="0" lang="en-US" smtClean="0" sz="210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100">
                <a:solidFill>
                  <a:srgbClr val="000000"/>
                </a:solidFill>
                <a:ea charset="-120" typeface="新細明體"/>
              </a:rPr>
              <a:t>.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endParaRPr dirty="0" lang="en-US" smtClean="0" sz="2100">
              <a:solidFill>
                <a:srgbClr val="000000"/>
              </a:solidFill>
              <a:ea charset="-120" typeface="新細明體"/>
            </a:endParaRPr>
          </a:p>
        </p:txBody>
      </p:sp>
      <p:sp>
        <p:nvSpPr>
          <p:cNvPr id="472" name="Text Box 47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73" name="Text Box 47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 Box 4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475" name="Text Box 475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0" marL="0">
              <a:lnSpc>
                <a:spcPct val="80000"/>
              </a:lnSpc>
              <a:spcBef>
                <a:spcPts val="12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Conversion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Specifier	                                    Meaning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x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 sz="2100">
                <a:ea charset="-120" typeface="新細明體"/>
              </a:rPr>
              <a:t>	Matches a hexadecimal integer; the corresponding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argument is assumed to have type unsigned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100">
                <a:ea charset="-120" typeface="新細明體"/>
              </a:rPr>
              <a:t>.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a</a:t>
            </a:r>
            <a:r>
              <a:rPr baseline="30000" dirty="0" lang="en-US" smtClean="0" sz="2100">
                <a:ea charset="-120" typeface="新細明體"/>
              </a:rPr>
              <a:t>†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</a:t>
            </a:r>
            <a:r>
              <a:rPr baseline="30000" dirty="0" lang="en-US" smtClean="0" sz="2100">
                <a:ea charset="-120" typeface="新細明體"/>
              </a:rPr>
              <a:t>†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E</a:t>
            </a:r>
            <a:r>
              <a:rPr dirty="0" lang="en-US" smtClean="0" sz="2100">
                <a:ea charset="-120" typeface="新細明體"/>
              </a:rPr>
              <a:t>,	Matches a floating-point number; the corresponding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f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F</a:t>
            </a:r>
            <a:r>
              <a:rPr baseline="30000" dirty="0" lang="en-US" smtClean="0" sz="2100">
                <a:ea charset="-120" typeface="新細明體"/>
              </a:rPr>
              <a:t>†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100">
                <a:ea charset="-120" typeface="新細明體"/>
              </a:rPr>
              <a:t>,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G</a:t>
            </a:r>
            <a:r>
              <a:rPr dirty="0" lang="en-US" smtClean="0" sz="2100">
                <a:ea charset="-120" typeface="新細明體"/>
              </a:rPr>
              <a:t>	argument is assumed to have type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float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100">
                <a:ea charset="-120" typeface="新細明體"/>
              </a:rPr>
              <a:t>.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c</a:t>
            </a:r>
            <a:r>
              <a:rPr dirty="0" lang="en-US" smtClean="0" sz="2100">
                <a:ea charset="-120" typeface="新細明體"/>
              </a:rPr>
              <a:t>	Matches </a:t>
            </a:r>
            <a:r>
              <a:rPr dirty="0" i="1" lang="en-US" smtClean="0" sz="2100">
                <a:ea charset="-120" typeface="新細明體"/>
              </a:rPr>
              <a:t>n</a:t>
            </a:r>
            <a:r>
              <a:rPr dirty="0" lang="en-US" smtClean="0" sz="2100">
                <a:ea charset="-120" typeface="新細明體"/>
              </a:rPr>
              <a:t> characters, where </a:t>
            </a:r>
            <a:r>
              <a:rPr dirty="0" i="1" lang="en-US" smtClean="0" sz="2100">
                <a:ea charset="-120" typeface="新細明體"/>
              </a:rPr>
              <a:t>n</a:t>
            </a:r>
            <a:r>
              <a:rPr dirty="0" lang="en-US" smtClean="0" sz="2100">
                <a:ea charset="-120" typeface="新細明體"/>
              </a:rPr>
              <a:t> is the maximum field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width, or one character if no field width is specified. The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corresponding argument is assumed to be a pointer to a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character array (or a character object, if no field width is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specified). Doesn’t add a null character at the end.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s</a:t>
            </a:r>
            <a:r>
              <a:rPr dirty="0" lang="en-US" smtClean="0" sz="2100">
                <a:ea charset="-120" typeface="新細明體"/>
              </a:rPr>
              <a:t>	Matches a sequence of non-white-space characters, then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adds a null character at the end. The corresponding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argument is assumed to be a pointer to a character array.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baseline="30000" dirty="0" lang="en-US" smtClean="0" sz="1900">
                <a:ea charset="-120" typeface="新細明體"/>
              </a:rPr>
              <a:t>†</a:t>
            </a:r>
            <a:r>
              <a:rPr dirty="0" lang="en-US" smtClean="0" sz="1900">
                <a:ea charset="-120" typeface="新細明體"/>
              </a:rPr>
              <a:t>C99 only</a:t>
            </a:r>
            <a:r>
              <a:rPr dirty="0" lang="en-US" smtClean="0">
                <a:ea charset="-120" typeface="新細明體"/>
              </a:rPr>
              <a:t>	</a:t>
            </a:r>
          </a:p>
        </p:txBody>
      </p:sp>
      <p:sp>
        <p:nvSpPr>
          <p:cNvPr id="476" name="Text Box 47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77" name="Text Box 47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 Box 47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479" name="Text Box 479"/>
          <p:cNvSpPr>
            <a:spLocks/>
          </p:cNvSpPr>
          <p:nvPr>
            <p:ph type="obj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0" marL="0">
              <a:lnSpc>
                <a:spcPct val="80000"/>
              </a:lnSpc>
              <a:spcBef>
                <a:spcPts val="12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Conversion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b="1" dirty="0" i="1" lang="en-US" smtClean="0" sz="2100">
                <a:ea charset="-120" typeface="新細明體"/>
              </a:rPr>
              <a:t>	Specifier	                                    Meaning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[</a:t>
            </a:r>
            <a:r>
              <a:rPr dirty="0" lang="en-US" smtClean="0" sz="2100">
                <a:ea charset="-120" typeface="新細明體"/>
              </a:rPr>
              <a:t>	Matches a nonempty sequence of characters from a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scanset, then adds a null character at the end. The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corresponding argument is assumed to be a pointer to a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character array.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p</a:t>
            </a:r>
            <a:r>
              <a:rPr dirty="0" lang="en-US" smtClean="0" sz="2100">
                <a:ea charset="-120" typeface="新細明體"/>
              </a:rPr>
              <a:t>	Matches a pointer value in the form that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…printf</a:t>
            </a:r>
            <a:r>
              <a:rPr dirty="0" lang="en-US" smtClean="0" sz="2100">
                <a:ea charset="-120" typeface="新細明體"/>
              </a:rPr>
              <a:t> 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would have written it. The corresponding argument is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assumed to be a pointer to a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void</a:t>
            </a:r>
            <a:r>
              <a:rPr dirty="0" lang="en-US" smtClean="0" sz="2100">
                <a:ea charset="-120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*</a:t>
            </a:r>
            <a:r>
              <a:rPr dirty="0" lang="en-US" smtClean="0" sz="2100">
                <a:ea charset="-120" typeface="新細明體"/>
              </a:rPr>
              <a:t> object.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n</a:t>
            </a:r>
            <a:r>
              <a:rPr dirty="0" lang="en-US" smtClean="0" sz="2100">
                <a:ea charset="-120" typeface="新細明體"/>
              </a:rPr>
              <a:t>	The corresponding argument must point to an object of 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type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 sz="2100">
                <a:ea charset="-120" typeface="新細明體"/>
              </a:rPr>
              <a:t>. Stores in this object the number of characters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read so far by this call of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 sz="2100">
                <a:ea charset="-120" typeface="新細明體"/>
              </a:rPr>
              <a:t>. No input is consumed</a:t>
            </a:r>
          </a:p>
          <a:p>
            <a:pPr indent="0" marL="0">
              <a:lnSpc>
                <a:spcPct val="80000"/>
              </a:lnSpc>
              <a:spcBef>
                <a:spcPts val="200"/>
              </a:spcBef>
              <a:buNone/>
            </a:pPr>
            <a:r>
              <a:rPr dirty="0" lang="en-US" smtClean="0" sz="2100">
                <a:ea charset="-120" typeface="新細明體"/>
              </a:rPr>
              <a:t>		and the return value of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 sz="2100">
                <a:ea charset="-120" typeface="新細明體"/>
              </a:rPr>
              <a:t> isn’t affected.</a:t>
            </a:r>
          </a:p>
          <a:p>
            <a:pPr indent="0" marL="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typeface="新細明體"/>
              </a:rPr>
              <a:t>	%</a:t>
            </a:r>
            <a:r>
              <a:rPr dirty="0" lang="en-US" smtClean="0" sz="2100">
                <a:ea charset="-120" typeface="新細明體"/>
              </a:rPr>
              <a:t>	Matches the character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%</a:t>
            </a:r>
            <a:r>
              <a:rPr dirty="0" lang="en-US" smtClean="0" sz="2100">
                <a:ea charset="-120" typeface="新細明體"/>
              </a:rPr>
              <a:t>.</a:t>
            </a:r>
          </a:p>
        </p:txBody>
      </p:sp>
      <p:sp>
        <p:nvSpPr>
          <p:cNvPr id="480" name="Text Box 48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81" name="Text Box 48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 Box 48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483" name="Text Box 48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Numeric data items can always begin with a sign (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+</a:t>
            </a:r>
            <a:r>
              <a:rPr dirty="0" lang="en-US" smtClean="0">
                <a:ea charset="-120" typeface="新細明體"/>
              </a:rPr>
              <a:t> 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-</a:t>
            </a:r>
            <a:r>
              <a:rPr dirty="0" lang="en-US" smtClean="0">
                <a:ea charset="-120" typeface="新細明體"/>
              </a:rPr>
              <a:t>).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o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>
                <a:ea charset="-120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X</a:t>
            </a:r>
            <a:r>
              <a:rPr dirty="0" lang="en-US" smtClean="0">
                <a:ea charset="-120" typeface="新細明體"/>
              </a:rPr>
              <a:t> specifiers convert the item to unsigned form, however, so they’re not normally used to read negative numbers.</a:t>
            </a:r>
          </a:p>
        </p:txBody>
      </p:sp>
      <p:sp>
        <p:nvSpPr>
          <p:cNvPr id="484" name="Text Box 48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85" name="Text Box 48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 Box 48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487" name="Text Box 48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>
                <a:ea charset="-120" typeface="新細明體"/>
              </a:rPr>
              <a:t>The </a:t>
            </a:r>
            <a:r>
              <a:rPr b="1" dirty="0" lang="en-US" smtClean="0" sz="25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[</a:t>
            </a:r>
            <a:r>
              <a:rPr dirty="0" lang="en-US" smtClean="0" sz="2500">
                <a:ea charset="-120" typeface="新細明體"/>
              </a:rPr>
              <a:t> specifier is a more complicated (and more flexible) version of the 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s</a:t>
            </a:r>
            <a:r>
              <a:rPr dirty="0" lang="en-US" smtClean="0" sz="2500">
                <a:ea charset="-120" typeface="新細明體"/>
              </a:rPr>
              <a:t> specifier.</a:t>
            </a:r>
          </a:p>
          <a:p>
            <a:pPr indent="-342900" marL="342900"/>
            <a:r>
              <a:rPr dirty="0" lang="en-US" smtClean="0" sz="2500">
                <a:ea charset="-120" typeface="新細明體"/>
              </a:rPr>
              <a:t>A conversion specification using 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[</a:t>
            </a:r>
            <a:r>
              <a:rPr dirty="0" lang="en-US" smtClean="0" sz="2500">
                <a:ea charset="-120" typeface="新細明體"/>
              </a:rPr>
              <a:t> has the form 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%[</a:t>
            </a:r>
            <a:r>
              <a:rPr dirty="0" i="1" lang="en-US" smtClean="0" sz="2500">
                <a:ea charset="-120" typeface="新細明體"/>
              </a:rPr>
              <a:t>set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]</a:t>
            </a:r>
            <a:r>
              <a:rPr dirty="0" lang="en-US" smtClean="0" sz="2500">
                <a:ea charset="-120" typeface="新細明體"/>
              </a:rPr>
              <a:t> or 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%[^</a:t>
            </a:r>
            <a:r>
              <a:rPr dirty="0" i="1" lang="en-US" smtClean="0" sz="2500">
                <a:ea charset="-120" typeface="新細明體"/>
              </a:rPr>
              <a:t>set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]</a:t>
            </a:r>
            <a:r>
              <a:rPr dirty="0" lang="en-US" smtClean="0" sz="2500">
                <a:ea charset="-120" typeface="新細明體"/>
              </a:rPr>
              <a:t>, where </a:t>
            </a:r>
            <a:r>
              <a:rPr dirty="0" i="1" lang="en-US" smtClean="0" sz="2500">
                <a:ea charset="-120" typeface="新細明體"/>
              </a:rPr>
              <a:t>set</a:t>
            </a:r>
            <a:r>
              <a:rPr dirty="0" lang="en-US" smtClean="0" sz="2500">
                <a:ea charset="-120" typeface="新細明體"/>
              </a:rPr>
              <a:t> can be any set of characters.</a:t>
            </a:r>
          </a:p>
          <a:p>
            <a:pPr indent="-342900" marL="342900"/>
            <a:r>
              <a:rPr dirty="0" lang="en-US" smtClean="0" sz="2500">
                <a:latin charset="0" pitchFamily="49" typeface="Courier New"/>
                <a:ea charset="-120" typeface="新細明體"/>
              </a:rPr>
              <a:t>%[</a:t>
            </a:r>
            <a:r>
              <a:rPr dirty="0" i="1" lang="en-US" smtClean="0" sz="2500">
                <a:ea charset="-120" typeface="新細明體"/>
              </a:rPr>
              <a:t>set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]</a:t>
            </a:r>
            <a:r>
              <a:rPr dirty="0" lang="en-US" smtClean="0" sz="2500">
                <a:ea charset="-120" typeface="新細明體"/>
              </a:rPr>
              <a:t> matches any sequence of characters in </a:t>
            </a:r>
            <a:r>
              <a:rPr dirty="0" i="1" lang="en-US" smtClean="0" sz="2500">
                <a:ea charset="-120" typeface="新細明體"/>
              </a:rPr>
              <a:t>set</a:t>
            </a:r>
            <a:r>
              <a:rPr dirty="0" lang="en-US" smtClean="0" sz="2500">
                <a:ea charset="-120" typeface="新細明體"/>
              </a:rPr>
              <a:t> (the </a:t>
            </a:r>
            <a:r>
              <a:rPr b="1" dirty="0" i="1" lang="en-US" smtClean="0" sz="2500">
                <a:ea charset="-120" typeface="新細明體"/>
              </a:rPr>
              <a:t>scanset</a:t>
            </a:r>
            <a:r>
              <a:rPr dirty="0" lang="en-US" smtClean="0" sz="2500">
                <a:ea charset="-120" typeface="新細明體"/>
              </a:rPr>
              <a:t>).</a:t>
            </a:r>
          </a:p>
          <a:p>
            <a:pPr indent="-342900" marL="342900"/>
            <a:r>
              <a:rPr dirty="0" lang="en-US" smtClean="0" sz="2500">
                <a:latin charset="0" pitchFamily="49" typeface="Courier New"/>
                <a:ea charset="-120" typeface="新細明體"/>
              </a:rPr>
              <a:t>%[^</a:t>
            </a:r>
            <a:r>
              <a:rPr dirty="0" i="1" lang="en-US" smtClean="0" sz="2500">
                <a:ea charset="-120" typeface="新細明體"/>
              </a:rPr>
              <a:t>set</a:t>
            </a:r>
            <a:r>
              <a:rPr dirty="0" lang="en-US" smtClean="0" sz="2500">
                <a:latin charset="0" pitchFamily="49" typeface="Courier New"/>
                <a:ea charset="-120" typeface="新細明體"/>
              </a:rPr>
              <a:t>]</a:t>
            </a:r>
            <a:r>
              <a:rPr dirty="0" lang="en-US" smtClean="0" sz="2500">
                <a:ea charset="-120" typeface="新細明體"/>
              </a:rPr>
              <a:t> matches any sequence of characters not in </a:t>
            </a:r>
            <a:r>
              <a:rPr dirty="0" i="1" lang="en-US" smtClean="0" sz="2500">
                <a:ea charset="-120" typeface="新細明體"/>
              </a:rPr>
              <a:t>set</a:t>
            </a:r>
            <a:r>
              <a:rPr dirty="0" lang="en-US" smtClean="0" sz="250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 sz="2500">
                <a:ea charset="-120" typeface="新細明體"/>
              </a:rPr>
              <a:t>Examples:</a:t>
            </a:r>
          </a:p>
          <a:p>
            <a:pPr indent="-342900" marL="342900"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%[abc]</a:t>
            </a:r>
            <a:r>
              <a:rPr dirty="0" lang="en-US" smtClean="0" sz="2300">
                <a:ea charset="-120" typeface="新細明體"/>
              </a:rPr>
              <a:t> matches any string containing only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300">
                <a:ea charset="-120" typeface="新細明體"/>
              </a:rPr>
              <a:t>,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b</a:t>
            </a:r>
            <a:r>
              <a:rPr dirty="0" lang="en-US" smtClean="0" sz="2300">
                <a:ea charset="-120" typeface="新細明體"/>
              </a:rPr>
              <a:t>, and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c</a:t>
            </a:r>
            <a:r>
              <a:rPr dirty="0" lang="en-US" smtClean="0" sz="2300">
                <a:ea charset="-120" typeface="新細明體"/>
              </a:rPr>
              <a:t>.</a:t>
            </a:r>
          </a:p>
          <a:p>
            <a:pPr indent="-342900" marL="342900"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%[^abc]</a:t>
            </a:r>
            <a:r>
              <a:rPr dirty="0" lang="en-US" smtClean="0" sz="2300">
                <a:ea charset="-120" typeface="新細明體"/>
              </a:rPr>
              <a:t> matches any string that doesn’t contain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300">
                <a:ea charset="-120" typeface="新細明體"/>
              </a:rPr>
              <a:t>,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b</a:t>
            </a:r>
            <a:r>
              <a:rPr dirty="0" lang="en-US" smtClean="0" sz="2300">
                <a:ea charset="-120" typeface="新細明體"/>
              </a:rPr>
              <a:t>, or </a:t>
            </a:r>
            <a:r>
              <a:rPr dirty="0" lang="en-US" smtClean="0" sz="2300">
                <a:latin charset="0" pitchFamily="49" typeface="Courier New"/>
                <a:ea charset="-120" typeface="新細明體"/>
              </a:rPr>
              <a:t>c</a:t>
            </a:r>
            <a:r>
              <a:rPr dirty="0" lang="en-US" smtClean="0" sz="2300">
                <a:ea charset="-120" typeface="新細明體"/>
              </a:rPr>
              <a:t>.</a:t>
            </a:r>
          </a:p>
        </p:txBody>
      </p:sp>
      <p:sp>
        <p:nvSpPr>
          <p:cNvPr id="488" name="Text Box 48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89" name="Text Box 48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 Box 49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b="1"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Conversion Specifications</a:t>
            </a:r>
          </a:p>
        </p:txBody>
      </p:sp>
      <p:sp>
        <p:nvSpPr>
          <p:cNvPr id="491" name="Text Box 49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Many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…scanf</a:t>
            </a:r>
            <a:r>
              <a:rPr dirty="0" lang="en-US" smtClean="0">
                <a:ea charset="-120" typeface="新細明體"/>
              </a:rPr>
              <a:t> conversion specifiers are closely related to the numeric conversion functions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&lt;stdlib.h&gt;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These functions convert strings (like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"-297"</a:t>
            </a:r>
            <a:r>
              <a:rPr dirty="0" lang="en-US" smtClean="0">
                <a:ea charset="-120" typeface="新細明體"/>
              </a:rPr>
              <a:t>) to their equivalent numeric values (–297).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d</a:t>
            </a:r>
            <a:r>
              <a:rPr dirty="0" lang="en-US" smtClean="0">
                <a:ea charset="-120" typeface="新細明體"/>
              </a:rPr>
              <a:t> specifier, for example, looks for an optional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+</a:t>
            </a:r>
            <a:r>
              <a:rPr dirty="0" lang="en-US" smtClean="0">
                <a:ea charset="-120" typeface="新細明體"/>
              </a:rPr>
              <a:t> 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-</a:t>
            </a:r>
            <a:r>
              <a:rPr dirty="0" lang="en-US" smtClean="0">
                <a:ea charset="-120" typeface="新細明體"/>
              </a:rPr>
              <a:t> sign, followed by decimal digits; this is the same form that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strtol</a:t>
            </a:r>
            <a:r>
              <a:rPr dirty="0" lang="en-US" smtClean="0">
                <a:ea charset="-120" typeface="新細明體"/>
              </a:rPr>
              <a:t> function requires.</a:t>
            </a:r>
          </a:p>
        </p:txBody>
      </p:sp>
      <p:sp>
        <p:nvSpPr>
          <p:cNvPr id="492" name="Text Box 49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93" name="Text Box 49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9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9209</Words>
  <Paragraphs>1632</Paragraphs>
  <Slides>161</Slides>
  <Notes>0</Notes>
  <TotalTime>0</TotalTime>
  <HiddenSlides>0</HiddenSlides>
  <ScaleCrop>false</ScaleCrop>
  <HyperlinksChanged>false</HyperlinksChanged>
  <Application>Microsoft Office PowerPoint</Application>
  <PresentationFormat/>
</Properties>
</file>