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altLang="ja-JP" lang="ja-JP"/>
    </a:defPPr>
    <a:lvl1pPr algn="l" fontAlgn="base" rtl="0">
      <a:spcBef>
        <a:spcPct val="0"/>
      </a:spcBef>
      <a:spcAft>
        <a:spcPct val="0"/>
      </a:spcAft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5pPr>
    <a:lvl6pPr algn="l" defTabSz="914400" eaLnBrk="1" hangingPunct="1" latinLnBrk="0" marL="2286000" rtl="0"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6pPr>
    <a:lvl7pPr algn="l" defTabSz="914400" eaLnBrk="1" hangingPunct="1" latinLnBrk="0" marL="2743200" rtl="0"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7pPr>
    <a:lvl8pPr algn="l" defTabSz="914400" eaLnBrk="1" hangingPunct="1" latinLnBrk="0" marL="3200400" rtl="0"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8pPr>
    <a:lvl9pPr algn="l" defTabSz="914400" eaLnBrk="1" hangingPunct="1" latinLnBrk="0" marL="3657600" rtl="0">
      <a:defRPr kern="1200" kumimoji="1">
        <a:solidFill>
          <a:schemeClr val="tx1"/>
        </a:solidFill>
        <a:latin charset="0" panose="020B0604020202020204" pitchFamily="34" typeface="Arial"/>
        <a:ea charset="-128" panose="020B0600070205080204" pitchFamily="34"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6F6F6"/>
    <a:srgbClr val="FF0066"/>
    <a:srgbClr val="6600FF"/>
    <a:srgbClr val="FFFFFF"/>
    <a:srgbClr val="FFCCFF"/>
    <a:srgbClr val="CCECFF"/>
    <a:srgbClr val="CCCCFF"/>
    <a:srgbClr val="A1D0D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15000"/>
    <p:restoredTop autoAdjust="0" sz="80036"/>
  </p:normalViewPr>
  <p:slideViewPr>
    <p:cSldViewPr>
      <p:cViewPr varScale="1">
        <p:scale>
          <a:sx d="100" n="53"/>
          <a:sy d="100" n="53"/>
        </p:scale>
        <p:origin x="1612" y="44"/>
      </p:cViewPr>
      <p:guideLst>
        <p:guide orient="horz" pos="2160"/>
        <p:guide pos="2880"/>
      </p:guideLst>
    </p:cSldViewPr>
  </p:slideViewPr>
  <p:notesTextViewPr>
    <p:cViewPr>
      <p:scale>
        <a:sx d="2" n="3"/>
        <a:sy d="2" n="3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E2344BCB-F0CA-47AE-936F-AE88C13111CD}" type="datetimeFigureOut">
              <a:rPr lang="zh-TW" smtClean="0"/>
              <a:t>2015/12/29</a:t>
            </a:fld>
            <a:endParaRPr lang="zh-TW"/>
          </a:p>
        </p:txBody>
      </p:sp>
      <p:sp>
        <p:nvSpPr>
          <p:cNvPr id="4" name="投影片圖像版面配置區 3"/>
          <p:cNvSpPr>
            <a:spLocks noChangeAspect="1" noGrp="1" noRot="1"/>
          </p:cNvSpPr>
          <p:nvPr>
            <p:ph idx="2"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37A95DC4-031C-4142-8D28-FC98BD662E8B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3448414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>
          <a:xfrm>
            <a:off x="250825" y="3573463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>
          <a:xfrm>
            <a:off x="468313" y="3429000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3077" name="Rectangle 5"/>
          <p:cNvSpPr>
            <a:spLocks noChangeArrowheads="1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zh-TW" noProof="0" smtClean="0"/>
              <a:t>按一下以編輯母片標題樣式</a:t>
            </a:r>
            <a:endParaRPr lang="ja-JP" noProof="0" smtClean="0"/>
          </a:p>
        </p:txBody>
      </p:sp>
      <p:sp>
        <p:nvSpPr>
          <p:cNvPr id="3078" name="Rectangle 6"/>
          <p:cNvSpPr>
            <a:spLocks noChangeArrowheads="1"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FontTx/>
              <a:buNone/>
              <a:defRPr/>
            </a:lvl1pPr>
          </a:lstStyle>
          <a:p>
            <a:pPr lvl="0"/>
            <a:r>
              <a:rPr lang="zh-TW" noProof="0" smtClean="0"/>
              <a:t>按一下以編輯母片副標題樣式</a:t>
            </a:r>
            <a:endParaRPr lang="ja-JP" noProof="0" smtClean="0"/>
          </a:p>
        </p:txBody>
      </p:sp>
      <p:sp>
        <p:nvSpPr>
          <p:cNvPr id="3079" name="Rectangle 7"/>
          <p:cNvSpPr>
            <a:spLocks noChangeArrowheads="1" noGrp="1"/>
          </p:cNvSpPr>
          <p:nvPr>
            <p:ph idx="2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3080" name="Rectangle 8"/>
          <p:cNvSpPr>
            <a:spLocks noChangeArrowheads="1" noGrp="1"/>
          </p:cNvSpPr>
          <p:nvPr>
            <p:ph idx="3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3081" name="Rectangle 9"/>
          <p:cNvSpPr>
            <a:spLocks noChangeArrowheads="1" noGrp="1"/>
          </p:cNvSpPr>
          <p:nvPr>
            <p:ph idx="4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971F0483-C30B-4F4F-8CC5-47D61735C583}" type="slidenum">
              <a:rPr altLang="ja-JP" lang="en-US"/>
              <a:pPr/>
              <a:t>‹#›</a:t>
            </a:fld>
            <a:endParaRPr altLang="ja-JP" lang="en-US"/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grpSp>
        <p:nvGrpSpPr>
          <p:cNvPr id="3085" name="Group 13"/>
          <p:cNvGrpSpPr>
            <a:grpSpLocks/>
          </p:cNvGrpSpPr>
          <p:nvPr userDrawn="1"/>
        </p:nvGrpSpPr>
        <p:grpSpPr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5F610B-E25F-402B-B94D-8985431EFB7B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10561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6DBA0D61-9EC6-48F8-8EDD-C4B5C8672B44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29526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4C576D7D-F64A-4655-A61F-E8865B2E6BFE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202399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623888" y="4589463"/>
            <a:ext cx="7886700" cy="1500187"/>
          </a:xfrm>
        </p:spPr>
        <p:txBody>
          <a:bodyPr numCol="1"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zh-TW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B317B094-7AFF-499B-8E0D-ADC93BF2C913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41436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44C43F27-B8B9-4DFB-B725-CB1D56D65B77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26793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630238" y="1681163"/>
            <a:ext cx="386873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TW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630238" y="2505075"/>
            <a:ext cx="3868737" cy="3684588"/>
          </a:xfrm>
        </p:spPr>
        <p:txBody>
          <a:bodyPr numCol="1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idx="3" sz="quarter" type="body"/>
          </p:nvPr>
        </p:nvSpPr>
        <p:spPr>
          <a:xfrm>
            <a:off x="4629150" y="1681163"/>
            <a:ext cx="38877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TW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4" sz="quarter"/>
          </p:nvPr>
        </p:nvSpPr>
        <p:spPr>
          <a:xfrm>
            <a:off x="4629150" y="2505075"/>
            <a:ext cx="3887788" cy="3684588"/>
          </a:xfrm>
        </p:spPr>
        <p:txBody>
          <a:bodyPr numCol="1"/>
          <a:lstStyle/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8" name="頁尾版面配置區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3A256768-6A51-46CA-A05D-722208C92373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15444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4" name="頁尾版面配置區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34A7F2D2-C8C3-4FEC-9C1D-1C11CD9FFEB8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42108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3" name="頁尾版面配置區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96A7805-0E11-447D-A2AB-3B88435E822B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18916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按一下以編輯母片文字樣式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630238" y="2057400"/>
            <a:ext cx="2949575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zh-TW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6932E8E1-1CAA-4F8B-92F4-E191235BCA8B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2824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idx="1" type="pic"/>
          </p:nvPr>
        </p:nvSpPr>
        <p:spPr>
          <a:xfrm>
            <a:off x="3887788" y="987425"/>
            <a:ext cx="462915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zh-TW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630238" y="2057400"/>
            <a:ext cx="2949575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zh-TW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altLang="ja-JP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5870EC79-7CAF-46FB-A942-6EA3D452B4F5}" type="slidenum">
              <a:rPr altLang="ja-JP" lang="en-US"/>
              <a:pPr/>
              <a:t>‹#›</a:t>
            </a:fld>
            <a:endParaRPr altLang="ja-JP" lang="en-US"/>
          </a:p>
        </p:txBody>
      </p:sp>
    </p:spTree>
    <p:extLst>
      <p:ext uri="{BB962C8B-B14F-4D97-AF65-F5344CB8AC3E}">
        <p14:creationId xmlns:p14="http://schemas.microsoft.com/office/powerpoint/2010/main" val="46588002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>
          <a:xfrm>
            <a:off x="250825" y="1341438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algn="ctr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>
          <a:xfrm>
            <a:off x="468313" y="1196975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algn="ctr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1026" name="Rectangle 2"/>
          <p:cNvSpPr>
            <a:spLocks noChangeArrowheads="1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ja-JP" smtClean="0"/>
              <a:t>マスタ タイトルの書式設定</a:t>
            </a:r>
          </a:p>
        </p:txBody>
      </p:sp>
      <p:sp>
        <p:nvSpPr>
          <p:cNvPr id="1027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ja-JP" smtClean="0"/>
              <a:t>マスタ テキストの書式設定</a:t>
            </a:r>
          </a:p>
          <a:p>
            <a:pPr lvl="1"/>
            <a:r>
              <a:rPr lang="ja-JP" smtClean="0"/>
              <a:t>第 </a:t>
            </a:r>
            <a:r>
              <a:rPr altLang="ja-JP" lang="en-US" smtClean="0"/>
              <a:t>2 </a:t>
            </a:r>
            <a:r>
              <a:rPr lang="ja-JP" smtClean="0"/>
              <a:t>レベル</a:t>
            </a:r>
          </a:p>
          <a:p>
            <a:pPr lvl="2"/>
            <a:r>
              <a:rPr lang="ja-JP" smtClean="0"/>
              <a:t>第 </a:t>
            </a:r>
            <a:r>
              <a:rPr altLang="ja-JP" lang="en-US" smtClean="0"/>
              <a:t>3 </a:t>
            </a:r>
            <a:r>
              <a:rPr lang="ja-JP" smtClean="0"/>
              <a:t>レベル</a:t>
            </a:r>
          </a:p>
          <a:p>
            <a:pPr lvl="3"/>
            <a:r>
              <a:rPr lang="ja-JP" smtClean="0"/>
              <a:t>第 </a:t>
            </a:r>
            <a:r>
              <a:rPr altLang="ja-JP" lang="en-US" smtClean="0"/>
              <a:t>4 </a:t>
            </a:r>
            <a:r>
              <a:rPr lang="ja-JP" smtClean="0"/>
              <a:t>レベル</a:t>
            </a:r>
          </a:p>
          <a:p>
            <a:pPr lvl="4"/>
            <a:r>
              <a:rPr lang="ja-JP" smtClean="0"/>
              <a:t>第 </a:t>
            </a:r>
            <a:r>
              <a:rPr altLang="ja-JP" lang="en-US" smtClean="0"/>
              <a:t>5 </a:t>
            </a:r>
            <a:r>
              <a:rPr lang="ja-JP" smtClean="0"/>
              <a:t>レベル</a:t>
            </a:r>
          </a:p>
        </p:txBody>
      </p:sp>
      <p:sp>
        <p:nvSpPr>
          <p:cNvPr id="1028" name="Rectangle 4"/>
          <p:cNvSpPr>
            <a:spLocks noChangeArrowheads="1" noGrp="1"/>
          </p:cNvSpPr>
          <p:nvPr>
            <p:ph idx="2" sz="half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altLang="ja-JP" lang="en-US"/>
          </a:p>
        </p:txBody>
      </p:sp>
      <p:sp>
        <p:nvSpPr>
          <p:cNvPr id="1029" name="Rectangle 5"/>
          <p:cNvSpPr>
            <a:spLocks noChangeArrowheads="1" noGrp="1"/>
          </p:cNvSpPr>
          <p:nvPr>
            <p:ph idx="3" sz="quarter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altLang="ja-JP" lang="en-US"/>
          </a:p>
        </p:txBody>
      </p:sp>
      <p:sp>
        <p:nvSpPr>
          <p:cNvPr id="1030" name="Rectangle 6"/>
          <p:cNvSpPr>
            <a:spLocks noChangeArrowheads="1" noGrp="1"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5C1C78-8322-4B7A-A915-9820613DA782}" type="slidenum">
              <a:rPr altLang="ja-JP" lang="en-US"/>
              <a:pPr/>
              <a:t>‹#›</a:t>
            </a:fld>
            <a:endParaRPr altLang="ja-JP"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lang="zh-TW"/>
          </a:p>
        </p:txBody>
      </p:sp>
      <p:grpSp>
        <p:nvGrpSpPr>
          <p:cNvPr id="1041" name="Group 17"/>
          <p:cNvGrpSpPr>
            <a:grpSpLocks/>
          </p:cNvGrpSpPr>
          <p:nvPr userDrawn="1"/>
        </p:nvGrpSpPr>
        <p:grpSpPr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lang="zh-TW"/>
            </a:p>
          </p:txBody>
        </p:sp>
      </p:grp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eaLnBrk="1" fontAlgn="base" hangingPunct="1" rtl="0">
        <a:spcBef>
          <a:spcPct val="0"/>
        </a:spcBef>
        <a:spcAft>
          <a:spcPct val="0"/>
        </a:spcAft>
        <a:defRPr kern="1200"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1" fontAlgn="base" hangingPunct="1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2pPr>
      <a:lvl3pPr algn="ctr" eaLnBrk="1" fontAlgn="base" hangingPunct="1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3pPr>
      <a:lvl4pPr algn="ctr" eaLnBrk="1" fontAlgn="base" hangingPunct="1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4pPr>
      <a:lvl5pPr algn="ctr" eaLnBrk="1" fontAlgn="base" hangingPunct="1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5pPr>
      <a:lvl6pPr algn="ctr" eaLnBrk="1" fontAlgn="base" hangingPunct="1" marL="457200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6pPr>
      <a:lvl7pPr algn="ctr" eaLnBrk="1" fontAlgn="base" hangingPunct="1" marL="914400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7pPr>
      <a:lvl8pPr algn="ctr" eaLnBrk="1" fontAlgn="base" hangingPunct="1" marL="1371600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8pPr>
      <a:lvl9pPr algn="ctr" eaLnBrk="1" fontAlgn="base" hangingPunct="1" marL="1828800" rtl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charset="0" panose="020B0604020202020204" pitchFamily="34" typeface="Arial"/>
          <a:ea charset="-128" panose="020B0600070205080204" pitchFamily="34" typeface="ＭＳ Ｐゴシック"/>
        </a:defRPr>
      </a:lvl9pPr>
    </p:titleStyle>
    <p:bodyStyle>
      <a:lvl1pPr algn="l" eaLnBrk="1" fontAlgn="base" hangingPunct="1" indent="-342900" marL="342900" rtl="0">
        <a:spcBef>
          <a:spcPct val="20000"/>
        </a:spcBef>
        <a:spcAft>
          <a:spcPct val="0"/>
        </a:spcAft>
        <a:buClr>
          <a:srgbClr val="666699"/>
        </a:buClr>
        <a:buChar char="•"/>
        <a:defRPr kern="1200" kumimoji="1"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1" fontAlgn="base" hangingPunct="1" indent="-285750" marL="742950" rtl="0">
        <a:spcBef>
          <a:spcPct val="20000"/>
        </a:spcBef>
        <a:spcAft>
          <a:spcPct val="0"/>
        </a:spcAft>
        <a:buClr>
          <a:srgbClr val="6666FF"/>
        </a:buClr>
        <a:buFont charset="0" panose="020B0604020202020204" pitchFamily="34" typeface="Arial"/>
        <a:buChar char="–"/>
        <a:defRPr kern="1200" kumimoji="1" sz="2800">
          <a:solidFill>
            <a:schemeClr val="tx1"/>
          </a:solidFill>
          <a:latin typeface="+mn-lt"/>
          <a:ea typeface="+mn-ea"/>
          <a:cs typeface="+mn-cs"/>
        </a:defRPr>
      </a:lvl2pPr>
      <a:lvl3pPr algn="l" eaLnBrk="1" fontAlgn="base" hangingPunct="1" indent="-228600" marL="1143000" rtl="0">
        <a:spcBef>
          <a:spcPct val="20000"/>
        </a:spcBef>
        <a:spcAft>
          <a:spcPct val="0"/>
        </a:spcAft>
        <a:buClr>
          <a:srgbClr val="3333CC"/>
        </a:buClr>
        <a:buChar char="•"/>
        <a:defRPr kern="1200" kumimoji="1" sz="2400">
          <a:solidFill>
            <a:schemeClr val="tx1"/>
          </a:solidFill>
          <a:latin typeface="+mn-lt"/>
          <a:ea typeface="+mn-ea"/>
          <a:cs typeface="+mn-cs"/>
        </a:defRPr>
      </a:lvl3pPr>
      <a:lvl4pPr algn="l" eaLnBrk="1" fontAlgn="base" hangingPunct="1" indent="-228600" marL="1600200" rtl="0">
        <a:spcBef>
          <a:spcPct val="20000"/>
        </a:spcBef>
        <a:spcAft>
          <a:spcPct val="0"/>
        </a:spcAft>
        <a:buClr>
          <a:srgbClr val="533993"/>
        </a:buClr>
        <a:buFont charset="0" panose="020B0604020202020204" pitchFamily="34" typeface="Arial"/>
        <a:buChar char="–"/>
        <a:defRPr kern="1200" kumimoji="1" sz="2000">
          <a:solidFill>
            <a:schemeClr val="tx1"/>
          </a:solidFill>
          <a:latin typeface="+mn-lt"/>
          <a:ea typeface="+mn-ea"/>
          <a:cs typeface="+mn-cs"/>
        </a:defRPr>
      </a:lvl4pPr>
      <a:lvl5pPr algn="l" eaLnBrk="1" fontAlgn="base" hangingPunct="1" indent="-228600" marL="2057400" rtl="0">
        <a:spcBef>
          <a:spcPct val="20000"/>
        </a:spcBef>
        <a:spcAft>
          <a:spcPct val="0"/>
        </a:spcAft>
        <a:buClr>
          <a:srgbClr val="666699"/>
        </a:buClr>
        <a:buFont charset="0" panose="020B0604020202020204" pitchFamily="34" typeface="Arial"/>
        <a:buChar char="»"/>
        <a:defRPr kern="1200" kumimoji="1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TW"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zh-TW" dirty="0" lang="en-US"/>
              <a:t>C </a:t>
            </a:r>
            <a:r>
              <a:rPr altLang="zh-TW" dirty="0" err="1" lang="en-US"/>
              <a:t>qsort</a:t>
            </a:r>
            <a:endParaRPr dirty="0" lang="zh-TW"/>
          </a:p>
        </p:txBody>
      </p:sp>
      <p:sp>
        <p:nvSpPr>
          <p:cNvPr id="3" name="副標題 2"/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2351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7</a:t>
            </a:r>
            <a:r>
              <a:rPr altLang="zh-TW" dirty="0" lang="en-US" smtClean="0"/>
              <a:t>.</a:t>
            </a:r>
            <a:r>
              <a:rPr dirty="0" lang="zh-TW" smtClean="0"/>
              <a:t>對</a:t>
            </a:r>
            <a:r>
              <a:rPr dirty="0" lang="zh-TW"/>
              <a:t>字符串進行排序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02579" cy="4525963"/>
          </a:xfrm>
        </p:spPr>
        <p:txBody>
          <a:bodyPr numCol="1"/>
          <a:lstStyle/>
          <a:p>
            <a:pPr indent="0" marL="0">
              <a:buNone/>
            </a:pPr>
            <a:r>
              <a:rPr b="1" dirty="0" lang="zh-TW" sz="2000">
                <a:latin charset="0" panose="020B0609020204030204" pitchFamily="49" typeface="Consolas"/>
                <a:cs charset="0" panose="020B0609020204030204" pitchFamily="49" typeface="Consolas"/>
              </a:rPr>
              <a:t>呼叫</a:t>
            </a:r>
          </a:p>
          <a:p>
            <a:pPr indent="0" marL="0">
              <a:buNone/>
            </a:pP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( (void*) 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array,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Num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,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sizeof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(char</a:t>
            </a:r>
            <a:r>
              <a:rPr dirty="0" lang="zh-TW" smtClean="0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*),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compareString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  <a:p>
            <a:pPr indent="0" marL="0">
              <a:buNone/>
            </a:pPr>
            <a:r>
              <a:rPr b="1" dirty="0" lang="zh-TW" sz="2000">
                <a:latin charset="0" panose="020B0609020204030204" pitchFamily="49" typeface="Consolas"/>
                <a:cs charset="0" panose="020B0609020204030204" pitchFamily="49" typeface="Consolas"/>
              </a:rPr>
              <a:t>定義</a:t>
            </a:r>
          </a:p>
          <a:p>
            <a:pPr indent="0" marL="0">
              <a:buNone/>
            </a:pP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compareString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void *a,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void *b)</a:t>
            </a:r>
          </a:p>
          <a:p>
            <a:pPr indent="0" marL="0">
              <a:buNone/>
            </a:pP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     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return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strcmp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(*(char **)a, *(char **)b);</a:t>
            </a:r>
          </a:p>
          <a:p>
            <a:pPr indent="0" marL="0">
              <a:buNone/>
            </a:pP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77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7</a:t>
            </a:r>
            <a:r>
              <a:rPr altLang="zh-TW" dirty="0" lang="en-US" smtClean="0"/>
              <a:t>.</a:t>
            </a:r>
            <a:r>
              <a:rPr dirty="0" lang="zh-TW" smtClean="0"/>
              <a:t>對</a:t>
            </a:r>
            <a:r>
              <a:rPr dirty="0" lang="zh-TW"/>
              <a:t>字符串進行排序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1"/>
          <a:lstStyle/>
          <a:p>
            <a:pPr indent="0" marL="0">
              <a:buNone/>
            </a:pPr>
            <a:r>
              <a:rPr dirty="0" lang="zh-TW" smtClean="0" sz="2000">
                <a:latin charset="0" panose="020B0609020204030204" pitchFamily="49" typeface="Consolas"/>
                <a:cs charset="0" panose="020B0609020204030204" pitchFamily="49" typeface="Consolas"/>
              </a:rPr>
              <a:t>像</a:t>
            </a:r>
            <a:r>
              <a:rPr dirty="0" lang="zh-TW" sz="2000">
                <a:latin charset="0" panose="020B0609020204030204" pitchFamily="49" typeface="Consolas"/>
                <a:cs charset="0" panose="020B0609020204030204" pitchFamily="49" typeface="Consolas"/>
              </a:rPr>
              <a:t>以下這種就可以用上面的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compare</a:t>
            </a:r>
            <a:r>
              <a:rPr dirty="0" lang="zh-TW" sz="2000">
                <a:latin charset="0" panose="020B0609020204030204" pitchFamily="49" typeface="Consolas"/>
                <a:cs charset="0" panose="020B0609020204030204" pitchFamily="49" typeface="Consolas"/>
              </a:rPr>
              <a:t>函式來處理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array[0] = "12345678"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array[1] = "111111111" </a:t>
            </a:r>
          </a:p>
          <a:p>
            <a:pPr indent="0" marL="0">
              <a:buNone/>
            </a:pP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#include &lt;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stdio.h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&gt;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#include &lt;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string.h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&gt;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#include &lt;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stdlib.h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&gt;</a:t>
            </a:r>
          </a:p>
          <a:p>
            <a:pPr indent="0" marL="0">
              <a:buNone/>
            </a:pP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cmpr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void *a,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void *b);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char s[1000];</a:t>
            </a:r>
          </a:p>
          <a:p>
            <a:pPr indent="0" marL="0">
              <a:buNone/>
            </a:pP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char *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s_pointer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[1000];</a:t>
            </a:r>
          </a:p>
          <a:p>
            <a:pPr indent="0" marL="0">
              <a:buNone/>
            </a:pP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000">
                <a:latin charset="0" panose="020B0609020204030204" pitchFamily="49" typeface="Consolas"/>
                <a:cs charset="0" panose="020B0609020204030204" pitchFamily="49" typeface="Consolas"/>
              </a:rPr>
              <a:t>i</a:t>
            </a:r>
            <a:r>
              <a:rPr altLang="zh-TW" dirty="0" lang="en-US" sz="2000">
                <a:latin charset="0" panose="020B0609020204030204" pitchFamily="49" typeface="Consolas"/>
                <a:cs charset="0" panose="020B0609020204030204" pitchFamily="49" typeface="Consolas"/>
              </a:rPr>
              <a:t>=0,j=0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;</a:t>
            </a: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97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numCol="1"/>
          <a:lstStyle/>
          <a:p>
            <a:r>
              <a:rPr altLang="zh-TW" dirty="0" lang="en-US"/>
              <a:t>7</a:t>
            </a:r>
            <a:r>
              <a:rPr altLang="zh-TW" dirty="0" lang="en-US" smtClean="0"/>
              <a:t>.</a:t>
            </a:r>
            <a:r>
              <a:rPr dirty="0" lang="zh-TW" smtClean="0"/>
              <a:t>對</a:t>
            </a:r>
            <a:r>
              <a:rPr dirty="0" lang="zh-TW"/>
              <a:t>字符串進行排序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main()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while((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fgets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(s,1000,stdin))!=NULL)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    if(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&lt;10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s_pointer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++]=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strdup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(s);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    else   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break;</a:t>
            </a:r>
            <a:endParaRPr altLang="zh-TW" dirty="0" lang="en-US" smtClean="0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  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s_pointer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sizeof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(char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*),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cmpr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   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    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while(j&lt;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printf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("%s\n",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s_pointer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[j++]);     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system("pause");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   return 0;</a:t>
            </a: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92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7</a:t>
            </a:r>
            <a:r>
              <a:rPr altLang="zh-TW" dirty="0" lang="en-US" smtClean="0"/>
              <a:t>.</a:t>
            </a:r>
            <a:r>
              <a:rPr dirty="0" lang="zh-TW" smtClean="0"/>
              <a:t>對</a:t>
            </a:r>
            <a:r>
              <a:rPr dirty="0" lang="zh-TW"/>
              <a:t>字符串進行排序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1"/>
          <a:lstStyle/>
          <a:p>
            <a:pPr indent="0" marL="0">
              <a:buNone/>
            </a:pPr>
            <a:endParaRPr altLang="zh-TW" dirty="0" lang="en-US" smtClean="0" sz="20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cmpr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void *a,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void *b)</a:t>
            </a:r>
          </a:p>
          <a:p>
            <a:pPr indent="0" marL="0">
              <a:buNone/>
            </a:pP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  return </a:t>
            </a:r>
            <a:r>
              <a:rPr altLang="zh-TW" dirty="0" err="1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strcmp</a:t>
            </a: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(*(char**)a,*(char**)b);    </a:t>
            </a:r>
          </a:p>
          <a:p>
            <a:pPr indent="0" marL="0">
              <a:buNone/>
            </a:pPr>
            <a:r>
              <a:rPr altLang="zh-TW" dirty="0" lang="en-US" smtClean="0" sz="20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endParaRPr altLang="zh-TW" dirty="0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78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Reference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http://olia14.pixnet.net/blog/post/13236643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5433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C </a:t>
            </a:r>
            <a:r>
              <a:rPr altLang="zh-TW" dirty="0" err="1" lang="en-US"/>
              <a:t>qsort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 smtClean="0"/>
              <a:t>原形</a:t>
            </a:r>
            <a:endParaRPr altLang="zh-TW" dirty="0" lang="en-US" smtClean="0"/>
          </a:p>
          <a:p>
            <a:pPr lvl="1"/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void 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(void* base, 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size_t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 n, 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size_t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 size 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 (*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) (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 void*, </a:t>
            </a:r>
            <a:r>
              <a:rPr altLang="zh-TW" dirty="0" err="1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mtClean="0">
                <a:latin charset="0" panose="020B0609020204030204" pitchFamily="49" typeface="Consolas"/>
                <a:cs charset="0" panose="020B0609020204030204" pitchFamily="49" typeface="Consolas"/>
              </a:rPr>
              <a:t> void*) )</a:t>
            </a:r>
          </a:p>
          <a:p>
            <a:r>
              <a:rPr dirty="0" lang="zh-TW" smtClean="0"/>
              <a:t>用法</a:t>
            </a:r>
            <a:endParaRPr altLang="zh-TW" dirty="0" lang="en-US" smtClean="0"/>
          </a:p>
          <a:p>
            <a:pPr lvl="1"/>
            <a:r>
              <a:rPr altLang="zh-TW" dirty="0" lang="en-US">
                <a:latin charset="0" panose="020B0609020204030204" pitchFamily="49" typeface="Consolas"/>
                <a:cs charset="0" panose="020B0609020204030204" pitchFamily="49" typeface="Consolas"/>
              </a:rPr>
              <a:t>#</a:t>
            </a:r>
            <a:r>
              <a:rPr dirty="0" lang="zh-TW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>
                <a:latin charset="0" panose="020B0609020204030204" pitchFamily="49" typeface="Consolas"/>
                <a:cs charset="0" panose="020B0609020204030204" pitchFamily="49" typeface="Consolas"/>
              </a:rPr>
              <a:t>include </a:t>
            </a:r>
            <a:r>
              <a:rPr altLang="zh-TW" dirty="0" err="1" lang="en-US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string.h</a:t>
            </a:r>
            <a:endParaRPr altLang="zh-TW" dirty="0" lang="en-US">
              <a:solidFill>
                <a:srgbClr val="0066FF"/>
              </a:solidFill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r>
              <a:rPr dirty="0" lang="zh-TW" smtClean="0"/>
              <a:t>功能</a:t>
            </a:r>
            <a:endParaRPr altLang="zh-TW" dirty="0" lang="en-US" smtClean="0"/>
          </a:p>
          <a:p>
            <a:pPr lvl="1"/>
            <a:r>
              <a:rPr dirty="0" lang="zh-TW" smtClean="0"/>
              <a:t>快速</a:t>
            </a:r>
            <a:r>
              <a:rPr dirty="0" lang="zh-TW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5814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C </a:t>
            </a:r>
            <a:r>
              <a:rPr altLang="zh-TW" dirty="0" err="1" lang="en-US"/>
              <a:t>qsort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 smtClean="0"/>
              <a:t>說明</a:t>
            </a:r>
            <a:endParaRPr altLang="zh-TW" dirty="0" lang="en-US"/>
          </a:p>
          <a:p>
            <a:pPr algn="just" lvl="1"/>
            <a:r>
              <a:rPr dirty="0" lang="zh-TW" smtClean="0"/>
              <a:t>陣列</a:t>
            </a:r>
            <a:r>
              <a:rPr dirty="0" lang="zh-TW"/>
              <a:t>基礎的快速排序法函數，陣列是參數 </a:t>
            </a:r>
            <a:r>
              <a:rPr altLang="zh-TW" dirty="0" lang="en-US"/>
              <a:t>base</a:t>
            </a:r>
            <a:r>
              <a:rPr dirty="0" lang="zh-TW"/>
              <a:t>，</a:t>
            </a:r>
            <a:r>
              <a:rPr altLang="zh-TW" dirty="0" lang="en-US"/>
              <a:t>n </a:t>
            </a:r>
            <a:r>
              <a:rPr dirty="0" lang="zh-TW"/>
              <a:t>是陣列大小，</a:t>
            </a:r>
            <a:r>
              <a:rPr altLang="zh-TW" dirty="0" lang="en-US"/>
              <a:t>size </a:t>
            </a:r>
            <a:r>
              <a:rPr dirty="0" lang="zh-TW"/>
              <a:t>是每</a:t>
            </a:r>
            <a:r>
              <a:rPr dirty="0" lang="zh-TW" smtClean="0"/>
              <a:t>個元素</a:t>
            </a:r>
            <a:r>
              <a:rPr dirty="0" lang="zh-TW"/>
              <a:t>的大小，最後的參數是指向函數的指標，這是比較元素大小的</a:t>
            </a:r>
            <a:r>
              <a:rPr dirty="0" lang="zh-TW" smtClean="0"/>
              <a:t>函數。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6722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1.</a:t>
            </a:r>
            <a:r>
              <a:rPr dirty="0" lang="zh-TW" smtClean="0"/>
              <a:t> 對</a:t>
            </a:r>
            <a:r>
              <a:rPr altLang="zh-TW" dirty="0" err="1" lang="en-US"/>
              <a:t>int</a:t>
            </a:r>
            <a:r>
              <a:rPr dirty="0" lang="zh-TW"/>
              <a:t>類型數組排序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num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[100];</a:t>
            </a:r>
          </a:p>
          <a:p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 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return *(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*)a - *(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*)b;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  <a:p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num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100,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sizeof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num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[0]),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  <a:p>
            <a:endParaRPr dirty="0" lang="zh-TW" sz="24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255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2</a:t>
            </a:r>
            <a:r>
              <a:rPr altLang="zh-TW" dirty="0" lang="en-US" smtClean="0"/>
              <a:t>.</a:t>
            </a:r>
            <a:r>
              <a:rPr dirty="0" lang="zh-TW"/>
              <a:t>對</a:t>
            </a:r>
            <a:r>
              <a:rPr altLang="zh-TW" dirty="0" lang="en-US"/>
              <a:t>char</a:t>
            </a:r>
            <a:r>
              <a:rPr dirty="0" lang="zh-TW"/>
              <a:t>類型數組</a:t>
            </a:r>
            <a:r>
              <a:rPr dirty="0" lang="zh-TW" smtClean="0"/>
              <a:t>排序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char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word[100];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Sample: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 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return *(char *)a - *(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*)b;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(word,100,sizeof(word[0]),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78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3.</a:t>
            </a:r>
            <a:r>
              <a:rPr dirty="0" lang="zh-TW" smtClean="0"/>
              <a:t>對</a:t>
            </a:r>
            <a:r>
              <a:rPr altLang="zh-TW" dirty="0" lang="en-US"/>
              <a:t>double</a:t>
            </a:r>
            <a:r>
              <a:rPr dirty="0" lang="zh-TW"/>
              <a:t>類型數組</a:t>
            </a:r>
            <a:r>
              <a:rPr dirty="0" lang="zh-TW" smtClean="0"/>
              <a:t>排序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double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in[100];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 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return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*(double *)a </a:t>
            </a:r>
            <a:r>
              <a:rPr altLang="zh-TW" b="1" dirty="0" lang="en-US" smtClean="0">
                <a:solidFill>
                  <a:srgbClr val="C00000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&gt;=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*(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double *)b ? 1 : -1;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(in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100,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sizeof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(in[0]),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；</a:t>
            </a:r>
            <a:endParaRPr dirty="0" lang="zh-TW" sz="24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90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en-US" smtClean="0"/>
              <a:t>4.</a:t>
            </a:r>
            <a:r>
              <a:rPr lang="zh-TW" smtClean="0"/>
              <a:t>對</a:t>
            </a:r>
            <a:r>
              <a:rPr dirty="0" lang="zh-TW"/>
              <a:t>結構體一級排序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6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double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data;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other;</a:t>
            </a: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s[100]</a:t>
            </a:r>
            <a:endParaRPr dirty="0" lang="zh-TW" sz="2400">
              <a:solidFill>
                <a:srgbClr val="0066FF"/>
              </a:solidFill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return </a:t>
            </a:r>
            <a:endParaRPr altLang="zh-TW" dirty="0" lang="en-US" smtClean="0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In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*)a)-&gt;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data</a:t>
            </a:r>
            <a:r>
              <a:rPr altLang="zh-TW" b="1" dirty="0" lang="en-US" smtClean="0" sz="2800">
                <a:solidFill>
                  <a:srgbClr val="C00000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&gt;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((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In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*)b)-&gt;data ? 1 : -1;</a:t>
            </a: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(s,100,sizeof(s[0]),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54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5</a:t>
            </a:r>
            <a:r>
              <a:rPr altLang="zh-TW" dirty="0" lang="en-US" smtClean="0"/>
              <a:t>.</a:t>
            </a:r>
            <a:r>
              <a:rPr dirty="0" lang="zh-TW"/>
              <a:t>對結構體二級排序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x;int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y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;}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s[100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];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//</a:t>
            </a:r>
            <a:r>
              <a:rPr dirty="0" lang="zh-TW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按照</a:t>
            </a:r>
            <a:r>
              <a:rPr altLang="zh-TW" dirty="0" lang="en-US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x</a:t>
            </a:r>
            <a:r>
              <a:rPr dirty="0" lang="zh-TW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從小到大排序，當</a:t>
            </a:r>
            <a:r>
              <a:rPr altLang="zh-TW" dirty="0" lang="en-US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x</a:t>
            </a:r>
            <a:r>
              <a:rPr dirty="0" lang="zh-TW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相等時按照</a:t>
            </a:r>
            <a:r>
              <a:rPr altLang="zh-TW" dirty="0" lang="en-US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y</a:t>
            </a:r>
            <a:r>
              <a:rPr dirty="0" lang="zh-TW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從大到小</a:t>
            </a:r>
            <a:r>
              <a:rPr dirty="0" lang="zh-TW" smtClean="0" sz="18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排序</a:t>
            </a:r>
            <a:endParaRPr dirty="0" lang="zh-TW" sz="1800">
              <a:solidFill>
                <a:srgbClr val="0066FF"/>
              </a:solidFill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 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In *c = (In *)a;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In *d = (In *)b;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if(c-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&gt;x != d-&gt;x) return c-&gt;x - d-&gt;x;</a:t>
            </a:r>
          </a:p>
          <a:p>
            <a:pPr indent="0" marL="0">
              <a:buNone/>
            </a:pP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else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return d-&gt;y - c-&gt;y;</a:t>
            </a:r>
          </a:p>
          <a:p>
            <a:pPr indent="0" marL="0">
              <a:buNone/>
            </a:pP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(s,100,sizeof(s[0]),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372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6.</a:t>
            </a:r>
            <a:r>
              <a:rPr dirty="0" lang="zh-TW" smtClean="0"/>
              <a:t>對</a:t>
            </a:r>
            <a:r>
              <a:rPr dirty="0" lang="zh-TW"/>
              <a:t>結構字符串進行排序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data;char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[100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];}</a:t>
            </a:r>
            <a:r>
              <a:rPr dirty="0" lang="zh-TW" smtClean="0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s[100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];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24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//</a:t>
            </a:r>
            <a:r>
              <a:rPr dirty="0" lang="zh-TW" sz="24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按照結構體中字符串</a:t>
            </a:r>
            <a:r>
              <a:rPr altLang="zh-TW" dirty="0" err="1" lang="en-US" sz="24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str</a:t>
            </a:r>
            <a:r>
              <a:rPr dirty="0" lang="zh-TW" sz="24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的字典順序</a:t>
            </a:r>
            <a:r>
              <a:rPr dirty="0" lang="zh-TW" smtClean="0" sz="2400">
                <a:solidFill>
                  <a:srgbClr val="0066FF"/>
                </a:solidFill>
                <a:latin charset="0" panose="020B0609020204030204" pitchFamily="49" typeface="Consolas"/>
                <a:cs charset="0" panose="020B0609020204030204" pitchFamily="49" typeface="Consolas"/>
              </a:rPr>
              <a:t>排序</a:t>
            </a:r>
            <a:endParaRPr dirty="0" lang="zh-TW" sz="2400">
              <a:solidFill>
                <a:srgbClr val="0066FF"/>
              </a:solidFill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(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*a ,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const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void *b )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return 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strcmp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(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((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In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*)a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)-&gt;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,</a:t>
            </a: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             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((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struct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 In 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*)b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)-&gt;</a:t>
            </a: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str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endParaRPr altLang="zh-TW" dirty="0" lang="en-US" sz="2400"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altLang="zh-TW" dirty="0" err="1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qsort</a:t>
            </a:r>
            <a:r>
              <a:rPr altLang="zh-TW" dirty="0" lang="en-US" smtClean="0" sz="2400">
                <a:latin charset="0" panose="020B0609020204030204" pitchFamily="49" typeface="Consolas"/>
                <a:cs charset="0" panose="020B0609020204030204" pitchFamily="49" typeface="Consolas"/>
              </a:rPr>
              <a:t>(s,100,sizeof(s[0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]),</a:t>
            </a:r>
            <a:r>
              <a:rPr altLang="zh-TW" dirty="0" err="1" lang="en-US" sz="2400">
                <a:latin charset="0" panose="020B0609020204030204" pitchFamily="49" typeface="Consolas"/>
                <a:cs charset="0" panose="020B0609020204030204" pitchFamily="49" typeface="Consolas"/>
              </a:rPr>
              <a:t>cmp</a:t>
            </a:r>
            <a:r>
              <a:rPr altLang="zh-TW" dirty="0" lang="en-US" sz="2400">
                <a:latin charset="0" panose="020B0609020204030204" pitchFamily="49" typeface="Consolas"/>
                <a:cs charset="0" panose="020B0609020204030204" pitchFamily="49" typeface="Consolas"/>
              </a:rPr>
              <a:t>);</a:t>
            </a:r>
          </a:p>
          <a:p>
            <a:pPr indent="0" marL="0">
              <a:buNone/>
            </a:pPr>
            <a:endParaRPr altLang="zh-TW" dirty="0" err="1" lang="en-US" sz="2000"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942046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1100105330</Template>
  <Company>Hewlett-Packard</Company>
  <Words>674</Words>
  <Paragraphs>114</Paragraphs>
  <Slides>14</Slides>
  <Notes>0</Notes>
  <TotalTime>2172</TotalTime>
  <HiddenSlides>0</HiddenSlides>
  <MMClips>0</MMClips>
  <ScaleCrop>false</ScaleCrop>
  <HeadingPairs>
    <vt:vector baseType="variant" size="6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baseType="lpstr" size="20">
      <vt:lpstr>ＭＳ Ｐゴシック</vt:lpstr>
      <vt:lpstr>新細明體</vt:lpstr>
      <vt:lpstr>Arial</vt:lpstr>
      <vt:lpstr>Calibri</vt:lpstr>
      <vt:lpstr>Consolas</vt:lpstr>
      <vt:lpstr>標準デザイン</vt:lpstr>
      <vt:lpstr>C qsort</vt:lpstr>
      <vt:lpstr>C qsort</vt:lpstr>
      <vt:lpstr>C qsort</vt:lpstr>
      <vt:lpstr>1. 對int類型數組排序</vt:lpstr>
      <vt:lpstr>2.對char類型數組排序</vt:lpstr>
      <vt:lpstr>3.對double類型數組排序</vt:lpstr>
      <vt:lpstr>4.對結構體一級排序</vt:lpstr>
      <vt:lpstr>5.對結構體二級排序</vt:lpstr>
      <vt:lpstr>6.對結構字符串進行排序</vt:lpstr>
      <vt:lpstr>7.對字符串進行排序</vt:lpstr>
      <vt:lpstr>7.對字符串進行排序</vt:lpstr>
      <vt:lpstr>7.對字符串進行排序</vt:lpstr>
      <vt:lpstr>7.對字符串進行排序</vt:lpstr>
      <vt:lpstr>Reference</vt:lpstr>
    </vt:vector>
  </TitlesOfParts>
  <LinksUpToDate>false</LinksUpToDate>
  <SharedDoc>false</SharedDoc>
  <HyperlinksChanged>false</HyperlinksChanged>
  <Application>Microsoft Office PowerPoint</Application>
  <AppVersion>15.0000</AppVersion>
  <PresentationFormat>如螢幕大小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2015-05-30T07:46:53Z</dcterms:created>
  <dc:creator>yuyu</dc:creator>
  <cp:lastModifiedBy>user</cp:lastModifiedBy>
  <dcterms:modified xsi:type="dcterms:W3CDTF">2015-12-29T06:27:35Z</dcterms:modified>
  <cp:revision>69</cp:revision>
  <dc:title>Simple Blue</dc:title>
</cp:coreProperties>
</file>