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47" d="100"/>
          <a:sy n="47" d="100"/>
        </p:scale>
        <p:origin x="58" y="1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5938D3-EB56-482D-8FEC-21C56F24672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9F66E1E-F3E4-487C-BDC6-F04583BBDB71}">
      <dgm:prSet/>
      <dgm:spPr/>
      <dgm:t>
        <a:bodyPr/>
        <a:lstStyle/>
        <a:p>
          <a:r>
            <a:rPr lang="en-US" dirty="0"/>
            <a:t>Data Mining is the analysis of raw data to extract useful information. </a:t>
          </a:r>
        </a:p>
      </dgm:t>
    </dgm:pt>
    <dgm:pt modelId="{EF49DB5A-32BB-4B2A-B001-A24429583871}" type="parTrans" cxnId="{60DA5651-88B5-4990-8F35-520228786EDA}">
      <dgm:prSet/>
      <dgm:spPr/>
      <dgm:t>
        <a:bodyPr/>
        <a:lstStyle/>
        <a:p>
          <a:endParaRPr lang="en-US"/>
        </a:p>
      </dgm:t>
    </dgm:pt>
    <dgm:pt modelId="{66506218-5D2D-41DC-AB9F-6B045E191A0A}" type="sibTrans" cxnId="{60DA5651-88B5-4990-8F35-520228786EDA}">
      <dgm:prSet/>
      <dgm:spPr/>
      <dgm:t>
        <a:bodyPr/>
        <a:lstStyle/>
        <a:p>
          <a:endParaRPr lang="en-US"/>
        </a:p>
      </dgm:t>
    </dgm:pt>
    <dgm:pt modelId="{1A606B84-5764-4D84-BA3C-75280D8D0F58}">
      <dgm:prSet/>
      <dgm:spPr/>
      <dgm:t>
        <a:bodyPr/>
        <a:lstStyle/>
        <a:p>
          <a:r>
            <a:rPr lang="en-US" dirty="0"/>
            <a:t>For Classification purposes a Variable with only two possibilities is preferred. </a:t>
          </a:r>
        </a:p>
      </dgm:t>
    </dgm:pt>
    <dgm:pt modelId="{C6421487-D1C5-406A-837E-DF4978DBCD18}" type="parTrans" cxnId="{A3BFF487-E218-4EA9-B47D-9E6879791F37}">
      <dgm:prSet/>
      <dgm:spPr/>
      <dgm:t>
        <a:bodyPr/>
        <a:lstStyle/>
        <a:p>
          <a:endParaRPr lang="en-US"/>
        </a:p>
      </dgm:t>
    </dgm:pt>
    <dgm:pt modelId="{FFAB4348-FD88-4859-BEC1-9CBC2FBFB7EC}" type="sibTrans" cxnId="{A3BFF487-E218-4EA9-B47D-9E6879791F37}">
      <dgm:prSet/>
      <dgm:spPr/>
      <dgm:t>
        <a:bodyPr/>
        <a:lstStyle/>
        <a:p>
          <a:endParaRPr lang="en-US"/>
        </a:p>
      </dgm:t>
    </dgm:pt>
    <dgm:pt modelId="{D36EAA8F-5CA2-418F-A5DB-68A64690D357}">
      <dgm:prSet/>
      <dgm:spPr/>
      <dgm:t>
        <a:bodyPr/>
        <a:lstStyle/>
        <a:p>
          <a:r>
            <a:rPr lang="en-US" dirty="0"/>
            <a:t>Approximately 1750 row and 80 variables(columns) are in this data set. </a:t>
          </a:r>
        </a:p>
      </dgm:t>
    </dgm:pt>
    <dgm:pt modelId="{6BC5DD94-B922-4291-9903-3D84266EBC82}" type="parTrans" cxnId="{5A60CB11-6615-46A3-8887-A69321E0D2DE}">
      <dgm:prSet/>
      <dgm:spPr/>
      <dgm:t>
        <a:bodyPr/>
        <a:lstStyle/>
        <a:p>
          <a:endParaRPr lang="en-US"/>
        </a:p>
      </dgm:t>
    </dgm:pt>
    <dgm:pt modelId="{48D1552C-56EB-4A27-98B4-210202761F8E}" type="sibTrans" cxnId="{5A60CB11-6615-46A3-8887-A69321E0D2DE}">
      <dgm:prSet/>
      <dgm:spPr/>
      <dgm:t>
        <a:bodyPr/>
        <a:lstStyle/>
        <a:p>
          <a:endParaRPr lang="en-US"/>
        </a:p>
      </dgm:t>
    </dgm:pt>
    <dgm:pt modelId="{6D44898D-7B9D-4E71-914F-EACAAA1B6710}">
      <dgm:prSet/>
      <dgm:spPr/>
      <dgm:t>
        <a:bodyPr/>
        <a:lstStyle/>
        <a:p>
          <a:r>
            <a:rPr lang="en-US" dirty="0"/>
            <a:t>Tasked to find a variable with only two possible values and 6 explanatory variables that will prove to contain useful applications for a certain business</a:t>
          </a:r>
        </a:p>
      </dgm:t>
    </dgm:pt>
    <dgm:pt modelId="{0BF33F56-9EAC-488C-B785-FDFAABD5A124}" type="parTrans" cxnId="{54D4A37C-A1AF-45B9-94B3-FF468EC5BB7A}">
      <dgm:prSet/>
      <dgm:spPr/>
      <dgm:t>
        <a:bodyPr/>
        <a:lstStyle/>
        <a:p>
          <a:endParaRPr lang="en-US"/>
        </a:p>
      </dgm:t>
    </dgm:pt>
    <dgm:pt modelId="{D65A272B-5192-420C-8273-8BC33E4E0551}" type="sibTrans" cxnId="{54D4A37C-A1AF-45B9-94B3-FF468EC5BB7A}">
      <dgm:prSet/>
      <dgm:spPr/>
      <dgm:t>
        <a:bodyPr/>
        <a:lstStyle/>
        <a:p>
          <a:endParaRPr lang="en-US"/>
        </a:p>
      </dgm:t>
    </dgm:pt>
    <dgm:pt modelId="{86A5AA12-5179-4D5A-B245-84CD54C4BEAB}" type="pres">
      <dgm:prSet presAssocID="{9E5938D3-EB56-482D-8FEC-21C56F246725}" presName="vert0" presStyleCnt="0">
        <dgm:presLayoutVars>
          <dgm:dir/>
          <dgm:animOne val="branch"/>
          <dgm:animLvl val="lvl"/>
        </dgm:presLayoutVars>
      </dgm:prSet>
      <dgm:spPr/>
    </dgm:pt>
    <dgm:pt modelId="{6B3A074B-9638-42E8-ACC4-5E9E17426CA4}" type="pres">
      <dgm:prSet presAssocID="{89F66E1E-F3E4-487C-BDC6-F04583BBDB71}" presName="thickLine" presStyleLbl="alignNode1" presStyleIdx="0" presStyleCnt="4"/>
      <dgm:spPr/>
    </dgm:pt>
    <dgm:pt modelId="{89D81B37-F4F2-4C8E-8CF2-0C83DD2A7460}" type="pres">
      <dgm:prSet presAssocID="{89F66E1E-F3E4-487C-BDC6-F04583BBDB71}" presName="horz1" presStyleCnt="0"/>
      <dgm:spPr/>
    </dgm:pt>
    <dgm:pt modelId="{ADFD9706-67CB-42BB-8199-1C546B972C57}" type="pres">
      <dgm:prSet presAssocID="{89F66E1E-F3E4-487C-BDC6-F04583BBDB71}" presName="tx1" presStyleLbl="revTx" presStyleIdx="0" presStyleCnt="4"/>
      <dgm:spPr/>
    </dgm:pt>
    <dgm:pt modelId="{8DF40CAC-DE17-4816-ADDA-531C4006C4B9}" type="pres">
      <dgm:prSet presAssocID="{89F66E1E-F3E4-487C-BDC6-F04583BBDB71}" presName="vert1" presStyleCnt="0"/>
      <dgm:spPr/>
    </dgm:pt>
    <dgm:pt modelId="{AC6F5690-CDEA-4B3C-BBF7-10AE51142FDA}" type="pres">
      <dgm:prSet presAssocID="{1A606B84-5764-4D84-BA3C-75280D8D0F58}" presName="thickLine" presStyleLbl="alignNode1" presStyleIdx="1" presStyleCnt="4"/>
      <dgm:spPr/>
    </dgm:pt>
    <dgm:pt modelId="{CDCEF0AA-5EA6-43D6-800D-3FA64618F173}" type="pres">
      <dgm:prSet presAssocID="{1A606B84-5764-4D84-BA3C-75280D8D0F58}" presName="horz1" presStyleCnt="0"/>
      <dgm:spPr/>
    </dgm:pt>
    <dgm:pt modelId="{E16F7332-EBDE-4A4A-B3DD-E2B0CA6AB88B}" type="pres">
      <dgm:prSet presAssocID="{1A606B84-5764-4D84-BA3C-75280D8D0F58}" presName="tx1" presStyleLbl="revTx" presStyleIdx="1" presStyleCnt="4"/>
      <dgm:spPr/>
    </dgm:pt>
    <dgm:pt modelId="{4D5DC5A3-FCEE-4306-A211-514450744F04}" type="pres">
      <dgm:prSet presAssocID="{1A606B84-5764-4D84-BA3C-75280D8D0F58}" presName="vert1" presStyleCnt="0"/>
      <dgm:spPr/>
    </dgm:pt>
    <dgm:pt modelId="{DED82D84-F631-4598-B86A-A239CB01FFBB}" type="pres">
      <dgm:prSet presAssocID="{D36EAA8F-5CA2-418F-A5DB-68A64690D357}" presName="thickLine" presStyleLbl="alignNode1" presStyleIdx="2" presStyleCnt="4"/>
      <dgm:spPr/>
    </dgm:pt>
    <dgm:pt modelId="{4DCF8CCF-1AC2-4D50-B210-303573B89CFA}" type="pres">
      <dgm:prSet presAssocID="{D36EAA8F-5CA2-418F-A5DB-68A64690D357}" presName="horz1" presStyleCnt="0"/>
      <dgm:spPr/>
    </dgm:pt>
    <dgm:pt modelId="{1706948F-7AC0-498D-8AC6-2D3C1141E59A}" type="pres">
      <dgm:prSet presAssocID="{D36EAA8F-5CA2-418F-A5DB-68A64690D357}" presName="tx1" presStyleLbl="revTx" presStyleIdx="2" presStyleCnt="4"/>
      <dgm:spPr/>
    </dgm:pt>
    <dgm:pt modelId="{B38F308D-2F39-4E66-8FAF-7FF72CA94429}" type="pres">
      <dgm:prSet presAssocID="{D36EAA8F-5CA2-418F-A5DB-68A64690D357}" presName="vert1" presStyleCnt="0"/>
      <dgm:spPr/>
    </dgm:pt>
    <dgm:pt modelId="{D1CFE9A6-7A5C-46A6-9529-767F2F002034}" type="pres">
      <dgm:prSet presAssocID="{6D44898D-7B9D-4E71-914F-EACAAA1B6710}" presName="thickLine" presStyleLbl="alignNode1" presStyleIdx="3" presStyleCnt="4"/>
      <dgm:spPr/>
    </dgm:pt>
    <dgm:pt modelId="{93223AFB-CE71-4EEF-A414-AD747B68C8D7}" type="pres">
      <dgm:prSet presAssocID="{6D44898D-7B9D-4E71-914F-EACAAA1B6710}" presName="horz1" presStyleCnt="0"/>
      <dgm:spPr/>
    </dgm:pt>
    <dgm:pt modelId="{45A72C8A-872F-4145-98D9-19BE753E6FD2}" type="pres">
      <dgm:prSet presAssocID="{6D44898D-7B9D-4E71-914F-EACAAA1B6710}" presName="tx1" presStyleLbl="revTx" presStyleIdx="3" presStyleCnt="4"/>
      <dgm:spPr/>
    </dgm:pt>
    <dgm:pt modelId="{B901D930-3E77-49C8-8559-9B5287AA6EE0}" type="pres">
      <dgm:prSet presAssocID="{6D44898D-7B9D-4E71-914F-EACAAA1B6710}" presName="vert1" presStyleCnt="0"/>
      <dgm:spPr/>
    </dgm:pt>
  </dgm:ptLst>
  <dgm:cxnLst>
    <dgm:cxn modelId="{5A60CB11-6615-46A3-8887-A69321E0D2DE}" srcId="{9E5938D3-EB56-482D-8FEC-21C56F246725}" destId="{D36EAA8F-5CA2-418F-A5DB-68A64690D357}" srcOrd="2" destOrd="0" parTransId="{6BC5DD94-B922-4291-9903-3D84266EBC82}" sibTransId="{48D1552C-56EB-4A27-98B4-210202761F8E}"/>
    <dgm:cxn modelId="{8BA32B69-17A4-40FF-B2DF-76D9051B8493}" type="presOf" srcId="{9E5938D3-EB56-482D-8FEC-21C56F246725}" destId="{86A5AA12-5179-4D5A-B245-84CD54C4BEAB}" srcOrd="0" destOrd="0" presId="urn:microsoft.com/office/officeart/2008/layout/LinedList"/>
    <dgm:cxn modelId="{60DA5651-88B5-4990-8F35-520228786EDA}" srcId="{9E5938D3-EB56-482D-8FEC-21C56F246725}" destId="{89F66E1E-F3E4-487C-BDC6-F04583BBDB71}" srcOrd="0" destOrd="0" parTransId="{EF49DB5A-32BB-4B2A-B001-A24429583871}" sibTransId="{66506218-5D2D-41DC-AB9F-6B045E191A0A}"/>
    <dgm:cxn modelId="{54D4A37C-A1AF-45B9-94B3-FF468EC5BB7A}" srcId="{9E5938D3-EB56-482D-8FEC-21C56F246725}" destId="{6D44898D-7B9D-4E71-914F-EACAAA1B6710}" srcOrd="3" destOrd="0" parTransId="{0BF33F56-9EAC-488C-B785-FDFAABD5A124}" sibTransId="{D65A272B-5192-420C-8273-8BC33E4E0551}"/>
    <dgm:cxn modelId="{A3BFF487-E218-4EA9-B47D-9E6879791F37}" srcId="{9E5938D3-EB56-482D-8FEC-21C56F246725}" destId="{1A606B84-5764-4D84-BA3C-75280D8D0F58}" srcOrd="1" destOrd="0" parTransId="{C6421487-D1C5-406A-837E-DF4978DBCD18}" sibTransId="{FFAB4348-FD88-4859-BEC1-9CBC2FBFB7EC}"/>
    <dgm:cxn modelId="{C9BA9AB0-B7A9-483D-ADA7-747BEC8ACB0B}" type="presOf" srcId="{D36EAA8F-5CA2-418F-A5DB-68A64690D357}" destId="{1706948F-7AC0-498D-8AC6-2D3C1141E59A}" srcOrd="0" destOrd="0" presId="urn:microsoft.com/office/officeart/2008/layout/LinedList"/>
    <dgm:cxn modelId="{DB8D88C8-73E8-4CE9-AA0D-C53E01491DCB}" type="presOf" srcId="{6D44898D-7B9D-4E71-914F-EACAAA1B6710}" destId="{45A72C8A-872F-4145-98D9-19BE753E6FD2}" srcOrd="0" destOrd="0" presId="urn:microsoft.com/office/officeart/2008/layout/LinedList"/>
    <dgm:cxn modelId="{25075FEF-5DC1-451C-A046-4BD38027F330}" type="presOf" srcId="{89F66E1E-F3E4-487C-BDC6-F04583BBDB71}" destId="{ADFD9706-67CB-42BB-8199-1C546B972C57}" srcOrd="0" destOrd="0" presId="urn:microsoft.com/office/officeart/2008/layout/LinedList"/>
    <dgm:cxn modelId="{4441B0EF-20D5-4E58-8C36-2A352B88EC5E}" type="presOf" srcId="{1A606B84-5764-4D84-BA3C-75280D8D0F58}" destId="{E16F7332-EBDE-4A4A-B3DD-E2B0CA6AB88B}" srcOrd="0" destOrd="0" presId="urn:microsoft.com/office/officeart/2008/layout/LinedList"/>
    <dgm:cxn modelId="{2A7D0035-554E-4637-911E-67E4A5CCECA8}" type="presParOf" srcId="{86A5AA12-5179-4D5A-B245-84CD54C4BEAB}" destId="{6B3A074B-9638-42E8-ACC4-5E9E17426CA4}" srcOrd="0" destOrd="0" presId="urn:microsoft.com/office/officeart/2008/layout/LinedList"/>
    <dgm:cxn modelId="{AE7CA4A7-37B4-4C60-93B8-4AE9AEF77F77}" type="presParOf" srcId="{86A5AA12-5179-4D5A-B245-84CD54C4BEAB}" destId="{89D81B37-F4F2-4C8E-8CF2-0C83DD2A7460}" srcOrd="1" destOrd="0" presId="urn:microsoft.com/office/officeart/2008/layout/LinedList"/>
    <dgm:cxn modelId="{816A2235-EE9C-4E89-A142-2D9E0F68873C}" type="presParOf" srcId="{89D81B37-F4F2-4C8E-8CF2-0C83DD2A7460}" destId="{ADFD9706-67CB-42BB-8199-1C546B972C57}" srcOrd="0" destOrd="0" presId="urn:microsoft.com/office/officeart/2008/layout/LinedList"/>
    <dgm:cxn modelId="{9FA5A8B2-5F93-44CC-8B49-96667043878E}" type="presParOf" srcId="{89D81B37-F4F2-4C8E-8CF2-0C83DD2A7460}" destId="{8DF40CAC-DE17-4816-ADDA-531C4006C4B9}" srcOrd="1" destOrd="0" presId="urn:microsoft.com/office/officeart/2008/layout/LinedList"/>
    <dgm:cxn modelId="{CCCC4CFE-4793-4913-945D-33F80A641861}" type="presParOf" srcId="{86A5AA12-5179-4D5A-B245-84CD54C4BEAB}" destId="{AC6F5690-CDEA-4B3C-BBF7-10AE51142FDA}" srcOrd="2" destOrd="0" presId="urn:microsoft.com/office/officeart/2008/layout/LinedList"/>
    <dgm:cxn modelId="{B9DF996F-53A6-4829-87FD-77D0E5ED87C9}" type="presParOf" srcId="{86A5AA12-5179-4D5A-B245-84CD54C4BEAB}" destId="{CDCEF0AA-5EA6-43D6-800D-3FA64618F173}" srcOrd="3" destOrd="0" presId="urn:microsoft.com/office/officeart/2008/layout/LinedList"/>
    <dgm:cxn modelId="{9752DE01-74B0-4521-AFD6-38D0027C412D}" type="presParOf" srcId="{CDCEF0AA-5EA6-43D6-800D-3FA64618F173}" destId="{E16F7332-EBDE-4A4A-B3DD-E2B0CA6AB88B}" srcOrd="0" destOrd="0" presId="urn:microsoft.com/office/officeart/2008/layout/LinedList"/>
    <dgm:cxn modelId="{216ADE11-AD7C-4085-BF9F-B579AB6B15D4}" type="presParOf" srcId="{CDCEF0AA-5EA6-43D6-800D-3FA64618F173}" destId="{4D5DC5A3-FCEE-4306-A211-514450744F04}" srcOrd="1" destOrd="0" presId="urn:microsoft.com/office/officeart/2008/layout/LinedList"/>
    <dgm:cxn modelId="{F3061E59-EF12-4508-89E9-6651DBA1FDB9}" type="presParOf" srcId="{86A5AA12-5179-4D5A-B245-84CD54C4BEAB}" destId="{DED82D84-F631-4598-B86A-A239CB01FFBB}" srcOrd="4" destOrd="0" presId="urn:microsoft.com/office/officeart/2008/layout/LinedList"/>
    <dgm:cxn modelId="{A1F2DBA0-357B-43FB-95A2-FC8AD46B20B5}" type="presParOf" srcId="{86A5AA12-5179-4D5A-B245-84CD54C4BEAB}" destId="{4DCF8CCF-1AC2-4D50-B210-303573B89CFA}" srcOrd="5" destOrd="0" presId="urn:microsoft.com/office/officeart/2008/layout/LinedList"/>
    <dgm:cxn modelId="{73016B57-1D9B-48B6-9C41-14E93E6FEAAA}" type="presParOf" srcId="{4DCF8CCF-1AC2-4D50-B210-303573B89CFA}" destId="{1706948F-7AC0-498D-8AC6-2D3C1141E59A}" srcOrd="0" destOrd="0" presId="urn:microsoft.com/office/officeart/2008/layout/LinedList"/>
    <dgm:cxn modelId="{6BD4E782-EA0C-44A1-9CA3-C6DBC847A35F}" type="presParOf" srcId="{4DCF8CCF-1AC2-4D50-B210-303573B89CFA}" destId="{B38F308D-2F39-4E66-8FAF-7FF72CA94429}" srcOrd="1" destOrd="0" presId="urn:microsoft.com/office/officeart/2008/layout/LinedList"/>
    <dgm:cxn modelId="{CC3BFED8-A8DE-4D2A-BD71-EE83FD62AFC8}" type="presParOf" srcId="{86A5AA12-5179-4D5A-B245-84CD54C4BEAB}" destId="{D1CFE9A6-7A5C-46A6-9529-767F2F002034}" srcOrd="6" destOrd="0" presId="urn:microsoft.com/office/officeart/2008/layout/LinedList"/>
    <dgm:cxn modelId="{2EB38803-7894-4712-9B52-F7B631E71FEB}" type="presParOf" srcId="{86A5AA12-5179-4D5A-B245-84CD54C4BEAB}" destId="{93223AFB-CE71-4EEF-A414-AD747B68C8D7}" srcOrd="7" destOrd="0" presId="urn:microsoft.com/office/officeart/2008/layout/LinedList"/>
    <dgm:cxn modelId="{1B6C5B4F-3834-42D7-94D2-11F75C6F8193}" type="presParOf" srcId="{93223AFB-CE71-4EEF-A414-AD747B68C8D7}" destId="{45A72C8A-872F-4145-98D9-19BE753E6FD2}" srcOrd="0" destOrd="0" presId="urn:microsoft.com/office/officeart/2008/layout/LinedList"/>
    <dgm:cxn modelId="{19349DB9-92EA-4452-B2B9-1F584808699B}" type="presParOf" srcId="{93223AFB-CE71-4EEF-A414-AD747B68C8D7}" destId="{B901D930-3E77-49C8-8559-9B5287AA6E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80A06-DCAF-49EF-9FA1-DD76E2887115}"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71924A99-8DE6-499D-98BC-51D86D33F83D}">
      <dgm:prSet/>
      <dgm:spPr/>
      <dgm:t>
        <a:bodyPr/>
        <a:lstStyle/>
        <a:p>
          <a:r>
            <a:rPr lang="en-US" dirty="0"/>
            <a:t>Several variables have only 2 options such as Gender, do you have close friends who are a certain race, do you trust the government. </a:t>
          </a:r>
        </a:p>
      </dgm:t>
    </dgm:pt>
    <dgm:pt modelId="{F21768B6-0A6D-43B1-BC0A-75AE71CACC22}" type="parTrans" cxnId="{D810198A-744E-418A-A20B-AAA73C223F2C}">
      <dgm:prSet/>
      <dgm:spPr/>
      <dgm:t>
        <a:bodyPr/>
        <a:lstStyle/>
        <a:p>
          <a:endParaRPr lang="en-US"/>
        </a:p>
      </dgm:t>
    </dgm:pt>
    <dgm:pt modelId="{EF45ECA1-51F8-48DA-92B4-BD8C6B1C5718}" type="sibTrans" cxnId="{D810198A-744E-418A-A20B-AAA73C223F2C}">
      <dgm:prSet/>
      <dgm:spPr/>
      <dgm:t>
        <a:bodyPr/>
        <a:lstStyle/>
        <a:p>
          <a:endParaRPr lang="en-US"/>
        </a:p>
      </dgm:t>
    </dgm:pt>
    <dgm:pt modelId="{ABF28E53-7593-4998-A53A-2DCC1E1E924A}">
      <dgm:prSet/>
      <dgm:spPr/>
      <dgm:t>
        <a:bodyPr/>
        <a:lstStyle/>
        <a:p>
          <a:r>
            <a:rPr lang="en-US" dirty="0"/>
            <a:t>Many of those have missing values or do not hold much value for a company. </a:t>
          </a:r>
        </a:p>
      </dgm:t>
    </dgm:pt>
    <dgm:pt modelId="{DB7374DB-33AF-424E-917C-12177F953BDE}" type="parTrans" cxnId="{A828DCA1-6A1F-4EE4-884E-7B2E385A35A0}">
      <dgm:prSet/>
      <dgm:spPr/>
      <dgm:t>
        <a:bodyPr/>
        <a:lstStyle/>
        <a:p>
          <a:endParaRPr lang="en-US"/>
        </a:p>
      </dgm:t>
    </dgm:pt>
    <dgm:pt modelId="{7A06F753-36C9-474C-AC90-6565BA7447EB}" type="sibTrans" cxnId="{A828DCA1-6A1F-4EE4-884E-7B2E385A35A0}">
      <dgm:prSet/>
      <dgm:spPr/>
      <dgm:t>
        <a:bodyPr/>
        <a:lstStyle/>
        <a:p>
          <a:endParaRPr lang="en-US"/>
        </a:p>
      </dgm:t>
    </dgm:pt>
    <dgm:pt modelId="{1274EA8E-270A-48FB-BF1F-EE8BE6187B7D}">
      <dgm:prSet/>
      <dgm:spPr/>
      <dgm:t>
        <a:bodyPr/>
        <a:lstStyle/>
        <a:p>
          <a:r>
            <a:rPr lang="en-US" dirty="0"/>
            <a:t>Thus the variable chosen is VOLUNT1 . It represents whether the individual has done any volunteer activities in the past 12 months. The relevance of the variable is for Non-Profit Organizations which rely on volunteers to keep going and achieve outreach. </a:t>
          </a:r>
        </a:p>
      </dgm:t>
    </dgm:pt>
    <dgm:pt modelId="{D6A9478E-0A9D-42BF-B335-3AC39EFC0BC4}" type="parTrans" cxnId="{4E204109-2981-4A60-9C32-E2ECCA76F21A}">
      <dgm:prSet/>
      <dgm:spPr/>
      <dgm:t>
        <a:bodyPr/>
        <a:lstStyle/>
        <a:p>
          <a:endParaRPr lang="en-US"/>
        </a:p>
      </dgm:t>
    </dgm:pt>
    <dgm:pt modelId="{6FB05636-2995-444B-949F-BDEF2DA4CB88}" type="sibTrans" cxnId="{4E204109-2981-4A60-9C32-E2ECCA76F21A}">
      <dgm:prSet/>
      <dgm:spPr/>
      <dgm:t>
        <a:bodyPr/>
        <a:lstStyle/>
        <a:p>
          <a:endParaRPr lang="en-US"/>
        </a:p>
      </dgm:t>
    </dgm:pt>
    <dgm:pt modelId="{A4A34590-72A5-4031-9F9E-D76FF3CE837C}">
      <dgm:prSet/>
      <dgm:spPr/>
      <dgm:t>
        <a:bodyPr/>
        <a:lstStyle/>
        <a:p>
          <a:r>
            <a:rPr lang="en-US" dirty="0"/>
            <a:t>The explanatory variables chosen were Education level, Gender, </a:t>
          </a:r>
          <a:r>
            <a:rPr lang="en-US" dirty="0" err="1"/>
            <a:t>Marriage_Status</a:t>
          </a:r>
          <a:r>
            <a:rPr lang="en-US" dirty="0"/>
            <a:t>, </a:t>
          </a:r>
          <a:r>
            <a:rPr lang="en-US" dirty="0" err="1"/>
            <a:t>Own_State</a:t>
          </a:r>
          <a:r>
            <a:rPr lang="en-US" dirty="0"/>
            <a:t>(how healthy you feel), Christian, and US Born</a:t>
          </a:r>
        </a:p>
      </dgm:t>
    </dgm:pt>
    <dgm:pt modelId="{9C953815-ACA5-4DEC-9C7A-F745A0A339F1}" type="parTrans" cxnId="{71051002-3105-4157-91AE-CA1B3AA5C4E4}">
      <dgm:prSet/>
      <dgm:spPr/>
      <dgm:t>
        <a:bodyPr/>
        <a:lstStyle/>
        <a:p>
          <a:endParaRPr lang="en-US"/>
        </a:p>
      </dgm:t>
    </dgm:pt>
    <dgm:pt modelId="{B1D06985-08AF-4F98-AA93-3D5AFE519A5B}" type="sibTrans" cxnId="{71051002-3105-4157-91AE-CA1B3AA5C4E4}">
      <dgm:prSet/>
      <dgm:spPr/>
      <dgm:t>
        <a:bodyPr/>
        <a:lstStyle/>
        <a:p>
          <a:endParaRPr lang="en-US"/>
        </a:p>
      </dgm:t>
    </dgm:pt>
    <dgm:pt modelId="{039867F6-EF08-4254-8B01-F142D520CE03}">
      <dgm:prSet/>
      <dgm:spPr/>
      <dgm:t>
        <a:bodyPr/>
        <a:lstStyle/>
        <a:p>
          <a:r>
            <a:rPr lang="en-US" dirty="0"/>
            <a:t>Among these variables there is few blank fields and very few “Refused to answer” “Didn’t Know” responses (RF/DK). This can lead to less accurate results in Classification Methods that may be undesirable.</a:t>
          </a:r>
        </a:p>
      </dgm:t>
    </dgm:pt>
    <dgm:pt modelId="{94B29AE4-B007-4FD1-8CEF-828FBE4517B3}" type="parTrans" cxnId="{A9F138BB-7E2E-4C85-BDFB-5DE583C005E4}">
      <dgm:prSet/>
      <dgm:spPr/>
      <dgm:t>
        <a:bodyPr/>
        <a:lstStyle/>
        <a:p>
          <a:endParaRPr lang="en-US"/>
        </a:p>
      </dgm:t>
    </dgm:pt>
    <dgm:pt modelId="{124A5BA8-B5A9-4E9D-BBC8-3E9466B4F577}" type="sibTrans" cxnId="{A9F138BB-7E2E-4C85-BDFB-5DE583C005E4}">
      <dgm:prSet/>
      <dgm:spPr/>
      <dgm:t>
        <a:bodyPr/>
        <a:lstStyle/>
        <a:p>
          <a:endParaRPr lang="en-US"/>
        </a:p>
      </dgm:t>
    </dgm:pt>
    <dgm:pt modelId="{6A163893-73CF-47C7-AACC-31B551E35C61}" type="pres">
      <dgm:prSet presAssocID="{D0480A06-DCAF-49EF-9FA1-DD76E2887115}" presName="vert0" presStyleCnt="0">
        <dgm:presLayoutVars>
          <dgm:dir/>
          <dgm:animOne val="branch"/>
          <dgm:animLvl val="lvl"/>
        </dgm:presLayoutVars>
      </dgm:prSet>
      <dgm:spPr/>
    </dgm:pt>
    <dgm:pt modelId="{8B845EF5-41FC-4B75-BEA6-EB8A8DEFF5E1}" type="pres">
      <dgm:prSet presAssocID="{71924A99-8DE6-499D-98BC-51D86D33F83D}" presName="thickLine" presStyleLbl="alignNode1" presStyleIdx="0" presStyleCnt="5"/>
      <dgm:spPr/>
    </dgm:pt>
    <dgm:pt modelId="{B4E95DDF-2186-442E-97A8-662FAA74E904}" type="pres">
      <dgm:prSet presAssocID="{71924A99-8DE6-499D-98BC-51D86D33F83D}" presName="horz1" presStyleCnt="0"/>
      <dgm:spPr/>
    </dgm:pt>
    <dgm:pt modelId="{BFE29C00-9826-4578-BAAD-8805D13D16E9}" type="pres">
      <dgm:prSet presAssocID="{71924A99-8DE6-499D-98BC-51D86D33F83D}" presName="tx1" presStyleLbl="revTx" presStyleIdx="0" presStyleCnt="5"/>
      <dgm:spPr/>
    </dgm:pt>
    <dgm:pt modelId="{D8AE7D10-8DCE-48AB-8373-71C5B45CF341}" type="pres">
      <dgm:prSet presAssocID="{71924A99-8DE6-499D-98BC-51D86D33F83D}" presName="vert1" presStyleCnt="0"/>
      <dgm:spPr/>
    </dgm:pt>
    <dgm:pt modelId="{5588CF20-3DC0-43FC-A292-754A2CEEBBC4}" type="pres">
      <dgm:prSet presAssocID="{ABF28E53-7593-4998-A53A-2DCC1E1E924A}" presName="thickLine" presStyleLbl="alignNode1" presStyleIdx="1" presStyleCnt="5"/>
      <dgm:spPr/>
    </dgm:pt>
    <dgm:pt modelId="{21E0FAA7-1939-4581-BF1D-BAF12B1348BA}" type="pres">
      <dgm:prSet presAssocID="{ABF28E53-7593-4998-A53A-2DCC1E1E924A}" presName="horz1" presStyleCnt="0"/>
      <dgm:spPr/>
    </dgm:pt>
    <dgm:pt modelId="{D6077DB3-E159-4F82-BE6F-57BA13BDD2DC}" type="pres">
      <dgm:prSet presAssocID="{ABF28E53-7593-4998-A53A-2DCC1E1E924A}" presName="tx1" presStyleLbl="revTx" presStyleIdx="1" presStyleCnt="5"/>
      <dgm:spPr/>
    </dgm:pt>
    <dgm:pt modelId="{2294A7BA-FB8F-4C6F-898A-14E92C923A16}" type="pres">
      <dgm:prSet presAssocID="{ABF28E53-7593-4998-A53A-2DCC1E1E924A}" presName="vert1" presStyleCnt="0"/>
      <dgm:spPr/>
    </dgm:pt>
    <dgm:pt modelId="{EB741B74-2AF3-440A-AABE-2E58D788F963}" type="pres">
      <dgm:prSet presAssocID="{1274EA8E-270A-48FB-BF1F-EE8BE6187B7D}" presName="thickLine" presStyleLbl="alignNode1" presStyleIdx="2" presStyleCnt="5"/>
      <dgm:spPr/>
    </dgm:pt>
    <dgm:pt modelId="{D5E47F48-CE64-47E1-A0C5-19380181BA7C}" type="pres">
      <dgm:prSet presAssocID="{1274EA8E-270A-48FB-BF1F-EE8BE6187B7D}" presName="horz1" presStyleCnt="0"/>
      <dgm:spPr/>
    </dgm:pt>
    <dgm:pt modelId="{CC8F3909-AA7E-468D-A66F-98B206D1F296}" type="pres">
      <dgm:prSet presAssocID="{1274EA8E-270A-48FB-BF1F-EE8BE6187B7D}" presName="tx1" presStyleLbl="revTx" presStyleIdx="2" presStyleCnt="5"/>
      <dgm:spPr/>
    </dgm:pt>
    <dgm:pt modelId="{5B0A81D9-2CD7-4F85-B0BC-ED2621FB127C}" type="pres">
      <dgm:prSet presAssocID="{1274EA8E-270A-48FB-BF1F-EE8BE6187B7D}" presName="vert1" presStyleCnt="0"/>
      <dgm:spPr/>
    </dgm:pt>
    <dgm:pt modelId="{0C66171E-D326-4B98-9C46-60D6855BE98C}" type="pres">
      <dgm:prSet presAssocID="{A4A34590-72A5-4031-9F9E-D76FF3CE837C}" presName="thickLine" presStyleLbl="alignNode1" presStyleIdx="3" presStyleCnt="5"/>
      <dgm:spPr/>
    </dgm:pt>
    <dgm:pt modelId="{2BBCC2B7-2E57-42E0-8045-4F011EDE0976}" type="pres">
      <dgm:prSet presAssocID="{A4A34590-72A5-4031-9F9E-D76FF3CE837C}" presName="horz1" presStyleCnt="0"/>
      <dgm:spPr/>
    </dgm:pt>
    <dgm:pt modelId="{EADFAFC2-E2D7-4518-8E63-C29A0626203F}" type="pres">
      <dgm:prSet presAssocID="{A4A34590-72A5-4031-9F9E-D76FF3CE837C}" presName="tx1" presStyleLbl="revTx" presStyleIdx="3" presStyleCnt="5"/>
      <dgm:spPr/>
    </dgm:pt>
    <dgm:pt modelId="{8ACAAFAA-B6A5-467E-9FA0-7ED821FE8A19}" type="pres">
      <dgm:prSet presAssocID="{A4A34590-72A5-4031-9F9E-D76FF3CE837C}" presName="vert1" presStyleCnt="0"/>
      <dgm:spPr/>
    </dgm:pt>
    <dgm:pt modelId="{A9F5C9CB-B7B1-4381-A738-CED99BC600AC}" type="pres">
      <dgm:prSet presAssocID="{039867F6-EF08-4254-8B01-F142D520CE03}" presName="thickLine" presStyleLbl="alignNode1" presStyleIdx="4" presStyleCnt="5"/>
      <dgm:spPr/>
    </dgm:pt>
    <dgm:pt modelId="{E09F1658-359D-49E1-ADB6-59BECA8F78A5}" type="pres">
      <dgm:prSet presAssocID="{039867F6-EF08-4254-8B01-F142D520CE03}" presName="horz1" presStyleCnt="0"/>
      <dgm:spPr/>
    </dgm:pt>
    <dgm:pt modelId="{E270C858-60C5-4E5C-BC4C-C3594CAA3268}" type="pres">
      <dgm:prSet presAssocID="{039867F6-EF08-4254-8B01-F142D520CE03}" presName="tx1" presStyleLbl="revTx" presStyleIdx="4" presStyleCnt="5"/>
      <dgm:spPr/>
    </dgm:pt>
    <dgm:pt modelId="{00A82C88-E2AF-4A9E-B00E-63020F9D898A}" type="pres">
      <dgm:prSet presAssocID="{039867F6-EF08-4254-8B01-F142D520CE03}" presName="vert1" presStyleCnt="0"/>
      <dgm:spPr/>
    </dgm:pt>
  </dgm:ptLst>
  <dgm:cxnLst>
    <dgm:cxn modelId="{71051002-3105-4157-91AE-CA1B3AA5C4E4}" srcId="{D0480A06-DCAF-49EF-9FA1-DD76E2887115}" destId="{A4A34590-72A5-4031-9F9E-D76FF3CE837C}" srcOrd="3" destOrd="0" parTransId="{9C953815-ACA5-4DEC-9C7A-F745A0A339F1}" sibTransId="{B1D06985-08AF-4F98-AA93-3D5AFE519A5B}"/>
    <dgm:cxn modelId="{4E204109-2981-4A60-9C32-E2ECCA76F21A}" srcId="{D0480A06-DCAF-49EF-9FA1-DD76E2887115}" destId="{1274EA8E-270A-48FB-BF1F-EE8BE6187B7D}" srcOrd="2" destOrd="0" parTransId="{D6A9478E-0A9D-42BF-B335-3AC39EFC0BC4}" sibTransId="{6FB05636-2995-444B-949F-BDEF2DA4CB88}"/>
    <dgm:cxn modelId="{490B7619-4E74-4F39-858C-139111880C93}" type="presOf" srcId="{A4A34590-72A5-4031-9F9E-D76FF3CE837C}" destId="{EADFAFC2-E2D7-4518-8E63-C29A0626203F}" srcOrd="0" destOrd="0" presId="urn:microsoft.com/office/officeart/2008/layout/LinedList"/>
    <dgm:cxn modelId="{F594151A-27C6-490C-9FEF-1CBD13998DE2}" type="presOf" srcId="{D0480A06-DCAF-49EF-9FA1-DD76E2887115}" destId="{6A163893-73CF-47C7-AACC-31B551E35C61}" srcOrd="0" destOrd="0" presId="urn:microsoft.com/office/officeart/2008/layout/LinedList"/>
    <dgm:cxn modelId="{AC9B8A30-687D-4754-827A-283C519FDED1}" type="presOf" srcId="{71924A99-8DE6-499D-98BC-51D86D33F83D}" destId="{BFE29C00-9826-4578-BAAD-8805D13D16E9}" srcOrd="0" destOrd="0" presId="urn:microsoft.com/office/officeart/2008/layout/LinedList"/>
    <dgm:cxn modelId="{7BDB1531-6477-4E3B-846E-22F549B9FCE5}" type="presOf" srcId="{039867F6-EF08-4254-8B01-F142D520CE03}" destId="{E270C858-60C5-4E5C-BC4C-C3594CAA3268}" srcOrd="0" destOrd="0" presId="urn:microsoft.com/office/officeart/2008/layout/LinedList"/>
    <dgm:cxn modelId="{D810198A-744E-418A-A20B-AAA73C223F2C}" srcId="{D0480A06-DCAF-49EF-9FA1-DD76E2887115}" destId="{71924A99-8DE6-499D-98BC-51D86D33F83D}" srcOrd="0" destOrd="0" parTransId="{F21768B6-0A6D-43B1-BC0A-75AE71CACC22}" sibTransId="{EF45ECA1-51F8-48DA-92B4-BD8C6B1C5718}"/>
    <dgm:cxn modelId="{91C0DF9B-E689-48CE-B7F6-2FCA610C61B6}" type="presOf" srcId="{1274EA8E-270A-48FB-BF1F-EE8BE6187B7D}" destId="{CC8F3909-AA7E-468D-A66F-98B206D1F296}" srcOrd="0" destOrd="0" presId="urn:microsoft.com/office/officeart/2008/layout/LinedList"/>
    <dgm:cxn modelId="{A828DCA1-6A1F-4EE4-884E-7B2E385A35A0}" srcId="{D0480A06-DCAF-49EF-9FA1-DD76E2887115}" destId="{ABF28E53-7593-4998-A53A-2DCC1E1E924A}" srcOrd="1" destOrd="0" parTransId="{DB7374DB-33AF-424E-917C-12177F953BDE}" sibTransId="{7A06F753-36C9-474C-AC90-6565BA7447EB}"/>
    <dgm:cxn modelId="{A9F138BB-7E2E-4C85-BDFB-5DE583C005E4}" srcId="{D0480A06-DCAF-49EF-9FA1-DD76E2887115}" destId="{039867F6-EF08-4254-8B01-F142D520CE03}" srcOrd="4" destOrd="0" parTransId="{94B29AE4-B007-4FD1-8CEF-828FBE4517B3}" sibTransId="{124A5BA8-B5A9-4E9D-BBC8-3E9466B4F577}"/>
    <dgm:cxn modelId="{A3FB30D7-27DD-4E5A-9634-CBAF3859DE54}" type="presOf" srcId="{ABF28E53-7593-4998-A53A-2DCC1E1E924A}" destId="{D6077DB3-E159-4F82-BE6F-57BA13BDD2DC}" srcOrd="0" destOrd="0" presId="urn:microsoft.com/office/officeart/2008/layout/LinedList"/>
    <dgm:cxn modelId="{A8772634-32C2-4811-A4F5-9690615A7FC0}" type="presParOf" srcId="{6A163893-73CF-47C7-AACC-31B551E35C61}" destId="{8B845EF5-41FC-4B75-BEA6-EB8A8DEFF5E1}" srcOrd="0" destOrd="0" presId="urn:microsoft.com/office/officeart/2008/layout/LinedList"/>
    <dgm:cxn modelId="{BD36FC70-A3B4-415C-8272-DA1680C8363B}" type="presParOf" srcId="{6A163893-73CF-47C7-AACC-31B551E35C61}" destId="{B4E95DDF-2186-442E-97A8-662FAA74E904}" srcOrd="1" destOrd="0" presId="urn:microsoft.com/office/officeart/2008/layout/LinedList"/>
    <dgm:cxn modelId="{B979724A-BF37-42FE-9B78-BA94515D4219}" type="presParOf" srcId="{B4E95DDF-2186-442E-97A8-662FAA74E904}" destId="{BFE29C00-9826-4578-BAAD-8805D13D16E9}" srcOrd="0" destOrd="0" presId="urn:microsoft.com/office/officeart/2008/layout/LinedList"/>
    <dgm:cxn modelId="{7782962F-21DD-4B19-9084-12AEB04BE45E}" type="presParOf" srcId="{B4E95DDF-2186-442E-97A8-662FAA74E904}" destId="{D8AE7D10-8DCE-48AB-8373-71C5B45CF341}" srcOrd="1" destOrd="0" presId="urn:microsoft.com/office/officeart/2008/layout/LinedList"/>
    <dgm:cxn modelId="{D775F7DB-167A-41A1-BE26-A2A4145B5D06}" type="presParOf" srcId="{6A163893-73CF-47C7-AACC-31B551E35C61}" destId="{5588CF20-3DC0-43FC-A292-754A2CEEBBC4}" srcOrd="2" destOrd="0" presId="urn:microsoft.com/office/officeart/2008/layout/LinedList"/>
    <dgm:cxn modelId="{0BFEAED2-DDDB-4E6B-9A01-4A147771D732}" type="presParOf" srcId="{6A163893-73CF-47C7-AACC-31B551E35C61}" destId="{21E0FAA7-1939-4581-BF1D-BAF12B1348BA}" srcOrd="3" destOrd="0" presId="urn:microsoft.com/office/officeart/2008/layout/LinedList"/>
    <dgm:cxn modelId="{D098EA0F-1B46-4A78-9525-BEB89FC066BC}" type="presParOf" srcId="{21E0FAA7-1939-4581-BF1D-BAF12B1348BA}" destId="{D6077DB3-E159-4F82-BE6F-57BA13BDD2DC}" srcOrd="0" destOrd="0" presId="urn:microsoft.com/office/officeart/2008/layout/LinedList"/>
    <dgm:cxn modelId="{2ED862C8-FE2E-4A5D-9C15-B74B663126DA}" type="presParOf" srcId="{21E0FAA7-1939-4581-BF1D-BAF12B1348BA}" destId="{2294A7BA-FB8F-4C6F-898A-14E92C923A16}" srcOrd="1" destOrd="0" presId="urn:microsoft.com/office/officeart/2008/layout/LinedList"/>
    <dgm:cxn modelId="{99E92EC6-91BB-4329-A68B-267EDAA2FC12}" type="presParOf" srcId="{6A163893-73CF-47C7-AACC-31B551E35C61}" destId="{EB741B74-2AF3-440A-AABE-2E58D788F963}" srcOrd="4" destOrd="0" presId="urn:microsoft.com/office/officeart/2008/layout/LinedList"/>
    <dgm:cxn modelId="{103766B5-9266-4585-9CCF-E08FC81BEC50}" type="presParOf" srcId="{6A163893-73CF-47C7-AACC-31B551E35C61}" destId="{D5E47F48-CE64-47E1-A0C5-19380181BA7C}" srcOrd="5" destOrd="0" presId="urn:microsoft.com/office/officeart/2008/layout/LinedList"/>
    <dgm:cxn modelId="{906E681C-610E-4B4E-93AA-032DB63CAA41}" type="presParOf" srcId="{D5E47F48-CE64-47E1-A0C5-19380181BA7C}" destId="{CC8F3909-AA7E-468D-A66F-98B206D1F296}" srcOrd="0" destOrd="0" presId="urn:microsoft.com/office/officeart/2008/layout/LinedList"/>
    <dgm:cxn modelId="{8A44FEFC-F562-4EFA-82FB-BEA388526B02}" type="presParOf" srcId="{D5E47F48-CE64-47E1-A0C5-19380181BA7C}" destId="{5B0A81D9-2CD7-4F85-B0BC-ED2621FB127C}" srcOrd="1" destOrd="0" presId="urn:microsoft.com/office/officeart/2008/layout/LinedList"/>
    <dgm:cxn modelId="{45B29202-681B-4C69-8F89-68CF3B66189C}" type="presParOf" srcId="{6A163893-73CF-47C7-AACC-31B551E35C61}" destId="{0C66171E-D326-4B98-9C46-60D6855BE98C}" srcOrd="6" destOrd="0" presId="urn:microsoft.com/office/officeart/2008/layout/LinedList"/>
    <dgm:cxn modelId="{9F0D1872-1B31-4043-ADA5-ED3BAA52C42A}" type="presParOf" srcId="{6A163893-73CF-47C7-AACC-31B551E35C61}" destId="{2BBCC2B7-2E57-42E0-8045-4F011EDE0976}" srcOrd="7" destOrd="0" presId="urn:microsoft.com/office/officeart/2008/layout/LinedList"/>
    <dgm:cxn modelId="{5D5D9E26-3D9B-4B21-922B-E2B977E5E435}" type="presParOf" srcId="{2BBCC2B7-2E57-42E0-8045-4F011EDE0976}" destId="{EADFAFC2-E2D7-4518-8E63-C29A0626203F}" srcOrd="0" destOrd="0" presId="urn:microsoft.com/office/officeart/2008/layout/LinedList"/>
    <dgm:cxn modelId="{4FB6BA1F-C3EB-42CE-98AD-BDCF0AB56C61}" type="presParOf" srcId="{2BBCC2B7-2E57-42E0-8045-4F011EDE0976}" destId="{8ACAAFAA-B6A5-467E-9FA0-7ED821FE8A19}" srcOrd="1" destOrd="0" presId="urn:microsoft.com/office/officeart/2008/layout/LinedList"/>
    <dgm:cxn modelId="{0B33A443-D5F3-42BE-BD98-ACEB2D219C23}" type="presParOf" srcId="{6A163893-73CF-47C7-AACC-31B551E35C61}" destId="{A9F5C9CB-B7B1-4381-A738-CED99BC600AC}" srcOrd="8" destOrd="0" presId="urn:microsoft.com/office/officeart/2008/layout/LinedList"/>
    <dgm:cxn modelId="{E6DA4EAD-CB37-4B54-A188-D33EF8380255}" type="presParOf" srcId="{6A163893-73CF-47C7-AACC-31B551E35C61}" destId="{E09F1658-359D-49E1-ADB6-59BECA8F78A5}" srcOrd="9" destOrd="0" presId="urn:microsoft.com/office/officeart/2008/layout/LinedList"/>
    <dgm:cxn modelId="{FE8DC74A-DE2F-46A9-BBCC-B5BBA4DFF4D1}" type="presParOf" srcId="{E09F1658-359D-49E1-ADB6-59BECA8F78A5}" destId="{E270C858-60C5-4E5C-BC4C-C3594CAA3268}" srcOrd="0" destOrd="0" presId="urn:microsoft.com/office/officeart/2008/layout/LinedList"/>
    <dgm:cxn modelId="{714FAE32-860C-49E9-914D-86DCDA061CA6}" type="presParOf" srcId="{E09F1658-359D-49E1-ADB6-59BECA8F78A5}" destId="{00A82C88-E2AF-4A9E-B00E-63020F9D89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A074B-9638-42E8-ACC4-5E9E17426CA4}">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D9706-67CB-42BB-8199-1C546B972C57}">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Data Mining is the analysis of raw data to extract useful information. </a:t>
          </a:r>
        </a:p>
      </dsp:txBody>
      <dsp:txXfrm>
        <a:off x="0" y="0"/>
        <a:ext cx="6900512" cy="1384035"/>
      </dsp:txXfrm>
    </dsp:sp>
    <dsp:sp modelId="{AC6F5690-CDEA-4B3C-BBF7-10AE51142FDA}">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6F7332-EBDE-4A4A-B3DD-E2B0CA6AB88B}">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For Classification purposes a Variable with only two possibilities is preferred. </a:t>
          </a:r>
        </a:p>
      </dsp:txBody>
      <dsp:txXfrm>
        <a:off x="0" y="1384035"/>
        <a:ext cx="6900512" cy="1384035"/>
      </dsp:txXfrm>
    </dsp:sp>
    <dsp:sp modelId="{DED82D84-F631-4598-B86A-A239CB01FFB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6948F-7AC0-498D-8AC6-2D3C1141E59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Approximately 1750 row and 80 variables(columns) are in this data set. </a:t>
          </a:r>
        </a:p>
      </dsp:txBody>
      <dsp:txXfrm>
        <a:off x="0" y="2768070"/>
        <a:ext cx="6900512" cy="1384035"/>
      </dsp:txXfrm>
    </dsp:sp>
    <dsp:sp modelId="{D1CFE9A6-7A5C-46A6-9529-767F2F002034}">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72C8A-872F-4145-98D9-19BE753E6FD2}">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Tasked to find a variable with only two possible values and 6 explanatory variables that will prove to contain useful applications for a certain business</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45EF5-41FC-4B75-BEA6-EB8A8DEFF5E1}">
      <dsp:nvSpPr>
        <dsp:cNvPr id="0" name=""/>
        <dsp:cNvSpPr/>
      </dsp:nvSpPr>
      <dsp:spPr>
        <a:xfrm>
          <a:off x="0" y="675"/>
          <a:ext cx="648752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E29C00-9826-4578-BAAD-8805D13D16E9}">
      <dsp:nvSpPr>
        <dsp:cNvPr id="0" name=""/>
        <dsp:cNvSpPr/>
      </dsp:nvSpPr>
      <dsp:spPr>
        <a:xfrm>
          <a:off x="0" y="675"/>
          <a:ext cx="6487526"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Several variables have only 2 options such as Gender, do you have close friends who are a certain race, do you trust the government. </a:t>
          </a:r>
        </a:p>
      </dsp:txBody>
      <dsp:txXfrm>
        <a:off x="0" y="675"/>
        <a:ext cx="6487526" cy="1106957"/>
      </dsp:txXfrm>
    </dsp:sp>
    <dsp:sp modelId="{5588CF20-3DC0-43FC-A292-754A2CEEBBC4}">
      <dsp:nvSpPr>
        <dsp:cNvPr id="0" name=""/>
        <dsp:cNvSpPr/>
      </dsp:nvSpPr>
      <dsp:spPr>
        <a:xfrm>
          <a:off x="0" y="1107633"/>
          <a:ext cx="648752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77DB3-E159-4F82-BE6F-57BA13BDD2DC}">
      <dsp:nvSpPr>
        <dsp:cNvPr id="0" name=""/>
        <dsp:cNvSpPr/>
      </dsp:nvSpPr>
      <dsp:spPr>
        <a:xfrm>
          <a:off x="0" y="1107633"/>
          <a:ext cx="6487526"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Many of those have missing values or do not hold much value for a company. </a:t>
          </a:r>
        </a:p>
      </dsp:txBody>
      <dsp:txXfrm>
        <a:off x="0" y="1107633"/>
        <a:ext cx="6487526" cy="1106957"/>
      </dsp:txXfrm>
    </dsp:sp>
    <dsp:sp modelId="{EB741B74-2AF3-440A-AABE-2E58D788F963}">
      <dsp:nvSpPr>
        <dsp:cNvPr id="0" name=""/>
        <dsp:cNvSpPr/>
      </dsp:nvSpPr>
      <dsp:spPr>
        <a:xfrm>
          <a:off x="0" y="2214591"/>
          <a:ext cx="648752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8F3909-AA7E-468D-A66F-98B206D1F296}">
      <dsp:nvSpPr>
        <dsp:cNvPr id="0" name=""/>
        <dsp:cNvSpPr/>
      </dsp:nvSpPr>
      <dsp:spPr>
        <a:xfrm>
          <a:off x="0" y="2214591"/>
          <a:ext cx="6487526"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Thus the variable chosen is VOLUNT1 . It represents whether the individual has done any volunteer activities in the past 12 months. The relevance of the variable is for Non-Profit Organizations which rely on volunteers to keep going and achieve outreach. </a:t>
          </a:r>
        </a:p>
      </dsp:txBody>
      <dsp:txXfrm>
        <a:off x="0" y="2214591"/>
        <a:ext cx="6487526" cy="1106957"/>
      </dsp:txXfrm>
    </dsp:sp>
    <dsp:sp modelId="{0C66171E-D326-4B98-9C46-60D6855BE98C}">
      <dsp:nvSpPr>
        <dsp:cNvPr id="0" name=""/>
        <dsp:cNvSpPr/>
      </dsp:nvSpPr>
      <dsp:spPr>
        <a:xfrm>
          <a:off x="0" y="3321549"/>
          <a:ext cx="648752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FAFC2-E2D7-4518-8E63-C29A0626203F}">
      <dsp:nvSpPr>
        <dsp:cNvPr id="0" name=""/>
        <dsp:cNvSpPr/>
      </dsp:nvSpPr>
      <dsp:spPr>
        <a:xfrm>
          <a:off x="0" y="3321549"/>
          <a:ext cx="6487526"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explanatory variables chosen were Education level, Gender, </a:t>
          </a:r>
          <a:r>
            <a:rPr lang="en-US" sz="1700" kern="1200" dirty="0" err="1"/>
            <a:t>Marriage_Status</a:t>
          </a:r>
          <a:r>
            <a:rPr lang="en-US" sz="1700" kern="1200" dirty="0"/>
            <a:t>, </a:t>
          </a:r>
          <a:r>
            <a:rPr lang="en-US" sz="1700" kern="1200" dirty="0" err="1"/>
            <a:t>Own_State</a:t>
          </a:r>
          <a:r>
            <a:rPr lang="en-US" sz="1700" kern="1200" dirty="0"/>
            <a:t>(how healthy you feel), Christian, and US Born</a:t>
          </a:r>
        </a:p>
      </dsp:txBody>
      <dsp:txXfrm>
        <a:off x="0" y="3321549"/>
        <a:ext cx="6487526" cy="1106957"/>
      </dsp:txXfrm>
    </dsp:sp>
    <dsp:sp modelId="{A9F5C9CB-B7B1-4381-A738-CED99BC600AC}">
      <dsp:nvSpPr>
        <dsp:cNvPr id="0" name=""/>
        <dsp:cNvSpPr/>
      </dsp:nvSpPr>
      <dsp:spPr>
        <a:xfrm>
          <a:off x="0" y="4428507"/>
          <a:ext cx="648752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0C858-60C5-4E5C-BC4C-C3594CAA3268}">
      <dsp:nvSpPr>
        <dsp:cNvPr id="0" name=""/>
        <dsp:cNvSpPr/>
      </dsp:nvSpPr>
      <dsp:spPr>
        <a:xfrm>
          <a:off x="0" y="4428507"/>
          <a:ext cx="6487526"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Among these variables there is few blank fields and very few “Refused to answer” “Didn’t Know” responses (RF/DK). This can lead to less accurate results in Classification Methods that may be undesirable.</a:t>
          </a:r>
        </a:p>
      </dsp:txBody>
      <dsp:txXfrm>
        <a:off x="0" y="4428507"/>
        <a:ext cx="6487526"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EF47-9B07-1679-2AAE-5A6FFBDFE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DFDB2F-9510-C49B-E30F-FB637362D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851E97-9A17-B537-0CC1-64314C4E8192}"/>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5" name="Footer Placeholder 4">
            <a:extLst>
              <a:ext uri="{FF2B5EF4-FFF2-40B4-BE49-F238E27FC236}">
                <a16:creationId xmlns:a16="http://schemas.microsoft.com/office/drawing/2014/main" id="{25596713-B6D3-02B3-6CD8-33B8CA428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C3346-7E91-C6FC-A7BB-C0E733E55D26}"/>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373930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D6F3-210A-67AC-A4AA-E337AC2D6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60D73-A749-1A53-3E71-91CBED2733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25053-D5F3-E423-B840-8EFE02174E6B}"/>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5" name="Footer Placeholder 4">
            <a:extLst>
              <a:ext uri="{FF2B5EF4-FFF2-40B4-BE49-F238E27FC236}">
                <a16:creationId xmlns:a16="http://schemas.microsoft.com/office/drawing/2014/main" id="{E43B889B-F8E4-273D-0E8B-CFCA6597C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B3CD1-2E97-AFAA-6CC4-537CD679398B}"/>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225892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2F916-3F22-AF70-388A-70F6CC79D8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038967-1DC7-74A4-EDFF-86325D0B1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F0D2D-CC00-BCBA-C018-EA6805807018}"/>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5" name="Footer Placeholder 4">
            <a:extLst>
              <a:ext uri="{FF2B5EF4-FFF2-40B4-BE49-F238E27FC236}">
                <a16:creationId xmlns:a16="http://schemas.microsoft.com/office/drawing/2014/main" id="{2DB5C4E9-09A5-D3CE-F220-86411B5F7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D9CCF-9EC9-10E2-FB3A-FB8ED7F28F09}"/>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102741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66AC-2B8B-FD67-360C-A8755BFF99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FC895-F7C9-6C52-A6DC-9528E52E7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2613A-693A-346D-6744-23DFC5A76C3F}"/>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5" name="Footer Placeholder 4">
            <a:extLst>
              <a:ext uri="{FF2B5EF4-FFF2-40B4-BE49-F238E27FC236}">
                <a16:creationId xmlns:a16="http://schemas.microsoft.com/office/drawing/2014/main" id="{0443A7E2-1936-1DA4-EB9C-4F436FD51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E1378-A782-41B5-FFF3-12930AFF1EAE}"/>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160119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E3D0-7C3D-A8B6-3083-6F750413A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9D8DF-D957-B954-59DF-64F67DC61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DEF1F7-8E20-334F-7023-E676501749AB}"/>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5" name="Footer Placeholder 4">
            <a:extLst>
              <a:ext uri="{FF2B5EF4-FFF2-40B4-BE49-F238E27FC236}">
                <a16:creationId xmlns:a16="http://schemas.microsoft.com/office/drawing/2014/main" id="{8E624E4A-07F9-A89A-BB89-C9B3A1BA6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2BD63-E768-12AA-CE7E-72BCB2CF7634}"/>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323881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292D-57E2-AE50-5FF3-EACB82FBC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14CBF-CC09-7BFD-EC37-9282B5712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CF7D4-7627-E4E1-A273-1CD3904E5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28650B-F01A-C704-B808-6BDC783C1AD0}"/>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6" name="Footer Placeholder 5">
            <a:extLst>
              <a:ext uri="{FF2B5EF4-FFF2-40B4-BE49-F238E27FC236}">
                <a16:creationId xmlns:a16="http://schemas.microsoft.com/office/drawing/2014/main" id="{499F7ED1-22BA-82A3-C8AF-458075DB9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CE64D-FF80-BC42-5097-B02ED93B6D07}"/>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307084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A2F-7470-8916-97FA-048EB96C03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2EDE2-0328-DD92-E376-18EA4C0F4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D85B5-DB81-AC3F-6D33-72AB5F71F2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588B11-FFE3-D3F2-3B78-77D3A4B3B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A9307E-C835-4A98-D644-CDC8AB3E2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3F4A9-C2A0-4FD5-34B5-91DF228767F3}"/>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8" name="Footer Placeholder 7">
            <a:extLst>
              <a:ext uri="{FF2B5EF4-FFF2-40B4-BE49-F238E27FC236}">
                <a16:creationId xmlns:a16="http://schemas.microsoft.com/office/drawing/2014/main" id="{96E59338-0E56-263B-19E9-860AC5169E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A26EA1-773A-3CBC-603C-487053597D79}"/>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57164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2A0A-7358-90AC-B507-C10B9A436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20F30F-53BB-34FF-A064-E85512F72F94}"/>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4" name="Footer Placeholder 3">
            <a:extLst>
              <a:ext uri="{FF2B5EF4-FFF2-40B4-BE49-F238E27FC236}">
                <a16:creationId xmlns:a16="http://schemas.microsoft.com/office/drawing/2014/main" id="{C5D4B624-15A5-DB0D-DB21-3EFFC1A8B3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669918-FA3B-3800-B14C-DD6F6A8F7BF5}"/>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429478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AE98F-944D-8919-9460-22C1CDFE65BD}"/>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3" name="Footer Placeholder 2">
            <a:extLst>
              <a:ext uri="{FF2B5EF4-FFF2-40B4-BE49-F238E27FC236}">
                <a16:creationId xmlns:a16="http://schemas.microsoft.com/office/drawing/2014/main" id="{938A5998-8BAE-7E7D-B004-7FF02CA213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A94A6C-6E2F-BB61-B728-7A2FFD16AA50}"/>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104333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435D-FB25-5A80-7F89-5098407CD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0B9839-2FEE-A304-15BB-CC17139AB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699898-D72B-7308-BE06-933ECD68B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7E4DC-C385-E430-38B3-51B35BE88A96}"/>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6" name="Footer Placeholder 5">
            <a:extLst>
              <a:ext uri="{FF2B5EF4-FFF2-40B4-BE49-F238E27FC236}">
                <a16:creationId xmlns:a16="http://schemas.microsoft.com/office/drawing/2014/main" id="{802C82FE-F0B2-7D66-EA96-015E9E06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D41E2-F43B-0DDB-685C-791080533484}"/>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203695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58D8-F351-DD43-5116-2C7C0712D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4C0F51-5EC6-0822-F3AC-8CE964CA4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41C73D-B78B-5DAB-0E5C-86443D46D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C4E60-6CA5-7DCE-9A2D-A3247AEFB5B4}"/>
              </a:ext>
            </a:extLst>
          </p:cNvPr>
          <p:cNvSpPr>
            <a:spLocks noGrp="1"/>
          </p:cNvSpPr>
          <p:nvPr>
            <p:ph type="dt" sz="half" idx="10"/>
          </p:nvPr>
        </p:nvSpPr>
        <p:spPr/>
        <p:txBody>
          <a:bodyPr/>
          <a:lstStyle/>
          <a:p>
            <a:fld id="{F8A8F7C0-C46A-4FC2-A8E8-62EA04B6757D}" type="datetimeFigureOut">
              <a:rPr lang="en-US" smtClean="0"/>
              <a:t>5/10/2023</a:t>
            </a:fld>
            <a:endParaRPr lang="en-US"/>
          </a:p>
        </p:txBody>
      </p:sp>
      <p:sp>
        <p:nvSpPr>
          <p:cNvPr id="6" name="Footer Placeholder 5">
            <a:extLst>
              <a:ext uri="{FF2B5EF4-FFF2-40B4-BE49-F238E27FC236}">
                <a16:creationId xmlns:a16="http://schemas.microsoft.com/office/drawing/2014/main" id="{9E3C425F-EA9E-D9C3-C61B-75C00AE8F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3DD23-99BD-B9A4-F894-C8E696A806CC}"/>
              </a:ext>
            </a:extLst>
          </p:cNvPr>
          <p:cNvSpPr>
            <a:spLocks noGrp="1"/>
          </p:cNvSpPr>
          <p:nvPr>
            <p:ph type="sldNum" sz="quarter" idx="12"/>
          </p:nvPr>
        </p:nvSpPr>
        <p:spPr/>
        <p:txBody>
          <a:bodyPr/>
          <a:lstStyle/>
          <a:p>
            <a:fld id="{1CFB73E9-6FEE-4B21-BF94-90858FEB330C}" type="slidenum">
              <a:rPr lang="en-US" smtClean="0"/>
              <a:t>‹#›</a:t>
            </a:fld>
            <a:endParaRPr lang="en-US"/>
          </a:p>
        </p:txBody>
      </p:sp>
    </p:spTree>
    <p:extLst>
      <p:ext uri="{BB962C8B-B14F-4D97-AF65-F5344CB8AC3E}">
        <p14:creationId xmlns:p14="http://schemas.microsoft.com/office/powerpoint/2010/main" val="57028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18980-D366-5046-37DA-F7E28531D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2F54F-0438-43CC-6990-00C894C7F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A0935-C3EB-D353-3AEE-D0FE39D90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8F7C0-C46A-4FC2-A8E8-62EA04B6757D}" type="datetimeFigureOut">
              <a:rPr lang="en-US" smtClean="0"/>
              <a:t>5/10/2023</a:t>
            </a:fld>
            <a:endParaRPr lang="en-US"/>
          </a:p>
        </p:txBody>
      </p:sp>
      <p:sp>
        <p:nvSpPr>
          <p:cNvPr id="5" name="Footer Placeholder 4">
            <a:extLst>
              <a:ext uri="{FF2B5EF4-FFF2-40B4-BE49-F238E27FC236}">
                <a16:creationId xmlns:a16="http://schemas.microsoft.com/office/drawing/2014/main" id="{8D08A878-37CD-41B9-A744-6FE45A865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7CD203-6A5F-4187-B465-A1C7CD04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B73E9-6FEE-4B21-BF94-90858FEB330C}" type="slidenum">
              <a:rPr lang="en-US" smtClean="0"/>
              <a:t>‹#›</a:t>
            </a:fld>
            <a:endParaRPr lang="en-US"/>
          </a:p>
        </p:txBody>
      </p:sp>
    </p:spTree>
    <p:extLst>
      <p:ext uri="{BB962C8B-B14F-4D97-AF65-F5344CB8AC3E}">
        <p14:creationId xmlns:p14="http://schemas.microsoft.com/office/powerpoint/2010/main" val="3665545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5C7F-A479-3684-783B-C532EB246482}"/>
              </a:ext>
            </a:extLst>
          </p:cNvPr>
          <p:cNvSpPr>
            <a:spLocks noGrp="1"/>
          </p:cNvSpPr>
          <p:nvPr>
            <p:ph type="ctrTitle"/>
          </p:nvPr>
        </p:nvSpPr>
        <p:spPr/>
        <p:txBody>
          <a:bodyPr/>
          <a:lstStyle/>
          <a:p>
            <a:r>
              <a:rPr lang="en-US" dirty="0"/>
              <a:t>Case 5</a:t>
            </a:r>
          </a:p>
        </p:txBody>
      </p:sp>
      <p:sp>
        <p:nvSpPr>
          <p:cNvPr id="3" name="Subtitle 2">
            <a:extLst>
              <a:ext uri="{FF2B5EF4-FFF2-40B4-BE49-F238E27FC236}">
                <a16:creationId xmlns:a16="http://schemas.microsoft.com/office/drawing/2014/main" id="{4B9BBAC1-7E58-C562-DA23-C73A84492F91}"/>
              </a:ext>
            </a:extLst>
          </p:cNvPr>
          <p:cNvSpPr>
            <a:spLocks noGrp="1"/>
          </p:cNvSpPr>
          <p:nvPr>
            <p:ph type="subTitle" idx="1"/>
          </p:nvPr>
        </p:nvSpPr>
        <p:spPr/>
        <p:txBody>
          <a:bodyPr/>
          <a:lstStyle/>
          <a:p>
            <a:r>
              <a:rPr lang="en-US" dirty="0"/>
              <a:t>Matthew Thomas Prescher</a:t>
            </a:r>
          </a:p>
        </p:txBody>
      </p:sp>
    </p:spTree>
    <p:extLst>
      <p:ext uri="{BB962C8B-B14F-4D97-AF65-F5344CB8AC3E}">
        <p14:creationId xmlns:p14="http://schemas.microsoft.com/office/powerpoint/2010/main" val="278932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0486-C910-05E4-897B-49DB64FEAA12}"/>
              </a:ext>
            </a:extLst>
          </p:cNvPr>
          <p:cNvSpPr>
            <a:spLocks noGrp="1"/>
          </p:cNvSpPr>
          <p:nvPr>
            <p:ph type="title"/>
          </p:nvPr>
        </p:nvSpPr>
        <p:spPr>
          <a:xfrm>
            <a:off x="635000" y="640823"/>
            <a:ext cx="3418659" cy="5583148"/>
          </a:xfrm>
        </p:spPr>
        <p:txBody>
          <a:bodyPr anchor="ctr">
            <a:normAutofit/>
          </a:bodyPr>
          <a:lstStyle/>
          <a:p>
            <a:r>
              <a:rPr lang="en-US" sz="5400"/>
              <a:t>Intro: Data Mining</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1D69710-FC73-18D3-FB0D-FE28EE2C8435}"/>
              </a:ext>
            </a:extLst>
          </p:cNvPr>
          <p:cNvGraphicFramePr>
            <a:graphicFrameLocks noGrp="1"/>
          </p:cNvGraphicFramePr>
          <p:nvPr>
            <p:ph idx="1"/>
            <p:extLst>
              <p:ext uri="{D42A27DB-BD31-4B8C-83A1-F6EECF244321}">
                <p14:modId xmlns:p14="http://schemas.microsoft.com/office/powerpoint/2010/main" val="108761982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67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197CD-5414-942D-9D94-F2B2EB1A1C6F}"/>
              </a:ext>
            </a:extLst>
          </p:cNvPr>
          <p:cNvSpPr>
            <a:spLocks noGrp="1"/>
          </p:cNvSpPr>
          <p:nvPr>
            <p:ph type="title"/>
          </p:nvPr>
        </p:nvSpPr>
        <p:spPr>
          <a:xfrm>
            <a:off x="635000" y="640823"/>
            <a:ext cx="3418659" cy="5583148"/>
          </a:xfrm>
        </p:spPr>
        <p:txBody>
          <a:bodyPr anchor="ctr">
            <a:normAutofit/>
          </a:bodyPr>
          <a:lstStyle/>
          <a:p>
            <a:r>
              <a:rPr lang="en-US" sz="5400"/>
              <a:t>Analysis </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B544FD-CA6E-A83C-9CAE-10C7CDB3CC1C}"/>
              </a:ext>
            </a:extLst>
          </p:cNvPr>
          <p:cNvGraphicFramePr>
            <a:graphicFrameLocks noGrp="1"/>
          </p:cNvGraphicFramePr>
          <p:nvPr>
            <p:ph idx="1"/>
            <p:extLst>
              <p:ext uri="{D42A27DB-BD31-4B8C-83A1-F6EECF244321}">
                <p14:modId xmlns:p14="http://schemas.microsoft.com/office/powerpoint/2010/main" val="3170111763"/>
              </p:ext>
            </p:extLst>
          </p:nvPr>
        </p:nvGraphicFramePr>
        <p:xfrm>
          <a:off x="5061004" y="640822"/>
          <a:ext cx="6487526"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18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BBF8-8F4C-A764-5067-B413F08DE949}"/>
              </a:ext>
            </a:extLst>
          </p:cNvPr>
          <p:cNvSpPr>
            <a:spLocks noGrp="1"/>
          </p:cNvSpPr>
          <p:nvPr>
            <p:ph type="title"/>
          </p:nvPr>
        </p:nvSpPr>
        <p:spPr/>
        <p:txBody>
          <a:bodyPr/>
          <a:lstStyle/>
          <a:p>
            <a:r>
              <a:rPr lang="en-US" dirty="0"/>
              <a:t>Solving Procedure</a:t>
            </a:r>
          </a:p>
        </p:txBody>
      </p:sp>
      <p:sp>
        <p:nvSpPr>
          <p:cNvPr id="3" name="Content Placeholder 2">
            <a:extLst>
              <a:ext uri="{FF2B5EF4-FFF2-40B4-BE49-F238E27FC236}">
                <a16:creationId xmlns:a16="http://schemas.microsoft.com/office/drawing/2014/main" id="{22794F63-9D3E-5536-DC25-39CFEE6257E9}"/>
              </a:ext>
            </a:extLst>
          </p:cNvPr>
          <p:cNvSpPr>
            <a:spLocks noGrp="1"/>
          </p:cNvSpPr>
          <p:nvPr>
            <p:ph idx="1"/>
          </p:nvPr>
        </p:nvSpPr>
        <p:spPr/>
        <p:txBody>
          <a:bodyPr/>
          <a:lstStyle/>
          <a:p>
            <a:r>
              <a:rPr lang="en-US" dirty="0"/>
              <a:t>First to make best use of the data chosen, data clean up is to be done. </a:t>
            </a:r>
          </a:p>
          <a:p>
            <a:pPr lvl="1"/>
            <a:r>
              <a:rPr lang="en-US" dirty="0"/>
              <a:t>Eliminate blank fields and RF/DK responses. </a:t>
            </a:r>
          </a:p>
          <a:p>
            <a:pPr lvl="1"/>
            <a:r>
              <a:rPr lang="en-US" dirty="0"/>
              <a:t>Convert Categorical variables into Dummies </a:t>
            </a:r>
          </a:p>
          <a:p>
            <a:pPr lvl="1"/>
            <a:r>
              <a:rPr lang="en-US" dirty="0"/>
              <a:t>Minimize the number of Dummies possible to get accurate readings. </a:t>
            </a:r>
          </a:p>
          <a:p>
            <a:r>
              <a:rPr lang="en-US" dirty="0"/>
              <a:t>Second is to make sure overfitting is not occurring in correlation tables where one variable influences the rest. </a:t>
            </a:r>
          </a:p>
          <a:p>
            <a:r>
              <a:rPr lang="en-US" dirty="0"/>
              <a:t>Third: to make this applicable to Organizations I chose to use Logistic Regression and Naïve Bayes as my Classification Methods. As they both result in a probability where you are closer to a Yes or No result</a:t>
            </a:r>
          </a:p>
        </p:txBody>
      </p:sp>
    </p:spTree>
    <p:extLst>
      <p:ext uri="{BB962C8B-B14F-4D97-AF65-F5344CB8AC3E}">
        <p14:creationId xmlns:p14="http://schemas.microsoft.com/office/powerpoint/2010/main" val="374028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D7074-4046-E59B-5924-8D04A0997C9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Solving Procedure Cont.</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E13B47-37B6-4C41-7239-163A9DD8B14F}"/>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Breakdown of the variables and conversion into Dummy Variables.</a:t>
            </a:r>
          </a:p>
          <a:p>
            <a:pPr indent="-228600">
              <a:lnSpc>
                <a:spcPct val="90000"/>
              </a:lnSpc>
              <a:spcAft>
                <a:spcPts val="600"/>
              </a:spcAft>
              <a:buFont typeface="Arial" panose="020B0604020202020204" pitchFamily="34" charset="0"/>
              <a:buChar char="•"/>
            </a:pPr>
            <a:r>
              <a:rPr lang="en-US" sz="2200" dirty="0"/>
              <a:t>This is essential in order to later input the dummies to both the logistic Regression and Naïve Bayes.  </a:t>
            </a:r>
          </a:p>
        </p:txBody>
      </p:sp>
      <p:pic>
        <p:nvPicPr>
          <p:cNvPr id="7" name="Picture 6">
            <a:extLst>
              <a:ext uri="{FF2B5EF4-FFF2-40B4-BE49-F238E27FC236}">
                <a16:creationId xmlns:a16="http://schemas.microsoft.com/office/drawing/2014/main" id="{25D6FEFD-BD7E-3EB4-1643-E56227D3D878}"/>
              </a:ext>
            </a:extLst>
          </p:cNvPr>
          <p:cNvPicPr>
            <a:picLocks noChangeAspect="1"/>
          </p:cNvPicPr>
          <p:nvPr/>
        </p:nvPicPr>
        <p:blipFill rotWithShape="1">
          <a:blip r:embed="rId2"/>
          <a:srcRect l="1915" t="24652" r="15873" b="9348"/>
          <a:stretch/>
        </p:blipFill>
        <p:spPr>
          <a:xfrm>
            <a:off x="4593326" y="2573756"/>
            <a:ext cx="6903720" cy="3117556"/>
          </a:xfrm>
          <a:prstGeom prst="rect">
            <a:avLst/>
          </a:prstGeom>
        </p:spPr>
      </p:pic>
    </p:spTree>
    <p:extLst>
      <p:ext uri="{BB962C8B-B14F-4D97-AF65-F5344CB8AC3E}">
        <p14:creationId xmlns:p14="http://schemas.microsoft.com/office/powerpoint/2010/main" val="70290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85A09-2FE1-E0FC-6352-41DEEAC3CF8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mj-lt"/>
                <a:ea typeface="+mj-ea"/>
                <a:cs typeface="+mj-cs"/>
              </a:rPr>
              <a:t>Solving Procedure Cont.</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2100B0-5ED5-B072-537C-748FA3958B67}"/>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Covariance and Correlation Table.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table is important for us to make certain that our variables are reasonable and will not affect each other strongly which may produce erroneous results.  </a:t>
            </a:r>
          </a:p>
        </p:txBody>
      </p:sp>
      <p:pic>
        <p:nvPicPr>
          <p:cNvPr id="8" name="Content Placeholder 4">
            <a:extLst>
              <a:ext uri="{FF2B5EF4-FFF2-40B4-BE49-F238E27FC236}">
                <a16:creationId xmlns:a16="http://schemas.microsoft.com/office/drawing/2014/main" id="{8DF2C530-CBCF-4A57-6194-37BF5805F601}"/>
              </a:ext>
            </a:extLst>
          </p:cNvPr>
          <p:cNvPicPr>
            <a:picLocks noChangeAspect="1"/>
          </p:cNvPicPr>
          <p:nvPr/>
        </p:nvPicPr>
        <p:blipFill rotWithShape="1">
          <a:blip r:embed="rId2"/>
          <a:srcRect l="1655" t="24869" r="46560" b="22752"/>
          <a:stretch/>
        </p:blipFill>
        <p:spPr>
          <a:xfrm>
            <a:off x="6099048" y="1876054"/>
            <a:ext cx="5458968" cy="3105891"/>
          </a:xfrm>
          <a:prstGeom prst="rect">
            <a:avLst/>
          </a:prstGeom>
        </p:spPr>
      </p:pic>
    </p:spTree>
    <p:extLst>
      <p:ext uri="{BB962C8B-B14F-4D97-AF65-F5344CB8AC3E}">
        <p14:creationId xmlns:p14="http://schemas.microsoft.com/office/powerpoint/2010/main" val="177368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2796C-6B1C-F257-FB39-24989BE6BFDD}"/>
              </a:ext>
            </a:extLst>
          </p:cNvPr>
          <p:cNvSpPr>
            <a:spLocks noGrp="1"/>
          </p:cNvSpPr>
          <p:nvPr>
            <p:ph type="title"/>
          </p:nvPr>
        </p:nvSpPr>
        <p:spPr>
          <a:xfrm>
            <a:off x="630936" y="640080"/>
            <a:ext cx="4818888" cy="1481328"/>
          </a:xfrm>
        </p:spPr>
        <p:txBody>
          <a:bodyPr anchor="b">
            <a:normAutofit/>
          </a:bodyPr>
          <a:lstStyle/>
          <a:p>
            <a:r>
              <a:rPr lang="en-US" sz="4600" dirty="0"/>
              <a:t>Interpretation of Logistic Regression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A1634E-7EA1-D69E-6290-33E3B92C371A}"/>
              </a:ext>
            </a:extLst>
          </p:cNvPr>
          <p:cNvSpPr>
            <a:spLocks noGrp="1"/>
          </p:cNvSpPr>
          <p:nvPr>
            <p:ph idx="1"/>
          </p:nvPr>
        </p:nvSpPr>
        <p:spPr>
          <a:xfrm>
            <a:off x="0" y="2510971"/>
            <a:ext cx="5205790" cy="4347029"/>
          </a:xfrm>
        </p:spPr>
        <p:txBody>
          <a:bodyPr anchor="t">
            <a:normAutofit fontScale="85000" lnSpcReduction="20000"/>
          </a:bodyPr>
          <a:lstStyle/>
          <a:p>
            <a:pPr marL="0" indent="0">
              <a:buNone/>
            </a:pPr>
            <a:r>
              <a:rPr lang="en-US" sz="2200" dirty="0"/>
              <a:t>The logistic Regression Coefficients show us the weight each variable carries and effects the probability of whether the individual is a likely volunteer candidate or  not. </a:t>
            </a:r>
          </a:p>
          <a:p>
            <a:pPr marL="0" indent="0">
              <a:buNone/>
            </a:pPr>
            <a:r>
              <a:rPr lang="en-US" sz="2200" dirty="0"/>
              <a:t>The p-value show us that all are significant except for Male for it is not below the .05 mark. </a:t>
            </a:r>
          </a:p>
          <a:p>
            <a:pPr marL="0" indent="0">
              <a:buNone/>
            </a:pPr>
            <a:r>
              <a:rPr lang="en-US" sz="2200" dirty="0"/>
              <a:t>In the Classification Matrix it shows that the model has an 83% correct rate of choosing individuals who would be likely to volunteer. However, it does poorly when determining the individuals who would not be likely to volunteer. </a:t>
            </a:r>
          </a:p>
          <a:p>
            <a:pPr marL="0" indent="0">
              <a:buNone/>
            </a:pPr>
            <a:r>
              <a:rPr lang="en-US" sz="2200" dirty="0"/>
              <a:t>The model can then be said to have a high Sensitivity or True Positive Rate. Meaning it is likely to classify those likely to volunteer in addition to a few that would not. This serves our purpose well because it does not hurt to try to recruit individuals that would typically say no to volunteering but it does hurt when you miss those that would be willing to volunteer. </a:t>
            </a:r>
          </a:p>
          <a:p>
            <a:pPr marL="0" indent="0">
              <a:buNone/>
            </a:pPr>
            <a:endParaRPr lang="en-US" sz="2200" dirty="0"/>
          </a:p>
        </p:txBody>
      </p:sp>
      <p:pic>
        <p:nvPicPr>
          <p:cNvPr id="4" name="Content Placeholder 4">
            <a:extLst>
              <a:ext uri="{FF2B5EF4-FFF2-40B4-BE49-F238E27FC236}">
                <a16:creationId xmlns:a16="http://schemas.microsoft.com/office/drawing/2014/main" id="{AE1C1D2C-E210-1F49-0CFF-C38F891282B5}"/>
              </a:ext>
            </a:extLst>
          </p:cNvPr>
          <p:cNvPicPr>
            <a:picLocks noChangeAspect="1"/>
          </p:cNvPicPr>
          <p:nvPr/>
        </p:nvPicPr>
        <p:blipFill rotWithShape="1">
          <a:blip r:embed="rId2"/>
          <a:srcRect t="26265" r="44518" b="11302"/>
          <a:stretch/>
        </p:blipFill>
        <p:spPr>
          <a:xfrm>
            <a:off x="5259302" y="2252036"/>
            <a:ext cx="6932698" cy="4388205"/>
          </a:xfrm>
          <a:prstGeom prst="rect">
            <a:avLst/>
          </a:prstGeom>
        </p:spPr>
      </p:pic>
    </p:spTree>
    <p:extLst>
      <p:ext uri="{BB962C8B-B14F-4D97-AF65-F5344CB8AC3E}">
        <p14:creationId xmlns:p14="http://schemas.microsoft.com/office/powerpoint/2010/main" val="298922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3">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F44B94-D50E-5D87-B1C9-CE85FF1151BA}"/>
              </a:ext>
            </a:extLst>
          </p:cNvPr>
          <p:cNvSpPr>
            <a:spLocks noGrp="1"/>
          </p:cNvSpPr>
          <p:nvPr>
            <p:ph type="title"/>
          </p:nvPr>
        </p:nvSpPr>
        <p:spPr>
          <a:xfrm>
            <a:off x="838200" y="365125"/>
            <a:ext cx="10515600" cy="1325563"/>
          </a:xfrm>
        </p:spPr>
        <p:txBody>
          <a:bodyPr>
            <a:normAutofit/>
          </a:bodyPr>
          <a:lstStyle/>
          <a:p>
            <a:r>
              <a:rPr lang="en-US" sz="5000" dirty="0">
                <a:solidFill>
                  <a:srgbClr val="FFFFFF"/>
                </a:solidFill>
              </a:rPr>
              <a:t>Interpretation of Naïve Bayes Classifier</a:t>
            </a:r>
          </a:p>
        </p:txBody>
      </p:sp>
      <p:pic>
        <p:nvPicPr>
          <p:cNvPr id="5" name="Picture 4">
            <a:extLst>
              <a:ext uri="{FF2B5EF4-FFF2-40B4-BE49-F238E27FC236}">
                <a16:creationId xmlns:a16="http://schemas.microsoft.com/office/drawing/2014/main" id="{AF29999B-77EF-95D4-DEEE-EB216D813AD8}"/>
              </a:ext>
            </a:extLst>
          </p:cNvPr>
          <p:cNvPicPr>
            <a:picLocks noChangeAspect="1"/>
          </p:cNvPicPr>
          <p:nvPr/>
        </p:nvPicPr>
        <p:blipFill rotWithShape="1">
          <a:blip r:embed="rId2"/>
          <a:srcRect l="10516" t="35062" r="65437" b="6102"/>
          <a:stretch/>
        </p:blipFill>
        <p:spPr>
          <a:xfrm>
            <a:off x="8110947" y="2008184"/>
            <a:ext cx="3423072" cy="4710961"/>
          </a:xfrm>
          <a:prstGeom prst="rect">
            <a:avLst/>
          </a:prstGeom>
        </p:spPr>
      </p:pic>
      <p:sp>
        <p:nvSpPr>
          <p:cNvPr id="6" name="TextBox 5">
            <a:extLst>
              <a:ext uri="{FF2B5EF4-FFF2-40B4-BE49-F238E27FC236}">
                <a16:creationId xmlns:a16="http://schemas.microsoft.com/office/drawing/2014/main" id="{2CFDFC37-C0E4-5B1C-0AF9-F70251EC115C}"/>
              </a:ext>
            </a:extLst>
          </p:cNvPr>
          <p:cNvSpPr txBox="1"/>
          <p:nvPr/>
        </p:nvSpPr>
        <p:spPr>
          <a:xfrm>
            <a:off x="1843961" y="2348161"/>
            <a:ext cx="5803317" cy="1131079"/>
          </a:xfrm>
          <a:prstGeom prst="rect">
            <a:avLst/>
          </a:prstGeom>
          <a:noFill/>
        </p:spPr>
        <p:txBody>
          <a:bodyPr wrap="square" rtlCol="0">
            <a:spAutoFit/>
          </a:bodyPr>
          <a:lstStyle/>
          <a:p>
            <a:pPr defTabSz="685800">
              <a:spcAft>
                <a:spcPts val="600"/>
              </a:spcAft>
            </a:pPr>
            <a:r>
              <a:rPr lang="en-US" sz="1350" kern="1200" dirty="0">
                <a:solidFill>
                  <a:schemeClr val="tx1"/>
                </a:solidFill>
                <a:latin typeface="+mn-lt"/>
                <a:ea typeface="+mn-ea"/>
                <a:cs typeface="+mn-cs"/>
              </a:rPr>
              <a:t>Naïve Bayes Classifier is a supervised machine learning algorithm.  It creates probabilities for all variables given. In this case every dummy is calculated in correlation with Yes or No to volunteering. Using this type of approach an organization can deduce which types of individuals are most likely to say yes or no and who to target to increase efficiency and reduce cost.</a:t>
            </a:r>
            <a:endParaRPr lang="en-US" dirty="0"/>
          </a:p>
        </p:txBody>
      </p:sp>
      <p:sp>
        <p:nvSpPr>
          <p:cNvPr id="7" name="TextBox 6">
            <a:extLst>
              <a:ext uri="{FF2B5EF4-FFF2-40B4-BE49-F238E27FC236}">
                <a16:creationId xmlns:a16="http://schemas.microsoft.com/office/drawing/2014/main" id="{5E6749E7-185A-7DF3-C395-482B3D69357C}"/>
              </a:ext>
            </a:extLst>
          </p:cNvPr>
          <p:cNvSpPr txBox="1"/>
          <p:nvPr/>
        </p:nvSpPr>
        <p:spPr>
          <a:xfrm>
            <a:off x="1843960" y="3552092"/>
            <a:ext cx="5655087" cy="1700466"/>
          </a:xfrm>
          <a:prstGeom prst="rect">
            <a:avLst/>
          </a:prstGeom>
          <a:noFill/>
        </p:spPr>
        <p:txBody>
          <a:bodyPr wrap="square" rtlCol="0">
            <a:spAutoFit/>
          </a:bodyPr>
          <a:lstStyle/>
          <a:p>
            <a:pPr defTabSz="685800">
              <a:spcAft>
                <a:spcPts val="600"/>
              </a:spcAft>
            </a:pPr>
            <a:r>
              <a:rPr lang="en-US" sz="1350" kern="1200" dirty="0">
                <a:solidFill>
                  <a:schemeClr val="tx1"/>
                </a:solidFill>
                <a:latin typeface="+mn-lt"/>
                <a:ea typeface="+mn-ea"/>
                <a:cs typeface="+mn-cs"/>
              </a:rPr>
              <a:t>In this instance the variable being if an individual will volunteer or not the most likely to volunteer is one that meets the following requirements in the YES row:</a:t>
            </a:r>
          </a:p>
          <a:p>
            <a:pPr defTabSz="685800">
              <a:spcAft>
                <a:spcPts val="600"/>
              </a:spcAft>
            </a:pPr>
            <a:r>
              <a:rPr lang="en-US" sz="1350" b="1" i="1" u="sng" kern="1200" dirty="0">
                <a:solidFill>
                  <a:schemeClr val="tx1"/>
                </a:solidFill>
                <a:latin typeface="+mn-lt"/>
                <a:ea typeface="+mn-ea"/>
                <a:cs typeface="+mn-cs"/>
              </a:rPr>
              <a:t>Bachelors degree (1 in education), Female(0 in Male), Married (1 in </a:t>
            </a:r>
            <a:r>
              <a:rPr lang="en-US" sz="1350" b="1" i="1" u="sng" kern="1200" dirty="0" err="1">
                <a:solidFill>
                  <a:schemeClr val="tx1"/>
                </a:solidFill>
                <a:latin typeface="+mn-lt"/>
                <a:ea typeface="+mn-ea"/>
                <a:cs typeface="+mn-cs"/>
              </a:rPr>
              <a:t>Marriage_Status</a:t>
            </a:r>
            <a:r>
              <a:rPr lang="en-US" sz="1350" b="1" i="1" u="sng" kern="1200" dirty="0">
                <a:solidFill>
                  <a:schemeClr val="tx1"/>
                </a:solidFill>
                <a:latin typeface="+mn-lt"/>
                <a:ea typeface="+mn-ea"/>
                <a:cs typeface="+mn-cs"/>
              </a:rPr>
              <a:t>), Very Good Health (3 in </a:t>
            </a:r>
            <a:r>
              <a:rPr lang="en-US" sz="1350" b="1" i="1" u="sng" kern="1200" dirty="0" err="1">
                <a:solidFill>
                  <a:schemeClr val="tx1"/>
                </a:solidFill>
                <a:latin typeface="+mn-lt"/>
                <a:ea typeface="+mn-ea"/>
                <a:cs typeface="+mn-cs"/>
              </a:rPr>
              <a:t>Own_State</a:t>
            </a:r>
            <a:r>
              <a:rPr lang="en-US" sz="1350" b="1" i="1" u="sng" kern="1200" dirty="0">
                <a:solidFill>
                  <a:schemeClr val="tx1"/>
                </a:solidFill>
                <a:latin typeface="+mn-lt"/>
                <a:ea typeface="+mn-ea"/>
                <a:cs typeface="+mn-cs"/>
              </a:rPr>
              <a:t>), Christian (1 in Christian),  and Born in USA(1, in USA)</a:t>
            </a:r>
          </a:p>
          <a:p>
            <a:pPr defTabSz="685800">
              <a:spcAft>
                <a:spcPts val="600"/>
              </a:spcAft>
            </a:pPr>
            <a:r>
              <a:rPr lang="en-US" sz="1350" kern="1200" dirty="0">
                <a:solidFill>
                  <a:schemeClr val="tx1"/>
                </a:solidFill>
                <a:latin typeface="+mn-lt"/>
                <a:ea typeface="+mn-ea"/>
                <a:cs typeface="+mn-cs"/>
              </a:rPr>
              <a:t>This individual is 89% likely to be willing to Volunteer. </a:t>
            </a:r>
            <a:endParaRPr lang="en-US" dirty="0"/>
          </a:p>
        </p:txBody>
      </p:sp>
    </p:spTree>
    <p:extLst>
      <p:ext uri="{BB962C8B-B14F-4D97-AF65-F5344CB8AC3E}">
        <p14:creationId xmlns:p14="http://schemas.microsoft.com/office/powerpoint/2010/main" val="2024619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728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Case 5</vt:lpstr>
      <vt:lpstr>Intro: Data Mining</vt:lpstr>
      <vt:lpstr>Analysis </vt:lpstr>
      <vt:lpstr>Solving Procedure</vt:lpstr>
      <vt:lpstr>Solving Procedure Cont.</vt:lpstr>
      <vt:lpstr>Solving Procedure Cont.</vt:lpstr>
      <vt:lpstr>Interpretation of Logistic Regression</vt:lpstr>
      <vt:lpstr>Interpretation of Naïve Bayes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5</dc:title>
  <dc:creator>Prescher, Matthew T</dc:creator>
  <cp:lastModifiedBy>Prescher, Matthew T</cp:lastModifiedBy>
  <cp:revision>2</cp:revision>
  <dcterms:created xsi:type="dcterms:W3CDTF">2023-05-11T02:10:16Z</dcterms:created>
  <dcterms:modified xsi:type="dcterms:W3CDTF">2023-05-11T06:22:09Z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2023-05-11T03:35:29Z</vt:lpwstr>
  </property>
  <property fmtid="{D5CDD505-2E9C-101B-9397-08002B2CF9AE}" pid="4" name="MSIP_Label_b73649dc-6fee-4eb8-a128-734c3c842ea8_Method">
    <vt:lpwstr>Standard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822f070b-369e-4416-b5b1-979829f16209</vt:lpwstr>
  </property>
  <property fmtid="{D5CDD505-2E9C-101B-9397-08002B2CF9AE}" pid="8" name="MSIP_Label_b73649dc-6fee-4eb8-a128-734c3c842ea8_ContentBits">
    <vt:lpwstr>0</vt:lpwstr>
  </property>
</Properties>
</file>