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60" r:id="rId4"/>
    <p:sldId id="277" r:id="rId5"/>
    <p:sldId id="278" r:id="rId6"/>
    <p:sldId id="257" r:id="rId7"/>
    <p:sldId id="262" r:id="rId8"/>
    <p:sldId id="263" r:id="rId9"/>
    <p:sldId id="282" r:id="rId10"/>
    <p:sldId id="265" r:id="rId11"/>
    <p:sldId id="267" r:id="rId12"/>
    <p:sldId id="264" r:id="rId13"/>
    <p:sldId id="266" r:id="rId14"/>
    <p:sldId id="268" r:id="rId15"/>
    <p:sldId id="269" r:id="rId16"/>
    <p:sldId id="270" r:id="rId17"/>
    <p:sldId id="271" r:id="rId18"/>
    <p:sldId id="280" r:id="rId19"/>
    <p:sldId id="272" r:id="rId20"/>
    <p:sldId id="274" r:id="rId21"/>
    <p:sldId id="273" r:id="rId22"/>
    <p:sldId id="279" r:id="rId23"/>
    <p:sldId id="275" r:id="rId24"/>
    <p:sldId id="285" r:id="rId25"/>
    <p:sldId id="284" r:id="rId26"/>
    <p:sldId id="276" r:id="rId27"/>
    <p:sldId id="286" r:id="rId28"/>
    <p:sldId id="287" r:id="rId29"/>
    <p:sldId id="259" r:id="rId30"/>
    <p:sldId id="261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ás Bello Camilletti" initials="NBC" lastIdx="2" clrIdx="0">
    <p:extLst>
      <p:ext uri="{19B8F6BF-5375-455C-9EA6-DF929625EA0E}">
        <p15:presenceInfo xmlns:p15="http://schemas.microsoft.com/office/powerpoint/2012/main" userId="f22474c758a67a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6-03T08:53:21.128" idx="2">
    <p:pos x="10" y="10"/>
    <p:text>ver como mejorar la presentación de este tema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6-03T08:53:05.655" idx="1">
    <p:pos x="1130" y="1978"/>
    <p:text>Separar en algo mas consumible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80FC8-2411-480F-8805-F0ECF3A4843D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90EC4-9ED2-4743-9A12-62D7D00F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1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Semántico: los humanos entienden la estructura del documento y su sentido</a:t>
            </a:r>
          </a:p>
          <a:p>
            <a:r>
              <a:rPr lang="es-ES_tradnl" dirty="0" smtClean="0"/>
              <a:t>No sirve para diseño y presentación. Para eso es CSS</a:t>
            </a:r>
          </a:p>
          <a:p>
            <a:r>
              <a:rPr lang="es-ES_tradnl" dirty="0" smtClean="0"/>
              <a:t>No tiene comportamiento.</a:t>
            </a:r>
            <a:r>
              <a:rPr lang="es-ES_tradnl" baseline="0" dirty="0" smtClean="0"/>
              <a:t> Para eso está JavaScript</a:t>
            </a:r>
            <a:endParaRPr lang="es-ES_trad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8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Todo en </a:t>
            </a:r>
            <a:r>
              <a:rPr lang="es-ES_tradnl" dirty="0" err="1" smtClean="0"/>
              <a:t>html</a:t>
            </a:r>
            <a:r>
              <a:rPr lang="es-ES_tradnl" dirty="0" smtClean="0"/>
              <a:t>/</a:t>
            </a:r>
            <a:r>
              <a:rPr lang="es-ES_tradnl" dirty="0" err="1" smtClean="0"/>
              <a:t>css</a:t>
            </a:r>
            <a:r>
              <a:rPr lang="es-ES_tradnl" dirty="0" smtClean="0"/>
              <a:t> son cajas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1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Margin</a:t>
            </a:r>
            <a:r>
              <a:rPr lang="es-ES_tradnl" dirty="0" smtClean="0"/>
              <a:t>, </a:t>
            </a:r>
            <a:r>
              <a:rPr lang="es-ES_tradnl" dirty="0" err="1" smtClean="0"/>
              <a:t>border</a:t>
            </a:r>
            <a:r>
              <a:rPr lang="es-ES_tradnl" dirty="0" smtClean="0"/>
              <a:t>, </a:t>
            </a:r>
            <a:r>
              <a:rPr lang="es-ES_tradnl" dirty="0" err="1" smtClean="0"/>
              <a:t>padding</a:t>
            </a:r>
            <a:r>
              <a:rPr lang="es-ES_tradnl" dirty="0" smtClean="0"/>
              <a:t>, </a:t>
            </a:r>
            <a:r>
              <a:rPr lang="es-ES_tradnl" dirty="0" err="1" smtClean="0"/>
              <a:t>height</a:t>
            </a:r>
            <a:r>
              <a:rPr lang="es-ES_tradnl" dirty="0" smtClean="0"/>
              <a:t> &amp; </a:t>
            </a:r>
            <a:r>
              <a:rPr lang="es-ES_tradnl" dirty="0" err="1" smtClean="0"/>
              <a:t>width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6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9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0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3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1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1A079-CAE8-47E0-8427-4BEC14467E6E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ryhan/introductory-html-and-css" TargetMode="External"/><Relationship Id="rId7" Type="http://schemas.openxmlformats.org/officeDocument/2006/relationships/hyperlink" Target="https://speakerdeck.com/slant/html-and-css" TargetMode="External"/><Relationship Id="rId2" Type="http://schemas.openxmlformats.org/officeDocument/2006/relationships/hyperlink" Target="https://speakerdeck.com/shesho/html-plus-c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eakerdeck.com/pacheco_hn/html-5" TargetMode="External"/><Relationship Id="rId5" Type="http://schemas.openxmlformats.org/officeDocument/2006/relationships/hyperlink" Target="https://speakerdeck.com/stupig/html-and-css-basics" TargetMode="External"/><Relationship Id="rId4" Type="http://schemas.openxmlformats.org/officeDocument/2006/relationships/hyperlink" Target="https://speakerdeck.com/lumilux/intro-to-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github.io/bootstrap/" TargetMode="External"/><Relationship Id="rId2" Type="http://schemas.openxmlformats.org/officeDocument/2006/relationships/hyperlink" Target="http://www.getskeleto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urecss.io/" TargetMode="External"/><Relationship Id="rId4" Type="http://schemas.openxmlformats.org/officeDocument/2006/relationships/hyperlink" Target="http://foundation.zurb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" TargetMode="External"/><Relationship Id="rId7" Type="http://schemas.openxmlformats.org/officeDocument/2006/relationships/hyperlink" Target="http://www.w3schools.com/" TargetMode="External"/><Relationship Id="rId2" Type="http://schemas.openxmlformats.org/officeDocument/2006/relationships/hyperlink" Target="https://developer.mozilla.org/en-US/docs/Web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ecademy.com/tracks/web" TargetMode="External"/><Relationship Id="rId5" Type="http://schemas.openxmlformats.org/officeDocument/2006/relationships/hyperlink" Target="http://validator.w3.org/" TargetMode="External"/><Relationship Id="rId4" Type="http://schemas.openxmlformats.org/officeDocument/2006/relationships/hyperlink" Target="http://www.w3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HTML +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Programación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9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Estructura básica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&lt;</a:t>
            </a:r>
            <a:r>
              <a:rPr lang="es-ES_tradnl" dirty="0" err="1" smtClean="0"/>
              <a:t>html</a:t>
            </a:r>
            <a:r>
              <a:rPr lang="es-ES_tradnl" dirty="0" smtClean="0"/>
              <a:t>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&lt;head&gt;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&lt;/head&gt;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s-ES_tradnl" dirty="0" err="1" smtClean="0">
                <a:solidFill>
                  <a:schemeClr val="accent2">
                    <a:lumMod val="75000"/>
                  </a:schemeClr>
                </a:solidFill>
              </a:rPr>
              <a:t>body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s-ES_tradnl" dirty="0" err="1" smtClean="0">
                <a:solidFill>
                  <a:schemeClr val="accent2">
                    <a:lumMod val="75000"/>
                  </a:schemeClr>
                </a:solidFill>
              </a:rPr>
              <a:t>body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s-ES_tradnl" dirty="0" smtClean="0"/>
              <a:t>&lt;/</a:t>
            </a:r>
            <a:r>
              <a:rPr lang="es-ES_tradnl" dirty="0" err="1" smtClean="0"/>
              <a:t>html</a:t>
            </a:r>
            <a:r>
              <a:rPr lang="es-ES_tradnl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6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Block vs </a:t>
            </a:r>
            <a:r>
              <a:rPr lang="es-ES_tradnl" dirty="0" err="1" smtClean="0"/>
              <a:t>inline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823047" y="2644131"/>
            <a:ext cx="8545906" cy="2674638"/>
            <a:chOff x="2233883" y="2702225"/>
            <a:chExt cx="8545906" cy="2674638"/>
          </a:xfrm>
        </p:grpSpPr>
        <p:grpSp>
          <p:nvGrpSpPr>
            <p:cNvPr id="12" name="Group 11"/>
            <p:cNvGrpSpPr/>
            <p:nvPr/>
          </p:nvGrpSpPr>
          <p:grpSpPr>
            <a:xfrm>
              <a:off x="2233883" y="2961019"/>
              <a:ext cx="1897812" cy="1828800"/>
              <a:chOff x="2398145" y="3657601"/>
              <a:chExt cx="1897812" cy="1828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98146" y="3657601"/>
                <a:ext cx="1897811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/>
                  <a:t>b</a:t>
                </a:r>
                <a:r>
                  <a:rPr lang="es-ES_tradnl" sz="3200" dirty="0" smtClean="0"/>
                  <a:t>lock</a:t>
                </a:r>
                <a:endParaRPr lang="en-US" sz="32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398145" y="4572001"/>
                <a:ext cx="1897811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 smtClean="0"/>
                  <a:t>block</a:t>
                </a:r>
                <a:endParaRPr lang="en-US" sz="3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84167" y="3339218"/>
              <a:ext cx="3795622" cy="914400"/>
              <a:chOff x="6648094" y="3725246"/>
              <a:chExt cx="3795622" cy="914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648094" y="3725246"/>
                <a:ext cx="1897811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 err="1" smtClean="0"/>
                  <a:t>inline</a:t>
                </a:r>
                <a:endParaRPr lang="en-US" sz="32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545905" y="3725246"/>
                <a:ext cx="1897811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 err="1" smtClean="0"/>
                  <a:t>inline</a:t>
                </a:r>
                <a:endParaRPr lang="en-US" sz="3200" dirty="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6000750" y="2702225"/>
              <a:ext cx="0" cy="267463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499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 Básicos </a:t>
            </a:r>
            <a:r>
              <a:rPr lang="es-ES_tradnl" dirty="0" err="1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&lt;p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párrafo</a:t>
            </a:r>
            <a:endParaRPr lang="es-ES_tradnl" dirty="0" smtClean="0"/>
          </a:p>
          <a:p>
            <a:r>
              <a:rPr lang="es-ES_tradnl" dirty="0" smtClean="0"/>
              <a:t>&lt;a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link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/>
              <a:t>s</a:t>
            </a:r>
            <a:r>
              <a:rPr lang="es-ES_tradnl" dirty="0" err="1" smtClean="0"/>
              <a:t>trong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negrita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em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itálica</a:t>
            </a:r>
            <a:endParaRPr lang="es-ES_tradnl" dirty="0" smtClean="0"/>
          </a:p>
          <a:p>
            <a:r>
              <a:rPr lang="es-ES_tradnl" dirty="0" smtClean="0"/>
              <a:t>&lt;h1&gt; &lt;h2&gt; … &lt;h6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titulos</a:t>
            </a:r>
            <a:endParaRPr lang="es-ES_tradnl" dirty="0" smtClean="0"/>
          </a:p>
          <a:p>
            <a:r>
              <a:rPr lang="es-ES_tradnl" dirty="0" smtClean="0"/>
              <a:t>&lt;div</a:t>
            </a:r>
            <a:r>
              <a:rPr lang="es-ES_tradnl" dirty="0" smtClean="0"/>
              <a:t>&gt; </a:t>
            </a:r>
            <a:r>
              <a:rPr lang="es-ES_tradnl" dirty="0">
                <a:sym typeface="Wingdings" panose="05000000000000000000" pitchFamily="2" charset="2"/>
              </a:rPr>
              <a:t> agrupación de elementos </a:t>
            </a:r>
            <a:r>
              <a:rPr lang="es-ES_tradnl" dirty="0" smtClean="0">
                <a:sym typeface="Wingdings" panose="05000000000000000000" pitchFamily="2" charset="2"/>
              </a:rPr>
              <a:t>con box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span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agrupación de elementos </a:t>
            </a:r>
            <a:r>
              <a:rPr lang="es-ES_tradnl" dirty="0" err="1" smtClean="0">
                <a:sym typeface="Wingdings" panose="05000000000000000000" pitchFamily="2" charset="2"/>
              </a:rPr>
              <a:t>inline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img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imagenes</a:t>
            </a:r>
            <a:endParaRPr lang="es-ES_tradnl" dirty="0" smtClean="0"/>
          </a:p>
          <a:p>
            <a:r>
              <a:rPr lang="es-ES_tradnl" dirty="0" smtClean="0"/>
              <a:t>&lt;input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inputs en formularios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2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 básicos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</a:t>
            </a:r>
            <a:r>
              <a:rPr lang="es-ES_tradnl" dirty="0" err="1"/>
              <a:t>t</a:t>
            </a:r>
            <a:r>
              <a:rPr lang="es-ES_tradnl" dirty="0" err="1" smtClean="0"/>
              <a:t>itle</a:t>
            </a:r>
            <a:r>
              <a:rPr lang="es-ES_tradnl" dirty="0" smtClean="0"/>
              <a:t>&gt;</a:t>
            </a:r>
          </a:p>
          <a:p>
            <a:r>
              <a:rPr lang="es-ES_tradnl" dirty="0" smtClean="0"/>
              <a:t>&lt;meta&gt;</a:t>
            </a:r>
          </a:p>
          <a:p>
            <a:r>
              <a:rPr lang="es-ES_tradnl" dirty="0" smtClean="0"/>
              <a:t>&lt;link&gt;</a:t>
            </a:r>
          </a:p>
          <a:p>
            <a:r>
              <a:rPr lang="es-ES_tradnl" dirty="0" smtClean="0"/>
              <a:t>&lt;script&gt;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style</a:t>
            </a:r>
            <a:r>
              <a:rPr lang="es-ES_tradnl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&lt;!DOCTYPE </a:t>
            </a:r>
            <a:r>
              <a:rPr lang="es-ES_tradnl" dirty="0" err="1" smtClean="0"/>
              <a:t>html</a:t>
            </a:r>
            <a:r>
              <a:rPr lang="es-ES_tradnl" dirty="0" smtClean="0"/>
              <a:t>&gt;</a:t>
            </a:r>
          </a:p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94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(media)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&lt;audio&gt;</a:t>
            </a:r>
          </a:p>
          <a:p>
            <a:r>
              <a:rPr lang="es-ES_tradnl" dirty="0" smtClean="0"/>
              <a:t>&lt;video&gt;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canvas</a:t>
            </a:r>
            <a:r>
              <a:rPr lang="es-ES_tradnl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6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(estructurales)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</a:t>
            </a:r>
            <a:r>
              <a:rPr lang="es-ES_tradnl" dirty="0" err="1" smtClean="0"/>
              <a:t>header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encabezado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aside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info</a:t>
            </a:r>
            <a:r>
              <a:rPr lang="es-ES_tradnl" dirty="0" smtClean="0">
                <a:sym typeface="Wingdings" panose="05000000000000000000" pitchFamily="2" charset="2"/>
              </a:rPr>
              <a:t> complementaria / </a:t>
            </a:r>
            <a:r>
              <a:rPr lang="es-ES_tradnl" dirty="0" err="1" smtClean="0">
                <a:sym typeface="Wingdings" panose="05000000000000000000" pitchFamily="2" charset="2"/>
              </a:rPr>
              <a:t>sidebar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footer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pie de página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hgroup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grupo de encabezados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nav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menú de navegación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043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(semánticos)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&lt;</a:t>
            </a:r>
            <a:r>
              <a:rPr lang="es-ES_tradnl" dirty="0" err="1"/>
              <a:t>article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unidad de información</a:t>
            </a:r>
            <a:endParaRPr lang="es-ES_tradnl" dirty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section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grupo de unidades de información</a:t>
            </a:r>
            <a:endParaRPr lang="es-ES_tradnl" dirty="0" smtClean="0"/>
          </a:p>
          <a:p>
            <a:r>
              <a:rPr lang="es-ES_tradnl" dirty="0" smtClean="0"/>
              <a:t>&lt;time&gt; </a:t>
            </a:r>
            <a:r>
              <a:rPr lang="es-ES_tradnl" dirty="0" smtClean="0">
                <a:sym typeface="Wingdings" panose="05000000000000000000" pitchFamily="2" charset="2"/>
              </a:rPr>
              <a:t> fecha/hora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7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70333" y="1794514"/>
            <a:ext cx="4362119" cy="39506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section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166253" y="3695207"/>
            <a:ext cx="3918384" cy="18947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article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279517" y="4285301"/>
            <a:ext cx="3691856" cy="55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&lt;p&gt;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279517" y="4908962"/>
            <a:ext cx="3691856" cy="56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&lt;p&gt;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7504982" y="1794515"/>
            <a:ext cx="1854709" cy="39506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aside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2970334" y="1105438"/>
            <a:ext cx="6386482" cy="5400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nav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2970334" y="362356"/>
            <a:ext cx="6386482" cy="594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header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2970334" y="5901716"/>
            <a:ext cx="6386482" cy="594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footer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3166253" y="2372881"/>
            <a:ext cx="3918384" cy="1192537"/>
            <a:chOff x="3166253" y="2045074"/>
            <a:chExt cx="3918384" cy="1192537"/>
          </a:xfrm>
        </p:grpSpPr>
        <p:sp>
          <p:nvSpPr>
            <p:cNvPr id="12" name="Rectangle 11"/>
            <p:cNvSpPr/>
            <p:nvPr/>
          </p:nvSpPr>
          <p:spPr>
            <a:xfrm>
              <a:off x="3166253" y="2045074"/>
              <a:ext cx="3918384" cy="119253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ES_tradnl" sz="3200" b="1" dirty="0" smtClean="0"/>
                <a:t>&lt;</a:t>
              </a:r>
              <a:r>
                <a:rPr lang="es-ES_tradnl" sz="3200" b="1" dirty="0" err="1" smtClean="0"/>
                <a:t>article</a:t>
              </a:r>
              <a:r>
                <a:rPr lang="es-ES_tradnl" sz="3200" b="1" dirty="0" smtClean="0"/>
                <a:t>&gt;</a:t>
              </a:r>
              <a:endParaRPr lang="en-US" sz="32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79517" y="2606205"/>
              <a:ext cx="3691856" cy="516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3200" b="1" dirty="0" smtClean="0"/>
                <a:t>&lt;p&gt;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534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Class</a:t>
            </a:r>
            <a:r>
              <a:rPr lang="es-ES_tradnl" dirty="0" smtClean="0"/>
              <a:t> vs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Class</a:t>
            </a:r>
            <a:r>
              <a:rPr lang="es-ES_tradnl" dirty="0" smtClean="0"/>
              <a:t> == muchas veces</a:t>
            </a:r>
          </a:p>
          <a:p>
            <a:pPr lvl="1"/>
            <a:r>
              <a:rPr lang="es-ES_tradnl" dirty="0" smtClean="0"/>
              <a:t>reutilización</a:t>
            </a:r>
          </a:p>
          <a:p>
            <a:r>
              <a:rPr lang="es-ES_tradnl" dirty="0" smtClean="0"/>
              <a:t>Id == solo una vez</a:t>
            </a:r>
          </a:p>
          <a:p>
            <a:pPr lvl="1"/>
            <a:r>
              <a:rPr lang="es-ES_tradnl" dirty="0" smtClean="0"/>
              <a:t>diferenciación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7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Request</a:t>
            </a:r>
            <a:r>
              <a:rPr lang="es-ES_tradnl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Usuario envía un </a:t>
            </a:r>
            <a:r>
              <a:rPr lang="es-ES_tradnl" dirty="0" err="1" smtClean="0"/>
              <a:t>request</a:t>
            </a:r>
            <a:r>
              <a:rPr lang="es-ES_tradnl" dirty="0" smtClean="0"/>
              <a:t> a un servidor, este procesa y devuelve un </a:t>
            </a:r>
            <a:r>
              <a:rPr lang="es-ES_tradnl" dirty="0" err="1" smtClean="0"/>
              <a:t>html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884283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CSS :  </a:t>
            </a:r>
            <a:r>
              <a:rPr lang="es-ES_tradnl" dirty="0" err="1" smtClean="0"/>
              <a:t>Cascading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r>
              <a:rPr lang="es-ES_tradnl" dirty="0" smtClean="0"/>
              <a:t> </a:t>
            </a:r>
            <a:r>
              <a:rPr lang="es-ES_tradnl" dirty="0" err="1" smtClean="0"/>
              <a:t>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6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792" y="3110138"/>
            <a:ext cx="3494314" cy="2115004"/>
          </a:xfrm>
        </p:spPr>
        <p:txBody>
          <a:bodyPr/>
          <a:lstStyle/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elector {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regla1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valor1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regla2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valor2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976895" y="2114011"/>
            <a:ext cx="2198914" cy="961621"/>
          </a:xfrm>
          <a:prstGeom prst="wedgeRoundRectCallout">
            <a:avLst>
              <a:gd name="adj1" fmla="val 78106"/>
              <a:gd name="adj2" fmla="val 5470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Que se modifica</a:t>
            </a:r>
            <a:endParaRPr lang="en-US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382006" y="3686829"/>
            <a:ext cx="2198914" cy="961621"/>
          </a:xfrm>
          <a:prstGeom prst="wedgeRoundRectCallout">
            <a:avLst>
              <a:gd name="adj1" fmla="val -74368"/>
              <a:gd name="adj2" fmla="val -2000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Como se modifica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2965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792" y="3110138"/>
            <a:ext cx="3494314" cy="2115004"/>
          </a:xfrm>
        </p:spPr>
        <p:txBody>
          <a:bodyPr/>
          <a:lstStyle/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elector {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regla1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valor1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regla2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valor2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391998" y="2421698"/>
            <a:ext cx="1817285" cy="656800"/>
          </a:xfrm>
          <a:prstGeom prst="wedgeRoundRectCallout">
            <a:avLst>
              <a:gd name="adj1" fmla="val 78106"/>
              <a:gd name="adj2" fmla="val 5470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Selector</a:t>
            </a:r>
            <a:endParaRPr lang="en-US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039106" y="3839240"/>
            <a:ext cx="1501888" cy="656800"/>
          </a:xfrm>
          <a:prstGeom prst="wedgeRoundRectCallout">
            <a:avLst>
              <a:gd name="adj1" fmla="val -74368"/>
              <a:gd name="adj2" fmla="val -2000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/>
              <a:t>V</a:t>
            </a:r>
            <a:r>
              <a:rPr lang="es-ES_tradnl" sz="3200" dirty="0" smtClean="0"/>
              <a:t>alor</a:t>
            </a:r>
            <a:endParaRPr lang="en-US" sz="3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383799" y="5225142"/>
            <a:ext cx="1999014" cy="656800"/>
          </a:xfrm>
          <a:prstGeom prst="wedgeRoundRectCallout">
            <a:avLst>
              <a:gd name="adj1" fmla="val 25890"/>
              <a:gd name="adj2" fmla="val -13967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Propiedad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2396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 selectores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Etiqueta </a:t>
            </a:r>
            <a:r>
              <a:rPr lang="es-ES_tradnl" dirty="0" smtClean="0">
                <a:sym typeface="Wingdings" panose="05000000000000000000" pitchFamily="2" charset="2"/>
              </a:rPr>
              <a:t> &lt;etiqueta&gt;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.clase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class</a:t>
            </a:r>
            <a:r>
              <a:rPr lang="es-ES_tradnl" dirty="0" smtClean="0">
                <a:sym typeface="Wingdings" panose="05000000000000000000" pitchFamily="2" charset="2"/>
              </a:rPr>
              <a:t>=“clase”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#id </a:t>
            </a:r>
            <a:r>
              <a:rPr lang="es-ES_tradnl" dirty="0" smtClean="0">
                <a:sym typeface="Wingdings" panose="05000000000000000000" pitchFamily="2" charset="2"/>
              </a:rPr>
              <a:t>id=“id”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77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Selectores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 </a:t>
            </a:r>
            <a:r>
              <a:rPr lang="es-ES_tradnl" dirty="0" err="1" smtClean="0"/>
              <a:t>ul</a:t>
            </a:r>
            <a:r>
              <a:rPr lang="es-ES_tradnl" dirty="0" smtClean="0"/>
              <a:t> &gt; li 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/>
              <a:t>child</a:t>
            </a:r>
            <a:r>
              <a:rPr lang="es-ES_tradnl" dirty="0" smtClean="0"/>
              <a:t> selector</a:t>
            </a:r>
          </a:p>
          <a:p>
            <a:r>
              <a:rPr lang="es-ES_tradnl" dirty="0"/>
              <a:t>h</a:t>
            </a:r>
            <a:r>
              <a:rPr lang="es-ES_tradnl" dirty="0" smtClean="0"/>
              <a:t>3 + p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adjacent</a:t>
            </a:r>
            <a:r>
              <a:rPr lang="es-ES_tradnl" dirty="0" smtClean="0">
                <a:sym typeface="Wingdings" panose="05000000000000000000" pitchFamily="2" charset="2"/>
              </a:rPr>
              <a:t> selector</a:t>
            </a:r>
          </a:p>
          <a:p>
            <a:r>
              <a:rPr lang="es-ES_tradnl" dirty="0">
                <a:sym typeface="Wingdings" panose="05000000000000000000" pitchFamily="2" charset="2"/>
              </a:rPr>
              <a:t>i</a:t>
            </a:r>
            <a:r>
              <a:rPr lang="es-ES_tradnl" dirty="0" smtClean="0">
                <a:sym typeface="Wingdings" panose="05000000000000000000" pitchFamily="2" charset="2"/>
              </a:rPr>
              <a:t>nput[</a:t>
            </a:r>
            <a:r>
              <a:rPr lang="es-ES_tradnl" dirty="0" err="1" smtClean="0">
                <a:sym typeface="Wingdings" panose="05000000000000000000" pitchFamily="2" charset="2"/>
              </a:rPr>
              <a:t>name</a:t>
            </a:r>
            <a:r>
              <a:rPr lang="es-ES_tradnl" dirty="0" smtClean="0">
                <a:sym typeface="Wingdings" panose="05000000000000000000" pitchFamily="2" charset="2"/>
              </a:rPr>
              <a:t>=“</a:t>
            </a:r>
            <a:r>
              <a:rPr lang="es-ES_tradnl" dirty="0" err="1" smtClean="0">
                <a:sym typeface="Wingdings" panose="05000000000000000000" pitchFamily="2" charset="2"/>
              </a:rPr>
              <a:t>mobile</a:t>
            </a:r>
            <a:r>
              <a:rPr lang="es-ES_tradnl" dirty="0" smtClean="0">
                <a:sym typeface="Wingdings" panose="05000000000000000000" pitchFamily="2" charset="2"/>
              </a:rPr>
              <a:t>”]  </a:t>
            </a:r>
            <a:r>
              <a:rPr lang="es-ES_tradnl" dirty="0" err="1" smtClean="0">
                <a:sym typeface="Wingdings" panose="05000000000000000000" pitchFamily="2" charset="2"/>
              </a:rPr>
              <a:t>attribute</a:t>
            </a:r>
            <a:r>
              <a:rPr lang="es-ES_tradnl" dirty="0" smtClean="0">
                <a:sym typeface="Wingdings" panose="05000000000000000000" pitchFamily="2" charset="2"/>
              </a:rPr>
              <a:t> selector</a:t>
            </a:r>
          </a:p>
          <a:p>
            <a:r>
              <a:rPr lang="es-ES_tradnl" dirty="0" err="1" smtClean="0">
                <a:sym typeface="Wingdings" panose="05000000000000000000" pitchFamily="2" charset="2"/>
              </a:rPr>
              <a:t>li:first-child</a:t>
            </a:r>
            <a:r>
              <a:rPr lang="es-ES_tradnl" dirty="0" smtClean="0">
                <a:sym typeface="Wingdings" panose="05000000000000000000" pitchFamily="2" charset="2"/>
              </a:rPr>
              <a:t>  </a:t>
            </a:r>
            <a:r>
              <a:rPr lang="es-ES_tradnl" dirty="0" err="1" smtClean="0">
                <a:sym typeface="Wingdings" panose="05000000000000000000" pitchFamily="2" charset="2"/>
              </a:rPr>
              <a:t>first</a:t>
            </a:r>
            <a:r>
              <a:rPr lang="es-ES_tradnl" dirty="0" smtClean="0">
                <a:sym typeface="Wingdings" panose="05000000000000000000" pitchFamily="2" charset="2"/>
              </a:rPr>
              <a:t> </a:t>
            </a:r>
            <a:r>
              <a:rPr lang="es-ES_tradnl" dirty="0" err="1" smtClean="0">
                <a:sym typeface="Wingdings" panose="05000000000000000000" pitchFamily="2" charset="2"/>
              </a:rPr>
              <a:t>child</a:t>
            </a:r>
            <a:r>
              <a:rPr lang="es-ES_tradnl" dirty="0" smtClean="0">
                <a:sym typeface="Wingdings" panose="05000000000000000000" pitchFamily="2" charset="2"/>
              </a:rPr>
              <a:t> selector</a:t>
            </a:r>
          </a:p>
          <a:p>
            <a:r>
              <a:rPr lang="es-ES_tradnl" dirty="0" err="1" smtClean="0">
                <a:sym typeface="Wingdings" panose="05000000000000000000" pitchFamily="2" charset="2"/>
              </a:rPr>
              <a:t>li:nth-child</a:t>
            </a:r>
            <a:r>
              <a:rPr lang="es-ES_tradnl" dirty="0" smtClean="0">
                <a:sym typeface="Wingdings" panose="05000000000000000000" pitchFamily="2" charset="2"/>
              </a:rPr>
              <a:t>(2n+1)  selector de impares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Selectores </a:t>
            </a:r>
            <a:r>
              <a:rPr lang="es-ES_tradnl" dirty="0" err="1" smtClean="0">
                <a:sym typeface="Wingdings" panose="05000000000000000000" pitchFamily="2" charset="2"/>
              </a:rPr>
              <a:t>pseudo</a:t>
            </a:r>
            <a:r>
              <a:rPr lang="es-ES_tradnl" dirty="0" smtClean="0">
                <a:sym typeface="Wingdings" panose="05000000000000000000" pitchFamily="2" charset="2"/>
              </a:rPr>
              <a:t> dinámicos (:</a:t>
            </a:r>
            <a:r>
              <a:rPr lang="es-ES_tradnl" dirty="0" err="1" smtClean="0">
                <a:sym typeface="Wingdings" panose="05000000000000000000" pitchFamily="2" charset="2"/>
              </a:rPr>
              <a:t>hover</a:t>
            </a:r>
            <a:r>
              <a:rPr lang="es-ES_tradnl" dirty="0" smtClean="0">
                <a:sym typeface="Wingdings" panose="05000000000000000000" pitchFamily="2" charset="2"/>
              </a:rPr>
              <a:t>, :</a:t>
            </a:r>
            <a:r>
              <a:rPr lang="es-ES_tradnl" dirty="0" err="1" smtClean="0">
                <a:sym typeface="Wingdings" panose="05000000000000000000" pitchFamily="2" charset="2"/>
              </a:rPr>
              <a:t>focus</a:t>
            </a:r>
            <a:r>
              <a:rPr lang="es-ES_tradnl" dirty="0" smtClean="0">
                <a:sym typeface="Wingdings" panose="05000000000000000000" pitchFamily="2" charset="2"/>
              </a:rPr>
              <a:t>, :active…)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40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2162175"/>
            <a:ext cx="55911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35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caja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7275" y="1690688"/>
            <a:ext cx="10039350" cy="4729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dirty="0" err="1" smtClean="0"/>
              <a:t>Margin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305594" y="2265723"/>
            <a:ext cx="7542713" cy="3579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dirty="0" err="1" smtClean="0"/>
              <a:t>Padding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262523" y="2944102"/>
            <a:ext cx="5666953" cy="22223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dirty="0" err="1" smtClean="0"/>
              <a:t>Border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622928" y="3536901"/>
            <a:ext cx="2908043" cy="1036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Content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0185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Esquema de posicionamiento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s</a:t>
            </a:r>
            <a:r>
              <a:rPr lang="es-ES_tradnl" dirty="0" err="1" smtClean="0"/>
              <a:t>tatic</a:t>
            </a:r>
            <a:r>
              <a:rPr lang="es-ES_tradnl" dirty="0" smtClean="0"/>
              <a:t> (default)</a:t>
            </a:r>
          </a:p>
          <a:p>
            <a:r>
              <a:rPr lang="es-ES_tradnl" dirty="0" err="1"/>
              <a:t>r</a:t>
            </a:r>
            <a:r>
              <a:rPr lang="es-ES_tradnl" dirty="0" err="1" smtClean="0"/>
              <a:t>elative</a:t>
            </a:r>
            <a:endParaRPr lang="es-ES_tradnl" dirty="0" smtClean="0"/>
          </a:p>
          <a:p>
            <a:r>
              <a:rPr lang="es-ES_tradnl" dirty="0" err="1"/>
              <a:t>a</a:t>
            </a:r>
            <a:r>
              <a:rPr lang="es-ES_tradnl" dirty="0" err="1" smtClean="0"/>
              <a:t>bsolute</a:t>
            </a:r>
            <a:endParaRPr lang="es-ES_tradnl" dirty="0" smtClean="0"/>
          </a:p>
          <a:p>
            <a:r>
              <a:rPr lang="es-ES_tradnl" dirty="0" err="1" smtClean="0"/>
              <a:t>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99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n</a:t>
            </a:r>
            <a:r>
              <a:rPr lang="es-ES_tradnl" dirty="0" err="1" smtClean="0"/>
              <a:t>one</a:t>
            </a:r>
            <a:r>
              <a:rPr lang="es-ES_tradnl" dirty="0" smtClean="0"/>
              <a:t> (default)</a:t>
            </a:r>
          </a:p>
          <a:p>
            <a:r>
              <a:rPr lang="es-ES_tradnl" dirty="0" err="1"/>
              <a:t>l</a:t>
            </a:r>
            <a:r>
              <a:rPr lang="es-ES_tradnl" dirty="0" err="1" smtClean="0"/>
              <a:t>eft</a:t>
            </a:r>
            <a:endParaRPr lang="es-ES_tradnl" dirty="0" smtClean="0"/>
          </a:p>
          <a:p>
            <a:r>
              <a:rPr lang="es-ES_tradnl" dirty="0" err="1" smtClean="0"/>
              <a:t>Right</a:t>
            </a:r>
            <a:endParaRPr lang="es-ES_tradnl" dirty="0" smtClean="0"/>
          </a:p>
          <a:p>
            <a:r>
              <a:rPr lang="es-ES_tradnl" dirty="0" err="1"/>
              <a:t>c</a:t>
            </a:r>
            <a:r>
              <a:rPr lang="es-ES_tradnl" dirty="0" err="1" smtClean="0"/>
              <a:t>lear</a:t>
            </a:r>
            <a:endParaRPr lang="es-ES_tradnl" dirty="0" smtClean="0"/>
          </a:p>
          <a:p>
            <a:r>
              <a:rPr lang="es-ES_tradnl" dirty="0" err="1"/>
              <a:t>c</a:t>
            </a:r>
            <a:r>
              <a:rPr lang="es-ES_tradnl" dirty="0" err="1" smtClean="0"/>
              <a:t>learfix</a:t>
            </a:r>
            <a:r>
              <a:rPr lang="es-ES_tradnl" dirty="0" smtClean="0"/>
              <a:t> (ejemplo y para que se usa)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3738562"/>
            <a:ext cx="24193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8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Para ver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https://speakerdeck.com/shesho/html-plus-css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https://speakerdeck.com/ryhan/introductory-html-and-css</a:t>
            </a:r>
            <a:endParaRPr lang="en-US" dirty="0" smtClean="0"/>
          </a:p>
          <a:p>
            <a:endParaRPr lang="es-ES_tradnl" dirty="0" smtClean="0"/>
          </a:p>
          <a:p>
            <a:r>
              <a:rPr lang="en-US" dirty="0" smtClean="0">
                <a:hlinkClick r:id="rId4"/>
              </a:rPr>
              <a:t>https://speakerdeck.com/lumilux/intro-to-html</a:t>
            </a:r>
            <a:endParaRPr lang="en-US" dirty="0" smtClean="0"/>
          </a:p>
          <a:p>
            <a:endParaRPr lang="es-ES_tradnl" dirty="0"/>
          </a:p>
          <a:p>
            <a:r>
              <a:rPr lang="en-US" dirty="0" smtClean="0">
                <a:hlinkClick r:id="rId5"/>
              </a:rPr>
              <a:t>https://speakerdeck.com/stupig/html-and-css-basics</a:t>
            </a:r>
            <a:endParaRPr lang="es-ES_tradnl" dirty="0"/>
          </a:p>
          <a:p>
            <a:endParaRPr lang="es-ES_tradnl" dirty="0" smtClean="0"/>
          </a:p>
          <a:p>
            <a:r>
              <a:rPr lang="en-US" dirty="0" smtClean="0">
                <a:hlinkClick r:id="rId6"/>
              </a:rPr>
              <a:t>https://speakerdeck.com/pacheco_hn/html-5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https://speakerdeck.com/slant/html-and-css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1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HTML: </a:t>
            </a:r>
            <a:r>
              <a:rPr lang="en-US" dirty="0" err="1"/>
              <a:t>HyperText</a:t>
            </a:r>
            <a:r>
              <a:rPr lang="en-US" dirty="0"/>
              <a:t> Markup </a:t>
            </a:r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98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Frameworks</a:t>
            </a:r>
            <a:r>
              <a:rPr lang="es-ES_tradnl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http://www.getskeleton.com/</a:t>
            </a:r>
            <a:endParaRPr lang="en-US" dirty="0" smtClean="0"/>
          </a:p>
          <a:p>
            <a:endParaRPr lang="es-ES_tradnl" dirty="0"/>
          </a:p>
          <a:p>
            <a:r>
              <a:rPr lang="en-US" dirty="0" smtClean="0">
                <a:hlinkClick r:id="rId3"/>
              </a:rPr>
              <a:t>http://twitter.github.io/bootstrap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s-ES_tradnl" dirty="0"/>
          </a:p>
          <a:p>
            <a:r>
              <a:rPr lang="en-US" dirty="0">
                <a:hlinkClick r:id="rId4"/>
              </a:rPr>
              <a:t>http://foundation.zurb.com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s-ES_tradnl" dirty="0"/>
          </a:p>
          <a:p>
            <a:r>
              <a:rPr lang="en-US" dirty="0">
                <a:hlinkClick r:id="rId5"/>
              </a:rPr>
              <a:t>http://purecss.io/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33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Recursos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>
                <a:hlinkClick r:id="rId2"/>
              </a:rPr>
              <a:t>https://</a:t>
            </a:r>
            <a:r>
              <a:rPr lang="es-ES_tradnl" dirty="0" smtClean="0">
                <a:hlinkClick r:id="rId2"/>
              </a:rPr>
              <a:t>developer.mozilla.org/en-US/docs/Web/HTML</a:t>
            </a:r>
            <a:endParaRPr lang="es-ES_tradnl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://developer.mozilla.org/en-US/docs/Web/CSS</a:t>
            </a:r>
            <a:endParaRPr lang="es-ES_tradnl" dirty="0" smtClean="0"/>
          </a:p>
          <a:p>
            <a:r>
              <a:rPr lang="en-US" dirty="0">
                <a:hlinkClick r:id="rId4"/>
              </a:rPr>
              <a:t>http://www.w3.org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http://validator.w3.org/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www.codecademy.com/tracks/web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http://www.w3schools.com/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31079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440981" y="994884"/>
            <a:ext cx="5310038" cy="4868233"/>
            <a:chOff x="2852438" y="1196165"/>
            <a:chExt cx="5310038" cy="4868233"/>
          </a:xfrm>
        </p:grpSpPr>
        <p:sp>
          <p:nvSpPr>
            <p:cNvPr id="4" name="Oval 3"/>
            <p:cNvSpPr/>
            <p:nvPr/>
          </p:nvSpPr>
          <p:spPr>
            <a:xfrm>
              <a:off x="2852438" y="1196165"/>
              <a:ext cx="2869780" cy="2869780"/>
            </a:xfrm>
            <a:prstGeom prst="ellipse">
              <a:avLst/>
            </a:prstGeom>
            <a:solidFill>
              <a:srgbClr val="0070C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3200" b="1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HTML</a:t>
              </a:r>
              <a:endParaRPr lang="en-US" sz="32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292696" y="1196165"/>
              <a:ext cx="2869780" cy="2869780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3200" b="1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CSS</a:t>
              </a:r>
              <a:endParaRPr lang="en-US" sz="32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072567" y="3194618"/>
              <a:ext cx="2869780" cy="2869780"/>
            </a:xfrm>
            <a:prstGeom prst="ellipse">
              <a:avLst/>
            </a:prstGeom>
            <a:solidFill>
              <a:srgbClr val="92D050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3200" b="1" dirty="0" smtClean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JavaScript</a:t>
              </a:r>
              <a:endParaRPr lang="en-US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22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9103" y="958942"/>
            <a:ext cx="2869780" cy="2869780"/>
          </a:xfrm>
          <a:prstGeom prst="ellipse">
            <a:avLst/>
          </a:prstGeom>
          <a:solidFill>
            <a:srgbClr val="007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HTML</a:t>
            </a:r>
            <a:endParaRPr lang="en-US" sz="3200" b="1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8543640" y="946910"/>
            <a:ext cx="2869780" cy="2869780"/>
          </a:xfrm>
          <a:prstGeom prst="ellipse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JavaScript</a:t>
            </a:r>
            <a:endParaRPr lang="en-US" b="1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1485939" y="4109399"/>
            <a:ext cx="2156108" cy="896977"/>
          </a:xfrm>
          <a:prstGeom prst="wedgeRoundRectCallout">
            <a:avLst>
              <a:gd name="adj1" fmla="val 17367"/>
              <a:gd name="adj2" fmla="val -11786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Estructura</a:t>
            </a:r>
            <a:endParaRPr lang="en-US" sz="3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400151" y="4097367"/>
            <a:ext cx="3156758" cy="896977"/>
          </a:xfrm>
          <a:prstGeom prst="wedgeRoundRectCallout">
            <a:avLst>
              <a:gd name="adj1" fmla="val 11724"/>
              <a:gd name="adj2" fmla="val -12556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Comportamiento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764627" y="946910"/>
            <a:ext cx="2869780" cy="4047434"/>
            <a:chOff x="8400151" y="958942"/>
            <a:chExt cx="2869780" cy="4047434"/>
          </a:xfrm>
        </p:grpSpPr>
        <p:sp>
          <p:nvSpPr>
            <p:cNvPr id="10" name="Oval 9"/>
            <p:cNvSpPr/>
            <p:nvPr/>
          </p:nvSpPr>
          <p:spPr>
            <a:xfrm>
              <a:off x="8400151" y="958942"/>
              <a:ext cx="2869780" cy="2869780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3200" b="1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CSS</a:t>
              </a:r>
              <a:endParaRPr lang="en-US" sz="32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8530595" y="4109399"/>
              <a:ext cx="2608891" cy="896977"/>
            </a:xfrm>
            <a:prstGeom prst="wedgeRoundRectCallout">
              <a:avLst>
                <a:gd name="adj1" fmla="val 7996"/>
                <a:gd name="adj2" fmla="val -108252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3200" dirty="0" smtClean="0"/>
                <a:t>Presentación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620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HTML : Contenido // que</a:t>
            </a:r>
          </a:p>
          <a:p>
            <a:pPr lvl="1"/>
            <a:r>
              <a:rPr lang="es-ES_tradnl" dirty="0" smtClean="0"/>
              <a:t>&lt;p&gt;Hola mundo&lt;/p&gt;</a:t>
            </a:r>
          </a:p>
          <a:p>
            <a:r>
              <a:rPr lang="es-ES_tradnl" dirty="0" smtClean="0"/>
              <a:t>CSS: presentación //como</a:t>
            </a:r>
          </a:p>
          <a:p>
            <a:pPr lvl="1"/>
            <a:r>
              <a:rPr lang="es-ES_tradnl" dirty="0" smtClean="0"/>
              <a:t>p { font-size:2em; </a:t>
            </a:r>
            <a:r>
              <a:rPr lang="es-ES_tradnl" dirty="0" err="1" smtClean="0"/>
              <a:t>font-weight:bold</a:t>
            </a:r>
            <a:r>
              <a:rPr lang="es-ES_tradnl" dirty="0" smtClean="0"/>
              <a:t>; </a:t>
            </a:r>
            <a:r>
              <a:rPr lang="es-ES_tradnl" dirty="0" err="1" smtClean="0"/>
              <a:t>color:red</a:t>
            </a:r>
            <a:r>
              <a:rPr lang="es-ES_tradnl" dirty="0" smtClean="0"/>
              <a:t>; </a:t>
            </a:r>
            <a:r>
              <a:rPr lang="es-ES_tradnl" dirty="0" err="1" smtClean="0"/>
              <a:t>background</a:t>
            </a:r>
            <a:r>
              <a:rPr lang="es-ES_tradnl" dirty="0" smtClean="0"/>
              <a:t>-color: </a:t>
            </a:r>
            <a:r>
              <a:rPr lang="es-ES_tradnl" dirty="0" err="1" smtClean="0"/>
              <a:t>black</a:t>
            </a:r>
            <a:r>
              <a:rPr lang="es-ES_tradnl" dirty="0" smtClean="0"/>
              <a:t>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2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783347" y="901336"/>
            <a:ext cx="6625306" cy="5055328"/>
            <a:chOff x="2783347" y="945405"/>
            <a:chExt cx="6625306" cy="5055328"/>
          </a:xfrm>
        </p:grpSpPr>
        <p:grpSp>
          <p:nvGrpSpPr>
            <p:cNvPr id="21" name="Group 20"/>
            <p:cNvGrpSpPr/>
            <p:nvPr/>
          </p:nvGrpSpPr>
          <p:grpSpPr>
            <a:xfrm>
              <a:off x="2783347" y="1530179"/>
              <a:ext cx="6625306" cy="3885779"/>
              <a:chOff x="1971523" y="772523"/>
              <a:chExt cx="6625306" cy="3885779"/>
            </a:xfrm>
          </p:grpSpPr>
          <p:pic>
            <p:nvPicPr>
              <p:cNvPr id="1026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617407" y="772523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1971523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3710352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449181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7188009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" name="Elbow Connector 9"/>
              <p:cNvCxnSpPr>
                <a:stCxn id="5" idx="2"/>
                <a:endCxn id="1026" idx="0"/>
              </p:cNvCxnSpPr>
              <p:nvPr/>
            </p:nvCxnSpPr>
            <p:spPr>
              <a:xfrm rot="5400000" flipH="1" flipV="1">
                <a:off x="3464806" y="1392471"/>
                <a:ext cx="1068139" cy="2645884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Elbow Connector 11"/>
              <p:cNvCxnSpPr>
                <a:stCxn id="6" idx="2"/>
                <a:endCxn id="1026" idx="0"/>
              </p:cNvCxnSpPr>
              <p:nvPr/>
            </p:nvCxnSpPr>
            <p:spPr>
              <a:xfrm rot="5400000" flipH="1" flipV="1">
                <a:off x="4334220" y="2261886"/>
                <a:ext cx="1068139" cy="907055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stCxn id="8" idx="2"/>
                <a:endCxn id="1026" idx="0"/>
              </p:cNvCxnSpPr>
              <p:nvPr/>
            </p:nvCxnSpPr>
            <p:spPr>
              <a:xfrm rot="16200000" flipV="1">
                <a:off x="5203635" y="2299526"/>
                <a:ext cx="1068139" cy="831774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>
                <a:stCxn id="9" idx="2"/>
                <a:endCxn id="1026" idx="0"/>
              </p:cNvCxnSpPr>
              <p:nvPr/>
            </p:nvCxnSpPr>
            <p:spPr>
              <a:xfrm rot="16200000" flipV="1">
                <a:off x="6073049" y="1430112"/>
                <a:ext cx="1068139" cy="2570602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5747133" y="945405"/>
              <a:ext cx="7825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rgbClr val="C00000"/>
                  </a:solidFill>
                </a:rPr>
                <a:t>CSS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04905" y="5415958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3733" y="5415957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82563" y="5415956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21391" y="5415955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29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288" y="3217286"/>
            <a:ext cx="2885501" cy="1611638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&lt;etiqueta&gt;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rgbClr val="00B050"/>
                </a:solidFill>
              </a:rPr>
              <a:t>contenido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&lt;/etiqueta</a:t>
            </a:r>
            <a:r>
              <a:rPr lang="es-ES_tradnl" dirty="0">
                <a:solidFill>
                  <a:schemeClr val="accent2"/>
                </a:solidFill>
              </a:rPr>
              <a:t>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155418" y="2121328"/>
            <a:ext cx="2175831" cy="1010377"/>
          </a:xfrm>
          <a:prstGeom prst="wedgeRoundRectCallout">
            <a:avLst>
              <a:gd name="adj1" fmla="val -78555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Apertura</a:t>
            </a:r>
            <a:endParaRPr lang="en-US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100335" y="4828924"/>
            <a:ext cx="1779225" cy="1010377"/>
          </a:xfrm>
          <a:prstGeom prst="wedgeRoundRectCallout">
            <a:avLst>
              <a:gd name="adj1" fmla="val -78555"/>
              <a:gd name="adj2" fmla="val -705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Cierre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300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3802" y="3217284"/>
            <a:ext cx="4516567" cy="1611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</a:t>
            </a:r>
            <a:r>
              <a:rPr lang="es-ES_tradnl" dirty="0" smtClean="0">
                <a:solidFill>
                  <a:schemeClr val="accent2"/>
                </a:solidFill>
              </a:rPr>
              <a:t>etiqueta </a:t>
            </a:r>
            <a:r>
              <a:rPr lang="es-ES_tradnl" b="1" dirty="0" smtClean="0">
                <a:solidFill>
                  <a:schemeClr val="accent2"/>
                </a:solidFill>
              </a:rPr>
              <a:t>atributo</a:t>
            </a:r>
            <a:r>
              <a:rPr lang="es-ES_tradnl" dirty="0" smtClean="0">
                <a:solidFill>
                  <a:schemeClr val="accent2"/>
                </a:solidFill>
              </a:rPr>
              <a:t>=“</a:t>
            </a:r>
            <a:r>
              <a:rPr lang="es-ES_tradnl" b="1" dirty="0" smtClean="0">
                <a:solidFill>
                  <a:schemeClr val="accent2"/>
                </a:solidFill>
              </a:rPr>
              <a:t>valor</a:t>
            </a:r>
            <a:r>
              <a:rPr lang="es-ES_tradnl" dirty="0" smtClean="0">
                <a:solidFill>
                  <a:schemeClr val="accent2"/>
                </a:solidFill>
              </a:rPr>
              <a:t>”&gt;</a:t>
            </a:r>
            <a:endParaRPr lang="es-ES_tradnl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rgbClr val="00B050"/>
                </a:solidFill>
              </a:rPr>
              <a:t>contenido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&lt;/etiqueta</a:t>
            </a:r>
            <a:r>
              <a:rPr lang="es-ES_tradnl" dirty="0">
                <a:solidFill>
                  <a:schemeClr val="accent2"/>
                </a:solidFill>
              </a:rPr>
              <a:t>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552226" y="2060940"/>
            <a:ext cx="2175831" cy="1010377"/>
          </a:xfrm>
          <a:prstGeom prst="wedgeRoundRectCallout">
            <a:avLst>
              <a:gd name="adj1" fmla="val -69833"/>
              <a:gd name="adj2" fmla="val 590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Atributo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333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556</Words>
  <Application>Microsoft Office PowerPoint</Application>
  <PresentationFormat>Widescreen</PresentationFormat>
  <Paragraphs>173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HTML + CSS</vt:lpstr>
      <vt:lpstr>Request </vt:lpstr>
      <vt:lpstr>HTML: HyperText Markup Language</vt:lpstr>
      <vt:lpstr>PowerPoint Presentation</vt:lpstr>
      <vt:lpstr>PowerPoint Presentation</vt:lpstr>
      <vt:lpstr>PowerPoint Presentation</vt:lpstr>
      <vt:lpstr>PowerPoint Presentation</vt:lpstr>
      <vt:lpstr>Sintaxis HTML</vt:lpstr>
      <vt:lpstr>Sintaxis HTML</vt:lpstr>
      <vt:lpstr>Estructura básica</vt:lpstr>
      <vt:lpstr>Block vs inline</vt:lpstr>
      <vt:lpstr>Elementos Básicos body</vt:lpstr>
      <vt:lpstr>Elementos básicos Head</vt:lpstr>
      <vt:lpstr>HTML 5</vt:lpstr>
      <vt:lpstr>Nuevos Tags (media)</vt:lpstr>
      <vt:lpstr>Nuevos tags (estructurales)</vt:lpstr>
      <vt:lpstr>Nuevos tags (semánticos)</vt:lpstr>
      <vt:lpstr>PowerPoint Presentation</vt:lpstr>
      <vt:lpstr>Class vs Id</vt:lpstr>
      <vt:lpstr>CSS :  Cascading style sheets</vt:lpstr>
      <vt:lpstr>Sintaxis CSS</vt:lpstr>
      <vt:lpstr>Sintaxis CSS</vt:lpstr>
      <vt:lpstr>Sintaxis de selectores</vt:lpstr>
      <vt:lpstr>Selectores 2</vt:lpstr>
      <vt:lpstr>PowerPoint Presentation</vt:lpstr>
      <vt:lpstr>Modelo de caja</vt:lpstr>
      <vt:lpstr>Esquema de posicionamiento</vt:lpstr>
      <vt:lpstr>Fload</vt:lpstr>
      <vt:lpstr>Para ver </vt:lpstr>
      <vt:lpstr>Frameworks CSS</vt:lpstr>
      <vt:lpstr>Recursos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+ CSS</dc:title>
  <dc:creator>Nicolás Bello Camilletti</dc:creator>
  <cp:lastModifiedBy>Nicolás Bello Camilletti</cp:lastModifiedBy>
  <cp:revision>16</cp:revision>
  <dcterms:created xsi:type="dcterms:W3CDTF">2013-05-28T01:39:10Z</dcterms:created>
  <dcterms:modified xsi:type="dcterms:W3CDTF">2013-06-03T12:12:24Z</dcterms:modified>
</cp:coreProperties>
</file>