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72" r:id="rId9"/>
    <p:sldId id="265" r:id="rId10"/>
    <p:sldId id="267" r:id="rId11"/>
    <p:sldId id="264" r:id="rId12"/>
    <p:sldId id="289" r:id="rId13"/>
    <p:sldId id="266" r:id="rId14"/>
    <p:sldId id="268" r:id="rId15"/>
    <p:sldId id="269" r:id="rId16"/>
    <p:sldId id="270" r:id="rId17"/>
    <p:sldId id="280" r:id="rId18"/>
    <p:sldId id="271" r:id="rId19"/>
    <p:sldId id="291" r:id="rId20"/>
    <p:sldId id="290" r:id="rId21"/>
    <p:sldId id="292" r:id="rId22"/>
    <p:sldId id="296" r:id="rId23"/>
    <p:sldId id="274" r:id="rId24"/>
    <p:sldId id="273" r:id="rId25"/>
    <p:sldId id="279" r:id="rId26"/>
    <p:sldId id="275" r:id="rId27"/>
    <p:sldId id="285" r:id="rId28"/>
    <p:sldId id="284" r:id="rId29"/>
    <p:sldId id="276" r:id="rId30"/>
    <p:sldId id="286" r:id="rId31"/>
    <p:sldId id="287" r:id="rId32"/>
    <p:sldId id="293" r:id="rId33"/>
    <p:sldId id="299" r:id="rId34"/>
    <p:sldId id="295" r:id="rId35"/>
    <p:sldId id="261" r:id="rId36"/>
    <p:sldId id="294" r:id="rId37"/>
    <p:sldId id="297" r:id="rId38"/>
    <p:sldId id="298" r:id="rId39"/>
    <p:sldId id="283" r:id="rId40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BA71279-A592-4655-B490-FD6D69922214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4D8CF9F-F11A-4648-B8CD-67839FFD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net" TargetMode="External"/><Relationship Id="rId5" Type="http://schemas.openxmlformats.org/officeDocument/2006/relationships/hyperlink" Target="http://en.wikipedia.org/wiki/Ftp" TargetMode="External"/><Relationship Id="rId4" Type="http://schemas.openxmlformats.org/officeDocument/2006/relationships/hyperlink" Target="http://public.web.cern.ch/public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essivewebs.com/difference-block-inline-cs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n-US" dirty="0"/>
              <a:t>In the late 1980s, </a:t>
            </a:r>
            <a:r>
              <a:rPr lang="en-US" dirty="0">
                <a:hlinkClick r:id="rId3" tooltip="http://www.w3.org/People/Berners-Lee/"/>
              </a:rPr>
              <a:t>Tim Berners-Lee</a:t>
            </a:r>
            <a:r>
              <a:rPr lang="en-US" dirty="0"/>
              <a:t> was working as a physicist at </a:t>
            </a:r>
            <a:r>
              <a:rPr lang="en-US" dirty="0">
                <a:hlinkClick r:id="rId4" tooltip="http://public.web.cern.ch/public/"/>
              </a:rPr>
              <a:t>CERN</a:t>
            </a:r>
            <a:r>
              <a:rPr lang="en-US" dirty="0"/>
              <a:t> (the European Organization for Nuclear Research). He devised a way for scientists to share documents over the internet. Prior to his invention, communication via the internet was limited to plain text, using technologies such as email, </a:t>
            </a:r>
            <a:r>
              <a:rPr lang="en-US" dirty="0">
                <a:hlinkClick r:id="rId5" tooltip="http://en.wikipedia.org/wiki/Ftp"/>
              </a:rPr>
              <a:t>FTP</a:t>
            </a:r>
            <a:r>
              <a:rPr lang="en-US" dirty="0"/>
              <a:t> (File Transfer Protocol), and </a:t>
            </a:r>
            <a:r>
              <a:rPr lang="en-US" dirty="0">
                <a:hlinkClick r:id="rId6" tooltip="http://en.wikipedia.org/wiki/Usenet"/>
              </a:rPr>
              <a:t>Usenet</a:t>
            </a:r>
            <a:r>
              <a:rPr lang="en-US" dirty="0"/>
              <a:t>-based discussion boards. The invention of HTML made use of a model of content stored on a central server that could be transferred and displayed on a local workstation via a browser. It simplified access to content and enabled the display of "rich" content (such as sophisticated text formatting and the display of images).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 html5 el valor</a:t>
            </a:r>
            <a:r>
              <a:rPr lang="es-ES_tradnl" baseline="0" dirty="0" smtClean="0"/>
              <a:t> a veces es optativo. Ejemplo existe un atributo </a:t>
            </a:r>
            <a:r>
              <a:rPr lang="es-ES_tradnl" baseline="0" dirty="0" err="1" smtClean="0"/>
              <a:t>required</a:t>
            </a:r>
            <a:r>
              <a:rPr lang="es-ES_tradnl" baseline="0" dirty="0" smtClean="0"/>
              <a:t> para los inputs de los </a:t>
            </a:r>
            <a:r>
              <a:rPr lang="es-ES_tradnl" baseline="0" dirty="0" err="1" smtClean="0"/>
              <a:t>forms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  <a:p>
            <a:pPr defTabSz="924458">
              <a:defRPr/>
            </a:pPr>
            <a:endParaRPr lang="es-ES_tradnl" dirty="0" smtClean="0"/>
          </a:p>
          <a:p>
            <a:pPr defTabSz="924458">
              <a:defRPr/>
            </a:pPr>
            <a:r>
              <a:rPr lang="en-US" dirty="0" smtClean="0">
                <a:hlinkClick r:id="rId3"/>
              </a:rPr>
              <a:t>http://www.impressivewebs.com/difference-block-inline-css/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Td</a:t>
            </a:r>
            <a:r>
              <a:rPr lang="es-ES_tradnl" dirty="0" smtClean="0"/>
              <a:t> : </a:t>
            </a:r>
            <a:r>
              <a:rPr lang="es-ES_tradnl" dirty="0" err="1" smtClean="0"/>
              <a:t>table</a:t>
            </a:r>
            <a:r>
              <a:rPr lang="es-ES_tradnl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 err="1" smtClean="0"/>
              <a:t>float</a:t>
            </a:r>
            <a:r>
              <a:rPr lang="es-ES_tradnl" baseline="0" dirty="0" smtClean="0"/>
              <a:t> rompe un poco el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del documento, se requiere de este </a:t>
            </a:r>
            <a:r>
              <a:rPr lang="es-ES_tradnl" baseline="0" dirty="0" err="1" smtClean="0"/>
              <a:t>hack</a:t>
            </a:r>
            <a:r>
              <a:rPr lang="es-ES_tradnl" baseline="0" dirty="0" smtClean="0"/>
              <a:t> (que van a encontrar en mil versiones diferentes) para arreglar el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nsemantic.com/" TargetMode="External"/><Relationship Id="rId3" Type="http://schemas.openxmlformats.org/officeDocument/2006/relationships/hyperlink" Target="http://www.getskeleton.com/" TargetMode="External"/><Relationship Id="rId7" Type="http://schemas.openxmlformats.org/officeDocument/2006/relationships/hyperlink" Target="http://960.g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recss.io/" TargetMode="External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twitter.github.io/bootstrap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ass-styl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5032" y="2644131"/>
            <a:ext cx="9281936" cy="2674638"/>
            <a:chOff x="1302231" y="2702225"/>
            <a:chExt cx="928193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1302231" y="2961019"/>
              <a:ext cx="3600001" cy="1828800"/>
              <a:chOff x="1466493" y="3657601"/>
              <a:chExt cx="3600001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6494" y="36576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66493" y="45720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600000" cy="914400"/>
              <a:chOff x="6648094" y="3725246"/>
              <a:chExt cx="36000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títulos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&lt;div&gt; </a:t>
            </a:r>
            <a:r>
              <a:rPr lang="es-ES_tradnl" dirty="0">
                <a:sym typeface="Wingdings" panose="05000000000000000000" pitchFamily="2" charset="2"/>
              </a:rPr>
              <a:t> agrupación de </a:t>
            </a:r>
            <a:r>
              <a:rPr lang="es-ES_tradnl" dirty="0" smtClean="0">
                <a:sym typeface="Wingdings" panose="05000000000000000000" pitchFamily="2" charset="2"/>
              </a:rPr>
              <a:t>elementos (block)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(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r>
              <a:rPr lang="es-ES_tradnl" dirty="0" smtClean="0">
                <a:sym typeface="Wingdings" panose="05000000000000000000" pitchFamily="2" charset="2"/>
              </a:rPr>
              <a:t>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&lt;input&gt;, &lt;</a:t>
            </a:r>
            <a:r>
              <a:rPr lang="es-ES_tradnl" dirty="0" err="1" smtClean="0"/>
              <a:t>form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elementos para formularios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table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tr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th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td</a:t>
            </a:r>
            <a:r>
              <a:rPr lang="es-ES_tradnl" dirty="0" smtClean="0">
                <a:sym typeface="Wingdings" panose="05000000000000000000" pitchFamily="2" charset="2"/>
              </a:rPr>
              <a:t>&gt;  Elementos para la creación de tablas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ul</a:t>
            </a:r>
            <a:r>
              <a:rPr lang="es-ES_tradnl" dirty="0">
                <a:sym typeface="Wingdings" panose="05000000000000000000" pitchFamily="2" charset="2"/>
              </a:rPr>
              <a:t>&gt;, &lt;</a:t>
            </a:r>
            <a:r>
              <a:rPr lang="es-ES_tradnl" dirty="0" err="1">
                <a:sym typeface="Wingdings" panose="05000000000000000000" pitchFamily="2" charset="2"/>
              </a:rPr>
              <a:t>ol</a:t>
            </a:r>
            <a:r>
              <a:rPr lang="es-ES_tradnl" dirty="0">
                <a:sym typeface="Wingdings" panose="05000000000000000000" pitchFamily="2" charset="2"/>
              </a:rPr>
              <a:t>&gt;, </a:t>
            </a:r>
            <a:r>
              <a:rPr lang="es-ES_tradnl" dirty="0" smtClean="0">
                <a:sym typeface="Wingdings" panose="05000000000000000000" pitchFamily="2" charset="2"/>
              </a:rPr>
              <a:t>&lt;li&gt;  Elementos para creación de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s-ES_tradnl" dirty="0" smtClean="0"/>
          </a:p>
          <a:p>
            <a:r>
              <a:rPr lang="es-ES_tradnl" dirty="0" smtClean="0"/>
              <a:t>Performance e Integración</a:t>
            </a:r>
          </a:p>
          <a:p>
            <a:r>
              <a:rPr lang="es-ES_tradnl" dirty="0" smtClean="0"/>
              <a:t>Conectividad </a:t>
            </a:r>
            <a:r>
              <a:rPr lang="es-ES_tradnl" dirty="0" smtClean="0">
                <a:sym typeface="Wingdings" panose="05000000000000000000" pitchFamily="2" charset="2"/>
              </a:rPr>
              <a:t> web sockets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Offline y Storage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Device</a:t>
            </a:r>
            <a:r>
              <a:rPr lang="es-ES_tradnl" dirty="0" smtClean="0">
                <a:sym typeface="Wingdings" panose="05000000000000000000" pitchFamily="2" charset="2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err="1" smtClean="0"/>
              <a:t>Graficos</a:t>
            </a:r>
            <a:r>
              <a:rPr lang="es-ES_tradnl" dirty="0" smtClean="0"/>
              <a:t> 2D y 3D (usado </a:t>
            </a:r>
            <a:r>
              <a:rPr lang="es-ES_tradnl" dirty="0" err="1" smtClean="0"/>
              <a:t>WebGL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</a:p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section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grupo de unidades de </a:t>
            </a:r>
            <a:r>
              <a:rPr lang="es-ES_tradnl" dirty="0" smtClean="0">
                <a:sym typeface="Wingdings" panose="05000000000000000000" pitchFamily="2" charset="2"/>
              </a:rPr>
              <a:t>información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</a:p>
          <a:p>
            <a:r>
              <a:rPr lang="es-ES_tradnl" dirty="0">
                <a:sym typeface="Wingdings" panose="05000000000000000000" pitchFamily="2" charset="2"/>
              </a:rPr>
              <a:t>&lt;</a:t>
            </a:r>
            <a:r>
              <a:rPr lang="es-ES_tradnl" dirty="0" smtClean="0">
                <a:sym typeface="Wingdings" panose="05000000000000000000" pitchFamily="2" charset="2"/>
              </a:rPr>
              <a:t>figure&gt;  contenido </a:t>
            </a:r>
            <a:r>
              <a:rPr lang="es-ES_tradnl" dirty="0" err="1" smtClean="0">
                <a:sym typeface="Wingdings" panose="05000000000000000000" pitchFamily="2" charset="2"/>
              </a:rPr>
              <a:t>autocontenido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figcaption</a:t>
            </a:r>
            <a:r>
              <a:rPr lang="es-ES_tradnl" dirty="0" smtClean="0">
                <a:sym typeface="Wingdings" panose="05000000000000000000" pitchFamily="2" charset="2"/>
              </a:rPr>
              <a:t>&gt;  leyenda vinculada al contenido de figure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mark</a:t>
            </a:r>
            <a:r>
              <a:rPr lang="es-ES_tradnl" dirty="0" smtClean="0">
                <a:sym typeface="Wingdings" panose="05000000000000000000" pitchFamily="2" charset="2"/>
              </a:rPr>
              <a:t>&gt;  marca relevancia (resaltado, diferente a </a:t>
            </a:r>
            <a:r>
              <a:rPr lang="es-ES_tradnl" dirty="0" err="1" smtClean="0">
                <a:sym typeface="Wingdings" panose="05000000000000000000" pitchFamily="2" charset="2"/>
              </a:rPr>
              <a:t>strong</a:t>
            </a:r>
            <a:r>
              <a:rPr lang="es-ES_tradnl" dirty="0" smtClean="0">
                <a:sym typeface="Wingdings" panose="05000000000000000000" pitchFamily="2" charset="2"/>
              </a:rPr>
              <a:t>, que marca importancia)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>
                <a:sym typeface="Wingdings" panose="05000000000000000000" pitchFamily="2" charset="2"/>
              </a:rPr>
              <a:t>p</a:t>
            </a:r>
            <a:r>
              <a:rPr lang="es-ES_tradnl" dirty="0" err="1" smtClean="0">
                <a:sym typeface="Wingdings" panose="05000000000000000000" pitchFamily="2" charset="2"/>
              </a:rPr>
              <a:t>rogress</a:t>
            </a:r>
            <a:r>
              <a:rPr lang="es-ES_tradnl" dirty="0" smtClean="0">
                <a:sym typeface="Wingdings" panose="05000000000000000000" pitchFamily="2" charset="2"/>
              </a:rPr>
              <a:t>&gt;  </a:t>
            </a:r>
            <a:r>
              <a:rPr lang="es-ES_tradnl" dirty="0" err="1" smtClean="0">
                <a:sym typeface="Wingdings" panose="05000000000000000000" pitchFamily="2" charset="2"/>
              </a:rPr>
              <a:t>progress</a:t>
            </a:r>
            <a:r>
              <a:rPr lang="es-ES_tradnl" dirty="0" smtClean="0">
                <a:sym typeface="Wingdings" panose="05000000000000000000" pitchFamily="2" charset="2"/>
              </a:rPr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 e Integración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Workers</a:t>
            </a:r>
            <a:endParaRPr lang="es-ES_tradnl" dirty="0" smtClean="0"/>
          </a:p>
          <a:p>
            <a:pPr lvl="1"/>
            <a:r>
              <a:rPr lang="es-ES_tradnl" dirty="0" smtClean="0"/>
              <a:t>Procesos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en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r>
              <a:rPr lang="es-ES_tradnl" dirty="0" err="1" smtClean="0"/>
              <a:t>XMLHttpRequest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Jit-</a:t>
            </a:r>
            <a:r>
              <a:rPr lang="es-ES_tradnl" dirty="0" err="1" smtClean="0"/>
              <a:t>compiling</a:t>
            </a:r>
            <a:r>
              <a:rPr lang="es-ES_tradnl" dirty="0" smtClean="0"/>
              <a:t> JavaScript </a:t>
            </a:r>
            <a:r>
              <a:rPr lang="es-ES_tradnl" dirty="0" err="1" smtClean="0"/>
              <a:t>engines</a:t>
            </a:r>
            <a:endParaRPr lang="es-ES_tradnl" dirty="0" smtClean="0"/>
          </a:p>
          <a:p>
            <a:r>
              <a:rPr lang="es-ES_tradnl" dirty="0" err="1" smtClean="0"/>
              <a:t>History</a:t>
            </a:r>
            <a:r>
              <a:rPr lang="es-ES_tradnl" dirty="0" smtClean="0"/>
              <a:t> API</a:t>
            </a:r>
          </a:p>
          <a:p>
            <a:pPr lvl="1"/>
            <a:r>
              <a:rPr lang="es-ES_tradnl" dirty="0" smtClean="0"/>
              <a:t>Permite modificar el historial. Ideal para Web Apps</a:t>
            </a:r>
          </a:p>
          <a:p>
            <a:r>
              <a:rPr lang="es-ES_tradnl" dirty="0" err="1" smtClean="0"/>
              <a:t>Drag</a:t>
            </a:r>
            <a:r>
              <a:rPr lang="es-ES_tradnl" dirty="0" smtClean="0"/>
              <a:t> and </a:t>
            </a:r>
            <a:r>
              <a:rPr lang="es-ES_tradnl" dirty="0" err="1" smtClean="0"/>
              <a:t>drop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Offline y </a:t>
            </a:r>
            <a:r>
              <a:rPr lang="es-ES_tradnl" dirty="0" smtClean="0">
                <a:sym typeface="Wingdings" panose="05000000000000000000" pitchFamily="2" charset="2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Application</a:t>
            </a:r>
            <a:r>
              <a:rPr lang="es-ES_tradnl" dirty="0" smtClean="0"/>
              <a:t> cache</a:t>
            </a:r>
          </a:p>
          <a:p>
            <a:r>
              <a:rPr lang="es-ES_tradnl" dirty="0" err="1" smtClean="0"/>
              <a:t>LocalStorage</a:t>
            </a:r>
            <a:r>
              <a:rPr lang="es-ES_tradnl" dirty="0" smtClean="0"/>
              <a:t> (</a:t>
            </a:r>
            <a:r>
              <a:rPr lang="es-ES_tradnl" dirty="0" err="1" smtClean="0"/>
              <a:t>key-value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Web SQL (base de datos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err="1"/>
              <a:t>I</a:t>
            </a:r>
            <a:r>
              <a:rPr lang="es-ES_tradnl" dirty="0" err="1" smtClean="0"/>
              <a:t>ndexed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(mix entre </a:t>
            </a:r>
            <a:r>
              <a:rPr lang="es-ES_tradnl" dirty="0" err="1" smtClean="0"/>
              <a:t>localstorage</a:t>
            </a:r>
            <a:r>
              <a:rPr lang="es-ES_tradnl" dirty="0" smtClean="0"/>
              <a:t> y web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File Access (Api para leer contenido de archivos desde JavaScript)</a:t>
            </a:r>
          </a:p>
          <a:p>
            <a:r>
              <a:rPr lang="es-ES_tradnl" dirty="0" smtClean="0"/>
              <a:t>Online/offline </a:t>
            </a:r>
            <a:r>
              <a:rPr lang="es-ES_tradnl" dirty="0" err="1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ym typeface="Wingdings" panose="05000000000000000000" pitchFamily="2" charset="2"/>
              </a:rPr>
              <a:t>Device</a:t>
            </a:r>
            <a:r>
              <a:rPr lang="es-ES_tradnl" dirty="0">
                <a:sym typeface="Wingdings" panose="05000000000000000000" pitchFamily="2" charset="2"/>
              </a:rPr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Camara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Touch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endParaRPr lang="es-ES_tradnl" dirty="0" smtClean="0"/>
          </a:p>
          <a:p>
            <a:r>
              <a:rPr lang="es-ES_tradnl" dirty="0" err="1" smtClean="0"/>
              <a:t>Geolocalization</a:t>
            </a:r>
            <a:endParaRPr lang="es-ES_tradnl" dirty="0" smtClean="0"/>
          </a:p>
          <a:p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orientation</a:t>
            </a:r>
            <a:endParaRPr lang="es-ES_tradnl" dirty="0" smtClean="0"/>
          </a:p>
          <a:p>
            <a:r>
              <a:rPr lang="es-ES_tradnl" dirty="0" smtClean="0"/>
              <a:t>Pointer </a:t>
            </a:r>
            <a:r>
              <a:rPr lang="es-ES_tradnl" dirty="0" err="1" smtClean="0"/>
              <a:t>lock</a:t>
            </a:r>
            <a:r>
              <a:rPr lang="es-ES_trad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HTML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Prioridad de selectores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04418"/>
              </p:ext>
            </p:extLst>
          </p:nvPr>
        </p:nvGraphicFramePr>
        <p:xfrm>
          <a:off x="1205735" y="1599345"/>
          <a:ext cx="9172154" cy="43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65"/>
                <a:gridCol w="1025727"/>
                <a:gridCol w="670359"/>
                <a:gridCol w="1103180"/>
                <a:gridCol w="1742726"/>
                <a:gridCol w="1525697"/>
              </a:tblGrid>
              <a:tr h="539135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selector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attribute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0000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</a:t>
                      </a:r>
                      <a:r>
                        <a:rPr lang="es-ES_tradnl" sz="2400" dirty="0" err="1" smtClean="0"/>
                        <a:t>a.color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0012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.</a:t>
                      </a:r>
                      <a:r>
                        <a:rPr lang="es-ES_tradnl" sz="2400" dirty="0" err="1" smtClean="0"/>
                        <a:t>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0021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p #</a:t>
                      </a:r>
                      <a:r>
                        <a:rPr lang="es-ES_tradnl" sz="2400" dirty="0" err="1" smtClean="0"/>
                        <a:t>news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0112</a:t>
                      </a:r>
                      <a:endParaRPr lang="en-US" sz="2400" dirty="0"/>
                    </a:p>
                  </a:txBody>
                  <a:tcPr anchor="ctr"/>
                </a:tc>
              </a:tr>
              <a:tr h="531750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err="1" smtClean="0"/>
                        <a:t>style</a:t>
                      </a:r>
                      <a:r>
                        <a:rPr lang="es-ES_tradnl" sz="2400" dirty="0" smtClean="0"/>
                        <a:t>=“”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Padding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45264" y="295648"/>
            <a:ext cx="6501473" cy="6266705"/>
            <a:chOff x="2256721" y="376159"/>
            <a:chExt cx="6501473" cy="6266705"/>
          </a:xfrm>
        </p:grpSpPr>
        <p:sp>
          <p:nvSpPr>
            <p:cNvPr id="4" name="Oval 3"/>
            <p:cNvSpPr/>
            <p:nvPr/>
          </p:nvSpPr>
          <p:spPr>
            <a:xfrm>
              <a:off x="2256721" y="376159"/>
              <a:ext cx="3819677" cy="3819677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38517" y="376159"/>
              <a:ext cx="3819677" cy="3819677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97619" y="2823187"/>
              <a:ext cx="3819677" cy="3819677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ight</a:t>
            </a:r>
            <a:endParaRPr lang="es-ES_tradnl" dirty="0" smtClean="0"/>
          </a:p>
          <a:p>
            <a:r>
              <a:rPr lang="es-ES_tradnl" dirty="0" err="1" smtClean="0"/>
              <a:t>clear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.</a:t>
            </a:r>
            <a:r>
              <a:rPr lang="es-ES_tradnl" dirty="0" err="1" smtClean="0"/>
              <a:t>clearfix:after</a:t>
            </a:r>
            <a:r>
              <a:rPr lang="es-ES_tradnl" dirty="0" smtClean="0"/>
              <a:t> {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content</a:t>
            </a:r>
            <a:r>
              <a:rPr lang="es-ES_tradnl" dirty="0" smtClean="0"/>
              <a:t>: ”.”;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visibility</a:t>
            </a:r>
            <a:r>
              <a:rPr lang="es-ES_tradnl" dirty="0" smtClean="0"/>
              <a:t>: </a:t>
            </a:r>
            <a:r>
              <a:rPr lang="es-ES_tradnl" dirty="0" err="1" smtClean="0"/>
              <a:t>hidden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display</a:t>
            </a:r>
            <a:r>
              <a:rPr lang="es-ES_tradnl" dirty="0" smtClean="0"/>
              <a:t>: block;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font-size</a:t>
            </a:r>
            <a:r>
              <a:rPr lang="es-ES_tradnl" dirty="0" smtClean="0"/>
              <a:t>: 0;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clear</a:t>
            </a:r>
            <a:r>
              <a:rPr lang="es-ES_tradnl" dirty="0" smtClean="0"/>
              <a:t>: </a:t>
            </a:r>
            <a:r>
              <a:rPr lang="es-ES_tradnl" dirty="0" err="1" smtClean="0"/>
              <a:t>both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height</a:t>
            </a:r>
            <a:r>
              <a:rPr lang="es-ES_tradnl" dirty="0" smtClean="0"/>
              <a:t>: 0;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Media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r>
              <a:rPr lang="es-ES_tradnl" dirty="0" smtClean="0"/>
              <a:t>Soporte para</a:t>
            </a:r>
          </a:p>
          <a:p>
            <a:pPr lvl="1"/>
            <a:r>
              <a:rPr lang="es-ES_tradnl" dirty="0" err="1" smtClean="0"/>
              <a:t>Animations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Transitions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Transformations</a:t>
            </a:r>
            <a:r>
              <a:rPr lang="es-ES_tradnl" dirty="0" smtClean="0"/>
              <a:t> (2d y 3d)</a:t>
            </a:r>
          </a:p>
          <a:p>
            <a:pPr lvl="1"/>
            <a:r>
              <a:rPr lang="es-ES_tradnl" dirty="0" err="1" smtClean="0"/>
              <a:t>Gradients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Fonts</a:t>
            </a:r>
            <a:endParaRPr lang="es-ES_tradnl" dirty="0" smtClean="0"/>
          </a:p>
          <a:p>
            <a:r>
              <a:rPr lang="es-ES_tradnl" dirty="0" err="1" smtClean="0"/>
              <a:t>Pseudo</a:t>
            </a:r>
            <a:r>
              <a:rPr lang="es-ES_tradnl" dirty="0" smtClean="0"/>
              <a:t> clases y </a:t>
            </a:r>
            <a:r>
              <a:rPr lang="es-ES_tradnl" dirty="0" err="1" smtClean="0"/>
              <a:t>pseudo</a:t>
            </a:r>
            <a:r>
              <a:rPr lang="es-ES_tradnl" dirty="0" smtClean="0"/>
              <a:t> elementos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http://www.getskeleton.com/</a:t>
            </a:r>
            <a:endParaRPr lang="es-ES_tradnl" dirty="0"/>
          </a:p>
          <a:p>
            <a:r>
              <a:rPr lang="en-US" dirty="0" smtClean="0">
                <a:hlinkClick r:id="rId4"/>
              </a:rPr>
              <a:t>http://twitter.github.io/bootstrap/</a:t>
            </a:r>
            <a:endParaRPr lang="es-ES_tradnl" dirty="0"/>
          </a:p>
          <a:p>
            <a:r>
              <a:rPr lang="en-US" dirty="0">
                <a:hlinkClick r:id="rId5"/>
              </a:rPr>
              <a:t>http://foundation.zurb.com</a:t>
            </a:r>
            <a:r>
              <a:rPr lang="en-US" dirty="0" smtClean="0">
                <a:hlinkClick r:id="rId5"/>
              </a:rPr>
              <a:t>/</a:t>
            </a:r>
            <a:endParaRPr lang="es-ES_tradnl" dirty="0"/>
          </a:p>
          <a:p>
            <a:r>
              <a:rPr lang="en-US" dirty="0">
                <a:hlinkClick r:id="rId6"/>
              </a:rPr>
              <a:t>http://purecss.io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http://960.gs</a:t>
            </a:r>
            <a:r>
              <a:rPr lang="en-US" dirty="0" smtClean="0">
                <a:hlinkClick r:id="rId7"/>
              </a:rPr>
              <a:t>/</a:t>
            </a:r>
            <a:endParaRPr lang="es-ES_tradnl" dirty="0"/>
          </a:p>
          <a:p>
            <a:r>
              <a:rPr lang="en-US" dirty="0">
                <a:hlinkClick r:id="rId8"/>
              </a:rPr>
              <a:t>http://unsemantic.com/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Scaffolding</a:t>
            </a:r>
            <a:endParaRPr lang="es-ES_tradnl" dirty="0" smtClean="0"/>
          </a:p>
          <a:p>
            <a:pPr lvl="1"/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: 12 columnas</a:t>
            </a:r>
          </a:p>
          <a:p>
            <a:pPr lvl="1"/>
            <a:r>
              <a:rPr lang="es-ES_tradnl" dirty="0" err="1" smtClean="0"/>
              <a:t>Layouts</a:t>
            </a:r>
            <a:endParaRPr lang="es-ES_tradnl" dirty="0" smtClean="0"/>
          </a:p>
          <a:p>
            <a:pPr lvl="1"/>
            <a:r>
              <a:rPr lang="es-ES_tradnl" dirty="0" err="1" smtClean="0"/>
              <a:t>Responsive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endParaRPr lang="es-ES_tradnl" dirty="0" smtClean="0"/>
          </a:p>
          <a:p>
            <a:r>
              <a:rPr lang="es-ES_tradnl" dirty="0" smtClean="0"/>
              <a:t>Base </a:t>
            </a:r>
            <a:r>
              <a:rPr lang="es-ES_tradnl" dirty="0" err="1" smtClean="0"/>
              <a:t>css</a:t>
            </a:r>
            <a:endParaRPr lang="es-ES_tradnl" dirty="0" smtClean="0"/>
          </a:p>
          <a:p>
            <a:pPr lvl="1"/>
            <a:r>
              <a:rPr lang="es-ES_tradnl" dirty="0" err="1" smtClean="0"/>
              <a:t>Tag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ode</a:t>
            </a:r>
            <a:r>
              <a:rPr lang="es-ES_tradnl" dirty="0" smtClean="0"/>
              <a:t>, Tablas, </a:t>
            </a:r>
            <a:r>
              <a:rPr lang="es-ES_tradnl" dirty="0" err="1" smtClean="0"/>
              <a:t>forms</a:t>
            </a:r>
            <a:r>
              <a:rPr lang="es-ES_tradnl" dirty="0" smtClean="0"/>
              <a:t>, botones, imágenes e iconos</a:t>
            </a:r>
          </a:p>
          <a:p>
            <a:r>
              <a:rPr lang="es-ES_tradnl" dirty="0" smtClean="0"/>
              <a:t>Componentes</a:t>
            </a:r>
          </a:p>
          <a:p>
            <a:pPr lvl="1"/>
            <a:r>
              <a:rPr lang="es-ES_tradnl" dirty="0" smtClean="0"/>
              <a:t>Grupos de botones, </a:t>
            </a:r>
            <a:r>
              <a:rPr lang="es-ES_tradnl" dirty="0" err="1" smtClean="0"/>
              <a:t>tabs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 bar, </a:t>
            </a:r>
            <a:r>
              <a:rPr lang="es-ES_tradnl" dirty="0" err="1" smtClean="0"/>
              <a:t>dropdowns</a:t>
            </a:r>
            <a:r>
              <a:rPr lang="es-ES_tradnl" dirty="0" smtClean="0"/>
              <a:t>, </a:t>
            </a:r>
            <a:r>
              <a:rPr lang="es-ES_tradnl" dirty="0" err="1" smtClean="0"/>
              <a:t>alerts</a:t>
            </a:r>
            <a:r>
              <a:rPr lang="es-ES_tradnl" dirty="0" smtClean="0"/>
              <a:t>, </a:t>
            </a:r>
            <a:r>
              <a:rPr lang="es-ES_tradnl" dirty="0" err="1" smtClean="0"/>
              <a:t>progress</a:t>
            </a:r>
            <a:r>
              <a:rPr lang="es-ES_tradnl" dirty="0" smtClean="0"/>
              <a:t> bar, paginación,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</a:t>
            </a:r>
            <a:r>
              <a:rPr lang="es-ES_tradnl" dirty="0" err="1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Preprocesadores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Less</a:t>
            </a:r>
            <a:r>
              <a:rPr lang="es-ES_tradnl" dirty="0" smtClean="0"/>
              <a:t> (</a:t>
            </a:r>
            <a:r>
              <a:rPr lang="en-US" dirty="0">
                <a:hlinkClick r:id="rId2"/>
              </a:rPr>
              <a:t>http://lesscss.org/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Sass</a:t>
            </a:r>
            <a:r>
              <a:rPr lang="es-ES_tradnl" dirty="0" smtClean="0"/>
              <a:t> (</a:t>
            </a:r>
            <a:r>
              <a:rPr lang="en-US" dirty="0">
                <a:hlinkClick r:id="rId3"/>
              </a:rPr>
              <a:t>http://sass-lang.com/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Compass</a:t>
            </a:r>
            <a:r>
              <a:rPr lang="es-ES_tradnl" dirty="0" smtClean="0"/>
              <a:t> (</a:t>
            </a:r>
            <a:r>
              <a:rPr lang="en-US" dirty="0">
                <a:hlinkClick r:id="rId4"/>
              </a:rPr>
              <a:t>http://compass-style.org/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15" y="450366"/>
            <a:ext cx="3819677" cy="3819677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095988" y="450366"/>
            <a:ext cx="3819677" cy="3819677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27279" y="4692618"/>
            <a:ext cx="2608891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73159" y="4692618"/>
            <a:ext cx="3819677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170351" y="450365"/>
            <a:ext cx="3819677" cy="3819678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CSS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076285" y="4647769"/>
            <a:ext cx="3156758" cy="986675"/>
          </a:xfrm>
          <a:prstGeom prst="wedgeRoundRectCallout">
            <a:avLst>
              <a:gd name="adj1" fmla="val 16694"/>
              <a:gd name="adj2" fmla="val -1261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Presentación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605668" y="947772"/>
              <a:ext cx="305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913</Words>
  <Application>Microsoft Office PowerPoint</Application>
  <PresentationFormat>Widescreen</PresentationFormat>
  <Paragraphs>286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Class vs Id</vt:lpstr>
      <vt:lpstr>Estructura básica</vt:lpstr>
      <vt:lpstr>Block vs inline</vt:lpstr>
      <vt:lpstr>Elementos Básicos body</vt:lpstr>
      <vt:lpstr>Elementos Básicos body</vt:lpstr>
      <vt:lpstr>Elementos básicos Head</vt:lpstr>
      <vt:lpstr>HTML 5</vt:lpstr>
      <vt:lpstr>Nuevos Tags (media)</vt:lpstr>
      <vt:lpstr>Nuevos tags (estructurales)</vt:lpstr>
      <vt:lpstr>PowerPoint Presentation</vt:lpstr>
      <vt:lpstr>Nuevos tags (semánticos)</vt:lpstr>
      <vt:lpstr>Performance e Integración</vt:lpstr>
      <vt:lpstr>Offline y Storage</vt:lpstr>
      <vt:lpstr>Device Access</vt:lpstr>
      <vt:lpstr>Demo HTML 5</vt:lpstr>
      <vt:lpstr>CSS :  Cascading style sheets</vt:lpstr>
      <vt:lpstr>Sintaxis CSS</vt:lpstr>
      <vt:lpstr>Sintaxis CSS</vt:lpstr>
      <vt:lpstr>Sintaxis de selectores</vt:lpstr>
      <vt:lpstr>Selectores 2</vt:lpstr>
      <vt:lpstr>Prioridad de selectores</vt:lpstr>
      <vt:lpstr>Modelo de caja</vt:lpstr>
      <vt:lpstr>Esquema de posicionamiento</vt:lpstr>
      <vt:lpstr>Float</vt:lpstr>
      <vt:lpstr>Clearfix</vt:lpstr>
      <vt:lpstr>CSS 3</vt:lpstr>
      <vt:lpstr>Demo CSS</vt:lpstr>
      <vt:lpstr>Frameworks CSS</vt:lpstr>
      <vt:lpstr>Bootstrap</vt:lpstr>
      <vt:lpstr>Demo Bootstrap</vt:lpstr>
      <vt:lpstr>Preprocesadores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34</cp:revision>
  <cp:lastPrinted>2013-06-13T13:48:27Z</cp:lastPrinted>
  <dcterms:created xsi:type="dcterms:W3CDTF">2013-05-28T01:39:10Z</dcterms:created>
  <dcterms:modified xsi:type="dcterms:W3CDTF">2013-06-13T13:48:37Z</dcterms:modified>
</cp:coreProperties>
</file>