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77" r:id="rId4"/>
    <p:sldId id="278" r:id="rId5"/>
    <p:sldId id="262" r:id="rId6"/>
    <p:sldId id="263" r:id="rId7"/>
    <p:sldId id="282" r:id="rId8"/>
    <p:sldId id="272" r:id="rId9"/>
    <p:sldId id="265" r:id="rId10"/>
    <p:sldId id="267" r:id="rId11"/>
    <p:sldId id="264" r:id="rId12"/>
    <p:sldId id="289" r:id="rId13"/>
    <p:sldId id="266" r:id="rId14"/>
    <p:sldId id="268" r:id="rId15"/>
    <p:sldId id="269" r:id="rId16"/>
    <p:sldId id="270" r:id="rId17"/>
    <p:sldId id="280" r:id="rId18"/>
    <p:sldId id="271" r:id="rId19"/>
    <p:sldId id="291" r:id="rId20"/>
    <p:sldId id="290" r:id="rId21"/>
    <p:sldId id="292" r:id="rId22"/>
    <p:sldId id="296" r:id="rId23"/>
    <p:sldId id="274" r:id="rId24"/>
    <p:sldId id="273" r:id="rId25"/>
    <p:sldId id="279" r:id="rId26"/>
    <p:sldId id="275" r:id="rId27"/>
    <p:sldId id="285" r:id="rId28"/>
    <p:sldId id="284" r:id="rId29"/>
    <p:sldId id="276" r:id="rId30"/>
    <p:sldId id="286" r:id="rId31"/>
    <p:sldId id="287" r:id="rId32"/>
    <p:sldId id="293" r:id="rId33"/>
    <p:sldId id="299" r:id="rId34"/>
    <p:sldId id="295" r:id="rId35"/>
    <p:sldId id="261" r:id="rId36"/>
    <p:sldId id="294" r:id="rId37"/>
    <p:sldId id="297" r:id="rId38"/>
    <p:sldId id="298" r:id="rId39"/>
    <p:sldId id="283" r:id="rId40"/>
  </p:sldIdLst>
  <p:sldSz cx="12192000" cy="6858000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ás Bello Camilletti" initials="NBC" lastIdx="2" clrIdx="0">
    <p:extLst>
      <p:ext uri="{19B8F6BF-5375-455C-9EA6-DF929625EA0E}">
        <p15:presenceInfo xmlns:p15="http://schemas.microsoft.com/office/powerpoint/2012/main" userId="f22474c758a67a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BA71279-A592-4655-B490-FD6D69922214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4D8CF9F-F11A-4648-B8CD-67839FFD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EE80FC8-2411-480F-8805-F0ECF3A4843D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3490EC4-9ED2-4743-9A12-62D7D00F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eople/Berners-Le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net" TargetMode="External"/><Relationship Id="rId5" Type="http://schemas.openxmlformats.org/officeDocument/2006/relationships/hyperlink" Target="http://en.wikipedia.org/wiki/Ftp" TargetMode="External"/><Relationship Id="rId4" Type="http://schemas.openxmlformats.org/officeDocument/2006/relationships/hyperlink" Target="http://public.web.cern.ch/public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ressivewebs.com/difference-block-inline-cs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Semántico: los humanos entienden la estructura del documento y su sentido</a:t>
            </a:r>
          </a:p>
          <a:p>
            <a:r>
              <a:rPr lang="es-ES_tradnl" dirty="0" smtClean="0"/>
              <a:t>No sirve para diseño y presentación. Para eso es CSS</a:t>
            </a:r>
          </a:p>
          <a:p>
            <a:r>
              <a:rPr lang="es-ES_tradnl" dirty="0" smtClean="0"/>
              <a:t>No tiene comportamiento.</a:t>
            </a:r>
            <a:r>
              <a:rPr lang="es-ES_tradnl" baseline="0" dirty="0" smtClean="0"/>
              <a:t> Para eso está JavaScript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n-US" dirty="0"/>
              <a:t>In the late 1980s, </a:t>
            </a:r>
            <a:r>
              <a:rPr lang="en-US" dirty="0">
                <a:hlinkClick r:id="rId3" tooltip="http://www.w3.org/People/Berners-Lee/"/>
              </a:rPr>
              <a:t>Tim Berners-Lee</a:t>
            </a:r>
            <a:r>
              <a:rPr lang="en-US" dirty="0"/>
              <a:t> was working as a physicist at </a:t>
            </a:r>
            <a:r>
              <a:rPr lang="en-US" dirty="0">
                <a:hlinkClick r:id="rId4" tooltip="http://public.web.cern.ch/public/"/>
              </a:rPr>
              <a:t>CERN</a:t>
            </a:r>
            <a:r>
              <a:rPr lang="en-US" dirty="0"/>
              <a:t> (the European Organization for Nuclear Research). He devised a way for scientists to share documents over the internet. Prior to his invention, communication via the internet was limited to plain text, using technologies such as email, </a:t>
            </a:r>
            <a:r>
              <a:rPr lang="en-US" dirty="0">
                <a:hlinkClick r:id="rId5" tooltip="http://en.wikipedia.org/wiki/Ftp"/>
              </a:rPr>
              <a:t>FTP</a:t>
            </a:r>
            <a:r>
              <a:rPr lang="en-US" dirty="0"/>
              <a:t> (File Transfer Protocol), and </a:t>
            </a:r>
            <a:r>
              <a:rPr lang="en-US" dirty="0">
                <a:hlinkClick r:id="rId6" tooltip="http://en.wikipedia.org/wiki/Usenet"/>
              </a:rPr>
              <a:t>Usenet</a:t>
            </a:r>
            <a:r>
              <a:rPr lang="en-US" dirty="0"/>
              <a:t>-based discussion boards. The invention of HTML made use of a model of content stored on a central server that could be transferred and displayed on a local workstation via a browser. It simplified access to content and enabled the display of "rich" content (such as sophisticated text formatting and the display of images).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Con html5 el valor</a:t>
            </a:r>
            <a:r>
              <a:rPr lang="es-ES_tradnl" baseline="0" dirty="0" smtClean="0"/>
              <a:t> a veces es optativo. Ejemplo existe un atributo </a:t>
            </a:r>
            <a:r>
              <a:rPr lang="es-ES_tradnl" baseline="0" dirty="0" err="1" smtClean="0"/>
              <a:t>required</a:t>
            </a:r>
            <a:r>
              <a:rPr lang="es-ES_tradnl" baseline="0" dirty="0" smtClean="0"/>
              <a:t> para los inputs de los </a:t>
            </a:r>
            <a:r>
              <a:rPr lang="es-ES_tradnl" baseline="0" dirty="0" err="1" smtClean="0"/>
              <a:t>forms</a:t>
            </a:r>
            <a:r>
              <a:rPr lang="es-ES_tradnl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8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s-ES_tradnl" dirty="0" smtClean="0"/>
              <a:t>Todo en </a:t>
            </a:r>
            <a:r>
              <a:rPr lang="es-ES_tradnl" dirty="0" err="1" smtClean="0"/>
              <a:t>html</a:t>
            </a:r>
            <a:r>
              <a:rPr lang="es-ES_tradnl" dirty="0" smtClean="0"/>
              <a:t>/</a:t>
            </a:r>
            <a:r>
              <a:rPr lang="es-ES_tradnl" dirty="0" err="1" smtClean="0"/>
              <a:t>css</a:t>
            </a:r>
            <a:r>
              <a:rPr lang="es-ES_tradnl" dirty="0" smtClean="0"/>
              <a:t> son cajas</a:t>
            </a:r>
          </a:p>
          <a:p>
            <a:pPr defTabSz="924458">
              <a:defRPr/>
            </a:pPr>
            <a:endParaRPr lang="es-ES_tradnl" dirty="0" smtClean="0"/>
          </a:p>
          <a:p>
            <a:pPr defTabSz="924458">
              <a:defRPr/>
            </a:pPr>
            <a:r>
              <a:rPr lang="en-US" dirty="0" smtClean="0">
                <a:hlinkClick r:id="rId3"/>
              </a:rPr>
              <a:t>http://www.impressivewebs.com/difference-block-inline-css/</a:t>
            </a:r>
            <a:endParaRPr lang="es-ES_trad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Td</a:t>
            </a:r>
            <a:r>
              <a:rPr lang="es-ES_tradnl" dirty="0" smtClean="0"/>
              <a:t> : </a:t>
            </a:r>
            <a:r>
              <a:rPr lang="es-ES_tradnl" dirty="0" err="1" smtClean="0"/>
              <a:t>table</a:t>
            </a:r>
            <a:r>
              <a:rPr lang="es-ES_tradnl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6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es-ES_tradnl" dirty="0" err="1" smtClean="0"/>
              <a:t>Margin</a:t>
            </a:r>
            <a:r>
              <a:rPr lang="es-ES_tradnl" dirty="0" smtClean="0"/>
              <a:t>, </a:t>
            </a:r>
            <a:r>
              <a:rPr lang="es-ES_tradnl" dirty="0" err="1" smtClean="0"/>
              <a:t>border</a:t>
            </a:r>
            <a:r>
              <a:rPr lang="es-ES_tradnl" dirty="0" smtClean="0"/>
              <a:t>, </a:t>
            </a:r>
            <a:r>
              <a:rPr lang="es-ES_tradnl" dirty="0" err="1" smtClean="0"/>
              <a:t>padding</a:t>
            </a:r>
            <a:r>
              <a:rPr lang="es-ES_tradnl" dirty="0" smtClean="0"/>
              <a:t>, </a:t>
            </a:r>
            <a:r>
              <a:rPr lang="es-ES_tradnl" dirty="0" err="1" smtClean="0"/>
              <a:t>height</a:t>
            </a:r>
            <a:r>
              <a:rPr lang="es-ES_tradnl" dirty="0" smtClean="0"/>
              <a:t> &amp; </a:t>
            </a:r>
            <a:r>
              <a:rPr lang="es-ES_tradnl" dirty="0" err="1" smtClean="0"/>
              <a:t>width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Como </a:t>
            </a:r>
            <a:r>
              <a:rPr lang="es-ES_tradnl" dirty="0" err="1" smtClean="0"/>
              <a:t>float</a:t>
            </a:r>
            <a:r>
              <a:rPr lang="es-ES_tradnl" baseline="0" dirty="0" smtClean="0"/>
              <a:t> rompe un poco el </a:t>
            </a:r>
            <a:r>
              <a:rPr lang="es-ES_tradnl" baseline="0" dirty="0" err="1" smtClean="0"/>
              <a:t>flow</a:t>
            </a:r>
            <a:r>
              <a:rPr lang="es-ES_tradnl" baseline="0" dirty="0" smtClean="0"/>
              <a:t> del documento, se requiere de este </a:t>
            </a:r>
            <a:r>
              <a:rPr lang="es-ES_tradnl" baseline="0" dirty="0" err="1" smtClean="0"/>
              <a:t>hack</a:t>
            </a:r>
            <a:r>
              <a:rPr lang="es-ES_tradnl" baseline="0" dirty="0" smtClean="0"/>
              <a:t> (que van a encontrar en mil versiones diferentes) para arreglar el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6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90EC4-9ED2-4743-9A12-62D7D00FD9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6/16/2013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unsemantic.com/" TargetMode="External"/><Relationship Id="rId3" Type="http://schemas.openxmlformats.org/officeDocument/2006/relationships/hyperlink" Target="http://www.getskeleton.com/" TargetMode="External"/><Relationship Id="rId7" Type="http://schemas.openxmlformats.org/officeDocument/2006/relationships/hyperlink" Target="http://960.g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recss.io/" TargetMode="External"/><Relationship Id="rId5" Type="http://schemas.openxmlformats.org/officeDocument/2006/relationships/hyperlink" Target="http://foundation.zurb.com/" TargetMode="External"/><Relationship Id="rId4" Type="http://schemas.openxmlformats.org/officeDocument/2006/relationships/hyperlink" Target="http://twitter.github.io/bootstrap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" TargetMode="External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pass-style.or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7" Type="http://schemas.openxmlformats.org/officeDocument/2006/relationships/hyperlink" Target="http://www.w3schools.com/" TargetMode="External"/><Relationship Id="rId2" Type="http://schemas.openxmlformats.org/officeDocument/2006/relationships/hyperlink" Target="https://developer.mozilla.org/en-US/docs/Web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cademy.com/tracks/web" TargetMode="External"/><Relationship Id="rId5" Type="http://schemas.openxmlformats.org/officeDocument/2006/relationships/hyperlink" Target="http://validator.w3.org/" TargetMode="External"/><Relationship Id="rId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Block vs </a:t>
            </a:r>
            <a:r>
              <a:rPr lang="es-ES_tradnl" dirty="0" err="1" smtClean="0"/>
              <a:t>inline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55032" y="2644131"/>
            <a:ext cx="9281936" cy="2674638"/>
            <a:chOff x="1302231" y="2702225"/>
            <a:chExt cx="9281936" cy="2674638"/>
          </a:xfrm>
        </p:grpSpPr>
        <p:grpSp>
          <p:nvGrpSpPr>
            <p:cNvPr id="12" name="Group 11"/>
            <p:cNvGrpSpPr/>
            <p:nvPr/>
          </p:nvGrpSpPr>
          <p:grpSpPr>
            <a:xfrm>
              <a:off x="1302231" y="2961019"/>
              <a:ext cx="3600001" cy="1828800"/>
              <a:chOff x="1466493" y="3657601"/>
              <a:chExt cx="3600001" cy="1828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66494" y="36576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/>
                  <a:t>b</a:t>
                </a:r>
                <a:r>
                  <a:rPr lang="es-ES_tradnl" sz="3200" dirty="0" smtClean="0"/>
                  <a:t>lock</a:t>
                </a:r>
                <a:endParaRPr lang="en-US" sz="3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66493" y="4572001"/>
                <a:ext cx="36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smtClean="0"/>
                  <a:t>block</a:t>
                </a:r>
                <a:endParaRPr lang="en-US" sz="3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84167" y="3339218"/>
              <a:ext cx="3600000" cy="914400"/>
              <a:chOff x="6648094" y="3725246"/>
              <a:chExt cx="36000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448094" y="3725246"/>
                <a:ext cx="18000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3200" dirty="0" err="1" smtClean="0"/>
                  <a:t>inline</a:t>
                </a:r>
                <a:endParaRPr lang="en-US" sz="3200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6000750" y="2702225"/>
              <a:ext cx="0" cy="267463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9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&lt;p&gt; </a:t>
            </a:r>
            <a:r>
              <a:rPr lang="es-ES_tradnl" dirty="0" smtClean="0">
                <a:sym typeface="Wingdings" panose="05000000000000000000" pitchFamily="2" charset="2"/>
              </a:rPr>
              <a:t> párrafo</a:t>
            </a:r>
            <a:endParaRPr lang="es-ES_tradnl" dirty="0" smtClean="0"/>
          </a:p>
          <a:p>
            <a:r>
              <a:rPr lang="es-ES_tradnl" dirty="0" smtClean="0"/>
              <a:t>&lt;a&gt; </a:t>
            </a:r>
            <a:r>
              <a:rPr lang="es-ES_tradnl" dirty="0" smtClean="0">
                <a:sym typeface="Wingdings" panose="05000000000000000000" pitchFamily="2" charset="2"/>
              </a:rPr>
              <a:t> link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/>
              <a:t>s</a:t>
            </a:r>
            <a:r>
              <a:rPr lang="es-ES_tradnl" dirty="0" err="1" smtClean="0"/>
              <a:t>trong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negrita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em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itálica</a:t>
            </a:r>
            <a:endParaRPr lang="es-ES_tradnl" dirty="0" smtClean="0"/>
          </a:p>
          <a:p>
            <a:r>
              <a:rPr lang="es-ES_tradnl" dirty="0" smtClean="0"/>
              <a:t>&lt;h1&gt; &lt;h2&gt; … &lt;h6&gt; </a:t>
            </a:r>
            <a:r>
              <a:rPr lang="es-ES_tradnl" dirty="0" smtClean="0">
                <a:sym typeface="Wingdings" panose="05000000000000000000" pitchFamily="2" charset="2"/>
              </a:rPr>
              <a:t> títulos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45722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</a:t>
            </a:r>
            <a:r>
              <a:rPr lang="es-ES_tradnl" dirty="0" err="1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&lt;div&gt; </a:t>
            </a:r>
            <a:r>
              <a:rPr lang="es-ES_tradnl" dirty="0">
                <a:sym typeface="Wingdings" panose="05000000000000000000" pitchFamily="2" charset="2"/>
              </a:rPr>
              <a:t> agrupación de </a:t>
            </a:r>
            <a:r>
              <a:rPr lang="es-ES_tradnl" dirty="0" smtClean="0">
                <a:sym typeface="Wingdings" panose="05000000000000000000" pitchFamily="2" charset="2"/>
              </a:rPr>
              <a:t>elementos (block)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span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agrupación de elementos (</a:t>
            </a:r>
            <a:r>
              <a:rPr lang="es-ES_tradnl" dirty="0" err="1" smtClean="0">
                <a:sym typeface="Wingdings" panose="05000000000000000000" pitchFamily="2" charset="2"/>
              </a:rPr>
              <a:t>inline</a:t>
            </a:r>
            <a:r>
              <a:rPr lang="es-ES_tradnl" dirty="0" smtClean="0">
                <a:sym typeface="Wingdings" panose="05000000000000000000" pitchFamily="2" charset="2"/>
              </a:rPr>
              <a:t>)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img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imagenes</a:t>
            </a:r>
            <a:endParaRPr lang="es-ES_tradnl" dirty="0" smtClean="0"/>
          </a:p>
          <a:p>
            <a:r>
              <a:rPr lang="es-ES_tradnl" dirty="0" smtClean="0"/>
              <a:t>&lt;input&gt;, &lt;</a:t>
            </a:r>
            <a:r>
              <a:rPr lang="es-ES_tradnl" dirty="0" err="1" smtClean="0"/>
              <a:t>form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elementos para formularios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table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tr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th</a:t>
            </a:r>
            <a:r>
              <a:rPr lang="es-ES_tradnl" dirty="0" smtClean="0">
                <a:sym typeface="Wingdings" panose="05000000000000000000" pitchFamily="2" charset="2"/>
              </a:rPr>
              <a:t>&gt;, &lt;</a:t>
            </a:r>
            <a:r>
              <a:rPr lang="es-ES_tradnl" dirty="0" err="1" smtClean="0">
                <a:sym typeface="Wingdings" panose="05000000000000000000" pitchFamily="2" charset="2"/>
              </a:rPr>
              <a:t>td</a:t>
            </a:r>
            <a:r>
              <a:rPr lang="es-ES_tradnl" dirty="0" smtClean="0">
                <a:sym typeface="Wingdings" panose="05000000000000000000" pitchFamily="2" charset="2"/>
              </a:rPr>
              <a:t>&gt;  Elementos para la creación de tablas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ul</a:t>
            </a:r>
            <a:r>
              <a:rPr lang="es-ES_tradnl" dirty="0">
                <a:sym typeface="Wingdings" panose="05000000000000000000" pitchFamily="2" charset="2"/>
              </a:rPr>
              <a:t>&gt;, &lt;</a:t>
            </a:r>
            <a:r>
              <a:rPr lang="es-ES_tradnl" dirty="0" err="1">
                <a:sym typeface="Wingdings" panose="05000000000000000000" pitchFamily="2" charset="2"/>
              </a:rPr>
              <a:t>ol</a:t>
            </a:r>
            <a:r>
              <a:rPr lang="es-ES_tradnl" dirty="0">
                <a:sym typeface="Wingdings" panose="05000000000000000000" pitchFamily="2" charset="2"/>
              </a:rPr>
              <a:t>&gt;, </a:t>
            </a:r>
            <a:r>
              <a:rPr lang="es-ES_tradnl" dirty="0" smtClean="0">
                <a:sym typeface="Wingdings" panose="05000000000000000000" pitchFamily="2" charset="2"/>
              </a:rPr>
              <a:t>&lt;li&gt;  Elementos para creación de 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/>
              <a:t>t</a:t>
            </a:r>
            <a:r>
              <a:rPr lang="es-ES_tradnl" dirty="0" err="1" smtClean="0"/>
              <a:t>itle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&lt;meta&gt;</a:t>
            </a:r>
          </a:p>
          <a:p>
            <a:r>
              <a:rPr lang="es-ES_tradnl" dirty="0" smtClean="0"/>
              <a:t>&lt;link&gt;</a:t>
            </a:r>
          </a:p>
          <a:p>
            <a:r>
              <a:rPr lang="es-ES_tradnl" dirty="0" smtClean="0"/>
              <a:t>&lt;script&gt;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style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endParaRPr lang="es-ES_tradnl" dirty="0" smtClean="0"/>
          </a:p>
          <a:p>
            <a:r>
              <a:rPr lang="es-ES_tradnl" dirty="0" smtClean="0"/>
              <a:t>Performance e Integración</a:t>
            </a:r>
          </a:p>
          <a:p>
            <a:r>
              <a:rPr lang="es-ES_tradnl" dirty="0" smtClean="0"/>
              <a:t>Conectividad </a:t>
            </a:r>
            <a:r>
              <a:rPr lang="es-ES_tradnl" dirty="0" smtClean="0">
                <a:sym typeface="Wingdings" panose="05000000000000000000" pitchFamily="2" charset="2"/>
              </a:rPr>
              <a:t> web sockets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Offline y Storage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Device</a:t>
            </a:r>
            <a:r>
              <a:rPr lang="es-ES_tradnl" dirty="0" smtClean="0">
                <a:sym typeface="Wingdings" panose="05000000000000000000" pitchFamily="2" charset="2"/>
              </a:rPr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1991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(media)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&lt;audio&gt;</a:t>
            </a:r>
          </a:p>
          <a:p>
            <a:r>
              <a:rPr lang="es-ES_tradnl" dirty="0" smtClean="0"/>
              <a:t>&lt;video&gt;</a:t>
            </a:r>
          </a:p>
          <a:p>
            <a:r>
              <a:rPr lang="es-ES_tradnl" dirty="0" smtClean="0"/>
              <a:t>&lt;</a:t>
            </a:r>
            <a:r>
              <a:rPr lang="es-ES_tradnl" dirty="0" err="1" smtClean="0"/>
              <a:t>canvas</a:t>
            </a:r>
            <a:r>
              <a:rPr lang="es-ES_tradnl" dirty="0" smtClean="0"/>
              <a:t>&gt;</a:t>
            </a:r>
          </a:p>
          <a:p>
            <a:pPr lvl="1"/>
            <a:r>
              <a:rPr lang="es-ES_tradnl" dirty="0" err="1" smtClean="0"/>
              <a:t>Graficos</a:t>
            </a:r>
            <a:r>
              <a:rPr lang="es-ES_tradnl" dirty="0" smtClean="0"/>
              <a:t> 2D y 3D (usado </a:t>
            </a:r>
            <a:r>
              <a:rPr lang="es-ES_tradnl" dirty="0" err="1" smtClean="0"/>
              <a:t>WebGL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(estructurales)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</a:t>
            </a:r>
            <a:r>
              <a:rPr lang="es-ES_tradnl" dirty="0" err="1" smtClean="0"/>
              <a:t>header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encabezado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aside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info</a:t>
            </a:r>
            <a:r>
              <a:rPr lang="es-ES_tradnl" dirty="0" smtClean="0">
                <a:sym typeface="Wingdings" panose="05000000000000000000" pitchFamily="2" charset="2"/>
              </a:rPr>
              <a:t> complementaria / </a:t>
            </a:r>
            <a:r>
              <a:rPr lang="es-ES_tradnl" dirty="0" err="1" smtClean="0">
                <a:sym typeface="Wingdings" panose="05000000000000000000" pitchFamily="2" charset="2"/>
              </a:rPr>
              <a:t>sidebar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footer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pie de página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hgroup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grupo de encabezados</a:t>
            </a:r>
            <a:endParaRPr lang="es-ES_tradnl" dirty="0" smtClean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nav</a:t>
            </a:r>
            <a:r>
              <a:rPr lang="es-ES_tradnl" dirty="0" smtClean="0"/>
              <a:t>&gt; </a:t>
            </a:r>
            <a:r>
              <a:rPr lang="es-ES_tradnl" dirty="0" smtClean="0">
                <a:sym typeface="Wingdings" panose="05000000000000000000" pitchFamily="2" charset="2"/>
              </a:rPr>
              <a:t> menú de navegación</a:t>
            </a:r>
          </a:p>
          <a:p>
            <a:r>
              <a:rPr lang="es-ES_tradnl" dirty="0"/>
              <a:t>&lt;</a:t>
            </a:r>
            <a:r>
              <a:rPr lang="es-ES_tradnl" dirty="0" err="1"/>
              <a:t>article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unidad de información</a:t>
            </a:r>
            <a:endParaRPr lang="es-ES_tradnl" dirty="0"/>
          </a:p>
          <a:p>
            <a:r>
              <a:rPr lang="es-ES_tradnl" dirty="0"/>
              <a:t>&lt;</a:t>
            </a:r>
            <a:r>
              <a:rPr lang="es-ES_tradnl" dirty="0" err="1"/>
              <a:t>section</a:t>
            </a:r>
            <a:r>
              <a:rPr lang="es-ES_tradnl" dirty="0"/>
              <a:t>&gt; </a:t>
            </a:r>
            <a:r>
              <a:rPr lang="es-ES_tradnl" dirty="0">
                <a:sym typeface="Wingdings" panose="05000000000000000000" pitchFamily="2" charset="2"/>
              </a:rPr>
              <a:t> grupo de unidades de </a:t>
            </a:r>
            <a:r>
              <a:rPr lang="es-ES_tradnl" dirty="0" smtClean="0">
                <a:sym typeface="Wingdings" panose="05000000000000000000" pitchFamily="2" charset="2"/>
              </a:rPr>
              <a:t>información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1404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70333" y="1794514"/>
            <a:ext cx="436211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section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166253" y="3695207"/>
            <a:ext cx="3918384" cy="18947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article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279517" y="4285301"/>
            <a:ext cx="3691856" cy="55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279517" y="4908962"/>
            <a:ext cx="3691856" cy="567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&lt;p&gt;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7504982" y="1794515"/>
            <a:ext cx="1854709" cy="3950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aside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2970334" y="1105438"/>
            <a:ext cx="6386482" cy="5400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nav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970334" y="36235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header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970334" y="5901716"/>
            <a:ext cx="6386482" cy="594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b="1" dirty="0" smtClean="0"/>
              <a:t>&lt;</a:t>
            </a:r>
            <a:r>
              <a:rPr lang="es-ES_tradnl" sz="3200" b="1" dirty="0" err="1" smtClean="0"/>
              <a:t>footer</a:t>
            </a:r>
            <a:r>
              <a:rPr lang="es-ES_tradnl" sz="3200" b="1" dirty="0" smtClean="0"/>
              <a:t>&gt;</a:t>
            </a:r>
            <a:endParaRPr lang="en-US" sz="32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66253" y="2372881"/>
            <a:ext cx="3918384" cy="1192537"/>
            <a:chOff x="3166253" y="2045074"/>
            <a:chExt cx="3918384" cy="1192537"/>
          </a:xfrm>
        </p:grpSpPr>
        <p:sp>
          <p:nvSpPr>
            <p:cNvPr id="12" name="Rectangle 11"/>
            <p:cNvSpPr/>
            <p:nvPr/>
          </p:nvSpPr>
          <p:spPr>
            <a:xfrm>
              <a:off x="3166253" y="2045074"/>
              <a:ext cx="3918384" cy="119253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s-ES_tradnl" sz="3200" b="1" dirty="0" smtClean="0"/>
                <a:t>&lt;</a:t>
              </a:r>
              <a:r>
                <a:rPr lang="es-ES_tradnl" sz="3200" b="1" dirty="0" err="1" smtClean="0"/>
                <a:t>article</a:t>
              </a:r>
              <a:r>
                <a:rPr lang="es-ES_tradnl" sz="3200" b="1" dirty="0" smtClean="0"/>
                <a:t>&gt;</a:t>
              </a:r>
              <a:endParaRPr lang="en-US" sz="32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9517" y="2606205"/>
              <a:ext cx="3691856" cy="516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3200" b="1" dirty="0" smtClean="0"/>
                <a:t>&lt;p&gt;</a:t>
              </a:r>
              <a:endParaRPr 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53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Nuevos </a:t>
            </a:r>
            <a:r>
              <a:rPr lang="es-ES_tradnl" dirty="0" err="1" smtClean="0"/>
              <a:t>tags</a:t>
            </a:r>
            <a:r>
              <a:rPr lang="es-ES_tradnl" dirty="0" smtClean="0"/>
              <a:t> (semánticos)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&lt;time&gt; </a:t>
            </a:r>
            <a:r>
              <a:rPr lang="es-ES_tradnl" dirty="0" smtClean="0">
                <a:sym typeface="Wingdings" panose="05000000000000000000" pitchFamily="2" charset="2"/>
              </a:rPr>
              <a:t> fecha/hora</a:t>
            </a:r>
          </a:p>
          <a:p>
            <a:r>
              <a:rPr lang="es-ES_tradnl" dirty="0">
                <a:sym typeface="Wingdings" panose="05000000000000000000" pitchFamily="2" charset="2"/>
              </a:rPr>
              <a:t>&lt;</a:t>
            </a:r>
            <a:r>
              <a:rPr lang="es-ES_tradnl" dirty="0" smtClean="0">
                <a:sym typeface="Wingdings" panose="05000000000000000000" pitchFamily="2" charset="2"/>
              </a:rPr>
              <a:t>figure&gt;  contenido </a:t>
            </a:r>
            <a:r>
              <a:rPr lang="es-ES_tradnl" dirty="0" err="1" smtClean="0">
                <a:sym typeface="Wingdings" panose="05000000000000000000" pitchFamily="2" charset="2"/>
              </a:rPr>
              <a:t>autocontenido</a:t>
            </a:r>
            <a:endParaRPr lang="es-ES_tradnl" dirty="0" smtClean="0">
              <a:sym typeface="Wingdings" panose="05000000000000000000" pitchFamily="2" charset="2"/>
            </a:endParaRP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figcaption</a:t>
            </a:r>
            <a:r>
              <a:rPr lang="es-ES_tradnl" dirty="0" smtClean="0">
                <a:sym typeface="Wingdings" panose="05000000000000000000" pitchFamily="2" charset="2"/>
              </a:rPr>
              <a:t>&gt;  leyenda vinculada al contenido de figure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 smtClean="0">
                <a:sym typeface="Wingdings" panose="05000000000000000000" pitchFamily="2" charset="2"/>
              </a:rPr>
              <a:t>mark</a:t>
            </a:r>
            <a:r>
              <a:rPr lang="es-ES_tradnl" dirty="0" smtClean="0">
                <a:sym typeface="Wingdings" panose="05000000000000000000" pitchFamily="2" charset="2"/>
              </a:rPr>
              <a:t>&gt;  marca relevancia (resaltado, diferente a </a:t>
            </a:r>
            <a:r>
              <a:rPr lang="es-ES_tradnl" dirty="0" err="1" smtClean="0">
                <a:sym typeface="Wingdings" panose="05000000000000000000" pitchFamily="2" charset="2"/>
              </a:rPr>
              <a:t>strong</a:t>
            </a:r>
            <a:r>
              <a:rPr lang="es-ES_tradnl" dirty="0" smtClean="0">
                <a:sym typeface="Wingdings" panose="05000000000000000000" pitchFamily="2" charset="2"/>
              </a:rPr>
              <a:t>, que marca importancia)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&lt;</a:t>
            </a:r>
            <a:r>
              <a:rPr lang="es-ES_tradnl" dirty="0" err="1">
                <a:sym typeface="Wingdings" panose="05000000000000000000" pitchFamily="2" charset="2"/>
              </a:rPr>
              <a:t>p</a:t>
            </a:r>
            <a:r>
              <a:rPr lang="es-ES_tradnl" dirty="0" err="1" smtClean="0">
                <a:sym typeface="Wingdings" panose="05000000000000000000" pitchFamily="2" charset="2"/>
              </a:rPr>
              <a:t>rogress</a:t>
            </a:r>
            <a:r>
              <a:rPr lang="es-ES_tradnl" dirty="0" smtClean="0">
                <a:sym typeface="Wingdings" panose="05000000000000000000" pitchFamily="2" charset="2"/>
              </a:rPr>
              <a:t>&gt;  </a:t>
            </a:r>
            <a:r>
              <a:rPr lang="es-ES_tradnl" dirty="0" err="1" smtClean="0">
                <a:sym typeface="Wingdings" panose="05000000000000000000" pitchFamily="2" charset="2"/>
              </a:rPr>
              <a:t>progress</a:t>
            </a:r>
            <a:r>
              <a:rPr lang="es-ES_tradnl" dirty="0" smtClean="0">
                <a:sym typeface="Wingdings" panose="05000000000000000000" pitchFamily="2" charset="2"/>
              </a:rPr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Performance e Integración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Web </a:t>
            </a:r>
            <a:r>
              <a:rPr lang="es-ES_tradnl" dirty="0" err="1" smtClean="0"/>
              <a:t>Workers</a:t>
            </a:r>
            <a:endParaRPr lang="es-ES_tradnl" dirty="0" smtClean="0"/>
          </a:p>
          <a:p>
            <a:pPr lvl="1"/>
            <a:r>
              <a:rPr lang="es-ES_tradnl" dirty="0" smtClean="0"/>
              <a:t>Procesos de </a:t>
            </a:r>
            <a:r>
              <a:rPr lang="es-ES_tradnl" dirty="0" err="1" smtClean="0"/>
              <a:t>Javascript</a:t>
            </a:r>
            <a:r>
              <a:rPr lang="es-ES_tradnl" dirty="0" smtClean="0"/>
              <a:t> en </a:t>
            </a:r>
            <a:r>
              <a:rPr lang="es-ES_tradnl" dirty="0" err="1" smtClean="0"/>
              <a:t>background</a:t>
            </a:r>
            <a:endParaRPr lang="es-ES_tradnl" dirty="0" smtClean="0"/>
          </a:p>
          <a:p>
            <a:r>
              <a:rPr lang="es-ES_tradnl" dirty="0" err="1" smtClean="0"/>
              <a:t>XMLHttpRequest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r>
              <a:rPr lang="es-ES_tradnl" dirty="0" smtClean="0"/>
              <a:t> 2</a:t>
            </a:r>
          </a:p>
          <a:p>
            <a:r>
              <a:rPr lang="es-ES_tradnl" dirty="0" smtClean="0"/>
              <a:t>Jit-</a:t>
            </a:r>
            <a:r>
              <a:rPr lang="es-ES_tradnl" dirty="0" err="1" smtClean="0"/>
              <a:t>compiling</a:t>
            </a:r>
            <a:r>
              <a:rPr lang="es-ES_tradnl" dirty="0" smtClean="0"/>
              <a:t> JavaScript </a:t>
            </a:r>
            <a:r>
              <a:rPr lang="es-ES_tradnl" dirty="0" err="1" smtClean="0"/>
              <a:t>engines</a:t>
            </a:r>
            <a:endParaRPr lang="es-ES_tradnl" dirty="0" smtClean="0"/>
          </a:p>
          <a:p>
            <a:r>
              <a:rPr lang="es-ES_tradnl" dirty="0" err="1" smtClean="0"/>
              <a:t>History</a:t>
            </a:r>
            <a:r>
              <a:rPr lang="es-ES_tradnl" dirty="0" smtClean="0"/>
              <a:t> API</a:t>
            </a:r>
          </a:p>
          <a:p>
            <a:pPr lvl="1"/>
            <a:r>
              <a:rPr lang="es-ES_tradnl" dirty="0" smtClean="0"/>
              <a:t>Permite modificar el historial. Ideal para Web Apps</a:t>
            </a:r>
          </a:p>
          <a:p>
            <a:r>
              <a:rPr lang="es-ES_tradnl" dirty="0" err="1" smtClean="0"/>
              <a:t>Drag</a:t>
            </a:r>
            <a:r>
              <a:rPr lang="es-ES_tradnl" dirty="0" smtClean="0"/>
              <a:t> and </a:t>
            </a:r>
            <a:r>
              <a:rPr lang="es-ES_tradnl" dirty="0" err="1" smtClean="0"/>
              <a:t>drop</a:t>
            </a:r>
            <a:endParaRPr lang="es-ES_tradnl" dirty="0"/>
          </a:p>
          <a:p>
            <a:pPr marL="0" indent="0">
              <a:buNone/>
            </a:pPr>
            <a:endParaRPr lang="es-ES_trad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HTML: </a:t>
            </a:r>
            <a:r>
              <a:rPr lang="en-US" dirty="0" err="1"/>
              <a:t>HyperText</a:t>
            </a:r>
            <a:r>
              <a:rPr lang="en-US" dirty="0"/>
              <a:t> Markup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ym typeface="Wingdings" panose="05000000000000000000" pitchFamily="2" charset="2"/>
              </a:rPr>
              <a:t>Offline y </a:t>
            </a:r>
            <a:r>
              <a:rPr lang="es-ES_tradnl" dirty="0" smtClean="0">
                <a:sym typeface="Wingdings" panose="05000000000000000000" pitchFamily="2" charset="2"/>
              </a:rPr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Application</a:t>
            </a:r>
            <a:r>
              <a:rPr lang="es-ES_tradnl" dirty="0" smtClean="0"/>
              <a:t> cache</a:t>
            </a:r>
          </a:p>
          <a:p>
            <a:r>
              <a:rPr lang="es-ES_tradnl" dirty="0" err="1" smtClean="0"/>
              <a:t>LocalStorage</a:t>
            </a:r>
            <a:r>
              <a:rPr lang="es-ES_tradnl" dirty="0" smtClean="0"/>
              <a:t> (</a:t>
            </a:r>
            <a:r>
              <a:rPr lang="es-ES_tradnl" dirty="0" err="1" smtClean="0"/>
              <a:t>key-value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Web SQL (base de datos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err="1"/>
              <a:t>I</a:t>
            </a:r>
            <a:r>
              <a:rPr lang="es-ES_tradnl" dirty="0" err="1" smtClean="0"/>
              <a:t>ndexed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(mix entre </a:t>
            </a:r>
            <a:r>
              <a:rPr lang="es-ES_tradnl" dirty="0" err="1" smtClean="0"/>
              <a:t>localstorage</a:t>
            </a:r>
            <a:r>
              <a:rPr lang="es-ES_tradnl" dirty="0" smtClean="0"/>
              <a:t> y web </a:t>
            </a:r>
            <a:r>
              <a:rPr lang="es-ES_tradnl" dirty="0" err="1" smtClean="0"/>
              <a:t>sql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File Access (Api para leer contenido de archivos desde JavaScript)</a:t>
            </a:r>
          </a:p>
          <a:p>
            <a:r>
              <a:rPr lang="es-ES_tradnl" dirty="0" smtClean="0"/>
              <a:t>Online/offline </a:t>
            </a:r>
            <a:r>
              <a:rPr lang="es-ES_tradnl" dirty="0" err="1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33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>
                <a:sym typeface="Wingdings" panose="05000000000000000000" pitchFamily="2" charset="2"/>
              </a:rPr>
              <a:t>Device</a:t>
            </a:r>
            <a:r>
              <a:rPr lang="es-ES_tradnl" dirty="0">
                <a:sym typeface="Wingdings" panose="05000000000000000000" pitchFamily="2" charset="2"/>
              </a:rPr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Camara</a:t>
            </a:r>
            <a:r>
              <a:rPr lang="es-ES_tradnl" dirty="0" smtClean="0"/>
              <a:t> API</a:t>
            </a:r>
          </a:p>
          <a:p>
            <a:r>
              <a:rPr lang="es-ES_tradnl" dirty="0" err="1" smtClean="0"/>
              <a:t>Touch</a:t>
            </a:r>
            <a:r>
              <a:rPr lang="es-ES_tradnl" dirty="0" smtClean="0"/>
              <a:t> </a:t>
            </a:r>
            <a:r>
              <a:rPr lang="es-ES_tradnl" dirty="0" err="1" smtClean="0"/>
              <a:t>Events</a:t>
            </a:r>
            <a:endParaRPr lang="es-ES_tradnl" dirty="0" smtClean="0"/>
          </a:p>
          <a:p>
            <a:r>
              <a:rPr lang="es-ES_tradnl" dirty="0" err="1" smtClean="0"/>
              <a:t>Geolocalization</a:t>
            </a:r>
            <a:endParaRPr lang="es-ES_tradnl" dirty="0" smtClean="0"/>
          </a:p>
          <a:p>
            <a:r>
              <a:rPr lang="es-ES_tradnl" dirty="0" err="1" smtClean="0"/>
              <a:t>Device</a:t>
            </a:r>
            <a:r>
              <a:rPr lang="es-ES_tradnl" dirty="0" smtClean="0"/>
              <a:t> </a:t>
            </a:r>
            <a:r>
              <a:rPr lang="es-ES_tradnl" dirty="0" err="1" smtClean="0"/>
              <a:t>orientation</a:t>
            </a:r>
            <a:endParaRPr lang="es-ES_tradnl" dirty="0" smtClean="0"/>
          </a:p>
          <a:p>
            <a:r>
              <a:rPr lang="es-ES_tradnl" dirty="0" smtClean="0"/>
              <a:t>Pointer </a:t>
            </a:r>
            <a:r>
              <a:rPr lang="es-ES_tradnl" dirty="0" err="1" smtClean="0"/>
              <a:t>lock</a:t>
            </a:r>
            <a:r>
              <a:rPr lang="es-ES_tradnl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2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HTML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30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:  </a:t>
            </a:r>
            <a:r>
              <a:rPr lang="es-ES_tradnl" dirty="0" err="1" smtClean="0"/>
              <a:t>Cascading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r>
              <a:rPr lang="es-ES_tradnl" dirty="0" smtClean="0"/>
              <a:t> </a:t>
            </a:r>
            <a:r>
              <a:rPr lang="es-ES_tradnl" dirty="0" err="1" smtClean="0"/>
              <a:t>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6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976895" y="2114011"/>
            <a:ext cx="2198914" cy="961621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Que se modifica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382006" y="3686829"/>
            <a:ext cx="2198914" cy="961621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Como se modifica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2965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92" y="3110138"/>
            <a:ext cx="3494314" cy="2115004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elector {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regla1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valor1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chemeClr val="accent6"/>
                </a:solidFill>
              </a:rPr>
              <a:t>regla2</a:t>
            </a:r>
            <a:r>
              <a:rPr lang="es-ES_tradnl" dirty="0" smtClean="0"/>
              <a:t>: </a:t>
            </a:r>
            <a:r>
              <a:rPr lang="es-ES_tradnl" dirty="0" smtClean="0">
                <a:solidFill>
                  <a:srgbClr val="0070C0"/>
                </a:solidFill>
              </a:rPr>
              <a:t>valor2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391998" y="2421698"/>
            <a:ext cx="1817285" cy="656800"/>
          </a:xfrm>
          <a:prstGeom prst="wedgeRoundRectCallout">
            <a:avLst>
              <a:gd name="adj1" fmla="val 78106"/>
              <a:gd name="adj2" fmla="val 547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Selector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8039106" y="3839240"/>
            <a:ext cx="1501888" cy="656800"/>
          </a:xfrm>
          <a:prstGeom prst="wedgeRoundRectCallout">
            <a:avLst>
              <a:gd name="adj1" fmla="val -74368"/>
              <a:gd name="adj2" fmla="val -2000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/>
              <a:t>V</a:t>
            </a:r>
            <a:r>
              <a:rPr lang="es-ES_tradnl" sz="3200" dirty="0" smtClean="0"/>
              <a:t>alor</a:t>
            </a:r>
            <a:endParaRPr lang="en-US" sz="3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383799" y="5225142"/>
            <a:ext cx="1999014" cy="656800"/>
          </a:xfrm>
          <a:prstGeom prst="wedgeRoundRectCallout">
            <a:avLst>
              <a:gd name="adj1" fmla="val 25890"/>
              <a:gd name="adj2" fmla="val -1396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Propiedad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39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de selectores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Etiqueta </a:t>
            </a:r>
            <a:r>
              <a:rPr lang="es-ES_tradnl" dirty="0" smtClean="0">
                <a:sym typeface="Wingdings" panose="05000000000000000000" pitchFamily="2" charset="2"/>
              </a:rPr>
              <a:t> &lt;etiqueta&gt;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.clase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class</a:t>
            </a:r>
            <a:r>
              <a:rPr lang="es-ES_tradnl" dirty="0" smtClean="0">
                <a:sym typeface="Wingdings" panose="05000000000000000000" pitchFamily="2" charset="2"/>
              </a:rPr>
              <a:t>=“clase”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#id </a:t>
            </a:r>
            <a:r>
              <a:rPr lang="es-ES_tradnl" dirty="0" smtClean="0">
                <a:sym typeface="Wingdings" panose="05000000000000000000" pitchFamily="2" charset="2"/>
              </a:rPr>
              <a:t>id=“id”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7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Selectores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 </a:t>
            </a:r>
            <a:r>
              <a:rPr lang="es-ES_tradnl" dirty="0" err="1" smtClean="0"/>
              <a:t>ul</a:t>
            </a:r>
            <a:r>
              <a:rPr lang="es-ES_tradnl" dirty="0" smtClean="0"/>
              <a:t> &gt; li 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/>
              <a:t>child</a:t>
            </a:r>
            <a:r>
              <a:rPr lang="es-ES_tradnl" dirty="0" smtClean="0"/>
              <a:t> selector</a:t>
            </a:r>
          </a:p>
          <a:p>
            <a:r>
              <a:rPr lang="es-ES_tradnl" dirty="0"/>
              <a:t>h</a:t>
            </a:r>
            <a:r>
              <a:rPr lang="es-ES_tradnl" dirty="0" smtClean="0"/>
              <a:t>3 + p </a:t>
            </a:r>
            <a:r>
              <a:rPr lang="es-ES_tradnl" dirty="0" smtClean="0">
                <a:sym typeface="Wingdings" panose="05000000000000000000" pitchFamily="2" charset="2"/>
              </a:rPr>
              <a:t> </a:t>
            </a:r>
            <a:r>
              <a:rPr lang="es-ES_tradnl" dirty="0" err="1" smtClean="0">
                <a:sym typeface="Wingdings" panose="05000000000000000000" pitchFamily="2" charset="2"/>
              </a:rPr>
              <a:t>adjacent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>
                <a:sym typeface="Wingdings" panose="05000000000000000000" pitchFamily="2" charset="2"/>
              </a:rPr>
              <a:t>i</a:t>
            </a:r>
            <a:r>
              <a:rPr lang="es-ES_tradnl" dirty="0" smtClean="0">
                <a:sym typeface="Wingdings" panose="05000000000000000000" pitchFamily="2" charset="2"/>
              </a:rPr>
              <a:t>nput[</a:t>
            </a:r>
            <a:r>
              <a:rPr lang="es-ES_tradnl" dirty="0" err="1" smtClean="0">
                <a:sym typeface="Wingdings" panose="05000000000000000000" pitchFamily="2" charset="2"/>
              </a:rPr>
              <a:t>name</a:t>
            </a:r>
            <a:r>
              <a:rPr lang="es-ES_tradnl" dirty="0" smtClean="0">
                <a:sym typeface="Wingdings" panose="05000000000000000000" pitchFamily="2" charset="2"/>
              </a:rPr>
              <a:t>=“</a:t>
            </a:r>
            <a:r>
              <a:rPr lang="es-ES_tradnl" dirty="0" err="1" smtClean="0">
                <a:sym typeface="Wingdings" panose="05000000000000000000" pitchFamily="2" charset="2"/>
              </a:rPr>
              <a:t>mobile</a:t>
            </a:r>
            <a:r>
              <a:rPr lang="es-ES_tradnl" dirty="0" smtClean="0">
                <a:sym typeface="Wingdings" panose="05000000000000000000" pitchFamily="2" charset="2"/>
              </a:rPr>
              <a:t>”]  </a:t>
            </a:r>
            <a:r>
              <a:rPr lang="es-ES_tradnl" dirty="0" err="1" smtClean="0">
                <a:sym typeface="Wingdings" panose="05000000000000000000" pitchFamily="2" charset="2"/>
              </a:rPr>
              <a:t>attribute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li:first-child</a:t>
            </a:r>
            <a:r>
              <a:rPr lang="es-ES_tradnl" dirty="0" smtClean="0">
                <a:sym typeface="Wingdings" panose="05000000000000000000" pitchFamily="2" charset="2"/>
              </a:rPr>
              <a:t>  </a:t>
            </a:r>
            <a:r>
              <a:rPr lang="es-ES_tradnl" dirty="0" err="1" smtClean="0">
                <a:sym typeface="Wingdings" panose="05000000000000000000" pitchFamily="2" charset="2"/>
              </a:rPr>
              <a:t>first</a:t>
            </a:r>
            <a:r>
              <a:rPr lang="es-ES_tradnl" dirty="0" smtClean="0">
                <a:sym typeface="Wingdings" panose="05000000000000000000" pitchFamily="2" charset="2"/>
              </a:rPr>
              <a:t> </a:t>
            </a:r>
            <a:r>
              <a:rPr lang="es-ES_tradnl" dirty="0" err="1" smtClean="0">
                <a:sym typeface="Wingdings" panose="05000000000000000000" pitchFamily="2" charset="2"/>
              </a:rPr>
              <a:t>child</a:t>
            </a:r>
            <a:r>
              <a:rPr lang="es-ES_tradnl" dirty="0" smtClean="0">
                <a:sym typeface="Wingdings" panose="05000000000000000000" pitchFamily="2" charset="2"/>
              </a:rPr>
              <a:t> selector</a:t>
            </a:r>
          </a:p>
          <a:p>
            <a:r>
              <a:rPr lang="es-ES_tradnl" dirty="0" err="1" smtClean="0">
                <a:sym typeface="Wingdings" panose="05000000000000000000" pitchFamily="2" charset="2"/>
              </a:rPr>
              <a:t>li:nth-child</a:t>
            </a:r>
            <a:r>
              <a:rPr lang="es-ES_tradnl" dirty="0" smtClean="0">
                <a:sym typeface="Wingdings" panose="05000000000000000000" pitchFamily="2" charset="2"/>
              </a:rPr>
              <a:t>(2n+1)  selector de impares</a:t>
            </a:r>
          </a:p>
          <a:p>
            <a:r>
              <a:rPr lang="es-ES_tradnl" dirty="0" smtClean="0">
                <a:sym typeface="Wingdings" panose="05000000000000000000" pitchFamily="2" charset="2"/>
              </a:rPr>
              <a:t>Selectores </a:t>
            </a:r>
            <a:r>
              <a:rPr lang="es-ES_tradnl" dirty="0" err="1" smtClean="0">
                <a:sym typeface="Wingdings" panose="05000000000000000000" pitchFamily="2" charset="2"/>
              </a:rPr>
              <a:t>pseudo</a:t>
            </a:r>
            <a:r>
              <a:rPr lang="es-ES_tradnl" dirty="0" smtClean="0">
                <a:sym typeface="Wingdings" panose="05000000000000000000" pitchFamily="2" charset="2"/>
              </a:rPr>
              <a:t> dinámicos (:</a:t>
            </a:r>
            <a:r>
              <a:rPr lang="es-ES_tradnl" dirty="0" err="1" smtClean="0">
                <a:sym typeface="Wingdings" panose="05000000000000000000" pitchFamily="2" charset="2"/>
              </a:rPr>
              <a:t>hover</a:t>
            </a:r>
            <a:r>
              <a:rPr lang="es-ES_tradnl" dirty="0" smtClean="0">
                <a:sym typeface="Wingdings" panose="05000000000000000000" pitchFamily="2" charset="2"/>
              </a:rPr>
              <a:t>, :</a:t>
            </a:r>
            <a:r>
              <a:rPr lang="es-ES_tradnl" dirty="0" err="1" smtClean="0">
                <a:sym typeface="Wingdings" panose="05000000000000000000" pitchFamily="2" charset="2"/>
              </a:rPr>
              <a:t>focus</a:t>
            </a:r>
            <a:r>
              <a:rPr lang="es-ES_tradnl" dirty="0" smtClean="0">
                <a:sym typeface="Wingdings" panose="05000000000000000000" pitchFamily="2" charset="2"/>
              </a:rPr>
              <a:t>, :active…)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0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Prioridad de selectores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04418"/>
              </p:ext>
            </p:extLst>
          </p:nvPr>
        </p:nvGraphicFramePr>
        <p:xfrm>
          <a:off x="1205735" y="1599345"/>
          <a:ext cx="9172154" cy="4305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65"/>
                <a:gridCol w="1025727"/>
                <a:gridCol w="670359"/>
                <a:gridCol w="1103180"/>
                <a:gridCol w="1742726"/>
                <a:gridCol w="1525697"/>
              </a:tblGrid>
              <a:tr h="539135"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selector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style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smtClean="0"/>
                        <a:t>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class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attribute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2400" dirty="0" err="1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*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0000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0002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</a:t>
                      </a:r>
                      <a:r>
                        <a:rPr lang="es-ES_tradnl" sz="2400" dirty="0" err="1" smtClean="0"/>
                        <a:t>a.color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0012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.</a:t>
                      </a:r>
                      <a:r>
                        <a:rPr lang="es-ES_tradnl" sz="2400" dirty="0" err="1" smtClean="0"/>
                        <a:t>text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0021</a:t>
                      </a:r>
                      <a:endParaRPr lang="en-US" sz="2400" dirty="0"/>
                    </a:p>
                  </a:txBody>
                  <a:tcPr anchor="ctr"/>
                </a:tc>
              </a:tr>
              <a:tr h="539135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smtClean="0"/>
                        <a:t>div .color p #</a:t>
                      </a:r>
                      <a:r>
                        <a:rPr lang="es-ES_tradnl" sz="2400" dirty="0" err="1" smtClean="0"/>
                        <a:t>news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0112</a:t>
                      </a:r>
                      <a:endParaRPr lang="en-US" sz="2400" dirty="0"/>
                    </a:p>
                  </a:txBody>
                  <a:tcPr anchor="ctr"/>
                </a:tc>
              </a:tr>
              <a:tr h="531750">
                <a:tc>
                  <a:txBody>
                    <a:bodyPr/>
                    <a:lstStyle/>
                    <a:p>
                      <a:pPr algn="l"/>
                      <a:r>
                        <a:rPr lang="es-ES_tradnl" sz="2400" dirty="0" err="1" smtClean="0"/>
                        <a:t>style</a:t>
                      </a:r>
                      <a:r>
                        <a:rPr lang="es-ES_tradnl" sz="2400" dirty="0" smtClean="0"/>
                        <a:t>=“”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 smtClean="0"/>
                        <a:t>1000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3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 de caja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1690688"/>
            <a:ext cx="10039350" cy="47291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Margin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305594" y="2265723"/>
            <a:ext cx="7542713" cy="35790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 smtClean="0"/>
              <a:t>Border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3262523" y="2944102"/>
            <a:ext cx="5666953" cy="22223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_tradnl" sz="3200" dirty="0" err="1"/>
              <a:t>Padding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622928" y="3536901"/>
            <a:ext cx="2908043" cy="1036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Content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01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45264" y="295648"/>
            <a:ext cx="6501473" cy="6266705"/>
            <a:chOff x="2256721" y="376159"/>
            <a:chExt cx="6501473" cy="6266705"/>
          </a:xfrm>
        </p:grpSpPr>
        <p:sp>
          <p:nvSpPr>
            <p:cNvPr id="4" name="Oval 3"/>
            <p:cNvSpPr/>
            <p:nvPr/>
          </p:nvSpPr>
          <p:spPr>
            <a:xfrm>
              <a:off x="2256721" y="376159"/>
              <a:ext cx="3819677" cy="3819677"/>
            </a:xfrm>
            <a:prstGeom prst="ellipse">
              <a:avLst/>
            </a:prstGeom>
            <a:solidFill>
              <a:srgbClr val="0070C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HTML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38517" y="376159"/>
              <a:ext cx="3819677" cy="3819677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CSS</a:t>
              </a:r>
              <a:endParaRPr lang="en-US" sz="40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597619" y="2823187"/>
              <a:ext cx="3819677" cy="3819677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sz="40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rPr>
                <a:t>JavaScript</a:t>
              </a:r>
              <a:endParaRPr lang="en-US" sz="2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226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Esquema de posicionamiento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s</a:t>
            </a:r>
            <a:r>
              <a:rPr lang="es-ES_tradnl" dirty="0" err="1" smtClean="0"/>
              <a:t>tatic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r</a:t>
            </a:r>
            <a:r>
              <a:rPr lang="es-ES_tradnl" dirty="0" err="1" smtClean="0"/>
              <a:t>elative</a:t>
            </a:r>
            <a:endParaRPr lang="es-ES_tradnl" dirty="0" smtClean="0"/>
          </a:p>
          <a:p>
            <a:r>
              <a:rPr lang="es-ES_tradnl" dirty="0" err="1"/>
              <a:t>a</a:t>
            </a:r>
            <a:r>
              <a:rPr lang="es-ES_tradnl" dirty="0" err="1" smtClean="0"/>
              <a:t>bsolute</a:t>
            </a:r>
            <a:endParaRPr lang="es-ES_tradnl" dirty="0" smtClean="0"/>
          </a:p>
          <a:p>
            <a:r>
              <a:rPr lang="es-ES_tradnl" dirty="0" err="1" smtClean="0"/>
              <a:t>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9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n</a:t>
            </a:r>
            <a:r>
              <a:rPr lang="es-ES_tradnl" dirty="0" err="1" smtClean="0"/>
              <a:t>one</a:t>
            </a:r>
            <a:r>
              <a:rPr lang="es-ES_tradnl" dirty="0" smtClean="0"/>
              <a:t> (default)</a:t>
            </a:r>
          </a:p>
          <a:p>
            <a:r>
              <a:rPr lang="es-ES_tradnl" dirty="0" err="1"/>
              <a:t>l</a:t>
            </a:r>
            <a:r>
              <a:rPr lang="es-ES_tradnl" dirty="0" err="1" smtClean="0"/>
              <a:t>eft</a:t>
            </a:r>
            <a:endParaRPr lang="es-ES_tradnl" dirty="0" smtClean="0"/>
          </a:p>
          <a:p>
            <a:r>
              <a:rPr lang="es-ES_tradnl" dirty="0" err="1"/>
              <a:t>r</a:t>
            </a:r>
            <a:r>
              <a:rPr lang="es-ES_tradnl" dirty="0" err="1" smtClean="0"/>
              <a:t>ight</a:t>
            </a:r>
            <a:endParaRPr lang="es-ES_tradnl" dirty="0" smtClean="0"/>
          </a:p>
          <a:p>
            <a:r>
              <a:rPr lang="es-ES_tradnl" dirty="0" err="1" smtClean="0"/>
              <a:t>clear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745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Clearfix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.</a:t>
            </a:r>
            <a:r>
              <a:rPr lang="es-ES_tradnl" dirty="0" err="1" smtClean="0"/>
              <a:t>clearfix:after</a:t>
            </a:r>
            <a:r>
              <a:rPr lang="es-ES_tradnl" dirty="0" smtClean="0"/>
              <a:t> {</a:t>
            </a:r>
          </a:p>
          <a:p>
            <a:pPr marL="0" indent="0">
              <a:buNone/>
            </a:pPr>
            <a:r>
              <a:rPr lang="es-ES_tradnl" dirty="0" smtClean="0"/>
              <a:t>	</a:t>
            </a:r>
            <a:r>
              <a:rPr lang="es-ES_tradnl" dirty="0" err="1" smtClean="0"/>
              <a:t>content</a:t>
            </a:r>
            <a:r>
              <a:rPr lang="es-ES_tradnl" dirty="0" smtClean="0"/>
              <a:t>: ”.”;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visibility</a:t>
            </a:r>
            <a:r>
              <a:rPr lang="es-ES_tradnl" dirty="0" smtClean="0"/>
              <a:t>: </a:t>
            </a:r>
            <a:r>
              <a:rPr lang="es-ES_tradnl" dirty="0" err="1" smtClean="0"/>
              <a:t>hidden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display</a:t>
            </a:r>
            <a:r>
              <a:rPr lang="es-ES_tradnl" dirty="0" smtClean="0"/>
              <a:t>: block;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font-size</a:t>
            </a:r>
            <a:r>
              <a:rPr lang="es-ES_tradnl" dirty="0" smtClean="0"/>
              <a:t>: 0;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clear</a:t>
            </a:r>
            <a:r>
              <a:rPr lang="es-ES_tradnl" dirty="0" smtClean="0"/>
              <a:t>: </a:t>
            </a:r>
            <a:r>
              <a:rPr lang="es-ES_tradnl" dirty="0" err="1" smtClean="0"/>
              <a:t>both</a:t>
            </a:r>
            <a:r>
              <a:rPr lang="es-ES_tradnl" dirty="0" smtClean="0"/>
              <a:t>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err="1" smtClean="0"/>
              <a:t>height</a:t>
            </a:r>
            <a:r>
              <a:rPr lang="es-ES_tradnl" dirty="0" smtClean="0"/>
              <a:t>: 0;</a:t>
            </a:r>
            <a:endParaRPr lang="es-ES_tradnl" dirty="0"/>
          </a:p>
          <a:p>
            <a:pPr marL="0" indent="0">
              <a:buNone/>
            </a:pPr>
            <a:r>
              <a:rPr lang="es-ES_tradnl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74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CSS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Media </a:t>
            </a:r>
            <a:r>
              <a:rPr lang="es-ES_tradnl" dirty="0" err="1" smtClean="0"/>
              <a:t>Queries</a:t>
            </a:r>
            <a:endParaRPr lang="es-ES_tradnl" dirty="0" smtClean="0"/>
          </a:p>
          <a:p>
            <a:r>
              <a:rPr lang="es-ES_tradnl" dirty="0" smtClean="0"/>
              <a:t>Soporte para</a:t>
            </a:r>
          </a:p>
          <a:p>
            <a:pPr lvl="1"/>
            <a:r>
              <a:rPr lang="es-ES_tradnl" dirty="0" err="1" smtClean="0"/>
              <a:t>Animations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Transitions</a:t>
            </a:r>
            <a:endParaRPr lang="es-ES_tradnl" dirty="0" smtClean="0"/>
          </a:p>
          <a:p>
            <a:pPr lvl="1"/>
            <a:r>
              <a:rPr lang="es-ES_tradnl" dirty="0" err="1" smtClean="0"/>
              <a:t>Transformations</a:t>
            </a:r>
            <a:r>
              <a:rPr lang="es-ES_tradnl" dirty="0" smtClean="0"/>
              <a:t> (2d y 3d)</a:t>
            </a:r>
          </a:p>
          <a:p>
            <a:pPr lvl="1"/>
            <a:r>
              <a:rPr lang="es-ES_tradnl" dirty="0" err="1" smtClean="0"/>
              <a:t>Gradients</a:t>
            </a:r>
            <a:endParaRPr lang="es-ES_tradnl" dirty="0" smtClean="0"/>
          </a:p>
          <a:p>
            <a:r>
              <a:rPr lang="es-ES_tradnl" dirty="0" smtClean="0"/>
              <a:t>Web </a:t>
            </a:r>
            <a:r>
              <a:rPr lang="es-ES_tradnl" dirty="0" err="1" smtClean="0"/>
              <a:t>Fonts</a:t>
            </a:r>
            <a:endParaRPr lang="es-ES_tradnl" dirty="0" smtClean="0"/>
          </a:p>
          <a:p>
            <a:r>
              <a:rPr lang="es-ES_tradnl" dirty="0" err="1" smtClean="0"/>
              <a:t>Pseudo</a:t>
            </a:r>
            <a:r>
              <a:rPr lang="es-ES_tradnl" dirty="0" smtClean="0"/>
              <a:t> clases y </a:t>
            </a:r>
            <a:r>
              <a:rPr lang="es-ES_tradnl" dirty="0" err="1" smtClean="0"/>
              <a:t>pseudo</a:t>
            </a:r>
            <a:r>
              <a:rPr lang="es-ES_tradnl" dirty="0" smtClean="0"/>
              <a:t> elementos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http://www.getskeleton.com/</a:t>
            </a:r>
            <a:endParaRPr lang="es-ES_tradnl" dirty="0"/>
          </a:p>
          <a:p>
            <a:r>
              <a:rPr lang="en-US" dirty="0" smtClean="0">
                <a:hlinkClick r:id="rId4"/>
              </a:rPr>
              <a:t>http://twitter.github.io/bootstrap/</a:t>
            </a:r>
            <a:endParaRPr lang="es-ES_tradnl" dirty="0"/>
          </a:p>
          <a:p>
            <a:r>
              <a:rPr lang="en-US" dirty="0">
                <a:hlinkClick r:id="rId5"/>
              </a:rPr>
              <a:t>http://foundation.zurb.com</a:t>
            </a:r>
            <a:r>
              <a:rPr lang="en-US" dirty="0" smtClean="0">
                <a:hlinkClick r:id="rId5"/>
              </a:rPr>
              <a:t>/</a:t>
            </a:r>
            <a:endParaRPr lang="es-ES_tradnl" dirty="0"/>
          </a:p>
          <a:p>
            <a:r>
              <a:rPr lang="en-US" dirty="0">
                <a:hlinkClick r:id="rId6"/>
              </a:rPr>
              <a:t>http://purecss.io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http://960.gs</a:t>
            </a:r>
            <a:r>
              <a:rPr lang="en-US" dirty="0" smtClean="0">
                <a:hlinkClick r:id="rId7"/>
              </a:rPr>
              <a:t>/</a:t>
            </a:r>
            <a:endParaRPr lang="es-ES_tradnl" dirty="0"/>
          </a:p>
          <a:p>
            <a:r>
              <a:rPr lang="en-US" dirty="0">
                <a:hlinkClick r:id="rId8"/>
              </a:rPr>
              <a:t>http://unsemantic.com/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Scaffolding</a:t>
            </a:r>
            <a:endParaRPr lang="es-ES_tradnl" dirty="0" smtClean="0"/>
          </a:p>
          <a:p>
            <a:pPr lvl="1"/>
            <a:r>
              <a:rPr lang="es-ES_tradnl" dirty="0" err="1" smtClean="0"/>
              <a:t>Grid</a:t>
            </a:r>
            <a:r>
              <a:rPr lang="es-ES_tradnl" dirty="0" smtClean="0"/>
              <a:t> </a:t>
            </a:r>
            <a:r>
              <a:rPr lang="es-ES_tradnl" dirty="0" err="1" smtClean="0"/>
              <a:t>system</a:t>
            </a:r>
            <a:r>
              <a:rPr lang="es-ES_tradnl" dirty="0" smtClean="0"/>
              <a:t>: 12 columnas</a:t>
            </a:r>
          </a:p>
          <a:p>
            <a:pPr lvl="1"/>
            <a:r>
              <a:rPr lang="es-ES_tradnl" dirty="0" err="1" smtClean="0"/>
              <a:t>Layouts</a:t>
            </a:r>
            <a:endParaRPr lang="es-ES_tradnl" dirty="0" smtClean="0"/>
          </a:p>
          <a:p>
            <a:pPr lvl="1"/>
            <a:r>
              <a:rPr lang="es-ES_tradnl" dirty="0" err="1" smtClean="0"/>
              <a:t>Responsive</a:t>
            </a:r>
            <a:r>
              <a:rPr lang="es-ES_tradnl" dirty="0" smtClean="0"/>
              <a:t> </a:t>
            </a:r>
            <a:r>
              <a:rPr lang="es-ES_tradnl" dirty="0" err="1" smtClean="0"/>
              <a:t>design</a:t>
            </a:r>
            <a:endParaRPr lang="es-ES_tradnl" dirty="0" smtClean="0"/>
          </a:p>
          <a:p>
            <a:r>
              <a:rPr lang="es-ES_tradnl" dirty="0" smtClean="0"/>
              <a:t>Base </a:t>
            </a:r>
            <a:r>
              <a:rPr lang="es-ES_tradnl" dirty="0" err="1" smtClean="0"/>
              <a:t>css</a:t>
            </a:r>
            <a:endParaRPr lang="es-ES_tradnl" dirty="0" smtClean="0"/>
          </a:p>
          <a:p>
            <a:pPr lvl="1"/>
            <a:r>
              <a:rPr lang="es-ES_tradnl" dirty="0" err="1" smtClean="0"/>
              <a:t>Tag</a:t>
            </a:r>
            <a:r>
              <a:rPr lang="es-ES_tradnl" dirty="0" smtClean="0"/>
              <a:t> </a:t>
            </a:r>
            <a:r>
              <a:rPr lang="es-ES_tradnl" dirty="0" err="1"/>
              <a:t>c</a:t>
            </a:r>
            <a:r>
              <a:rPr lang="es-ES_tradnl" dirty="0" err="1" smtClean="0"/>
              <a:t>ode</a:t>
            </a:r>
            <a:r>
              <a:rPr lang="es-ES_tradnl" dirty="0" smtClean="0"/>
              <a:t>, Tablas, </a:t>
            </a:r>
            <a:r>
              <a:rPr lang="es-ES_tradnl" dirty="0" err="1" smtClean="0"/>
              <a:t>forms</a:t>
            </a:r>
            <a:r>
              <a:rPr lang="es-ES_tradnl" dirty="0" smtClean="0"/>
              <a:t>, botones, imágenes e iconos</a:t>
            </a:r>
          </a:p>
          <a:p>
            <a:r>
              <a:rPr lang="es-ES_tradnl" dirty="0" smtClean="0"/>
              <a:t>Componentes</a:t>
            </a:r>
          </a:p>
          <a:p>
            <a:pPr lvl="1"/>
            <a:r>
              <a:rPr lang="es-ES_tradnl" dirty="0" smtClean="0"/>
              <a:t>Grupos de botones, </a:t>
            </a:r>
            <a:r>
              <a:rPr lang="es-ES_tradnl" dirty="0" err="1" smtClean="0"/>
              <a:t>tabs</a:t>
            </a:r>
            <a:r>
              <a:rPr lang="es-ES_tradnl" dirty="0" smtClean="0"/>
              <a:t>, </a:t>
            </a:r>
            <a:r>
              <a:rPr lang="es-ES_tradnl" dirty="0" err="1" smtClean="0"/>
              <a:t>nav</a:t>
            </a:r>
            <a:r>
              <a:rPr lang="es-ES_tradnl" dirty="0" smtClean="0"/>
              <a:t> bar, </a:t>
            </a:r>
            <a:r>
              <a:rPr lang="es-ES_tradnl" dirty="0" err="1" smtClean="0"/>
              <a:t>dropdowns</a:t>
            </a:r>
            <a:r>
              <a:rPr lang="es-ES_tradnl" dirty="0" smtClean="0"/>
              <a:t>, </a:t>
            </a:r>
            <a:r>
              <a:rPr lang="es-ES_tradnl" dirty="0" err="1" smtClean="0"/>
              <a:t>alerts</a:t>
            </a:r>
            <a:r>
              <a:rPr lang="es-ES_tradnl" dirty="0" smtClean="0"/>
              <a:t>, </a:t>
            </a:r>
            <a:r>
              <a:rPr lang="es-ES_tradnl" dirty="0" err="1" smtClean="0"/>
              <a:t>progress</a:t>
            </a:r>
            <a:r>
              <a:rPr lang="es-ES_tradnl" dirty="0" smtClean="0"/>
              <a:t> bar, paginación,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 </a:t>
            </a:r>
            <a:r>
              <a:rPr lang="es-ES_tradnl" dirty="0" err="1" smtClean="0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59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Preprocesadores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Less</a:t>
            </a:r>
            <a:r>
              <a:rPr lang="es-ES_tradnl" dirty="0" smtClean="0"/>
              <a:t> (</a:t>
            </a:r>
            <a:r>
              <a:rPr lang="en-US" dirty="0">
                <a:hlinkClick r:id="rId2"/>
              </a:rPr>
              <a:t>http://lesscss.org/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Sass</a:t>
            </a:r>
            <a:r>
              <a:rPr lang="es-ES_tradnl" dirty="0" smtClean="0"/>
              <a:t> (</a:t>
            </a:r>
            <a:r>
              <a:rPr lang="en-US" dirty="0">
                <a:hlinkClick r:id="rId3"/>
              </a:rPr>
              <a:t>http://sass-lang.com/</a:t>
            </a:r>
            <a:r>
              <a:rPr lang="es-ES_tradnl" dirty="0" smtClean="0"/>
              <a:t>)</a:t>
            </a:r>
          </a:p>
          <a:p>
            <a:r>
              <a:rPr lang="es-ES_tradnl" dirty="0" err="1" smtClean="0"/>
              <a:t>Compass</a:t>
            </a:r>
            <a:r>
              <a:rPr lang="es-ES_tradnl" dirty="0" smtClean="0"/>
              <a:t> (</a:t>
            </a:r>
            <a:r>
              <a:rPr lang="en-US" dirty="0">
                <a:hlinkClick r:id="rId4"/>
              </a:rPr>
              <a:t>http://compass-style.org/</a:t>
            </a:r>
            <a:r>
              <a:rPr lang="es-ES_trad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56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Recursos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https://</a:t>
            </a:r>
            <a:r>
              <a:rPr lang="es-ES_tradnl" dirty="0" smtClean="0">
                <a:hlinkClick r:id="rId2"/>
              </a:rPr>
              <a:t>developer.mozilla.org/en-US/docs/Web/HTML</a:t>
            </a:r>
            <a:endParaRPr lang="es-ES_tradnl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://developer.mozilla.org/en-US/docs/Web/CSS</a:t>
            </a:r>
            <a:endParaRPr lang="es-ES_tradnl" dirty="0" smtClean="0"/>
          </a:p>
          <a:p>
            <a:r>
              <a:rPr lang="en-US" dirty="0">
                <a:hlinkClick r:id="rId4"/>
              </a:rPr>
              <a:t>http://www.w3.org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http://validator.w3.org/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www.codecademy.com/tracks/web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http://www.w3schools.com/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079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15" y="450366"/>
            <a:ext cx="3819677" cy="3819677"/>
          </a:xfrm>
          <a:prstGeom prst="ellipse">
            <a:avLst/>
          </a:prstGeom>
          <a:solidFill>
            <a:srgbClr val="007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HTML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8095988" y="450366"/>
            <a:ext cx="3819677" cy="3819677"/>
          </a:xfrm>
          <a:prstGeom prst="ellipse">
            <a:avLst/>
          </a:prstGeom>
          <a:solidFill>
            <a:srgbClr val="92D05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JavaScript</a:t>
            </a:r>
            <a:endParaRPr lang="en-US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27279" y="4692618"/>
            <a:ext cx="2608891" cy="896977"/>
          </a:xfrm>
          <a:prstGeom prst="wedgeRoundRectCallout">
            <a:avLst>
              <a:gd name="adj1" fmla="val 10965"/>
              <a:gd name="adj2" fmla="val -12556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Estructura</a:t>
            </a:r>
            <a:endParaRPr lang="en-US" sz="3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973159" y="4692618"/>
            <a:ext cx="3819677" cy="896977"/>
          </a:xfrm>
          <a:prstGeom prst="wedgeRoundRectCallout">
            <a:avLst>
              <a:gd name="adj1" fmla="val 11724"/>
              <a:gd name="adj2" fmla="val -12556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Comportamiento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4170351" y="450365"/>
            <a:ext cx="3819677" cy="3819678"/>
          </a:xfrm>
          <a:prstGeom prst="ellipse">
            <a:avLst/>
          </a:prstGeom>
          <a:solidFill>
            <a:schemeClr val="accent2">
              <a:alpha val="50196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4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CSS</a:t>
            </a:r>
            <a:endParaRPr lang="en-US" sz="3200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076285" y="4647769"/>
            <a:ext cx="3156758" cy="986675"/>
          </a:xfrm>
          <a:prstGeom prst="wedgeRoundRectCallout">
            <a:avLst>
              <a:gd name="adj1" fmla="val 16694"/>
              <a:gd name="adj2" fmla="val -12610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Presentación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20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83347" y="903703"/>
            <a:ext cx="6625306" cy="5052961"/>
            <a:chOff x="2783347" y="947772"/>
            <a:chExt cx="6625306" cy="5052961"/>
          </a:xfrm>
        </p:grpSpPr>
        <p:grpSp>
          <p:nvGrpSpPr>
            <p:cNvPr id="21" name="Group 20"/>
            <p:cNvGrpSpPr/>
            <p:nvPr/>
          </p:nvGrpSpPr>
          <p:grpSpPr>
            <a:xfrm>
              <a:off x="2783347" y="1530179"/>
              <a:ext cx="6625306" cy="3885779"/>
              <a:chOff x="1971523" y="772523"/>
              <a:chExt cx="6625306" cy="3885779"/>
            </a:xfrm>
          </p:grpSpPr>
          <p:pic>
            <p:nvPicPr>
              <p:cNvPr id="102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617407" y="772523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71523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710352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449181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3.bp.blogspot.com/-sY7whMXT83o/UECGK-oSdeI/AAAAAAAAABM/-OXkkmppfvE/s1600/text-fil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7188009" y="3249482"/>
                <a:ext cx="1408820" cy="1408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Elbow Connector 9"/>
              <p:cNvCxnSpPr>
                <a:stCxn id="5" idx="2"/>
                <a:endCxn id="1026" idx="0"/>
              </p:cNvCxnSpPr>
              <p:nvPr/>
            </p:nvCxnSpPr>
            <p:spPr>
              <a:xfrm rot="5400000" flipH="1" flipV="1">
                <a:off x="3464806" y="1392471"/>
                <a:ext cx="1068139" cy="264588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Elbow Connector 11"/>
              <p:cNvCxnSpPr>
                <a:stCxn id="6" idx="2"/>
                <a:endCxn id="1026" idx="0"/>
              </p:cNvCxnSpPr>
              <p:nvPr/>
            </p:nvCxnSpPr>
            <p:spPr>
              <a:xfrm rot="5400000" flipH="1" flipV="1">
                <a:off x="4334220" y="2261886"/>
                <a:ext cx="1068139" cy="907055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8" idx="2"/>
                <a:endCxn id="1026" idx="0"/>
              </p:cNvCxnSpPr>
              <p:nvPr/>
            </p:nvCxnSpPr>
            <p:spPr>
              <a:xfrm rot="16200000" flipV="1">
                <a:off x="5203635" y="2299526"/>
                <a:ext cx="1068139" cy="831774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>
                <a:stCxn id="9" idx="2"/>
                <a:endCxn id="1026" idx="0"/>
              </p:cNvCxnSpPr>
              <p:nvPr/>
            </p:nvCxnSpPr>
            <p:spPr>
              <a:xfrm rot="16200000" flipV="1">
                <a:off x="6073049" y="1430112"/>
                <a:ext cx="1068139" cy="257060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605668" y="947772"/>
              <a:ext cx="305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3200" dirty="0" smtClean="0">
                  <a:solidFill>
                    <a:srgbClr val="C00000"/>
                  </a:solidFill>
                </a:rPr>
                <a:t>CSS / JavaScript</a:t>
              </a:r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04905" y="5415958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733" y="5415957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82563" y="5415956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121391" y="5415955"/>
              <a:ext cx="1165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dirty="0" smtClean="0">
                  <a:solidFill>
                    <a:schemeClr val="accent6">
                      <a:lumMod val="75000"/>
                    </a:schemeClr>
                  </a:solidFill>
                </a:rPr>
                <a:t>HTML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29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288" y="3217286"/>
            <a:ext cx="2885501" cy="1611638"/>
          </a:xfrm>
        </p:spPr>
        <p:txBody>
          <a:bodyPr/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155418" y="2121328"/>
            <a:ext cx="2175831" cy="1010377"/>
          </a:xfrm>
          <a:prstGeom prst="wedgeRoundRectCallout">
            <a:avLst>
              <a:gd name="adj1" fmla="val -78555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Apertura</a:t>
            </a:r>
            <a:endParaRPr lang="en-US" sz="3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100335" y="4828924"/>
            <a:ext cx="1779225" cy="1010377"/>
          </a:xfrm>
          <a:prstGeom prst="wedgeRoundRectCallout">
            <a:avLst>
              <a:gd name="adj1" fmla="val -78555"/>
              <a:gd name="adj2" fmla="val -70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Cierre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300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802" y="3217284"/>
            <a:ext cx="4516567" cy="161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&lt;etiqueta </a:t>
            </a:r>
            <a:r>
              <a:rPr lang="es-ES_tradnl" b="1" dirty="0" smtClean="0">
                <a:solidFill>
                  <a:schemeClr val="accent2"/>
                </a:solidFill>
              </a:rPr>
              <a:t>atributo</a:t>
            </a:r>
            <a:r>
              <a:rPr lang="es-ES_tradnl" dirty="0" smtClean="0">
                <a:solidFill>
                  <a:schemeClr val="accent2"/>
                </a:solidFill>
              </a:rPr>
              <a:t>=“</a:t>
            </a:r>
            <a:r>
              <a:rPr lang="es-ES_tradnl" b="1" dirty="0" smtClean="0">
                <a:solidFill>
                  <a:schemeClr val="accent2"/>
                </a:solidFill>
              </a:rPr>
              <a:t>valor</a:t>
            </a:r>
            <a:r>
              <a:rPr lang="es-ES_tradnl" dirty="0" smtClean="0">
                <a:solidFill>
                  <a:schemeClr val="accent2"/>
                </a:solidFill>
              </a:rPr>
              <a:t>”&gt;</a:t>
            </a:r>
          </a:p>
          <a:p>
            <a:pPr marL="0" indent="0">
              <a:buNone/>
            </a:pPr>
            <a:r>
              <a:rPr lang="es-ES_tradnl" dirty="0"/>
              <a:t>	</a:t>
            </a:r>
            <a:r>
              <a:rPr lang="es-ES_tradnl" dirty="0" smtClean="0">
                <a:solidFill>
                  <a:srgbClr val="00B050"/>
                </a:solidFill>
              </a:rPr>
              <a:t>contenido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accent2"/>
                </a:solidFill>
              </a:rPr>
              <a:t>&lt;/etiqueta</a:t>
            </a:r>
            <a:r>
              <a:rPr lang="es-ES_tradnl" dirty="0">
                <a:solidFill>
                  <a:schemeClr val="accent2"/>
                </a:solidFill>
              </a:rPr>
              <a:t>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552226" y="2060940"/>
            <a:ext cx="2175831" cy="1010377"/>
          </a:xfrm>
          <a:prstGeom prst="wedgeRoundRectCallout">
            <a:avLst>
              <a:gd name="adj1" fmla="val -69833"/>
              <a:gd name="adj2" fmla="val 59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200" dirty="0" smtClean="0"/>
              <a:t>Atributo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33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Class</a:t>
            </a:r>
            <a:r>
              <a:rPr lang="es-ES_tradnl" dirty="0" smtClean="0"/>
              <a:t> vs 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600" dirty="0" err="1" smtClean="0"/>
              <a:t>Class</a:t>
            </a:r>
            <a:r>
              <a:rPr lang="es-ES_tradnl" sz="3600" dirty="0" smtClean="0"/>
              <a:t> == muchas veces</a:t>
            </a:r>
          </a:p>
          <a:p>
            <a:pPr lvl="1"/>
            <a:r>
              <a:rPr lang="es-ES_tradnl" sz="3200" dirty="0" smtClean="0"/>
              <a:t>Reutilización</a:t>
            </a:r>
          </a:p>
          <a:p>
            <a:pPr marL="457200" lvl="1" indent="0">
              <a:buNone/>
            </a:pPr>
            <a:endParaRPr lang="es-ES_tradnl" sz="3200" dirty="0" smtClean="0"/>
          </a:p>
          <a:p>
            <a:r>
              <a:rPr lang="es-ES_tradnl" sz="3600" dirty="0" smtClean="0"/>
              <a:t>Id == solo una vez</a:t>
            </a:r>
          </a:p>
          <a:p>
            <a:pPr lvl="1"/>
            <a:r>
              <a:rPr lang="es-ES_tradnl" sz="3200" dirty="0" smtClean="0"/>
              <a:t>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5801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básica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smtClean="0"/>
              <a:t>&lt;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rgbClr val="00B05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&lt;/</a:t>
            </a:r>
            <a:r>
              <a:rPr lang="es-ES_tradnl" dirty="0" err="1" smtClean="0">
                <a:solidFill>
                  <a:schemeClr val="accent2">
                    <a:lumMod val="75000"/>
                  </a:schemeClr>
                </a:solidFill>
              </a:rPr>
              <a:t>body</a:t>
            </a:r>
            <a:r>
              <a:rPr lang="es-ES_tradnl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s-ES_tradnl" dirty="0" smtClean="0"/>
              <a:t>&lt;/</a:t>
            </a:r>
            <a:r>
              <a:rPr lang="es-ES_tradnl" dirty="0" err="1" smtClean="0"/>
              <a:t>html</a:t>
            </a:r>
            <a:r>
              <a:rPr lang="es-ES_tradnl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6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913</Words>
  <Application>Microsoft Office PowerPoint</Application>
  <PresentationFormat>Widescreen</PresentationFormat>
  <Paragraphs>286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HTML + CSS</vt:lpstr>
      <vt:lpstr>HTML: HyperText Markup Language</vt:lpstr>
      <vt:lpstr>PowerPoint Presentation</vt:lpstr>
      <vt:lpstr>PowerPoint Presentation</vt:lpstr>
      <vt:lpstr>PowerPoint Presentation</vt:lpstr>
      <vt:lpstr>Sintaxis HTML</vt:lpstr>
      <vt:lpstr>Sintaxis HTML</vt:lpstr>
      <vt:lpstr>Class vs Id</vt:lpstr>
      <vt:lpstr>Estructura básica</vt:lpstr>
      <vt:lpstr>Block vs inline</vt:lpstr>
      <vt:lpstr>Elementos Básicos body</vt:lpstr>
      <vt:lpstr>Elementos Básicos body</vt:lpstr>
      <vt:lpstr>Elementos básicos Head</vt:lpstr>
      <vt:lpstr>HTML 5</vt:lpstr>
      <vt:lpstr>Nuevos Tags (media)</vt:lpstr>
      <vt:lpstr>Nuevos tags (estructurales)</vt:lpstr>
      <vt:lpstr>PowerPoint Presentation</vt:lpstr>
      <vt:lpstr>Nuevos tags (semánticos)</vt:lpstr>
      <vt:lpstr>Performance e Integración</vt:lpstr>
      <vt:lpstr>Offline y Storage</vt:lpstr>
      <vt:lpstr>Device Access</vt:lpstr>
      <vt:lpstr>Demo HTML 5</vt:lpstr>
      <vt:lpstr>CSS :  Cascading style sheets</vt:lpstr>
      <vt:lpstr>Sintaxis CSS</vt:lpstr>
      <vt:lpstr>Sintaxis CSS</vt:lpstr>
      <vt:lpstr>Sintaxis de selectores</vt:lpstr>
      <vt:lpstr>Selectores 2</vt:lpstr>
      <vt:lpstr>Prioridad de selectores</vt:lpstr>
      <vt:lpstr>Modelo de caja</vt:lpstr>
      <vt:lpstr>Esquema de posicionamiento</vt:lpstr>
      <vt:lpstr>Float</vt:lpstr>
      <vt:lpstr>Clearfix</vt:lpstr>
      <vt:lpstr>CSS 3</vt:lpstr>
      <vt:lpstr>Demo CSS</vt:lpstr>
      <vt:lpstr>Frameworks CSS</vt:lpstr>
      <vt:lpstr>Bootstrap</vt:lpstr>
      <vt:lpstr>Demo Bootstrap</vt:lpstr>
      <vt:lpstr>Preprocesadores CSS</vt:lpstr>
      <vt:lpstr>Recursos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35</cp:revision>
  <cp:lastPrinted>2013-06-13T13:48:27Z</cp:lastPrinted>
  <dcterms:created xsi:type="dcterms:W3CDTF">2013-05-28T01:39:10Z</dcterms:created>
  <dcterms:modified xsi:type="dcterms:W3CDTF">2013-06-16T23:18:28Z</dcterms:modified>
</cp:coreProperties>
</file>