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57" r:id="rId4"/>
    <p:sldId id="259" r:id="rId5"/>
    <p:sldId id="271" r:id="rId6"/>
    <p:sldId id="274" r:id="rId7"/>
    <p:sldId id="258" r:id="rId8"/>
    <p:sldId id="260" r:id="rId9"/>
    <p:sldId id="272" r:id="rId10"/>
    <p:sldId id="275" r:id="rId11"/>
    <p:sldId id="263" r:id="rId12"/>
    <p:sldId id="273" r:id="rId13"/>
    <p:sldId id="265" r:id="rId14"/>
    <p:sldId id="266" r:id="rId15"/>
    <p:sldId id="269" r:id="rId16"/>
    <p:sldId id="267" r:id="rId17"/>
    <p:sldId id="268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D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321" autoAdjust="0"/>
  </p:normalViewPr>
  <p:slideViewPr>
    <p:cSldViewPr>
      <p:cViewPr>
        <p:scale>
          <a:sx n="75" d="100"/>
          <a:sy n="75" d="100"/>
        </p:scale>
        <p:origin x="-102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07/12/2010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</a:t>
            </a:r>
            <a:r>
              <a:rPr lang="en-US" baseline="0" dirty="0" smtClean="0"/>
              <a:t> to Peer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facilmente</a:t>
            </a:r>
            <a:r>
              <a:rPr lang="en-US" baseline="0" dirty="0" smtClean="0"/>
              <a:t> configurable.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12/7/2010</a:t>
            </a:fld>
            <a:endParaRPr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2338" y="708008"/>
            <a:ext cx="7772400" cy="1828800"/>
          </a:xfrm>
        </p:spPr>
        <p:txBody>
          <a:bodyPr>
            <a:normAutofit/>
          </a:bodyPr>
          <a:lstStyle/>
          <a:p>
            <a:r>
              <a:rPr lang="es-ES" sz="8400" dirty="0" smtClean="0"/>
              <a:t>Editor Paralelo</a:t>
            </a:r>
            <a:endParaRPr lang="es-ES" sz="8400" dirty="0"/>
          </a:p>
        </p:txBody>
      </p:sp>
      <p:sp>
        <p:nvSpPr>
          <p:cNvPr id="3" name="2 Subtítul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Trabajo </a:t>
            </a:r>
            <a:r>
              <a:rPr lang="es-ES" dirty="0" smtClean="0"/>
              <a:t>Profesional</a:t>
            </a:r>
          </a:p>
          <a:p>
            <a:r>
              <a:rPr lang="es-ES" dirty="0" smtClean="0"/>
              <a:t>Mauro </a:t>
            </a:r>
            <a:r>
              <a:rPr lang="es-ES" dirty="0" err="1" smtClean="0"/>
              <a:t>Ciancio</a:t>
            </a:r>
            <a:r>
              <a:rPr lang="es-ES" dirty="0" smtClean="0"/>
              <a:t>, Leandro </a:t>
            </a:r>
            <a:r>
              <a:rPr lang="es-ES" dirty="0" err="1" smtClean="0"/>
              <a:t>Gilioli</a:t>
            </a:r>
            <a:endParaRPr lang="es-ES" dirty="0" smtClean="0"/>
          </a:p>
          <a:p>
            <a:r>
              <a:rPr lang="es-ES" dirty="0" smtClean="0"/>
              <a:t>Facultad de Ingeniería - UBA</a:t>
            </a:r>
            <a:endParaRPr lang="es-ES" dirty="0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82" y="1255702"/>
            <a:ext cx="906466" cy="906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14744" y="2254244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(Parallel Editor)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429000"/>
            <a:ext cx="2428892" cy="228601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57550" y="3985990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6736" y="3981598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pSp>
        <p:nvGrpSpPr>
          <p:cNvPr id="3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31730"/>
            <a:ext cx="2428892" cy="22860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91696" y="4088720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pic>
        <p:nvPicPr>
          <p:cNvPr id="20" name="Picture 19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800" y="1701788"/>
            <a:ext cx="428628" cy="4286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358" y="4087818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2D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AR" sz="4000" dirty="0">
              <a:solidFill>
                <a:srgbClr val="0032D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23" descr="mail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01024" y="1714488"/>
            <a:ext cx="433382" cy="433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53240" y="3975104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710" y="4097342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6886" y="388302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≠</a:t>
            </a:r>
            <a:endParaRPr lang="es-AR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C 0.05452 -0.00625 0.1092 -0.01227 0.15 -0.03704 C 0.1908 -0.06181 0.2099 -0.13403 0.24445 -0.14815 C 0.279 -0.16227 0.33681 -0.13149 0.35695 -0.12223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6389 -0.00671 -0.12778 -0.01296 -0.19687 -0.04467 C -0.26597 -0.07662 -0.37517 -0.17268 -0.41441 -0.19097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-0.12222 C 0.42744 -0.10463 0.49792 -0.08704 0.56528 -0.06667 C 0.63264 -0.0463 0.68959 -0.03148 0.76112 -1.85185E-6 " pathEditMode="relative" ptsTypes="a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41 -0.19097 C -0.48489 -0.14375 -0.55521 -0.09653 -0.61441 -0.06505 C -0.67361 -0.03357 -0.74583 -0.00417 -0.76996 -0.00208 " pathEditMode="relative" ptsTypes="aaA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23" grpId="0"/>
      <p:bldP spid="23" grpId="1"/>
      <p:bldP spid="23" grpId="2"/>
      <p:bldP spid="47" grpId="0"/>
      <p:bldP spid="47" grpId="1"/>
      <p:bldP spid="21" grpId="0"/>
      <p:bldP spid="21" grpId="1"/>
      <p:bldP spid="21" grpId="2"/>
      <p:bldP spid="25" grpId="0"/>
      <p:bldP spid="25" grpId="1"/>
      <p:bldP spid="26" grpId="0"/>
      <p:bldP spid="26" grpId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Despliegue: Peer-</a:t>
            </a:r>
            <a:r>
              <a:rPr lang="es-ES" dirty="0" err="1" smtClean="0"/>
              <a:t>To</a:t>
            </a:r>
            <a:r>
              <a:rPr lang="es-ES" dirty="0" smtClean="0"/>
              <a:t>-Peer o Cliente-Servidor.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Arquitectura de la solución</a:t>
            </a:r>
            <a:endParaRPr lang="es-ES"/>
          </a:p>
        </p:txBody>
      </p:sp>
      <p:grpSp>
        <p:nvGrpSpPr>
          <p:cNvPr id="4" name="Group 25"/>
          <p:cNvGrpSpPr/>
          <p:nvPr/>
        </p:nvGrpSpPr>
        <p:grpSpPr>
          <a:xfrm>
            <a:off x="1357290" y="4786322"/>
            <a:ext cx="1643074" cy="672859"/>
            <a:chOff x="642910" y="4813492"/>
            <a:chExt cx="2096788" cy="858661"/>
          </a:xfrm>
        </p:grpSpPr>
        <p:pic>
          <p:nvPicPr>
            <p:cNvPr id="5" name="Picture 4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6" name="Picture 5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grpSp>
        <p:nvGrpSpPr>
          <p:cNvPr id="16" name="Group 25"/>
          <p:cNvGrpSpPr/>
          <p:nvPr/>
        </p:nvGrpSpPr>
        <p:grpSpPr>
          <a:xfrm>
            <a:off x="1349352" y="2813048"/>
            <a:ext cx="1643074" cy="672859"/>
            <a:chOff x="642910" y="4813492"/>
            <a:chExt cx="2096788" cy="858661"/>
          </a:xfrm>
        </p:grpSpPr>
        <p:pic>
          <p:nvPicPr>
            <p:cNvPr id="17" name="Picture 16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18" name="Picture 17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pic>
        <p:nvPicPr>
          <p:cNvPr id="19" name="Picture 18" descr="serv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2505068"/>
            <a:ext cx="1290638" cy="1290638"/>
          </a:xfrm>
          <a:prstGeom prst="rect">
            <a:avLst/>
          </a:prstGeom>
        </p:spPr>
      </p:pic>
      <p:grpSp>
        <p:nvGrpSpPr>
          <p:cNvPr id="20" name="Group 25"/>
          <p:cNvGrpSpPr/>
          <p:nvPr/>
        </p:nvGrpSpPr>
        <p:grpSpPr>
          <a:xfrm>
            <a:off x="4808538" y="4786322"/>
            <a:ext cx="1643074" cy="672859"/>
            <a:chOff x="642910" y="4813492"/>
            <a:chExt cx="2096788" cy="858661"/>
          </a:xfrm>
        </p:grpSpPr>
        <p:pic>
          <p:nvPicPr>
            <p:cNvPr id="21" name="Picture 20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22" name="Picture 21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grpSp>
        <p:nvGrpSpPr>
          <p:cNvPr id="23" name="Group 25"/>
          <p:cNvGrpSpPr/>
          <p:nvPr/>
        </p:nvGrpSpPr>
        <p:grpSpPr>
          <a:xfrm>
            <a:off x="6796102" y="4778384"/>
            <a:ext cx="1643074" cy="672859"/>
            <a:chOff x="642910" y="4813492"/>
            <a:chExt cx="2096788" cy="858661"/>
          </a:xfrm>
        </p:grpSpPr>
        <p:pic>
          <p:nvPicPr>
            <p:cNvPr id="24" name="Picture 2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25" name="Picture 24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>
            <a:stCxn id="6" idx="0"/>
            <a:endCxn id="18" idx="2"/>
          </p:cNvCxnSpPr>
          <p:nvPr/>
        </p:nvCxnSpPr>
        <p:spPr>
          <a:xfrm rot="16200000" flipV="1">
            <a:off x="1881555" y="4131595"/>
            <a:ext cx="1301516" cy="7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9" idx="2"/>
          </p:cNvCxnSpPr>
          <p:nvPr/>
        </p:nvCxnSpPr>
        <p:spPr>
          <a:xfrm rot="5400000" flipH="1" flipV="1">
            <a:off x="5857215" y="3926021"/>
            <a:ext cx="990616" cy="7299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9" idx="2"/>
          </p:cNvCxnSpPr>
          <p:nvPr/>
        </p:nvCxnSpPr>
        <p:spPr>
          <a:xfrm rot="16200000" flipV="1">
            <a:off x="6854967" y="3658256"/>
            <a:ext cx="982678" cy="12575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rch.gif"/>
          <p:cNvPicPr>
            <a:picLocks noChangeAspect="1"/>
          </p:cNvPicPr>
          <p:nvPr/>
        </p:nvPicPr>
        <p:blipFill>
          <a:blip r:embed="rId6"/>
          <a:srcRect r="56640"/>
          <a:stretch>
            <a:fillRect/>
          </a:stretch>
        </p:blipFill>
        <p:spPr>
          <a:xfrm>
            <a:off x="8234276" y="252390"/>
            <a:ext cx="766880" cy="900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Lenguajes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err="1" smtClean="0"/>
              <a:t>Scala</a:t>
            </a:r>
            <a:r>
              <a:rPr lang="en-US" dirty="0" smtClean="0"/>
              <a:t> + </a:t>
            </a:r>
            <a:r>
              <a:rPr lang="en-US" dirty="0" smtClean="0"/>
              <a:t>Java.</a:t>
            </a:r>
          </a:p>
          <a:p>
            <a:r>
              <a:rPr lang="en-US" dirty="0" smtClean="0"/>
              <a:t>Eclipse IDE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IDEA.</a:t>
            </a:r>
            <a:endParaRPr lang="en-US" dirty="0" smtClean="0"/>
          </a:p>
          <a:p>
            <a:r>
              <a:rPr lang="en-US" dirty="0" smtClean="0"/>
              <a:t>Maven.</a:t>
            </a:r>
            <a:endParaRPr lang="en-US" dirty="0" smtClean="0"/>
          </a:p>
          <a:p>
            <a:r>
              <a:rPr lang="en-US" dirty="0" smtClean="0"/>
              <a:t>GIT.</a:t>
            </a:r>
            <a:endParaRPr lang="en-US" dirty="0" smtClean="0"/>
          </a:p>
          <a:p>
            <a:r>
              <a:rPr lang="en-US" dirty="0" smtClean="0"/>
              <a:t>Spring</a:t>
            </a:r>
            <a:r>
              <a:rPr lang="en-US" dirty="0" smtClean="0"/>
              <a:t>.</a:t>
            </a:r>
          </a:p>
          <a:p>
            <a:endParaRPr lang="es-AR" dirty="0"/>
          </a:p>
        </p:txBody>
      </p:sp>
      <p:pic>
        <p:nvPicPr>
          <p:cNvPr id="8" name="Picture 7" descr="mav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5429264"/>
            <a:ext cx="1214446" cy="1214446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Tecnologías y herramientas utilizadas</a:t>
            </a:r>
            <a:endParaRPr lang="es-ES" dirty="0"/>
          </a:p>
        </p:txBody>
      </p:sp>
      <p:pic>
        <p:nvPicPr>
          <p:cNvPr id="6" name="Picture 5" descr="scal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2" y="1571612"/>
            <a:ext cx="1190624" cy="1190624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/>
          <a:srcRect b="28921"/>
          <a:stretch>
            <a:fillRect/>
          </a:stretch>
        </p:blipFill>
        <p:spPr>
          <a:xfrm>
            <a:off x="5715008" y="2714620"/>
            <a:ext cx="1143008" cy="1515890"/>
          </a:xfrm>
          <a:prstGeom prst="rect">
            <a:avLst/>
          </a:prstGeom>
        </p:spPr>
      </p:pic>
      <p:pic>
        <p:nvPicPr>
          <p:cNvPr id="9" name="Picture 8" descr="spr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4" y="4643446"/>
            <a:ext cx="760019" cy="760019"/>
          </a:xfrm>
          <a:prstGeom prst="rect">
            <a:avLst/>
          </a:prstGeom>
        </p:spPr>
      </p:pic>
      <p:pic>
        <p:nvPicPr>
          <p:cNvPr id="10" name="Picture 9" descr="gi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58" y="4000504"/>
            <a:ext cx="787472" cy="1639890"/>
          </a:xfrm>
          <a:prstGeom prst="rect">
            <a:avLst/>
          </a:prstGeom>
        </p:spPr>
      </p:pic>
      <p:pic>
        <p:nvPicPr>
          <p:cNvPr id="11" name="Picture 10" descr="eclips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88" y="4500570"/>
            <a:ext cx="1214446" cy="1214446"/>
          </a:xfrm>
          <a:prstGeom prst="rect">
            <a:avLst/>
          </a:prstGeom>
        </p:spPr>
      </p:pic>
      <p:pic>
        <p:nvPicPr>
          <p:cNvPr id="12" name="Picture 11" descr="ide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48" y="3071810"/>
            <a:ext cx="762002" cy="762002"/>
          </a:xfrm>
          <a:prstGeom prst="rect">
            <a:avLst/>
          </a:prstGeom>
        </p:spPr>
      </p:pic>
      <p:pic>
        <p:nvPicPr>
          <p:cNvPr id="13" name="Picture 12" descr="hamm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1486" y="214290"/>
            <a:ext cx="1000108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Modelo </a:t>
            </a:r>
            <a:r>
              <a:rPr lang="es-ES" dirty="0" smtClean="0"/>
              <a:t>basado </a:t>
            </a:r>
            <a:r>
              <a:rPr lang="es-ES" dirty="0" smtClean="0"/>
              <a:t>Actores: reduce la complejidad en el desarrollo de aplicaciones concurrentes.</a:t>
            </a:r>
          </a:p>
          <a:p>
            <a:r>
              <a:rPr lang="es-ES" dirty="0" smtClean="0"/>
              <a:t>Interoperabilidad con Java: </a:t>
            </a:r>
            <a:r>
              <a:rPr lang="es-ES" dirty="0" err="1" smtClean="0"/>
              <a:t>Scala</a:t>
            </a:r>
            <a:r>
              <a:rPr lang="es-ES" dirty="0" smtClean="0"/>
              <a:t> puede hacer uso bibliotecas de Java y viceversa.</a:t>
            </a:r>
          </a:p>
          <a:p>
            <a:r>
              <a:rPr lang="es-ES" dirty="0" smtClean="0"/>
              <a:t>Construcciones útiles</a:t>
            </a:r>
            <a:r>
              <a:rPr lang="es-ES" dirty="0" smtClean="0"/>
              <a:t>:</a:t>
            </a:r>
          </a:p>
          <a:p>
            <a:pPr lvl="1"/>
            <a:r>
              <a:rPr lang="es-ES" dirty="0" err="1" smtClean="0"/>
              <a:t>Pattern</a:t>
            </a:r>
            <a:r>
              <a:rPr lang="es-ES" dirty="0" smtClean="0"/>
              <a:t> </a:t>
            </a:r>
            <a:r>
              <a:rPr lang="es-ES" dirty="0" err="1" smtClean="0"/>
              <a:t>matching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Colecciones inmutables.</a:t>
            </a:r>
          </a:p>
          <a:p>
            <a:pPr lvl="1"/>
            <a:r>
              <a:rPr lang="es-ES" dirty="0" smtClean="0"/>
              <a:t>Funciones de orden superior (</a:t>
            </a:r>
            <a:r>
              <a:rPr lang="es-ES" dirty="0" err="1" smtClean="0"/>
              <a:t>high-order</a:t>
            </a:r>
            <a:r>
              <a:rPr lang="es-ES" dirty="0" smtClean="0"/>
              <a:t> </a:t>
            </a:r>
            <a:r>
              <a:rPr lang="es-ES" dirty="0" err="1" smtClean="0"/>
              <a:t>functions</a:t>
            </a:r>
            <a:r>
              <a:rPr lang="es-ES" dirty="0" smtClean="0"/>
              <a:t>).</a:t>
            </a:r>
          </a:p>
          <a:p>
            <a:pPr lvl="1"/>
            <a:r>
              <a:rPr lang="es-ES" dirty="0" smtClean="0"/>
              <a:t>Elementos del paradigma funcional.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</a:t>
            </a:r>
            <a:r>
              <a:rPr lang="es-ES" dirty="0" err="1" smtClean="0"/>
              <a:t>Scala</a:t>
            </a:r>
            <a:endParaRPr lang="es-ES" dirty="0"/>
          </a:p>
        </p:txBody>
      </p:sp>
      <p:pic>
        <p:nvPicPr>
          <p:cNvPr id="5" name="Picture 4" descr="sca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2286" y="298428"/>
            <a:ext cx="85725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Scrum</a:t>
            </a:r>
            <a:r>
              <a:rPr lang="es-ES" dirty="0" smtClean="0"/>
              <a:t> fue utilizado como metodología de desarrollo.</a:t>
            </a:r>
          </a:p>
          <a:p>
            <a:r>
              <a:rPr lang="es-ES" dirty="0" smtClean="0"/>
              <a:t>El proyecto se concluyó en tres </a:t>
            </a:r>
            <a:r>
              <a:rPr lang="es-ES" dirty="0" err="1" smtClean="0"/>
              <a:t>sprints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duración de cada sprint fue de tres semanas.</a:t>
            </a:r>
          </a:p>
          <a:p>
            <a:r>
              <a:rPr lang="es-ES" dirty="0" smtClean="0"/>
              <a:t>Luego de los tres sprint se generó la documentación.</a:t>
            </a: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Metodología de desarrollo</a:t>
            </a:r>
            <a:endParaRPr lang="es-ES"/>
          </a:p>
        </p:txBody>
      </p:sp>
      <p:pic>
        <p:nvPicPr>
          <p:cNvPr id="4" name="Picture 3" descr="scr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428604"/>
            <a:ext cx="76200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¡Demostración en vivo!</a:t>
            </a:r>
            <a:endParaRPr lang="es-ES" dirty="0"/>
          </a:p>
        </p:txBody>
      </p:sp>
      <p:pic>
        <p:nvPicPr>
          <p:cNvPr id="4" name="Picture 3" descr="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49310"/>
            <a:ext cx="8207400" cy="4975736"/>
          </a:xfrm>
          <a:prstGeom prst="rect">
            <a:avLst/>
          </a:prstGeom>
        </p:spPr>
      </p:pic>
      <p:pic>
        <p:nvPicPr>
          <p:cNvPr id="5" name="Picture 4" descr="pl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24" y="357166"/>
            <a:ext cx="776972" cy="77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Mecanismo </a:t>
            </a:r>
            <a:r>
              <a:rPr lang="es-ES" dirty="0" smtClean="0"/>
              <a:t>de deshacer cambios (</a:t>
            </a:r>
            <a:r>
              <a:rPr lang="es-ES" dirty="0" err="1" smtClean="0"/>
              <a:t>undo</a:t>
            </a:r>
            <a:r>
              <a:rPr lang="es-ES" dirty="0" smtClean="0"/>
              <a:t>).</a:t>
            </a:r>
            <a:endParaRPr lang="es-ES" dirty="0" smtClean="0"/>
          </a:p>
          <a:p>
            <a:r>
              <a:rPr lang="es-ES" dirty="0" smtClean="0"/>
              <a:t>Esquema </a:t>
            </a:r>
            <a:r>
              <a:rPr lang="es-ES" dirty="0" smtClean="0"/>
              <a:t>de autenticación y autorización.</a:t>
            </a:r>
          </a:p>
          <a:p>
            <a:r>
              <a:rPr lang="es-ES" dirty="0" smtClean="0"/>
              <a:t>Optimización del uso de red.</a:t>
            </a:r>
          </a:p>
          <a:p>
            <a:r>
              <a:rPr lang="es-ES" dirty="0" smtClean="0"/>
              <a:t>Integración con otros </a:t>
            </a:r>
            <a:r>
              <a:rPr lang="es-ES" dirty="0" err="1" smtClean="0"/>
              <a:t>IDEs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Extensión de la solución a otros modelos.</a:t>
            </a:r>
          </a:p>
          <a:p>
            <a:r>
              <a:rPr lang="es-ES" dirty="0" smtClean="0"/>
              <a:t>Cifrado de mensajes</a:t>
            </a:r>
            <a:r>
              <a:rPr lang="es-ES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Posibles mejoras a implementar</a:t>
            </a:r>
            <a:endParaRPr lang="es-ES"/>
          </a:p>
        </p:txBody>
      </p:sp>
      <p:pic>
        <p:nvPicPr>
          <p:cNvPr id="4" name="Picture 3" descr="enh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00" y="285728"/>
            <a:ext cx="707759" cy="941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Aplicaciones de naturaleza concurrente y distribuida precisan modelos que abstraigan al programador de la complejidad subyacente.</a:t>
            </a:r>
          </a:p>
          <a:p>
            <a:r>
              <a:rPr lang="es-ES" dirty="0" smtClean="0"/>
              <a:t>Lenguajes nuevos sobre la JVM incorporan construcciones y paradigmas que simplifican el desarrollo.</a:t>
            </a:r>
          </a:p>
          <a:p>
            <a:r>
              <a:rPr lang="es-ES" dirty="0" smtClean="0"/>
              <a:t>Los modelos para la implementación de sistemas  colaborativos en tiempo real están en constante desarrollo y evolución.</a:t>
            </a:r>
          </a:p>
          <a:p>
            <a:r>
              <a:rPr lang="es-ES" dirty="0" smtClean="0"/>
              <a:t>La colaboración en tiempo real permite  </a:t>
            </a:r>
            <a:r>
              <a:rPr lang="es-ES" dirty="0" smtClean="0"/>
              <a:t>interactuar </a:t>
            </a:r>
            <a:r>
              <a:rPr lang="es-ES" dirty="0" smtClean="0"/>
              <a:t>a un grupo de </a:t>
            </a:r>
            <a:r>
              <a:rPr lang="es-ES" dirty="0" smtClean="0"/>
              <a:t>trabajo </a:t>
            </a:r>
            <a:r>
              <a:rPr lang="es-ES" dirty="0" smtClean="0"/>
              <a:t>de forma simple y coordinada </a:t>
            </a:r>
            <a:r>
              <a:rPr lang="es-ES" dirty="0" smtClean="0"/>
              <a:t>a</a:t>
            </a:r>
            <a:r>
              <a:rPr lang="es-ES" dirty="0" smtClean="0"/>
              <a:t>celerando</a:t>
            </a:r>
            <a:r>
              <a:rPr lang="es-ES" dirty="0" smtClean="0"/>
              <a:t>, enriqueciendo y haciendo mas productivo su trabajo</a:t>
            </a:r>
            <a:r>
              <a:rPr lang="es-ES" dirty="0" smtClean="0"/>
              <a:t>.</a:t>
            </a: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Conclusiones</a:t>
            </a:r>
            <a:endParaRPr lang="es-ES"/>
          </a:p>
        </p:txBody>
      </p:sp>
      <p:pic>
        <p:nvPicPr>
          <p:cNvPr id="4" name="Picture 3" descr="thin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72" y="357166"/>
            <a:ext cx="966790" cy="998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1384" y="2724144"/>
            <a:ext cx="4500594" cy="114300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Preguntas</a:t>
            </a:r>
            <a:r>
              <a:rPr lang="en-US" sz="6000" dirty="0" smtClean="0"/>
              <a:t>?</a:t>
            </a:r>
            <a:endParaRPr lang="es-AR" sz="6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1604" y="2786058"/>
            <a:ext cx="6000792" cy="1143000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Muchas</a:t>
            </a:r>
            <a:r>
              <a:rPr lang="en-US" sz="6000" dirty="0" smtClean="0"/>
              <a:t> Gracias</a:t>
            </a:r>
            <a:endParaRPr lang="es-AR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Introducción</a:t>
            </a:r>
          </a:p>
          <a:p>
            <a:pPr lvl="1"/>
            <a:r>
              <a:rPr lang="es-AR" dirty="0" smtClean="0"/>
              <a:t>Motivación</a:t>
            </a:r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s-AR" dirty="0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Tecnologìas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 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s-A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</a:t>
            </a:r>
            <a:r>
              <a:rPr lang="es-ES" dirty="0" smtClean="0"/>
              <a:t>nace la idea del presente trabajo?</a:t>
            </a:r>
          </a:p>
          <a:p>
            <a:endParaRPr lang="es-ES" dirty="0" smtClean="0"/>
          </a:p>
          <a:p>
            <a:r>
              <a:rPr lang="es-ES" dirty="0" smtClean="0"/>
              <a:t>Necesidad de trabajar sobre un mismo documento simultáneamente.</a:t>
            </a:r>
          </a:p>
          <a:p>
            <a:r>
              <a:rPr lang="es-ES" dirty="0" smtClean="0"/>
              <a:t>Necesidad de obtener </a:t>
            </a:r>
            <a:r>
              <a:rPr lang="es-ES" dirty="0" err="1" smtClean="0"/>
              <a:t>feedback</a:t>
            </a:r>
            <a:r>
              <a:rPr lang="es-ES" dirty="0" smtClean="0"/>
              <a:t> instantáneo sobre tareas de desarrollo complejas.</a:t>
            </a:r>
          </a:p>
          <a:p>
            <a:r>
              <a:rPr lang="es-ES" dirty="0" smtClean="0"/>
              <a:t>Varios desarrolladores trabajando sobre lo mismo pero en diferentes lugares físicos.</a:t>
            </a:r>
          </a:p>
          <a:p>
            <a:r>
              <a:rPr lang="es-ES" dirty="0" smtClean="0"/>
              <a:t>Herramientas existentes no satisfactorias.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Motivación</a:t>
            </a:r>
            <a:endParaRPr lang="es-ES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Escenario</a:t>
            </a:r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sincronizado el mismo documento en todas las ubicaciones.</a:t>
            </a:r>
          </a:p>
          <a:p>
            <a:r>
              <a:rPr lang="es-ES" dirty="0" smtClean="0"/>
              <a:t>Ofrecer un </a:t>
            </a:r>
            <a:r>
              <a:rPr lang="es-ES" dirty="0" err="1" smtClean="0"/>
              <a:t>feedback</a:t>
            </a:r>
            <a:r>
              <a:rPr lang="es-ES" dirty="0" smtClean="0"/>
              <a:t> instantáneo al usuario.</a:t>
            </a:r>
          </a:p>
          <a:p>
            <a:r>
              <a:rPr lang="es-ES" dirty="0" smtClean="0"/>
              <a:t>No inventar otra herramienta, integrarse con las herramientas existentes.</a:t>
            </a:r>
          </a:p>
          <a:p>
            <a:r>
              <a:rPr lang="es-ES" dirty="0" smtClean="0"/>
              <a:t>Simplicidad de uso y despliegue, sin necesidad de un servidor central.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Problemas a Resolver</a:t>
            </a:r>
            <a:endParaRPr lang="es-ES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3429000"/>
            <a:ext cx="2428892" cy="228601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757550" y="3985990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06736" y="3981598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grpSp>
        <p:nvGrpSpPr>
          <p:cNvPr id="3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Internet</a:t>
            </a:r>
            <a:endParaRPr lang="es-AR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4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f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531730"/>
            <a:ext cx="2428892" cy="22860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91696" y="4088720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HOLA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1</a:t>
            </a:r>
            <a:endParaRPr lang="es-AR" b="1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 smtClean="0"/>
              <a:t>ubicación</a:t>
            </a:r>
            <a:r>
              <a:rPr lang="en-US" b="1" smtClean="0"/>
              <a:t> 2</a:t>
            </a:r>
            <a:endParaRPr lang="es-AR" b="1"/>
          </a:p>
        </p:txBody>
      </p:sp>
      <p:pic>
        <p:nvPicPr>
          <p:cNvPr id="20" name="Picture 19" descr="mai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2800" y="1701788"/>
            <a:ext cx="428628" cy="4286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31358" y="4087818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32D0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s-AR" sz="4000" dirty="0">
              <a:solidFill>
                <a:srgbClr val="0032D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4" name="Picture 23" descr="mail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001024" y="1714488"/>
            <a:ext cx="433382" cy="43338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53240" y="3975104"/>
            <a:ext cx="167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CHLA</a:t>
            </a:r>
            <a:endParaRPr lang="es-AR" sz="4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6710" y="4097342"/>
            <a:ext cx="1743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COLA</a:t>
            </a:r>
            <a:endParaRPr lang="es-AR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6886" y="3883028"/>
            <a:ext cx="71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≠</a:t>
            </a:r>
            <a:endParaRPr lang="es-AR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C 0.05452 -0.00625 0.1092 -0.01227 0.15 -0.03704 C 0.1908 -0.06181 0.2099 -0.13403 0.24445 -0.14815 C 0.279 -0.16227 0.33681 -0.13149 0.35695 -0.12223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C -0.06389 -0.00671 -0.12778 -0.01296 -0.19687 -0.04467 C -0.26597 -0.07662 -0.37517 -0.17268 -0.41441 -0.19097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-0.12222 C 0.42744 -0.10463 0.49792 -0.08704 0.56528 -0.06667 C 0.63264 -0.0463 0.68959 -0.03148 0.76112 -1.85185E-6 " pathEditMode="relative" ptsTypes="aaA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441 -0.19097 C -0.48489 -0.14375 -0.55521 -0.09653 -0.61441 -0.06505 C -0.67361 -0.03357 -0.74583 -0.00417 -0.76996 -0.00208 " pathEditMode="relative" ptsTypes="aaA">
                                      <p:cBhvr>
                                        <p:cTn id="4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729 0.0007 0.11476 0.00162 0.15 0 " pathEditMode="relative" ptsTypes="aA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 -0.07222 -0.00185 -0.14444 -0.00371 " pathEditMode="relative" ptsTypes="aA">
                                      <p:cBhvr>
                                        <p:cTn id="7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23" grpId="0"/>
      <p:bldP spid="23" grpId="1"/>
      <p:bldP spid="23" grpId="2"/>
      <p:bldP spid="47" grpId="0"/>
      <p:bldP spid="47" grpId="1"/>
      <p:bldP spid="21" grpId="1"/>
      <p:bldP spid="21" grpId="2"/>
      <p:bldP spid="21" grpId="3"/>
      <p:bldP spid="25" grpId="1"/>
      <p:bldP spid="25" grpId="2"/>
      <p:bldP spid="26" grpId="0"/>
      <p:bldP spid="26" grpId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Solución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Características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Comparativa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</a:t>
                      </a:r>
                      <a:r>
                        <a:rPr lang="es-ES" err="1" smtClean="0"/>
                        <a:t>Docs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Edición</a:t>
                      </a:r>
                      <a:r>
                        <a:rPr lang="es-ES" baseline="0" smtClean="0"/>
                        <a:t> de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 en tiempo real desde un navegador.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Solo utilizable a través</a:t>
                      </a:r>
                      <a:r>
                        <a:rPr lang="es-ES" baseline="0" smtClean="0"/>
                        <a:t> de un browser. Código fuente cerrado.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Google Wave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Comunicación</a:t>
                      </a:r>
                      <a:r>
                        <a:rPr lang="es-ES" baseline="0" smtClean="0"/>
                        <a:t> y colaboración en tiempo real.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Ídem</a:t>
                      </a:r>
                      <a:r>
                        <a:rPr lang="es-ES" baseline="0" smtClean="0"/>
                        <a:t> Google </a:t>
                      </a:r>
                      <a:r>
                        <a:rPr lang="es-ES" baseline="0" err="1" smtClean="0"/>
                        <a:t>Docs</a:t>
                      </a:r>
                      <a:r>
                        <a:rPr lang="es-ES" baseline="0" smtClean="0"/>
                        <a:t>. El proyecto ha sido abandonado.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mtClean="0"/>
                        <a:t>COLA (ECF)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Integración</a:t>
                      </a:r>
                      <a:r>
                        <a:rPr lang="es-ES" baseline="0" smtClean="0"/>
                        <a:t> con Eclipse para colaboración en tiempo real de código fuente.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Máximo</a:t>
                      </a:r>
                      <a:r>
                        <a:rPr lang="es-ES" baseline="0" smtClean="0"/>
                        <a:t> dos  usuarios en una sesión de edición. Depende del proyecto ECF.</a:t>
                      </a:r>
                      <a:endParaRPr lang="es-E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err="1" smtClean="0"/>
                        <a:t>BeWeeVee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Framework</a:t>
                      </a:r>
                      <a:r>
                        <a:rPr lang="es-ES" baseline="0" dirty="0" smtClean="0"/>
                        <a:t> para integración de funcionalidad de colaboración en tiempo real para .NET.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Código</a:t>
                      </a:r>
                      <a:r>
                        <a:rPr lang="es-ES" baseline="0" dirty="0" smtClean="0"/>
                        <a:t> fuente cerrado. Está desarrollado sólo para la plataforma .NET.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Soluciones existentes</a:t>
            </a:r>
            <a:endParaRPr lang="es-ES" dirty="0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  <a:ln>
            <a:noFill/>
          </a:ln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  <p:pic>
        <p:nvPicPr>
          <p:cNvPr id="8" name="Picture 7" descr="analisis-chartist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6996" y="315890"/>
            <a:ext cx="1143008" cy="762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Para sincronizar el documento entre cada ubicación se hace uso del algoritmo “Júpiter”.</a:t>
            </a:r>
          </a:p>
          <a:p>
            <a:r>
              <a:rPr lang="es-ES" dirty="0" smtClean="0"/>
              <a:t>El algoritmo utiliza mensajes y operaciones:</a:t>
            </a:r>
          </a:p>
          <a:p>
            <a:pPr lvl="1"/>
            <a:r>
              <a:rPr lang="es-ES" dirty="0" smtClean="0"/>
              <a:t>Una operación modifica el estado de un documento.</a:t>
            </a:r>
          </a:p>
          <a:p>
            <a:pPr lvl="1"/>
            <a:r>
              <a:rPr lang="es-ES" dirty="0" smtClean="0"/>
              <a:t>Un mensaje contiene una operación e información de sincronismo.</a:t>
            </a:r>
          </a:p>
          <a:p>
            <a:r>
              <a:rPr lang="es-ES" dirty="0" smtClean="0"/>
              <a:t>Al modificar un documento localmente se envían mensajes a las demás ubicaciones.</a:t>
            </a:r>
          </a:p>
          <a:p>
            <a:r>
              <a:rPr lang="es-ES" dirty="0" smtClean="0"/>
              <a:t>Al recibir un mensaje remoto se transforma la operación y se la aplica localmente.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(I)</a:t>
            </a:r>
            <a:endParaRPr lang="es-ES" dirty="0"/>
          </a:p>
        </p:txBody>
      </p:sp>
      <p:pic>
        <p:nvPicPr>
          <p:cNvPr id="4" name="Picture 3" descr="lu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34" y="257152"/>
            <a:ext cx="1192485" cy="89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304862"/>
          </a:xfrm>
        </p:spPr>
        <p:txBody>
          <a:bodyPr>
            <a:noAutofit/>
          </a:bodyPr>
          <a:lstStyle/>
          <a:p>
            <a:r>
              <a:rPr lang="es-ES" dirty="0" smtClean="0"/>
              <a:t>Originalmente se implementaron operaciones </a:t>
            </a:r>
            <a:r>
              <a:rPr lang="es-ES" dirty="0" smtClean="0"/>
              <a:t>borrar </a:t>
            </a:r>
            <a:r>
              <a:rPr lang="es-ES" dirty="0" smtClean="0"/>
              <a:t>e </a:t>
            </a:r>
            <a:r>
              <a:rPr lang="es-ES" dirty="0" smtClean="0"/>
              <a:t>insertar </a:t>
            </a:r>
            <a:r>
              <a:rPr lang="es-ES" dirty="0" smtClean="0"/>
              <a:t>de más de un </a:t>
            </a:r>
            <a:r>
              <a:rPr lang="es-ES" dirty="0" err="1" smtClean="0"/>
              <a:t>caracter</a:t>
            </a:r>
            <a:r>
              <a:rPr lang="es-ES" dirty="0" smtClean="0"/>
              <a:t>.</a:t>
            </a:r>
          </a:p>
          <a:p>
            <a:r>
              <a:rPr lang="es-ES" dirty="0" smtClean="0"/>
              <a:t>Finalmente, se utilizó la solución propuesta en </a:t>
            </a:r>
            <a:r>
              <a:rPr lang="es-ES" dirty="0" smtClean="0"/>
              <a:t>el </a:t>
            </a:r>
            <a:r>
              <a:rPr lang="es-ES" dirty="0" err="1" smtClean="0"/>
              <a:t>paper</a:t>
            </a:r>
            <a:r>
              <a:rPr lang="es-ES" dirty="0" smtClean="0"/>
              <a:t> utilizado* haciendo </a:t>
            </a:r>
            <a:r>
              <a:rPr lang="es-ES" dirty="0" smtClean="0"/>
              <a:t>uso de operaciones </a:t>
            </a:r>
            <a:r>
              <a:rPr lang="es-ES" dirty="0" smtClean="0"/>
              <a:t>borrar </a:t>
            </a:r>
            <a:r>
              <a:rPr lang="es-ES" dirty="0" smtClean="0"/>
              <a:t>e </a:t>
            </a:r>
            <a:r>
              <a:rPr lang="es-ES" dirty="0" smtClean="0"/>
              <a:t>insertar </a:t>
            </a:r>
            <a:r>
              <a:rPr lang="es-ES" dirty="0" smtClean="0"/>
              <a:t>de 1 </a:t>
            </a:r>
            <a:r>
              <a:rPr lang="es-ES" dirty="0" err="1" smtClean="0"/>
              <a:t>caracter</a:t>
            </a:r>
            <a:r>
              <a:rPr lang="es-ES" dirty="0" smtClean="0"/>
              <a:t> de longitud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r>
              <a:rPr lang="es-ES" sz="1800" dirty="0" smtClean="0"/>
              <a:t>* </a:t>
            </a:r>
            <a:r>
              <a:rPr lang="en-US" sz="1800" dirty="0" smtClean="0"/>
              <a:t>Achieving Convergence With </a:t>
            </a:r>
            <a:r>
              <a:rPr lang="en-US" sz="1800" dirty="0" smtClean="0"/>
              <a:t>Operational </a:t>
            </a:r>
            <a:r>
              <a:rPr lang="en-US" sz="1800" dirty="0" smtClean="0"/>
              <a:t>Transformation in Distributed Groupware </a:t>
            </a:r>
            <a:r>
              <a:rPr lang="en-US" sz="1800" dirty="0" smtClean="0"/>
              <a:t>Systems</a:t>
            </a:r>
            <a:r>
              <a:rPr lang="es-ES" sz="1800" dirty="0" smtClean="0"/>
              <a:t>.</a:t>
            </a:r>
            <a:endParaRPr lang="en-US" sz="18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 (II)</a:t>
            </a:r>
            <a:endParaRPr lang="es-ES" dirty="0"/>
          </a:p>
        </p:txBody>
      </p:sp>
      <p:pic>
        <p:nvPicPr>
          <p:cNvPr id="6" name="Picture 5" descr="lup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6534" y="257152"/>
            <a:ext cx="1192485" cy="895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509</TotalTime>
  <Words>660</Words>
  <Application>Microsoft Office PowerPoint</Application>
  <PresentationFormat>On-screen Show (4:3)</PresentationFormat>
  <Paragraphs>132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Editor Paralelo</vt:lpstr>
      <vt:lpstr>Agenda</vt:lpstr>
      <vt:lpstr>Motivación</vt:lpstr>
      <vt:lpstr>Escenario</vt:lpstr>
      <vt:lpstr>Problemas a Resolver</vt:lpstr>
      <vt:lpstr>Ejemplo</vt:lpstr>
      <vt:lpstr>Soluciones existentes</vt:lpstr>
      <vt:lpstr>Búsqueda de la solución (I)</vt:lpstr>
      <vt:lpstr>Búsqueda de la solución (II)</vt:lpstr>
      <vt:lpstr>Ejemplo</vt:lpstr>
      <vt:lpstr>Arquitectura de la solución</vt:lpstr>
      <vt:lpstr>Tecnologías y herramientas utilizadas</vt:lpstr>
      <vt:lpstr>Características de Scala</vt:lpstr>
      <vt:lpstr>Metodología de desarrollo</vt:lpstr>
      <vt:lpstr>¡Demostración en vivo!</vt:lpstr>
      <vt:lpstr>Posibles mejoras a implementar</vt:lpstr>
      <vt:lpstr>Conclusiones</vt:lpstr>
      <vt:lpstr>Preguntas?</vt:lpstr>
      <vt:lpstr>Muchas Gracias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Mauro Ciancio</cp:lastModifiedBy>
  <cp:revision>149</cp:revision>
  <dcterms:created xsi:type="dcterms:W3CDTF">2010-12-05T02:40:46Z</dcterms:created>
  <dcterms:modified xsi:type="dcterms:W3CDTF">2010-12-07T22:47:10Z</dcterms:modified>
</cp:coreProperties>
</file>