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57" r:id="rId4"/>
    <p:sldId id="259" r:id="rId5"/>
    <p:sldId id="271" r:id="rId6"/>
    <p:sldId id="274" r:id="rId7"/>
    <p:sldId id="258" r:id="rId8"/>
    <p:sldId id="260" r:id="rId9"/>
    <p:sldId id="272" r:id="rId10"/>
    <p:sldId id="275" r:id="rId11"/>
    <p:sldId id="263" r:id="rId12"/>
    <p:sldId id="273" r:id="rId13"/>
    <p:sldId id="265" r:id="rId14"/>
    <p:sldId id="266" r:id="rId15"/>
    <p:sldId id="269" r:id="rId16"/>
    <p:sldId id="267" r:id="rId17"/>
    <p:sldId id="268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321" autoAdjust="0"/>
  </p:normalViewPr>
  <p:slideViewPr>
    <p:cSldViewPr>
      <p:cViewPr varScale="1">
        <p:scale>
          <a:sx n="72" d="100"/>
          <a:sy n="72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</a:t>
            </a:r>
            <a:r>
              <a:rPr lang="en-US" baseline="0" dirty="0" smtClean="0"/>
              <a:t> to Peer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facilmente</a:t>
            </a:r>
            <a:r>
              <a:rPr lang="en-US" baseline="0" dirty="0" smtClean="0"/>
              <a:t> configurable.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2338" y="708008"/>
            <a:ext cx="7772400" cy="1828800"/>
          </a:xfrm>
        </p:spPr>
        <p:txBody>
          <a:bodyPr>
            <a:normAutofit/>
          </a:bodyPr>
          <a:lstStyle/>
          <a:p>
            <a:r>
              <a:rPr lang="es-ES" sz="8400" dirty="0" smtClean="0"/>
              <a:t>Editor Paralelo</a:t>
            </a:r>
            <a:endParaRPr lang="es-ES" sz="8400" dirty="0"/>
          </a:p>
        </p:txBody>
      </p:sp>
      <p:sp>
        <p:nvSpPr>
          <p:cNvPr id="3" name="2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Ingeniería - UBA</a:t>
            </a:r>
            <a:endParaRPr lang="es-ES" dirty="0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" y="1255702"/>
            <a:ext cx="906466" cy="906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4744" y="225424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(Parallel Editor)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7652" y="3975112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utilizando sincronizadores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974700" y="2168516"/>
            <a:ext cx="1570018" cy="642942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571868" y="1285860"/>
            <a:ext cx="2071702" cy="88047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618573" y="1208795"/>
            <a:ext cx="442419" cy="1477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532574" y="2263768"/>
            <a:ext cx="1601589" cy="65587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392986" y="974956"/>
            <a:ext cx="537671" cy="2039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6" y="34301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98486" y="41132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5324" y="291623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61150" y="297021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2</a:t>
            </a:r>
            <a:endParaRPr lang="es-AR" b="1" dirty="0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858" y="2865434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1486" y="4108456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3438" y="2903534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2640" y="3988629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334" y="411798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=</a:t>
            </a:r>
            <a:endParaRPr lang="es-AR" sz="6000" b="1" dirty="0">
              <a:solidFill>
                <a:srgbClr val="00B050"/>
              </a:solidFill>
            </a:endParaRPr>
          </a:p>
        </p:txBody>
      </p:sp>
      <p:pic>
        <p:nvPicPr>
          <p:cNvPr id="40" name="Picture 39" descr="syn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34" y="2285992"/>
            <a:ext cx="500066" cy="500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syn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38" y="2357430"/>
            <a:ext cx="500066" cy="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93 C -0.0007 -0.01736 1.11111E-6 -0.06736 0.00017 -0.08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963 C -0.0033 -0.10857 -0.01111 -0.14977 -0.00556 -0.16944 C 1.11111E-6 -0.18912 0.01597 -0.20394 0.03055 -0.21389 C 0.04514 -0.22384 0.05538 -0.22315 0.08194 -0.2287 C 0.10851 -0.23426 0.15833 -0.24236 0.19028 -0.24722 C 0.22222 -0.25208 0.23351 -0.25764 0.27361 -0.25833 C 0.31371 -0.25903 0.39792 -0.25255 0.43055 -0.25093 " pathEditMode="relative" rAng="0" ptsTypes="aaaaa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2.59259E-6 C -5.83333E-6 -2.59259E-6 -5.83333E-6 -0.03889 -5.83333E-6 -0.07777 " pathEditMode="relative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7778 C 0.00607 -0.10671 0.01232 -0.13542 -0.02223 -0.16296 C -0.05678 -0.19051 -0.14723 -0.24236 -0.20695 -0.24259 C -0.26667 -0.24282 -0.34306 -0.1794 -0.38056 -0.16481 C -0.41806 -0.15023 -0.42101 -0.15694 -0.43178 -0.15486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2 C 0.52292 -0.24745 0.61545 -0.24375 0.68194 -0.23426 C 0.74844 -0.22476 0.79722 -0.21088 0.82917 -0.19351 C 0.86111 -0.17615 0.86753 -0.15162 0.87361 -0.13055 C 0.87969 -0.10949 0.86736 -0.08078 0.86562 -0.06782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233 -0.07192 C 0.86233 -0.07192 0.86354 -0.03053 0.86493 0.0111 " pathEditMode="relative" ptsTypes="aA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78 -0.15509 C -0.52119 -0.1787 -0.61059 -0.20208 -0.67466 -0.21227 C -0.73889 -0.22245 -0.78594 -0.22153 -0.81754 -0.21574 C -0.84914 -0.20995 -0.85695 -0.19954 -0.86424 -0.17755 C -0.87153 -0.15555 -0.86216 -0.10301 -0.86164 -0.08333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9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32 -0.09722 C -0.8632 -0.08264 -0.8632 -0.02801 -0.8632 -0.0097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076 0.00069 0.12152 0.00162 0.15416 0.00185 " pathEditMode="relative" ptsTypes="aA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6389 -0.00093 -0.12778 -0.00186 " pathEditMode="relative" ptsTypes="aA">
                                      <p:cBhvr>
                                        <p:cTn id="1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0"/>
      <p:bldP spid="21" grpId="1"/>
      <p:bldP spid="21" grpId="2"/>
      <p:bldP spid="25" grpId="0"/>
      <p:bldP spid="25" grpId="1"/>
      <p:bldP spid="26" grpId="0"/>
      <p:bldP spid="26" grpId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Despliegue: Peer-</a:t>
            </a:r>
            <a:r>
              <a:rPr lang="es-ES" dirty="0" err="1" smtClean="0"/>
              <a:t>To</a:t>
            </a:r>
            <a:r>
              <a:rPr lang="es-ES" dirty="0" smtClean="0"/>
              <a:t>-Peer o Cliente-Servidor.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  <p:grpSp>
        <p:nvGrpSpPr>
          <p:cNvPr id="4" name="Group 25"/>
          <p:cNvGrpSpPr/>
          <p:nvPr/>
        </p:nvGrpSpPr>
        <p:grpSpPr>
          <a:xfrm>
            <a:off x="1357290" y="4786322"/>
            <a:ext cx="1643074" cy="672859"/>
            <a:chOff x="642910" y="4813492"/>
            <a:chExt cx="2096788" cy="858661"/>
          </a:xfrm>
        </p:grpSpPr>
        <p:pic>
          <p:nvPicPr>
            <p:cNvPr id="5" name="Picture 4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6" name="Picture 5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16" name="Group 25"/>
          <p:cNvGrpSpPr/>
          <p:nvPr/>
        </p:nvGrpSpPr>
        <p:grpSpPr>
          <a:xfrm>
            <a:off x="1349352" y="2813048"/>
            <a:ext cx="1643074" cy="672859"/>
            <a:chOff x="642910" y="4813492"/>
            <a:chExt cx="2096788" cy="858661"/>
          </a:xfrm>
        </p:grpSpPr>
        <p:pic>
          <p:nvPicPr>
            <p:cNvPr id="17" name="Picture 16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18" name="Picture 17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2505068"/>
            <a:ext cx="1290638" cy="1290638"/>
          </a:xfrm>
          <a:prstGeom prst="rect">
            <a:avLst/>
          </a:prstGeom>
        </p:spPr>
      </p:pic>
      <p:grpSp>
        <p:nvGrpSpPr>
          <p:cNvPr id="20" name="Group 25"/>
          <p:cNvGrpSpPr/>
          <p:nvPr/>
        </p:nvGrpSpPr>
        <p:grpSpPr>
          <a:xfrm>
            <a:off x="4808538" y="4786322"/>
            <a:ext cx="1643074" cy="672859"/>
            <a:chOff x="642910" y="4813492"/>
            <a:chExt cx="2096788" cy="858661"/>
          </a:xfrm>
        </p:grpSpPr>
        <p:pic>
          <p:nvPicPr>
            <p:cNvPr id="21" name="Picture 20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2" name="Picture 21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23" name="Group 25"/>
          <p:cNvGrpSpPr/>
          <p:nvPr/>
        </p:nvGrpSpPr>
        <p:grpSpPr>
          <a:xfrm>
            <a:off x="6796102" y="4778384"/>
            <a:ext cx="1643074" cy="672859"/>
            <a:chOff x="642910" y="4813492"/>
            <a:chExt cx="2096788" cy="858661"/>
          </a:xfrm>
        </p:grpSpPr>
        <p:pic>
          <p:nvPicPr>
            <p:cNvPr id="24" name="Picture 2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5" name="Picture 24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stCxn id="6" idx="0"/>
            <a:endCxn id="18" idx="2"/>
          </p:cNvCxnSpPr>
          <p:nvPr/>
        </p:nvCxnSpPr>
        <p:spPr>
          <a:xfrm rot="16200000" flipV="1">
            <a:off x="1881555" y="4131595"/>
            <a:ext cx="1301516" cy="7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2"/>
          </p:cNvCxnSpPr>
          <p:nvPr/>
        </p:nvCxnSpPr>
        <p:spPr>
          <a:xfrm rot="5400000" flipH="1" flipV="1">
            <a:off x="5857215" y="3926021"/>
            <a:ext cx="990616" cy="729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2"/>
          </p:cNvCxnSpPr>
          <p:nvPr/>
        </p:nvCxnSpPr>
        <p:spPr>
          <a:xfrm rot="16200000" flipV="1">
            <a:off x="6854967" y="3658256"/>
            <a:ext cx="982678" cy="1257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rch.gif"/>
          <p:cNvPicPr>
            <a:picLocks noChangeAspect="1"/>
          </p:cNvPicPr>
          <p:nvPr/>
        </p:nvPicPr>
        <p:blipFill>
          <a:blip r:embed="rId6"/>
          <a:srcRect r="56640"/>
          <a:stretch>
            <a:fillRect/>
          </a:stretch>
        </p:blipFill>
        <p:spPr>
          <a:xfrm>
            <a:off x="8234276" y="252390"/>
            <a:ext cx="766880" cy="90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Java.</a:t>
            </a:r>
          </a:p>
          <a:p>
            <a:r>
              <a:rPr lang="en-US" dirty="0" smtClean="0"/>
              <a:t>Eclipse IDE.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IDEA.</a:t>
            </a:r>
          </a:p>
          <a:p>
            <a:r>
              <a:rPr lang="en-US" dirty="0" smtClean="0"/>
              <a:t>Maven.</a:t>
            </a:r>
          </a:p>
          <a:p>
            <a:r>
              <a:rPr lang="en-US" dirty="0" smtClean="0"/>
              <a:t>GIT.</a:t>
            </a:r>
          </a:p>
          <a:p>
            <a:r>
              <a:rPr lang="en-US" dirty="0" smtClean="0"/>
              <a:t>Spring.</a:t>
            </a:r>
          </a:p>
          <a:p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1571612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  <p:pic>
        <p:nvPicPr>
          <p:cNvPr id="12" name="Picture 11" descr="id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48" y="3071810"/>
            <a:ext cx="762002" cy="762002"/>
          </a:xfrm>
          <a:prstGeom prst="rect">
            <a:avLst/>
          </a:prstGeom>
        </p:spPr>
      </p:pic>
      <p:pic>
        <p:nvPicPr>
          <p:cNvPr id="13" name="Picture 12" descr="ham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486" y="214290"/>
            <a:ext cx="1000108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basado Actores: reduce la complejidad en el desarrollo de aplicaciones concurrentes.</a:t>
            </a:r>
          </a:p>
          <a:p>
            <a:r>
              <a:rPr lang="es-ES" dirty="0" smtClean="0"/>
              <a:t>Interoperabilidad con Java: </a:t>
            </a:r>
            <a:r>
              <a:rPr lang="es-ES" dirty="0" err="1" smtClean="0"/>
              <a:t>Scala</a:t>
            </a:r>
            <a:r>
              <a:rPr lang="es-ES" dirty="0" smtClean="0"/>
              <a:t> puede hacer uso bibliotecas de Java y viceversa.</a:t>
            </a:r>
          </a:p>
          <a:p>
            <a:r>
              <a:rPr lang="es-ES" dirty="0" smtClean="0"/>
              <a:t>Construcciones útiles:</a:t>
            </a:r>
          </a:p>
          <a:p>
            <a:pPr lvl="1"/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matching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Colecciones inmutables.</a:t>
            </a:r>
          </a:p>
          <a:p>
            <a:pPr lvl="1"/>
            <a:r>
              <a:rPr lang="es-ES" dirty="0" smtClean="0"/>
              <a:t>Funciones de orden superior (</a:t>
            </a:r>
            <a:r>
              <a:rPr lang="es-ES" dirty="0" err="1" smtClean="0"/>
              <a:t>high-order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Elementos del paradigma funcional.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</a:t>
            </a:r>
            <a:r>
              <a:rPr lang="es-ES" dirty="0" err="1" smtClean="0"/>
              <a:t>Scala</a:t>
            </a:r>
            <a:endParaRPr lang="es-ES" dirty="0"/>
          </a:p>
        </p:txBody>
      </p:sp>
      <p:pic>
        <p:nvPicPr>
          <p:cNvPr id="5" name="Picture 4" descr="sca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2286" y="298428"/>
            <a:ext cx="85725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Scrum</a:t>
            </a:r>
            <a:r>
              <a:rPr lang="es-ES" dirty="0" smtClean="0"/>
              <a:t> fue utilizado como metodología de desarrollo.</a:t>
            </a:r>
          </a:p>
          <a:p>
            <a:r>
              <a:rPr lang="es-ES" dirty="0" smtClean="0"/>
              <a:t>El proyecto se concluyó en tres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duración de cada sprint fue de tres semanas.</a:t>
            </a:r>
          </a:p>
          <a:p>
            <a:r>
              <a:rPr lang="es-ES" dirty="0" smtClean="0"/>
              <a:t>Luego de los tres sprint se generó la documentación.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  <p:pic>
        <p:nvPicPr>
          <p:cNvPr id="4" name="Picture 3" descr="scr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428604"/>
            <a:ext cx="76200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¡Demostración en vivo!</a:t>
            </a:r>
            <a:endParaRPr lang="es-ES" dirty="0"/>
          </a:p>
        </p:txBody>
      </p:sp>
      <p:pic>
        <p:nvPicPr>
          <p:cNvPr id="4" name="Picture 3" descr="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49310"/>
            <a:ext cx="8207400" cy="4975736"/>
          </a:xfrm>
          <a:prstGeom prst="rect">
            <a:avLst/>
          </a:prstGeom>
        </p:spPr>
      </p:pic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24" y="357166"/>
            <a:ext cx="776972" cy="77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 de deshacer cambios (</a:t>
            </a:r>
            <a:r>
              <a:rPr lang="es-ES" dirty="0" err="1" smtClean="0"/>
              <a:t>undo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Esquema de autenticación y autorización.</a:t>
            </a:r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  <p:pic>
        <p:nvPicPr>
          <p:cNvPr id="4" name="Picture 3" descr="enh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285728"/>
            <a:ext cx="707759" cy="94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interactuar a un grupo de trabajo de forma simple y coordinada acelerando, enriqueciendo y haciendo mas productivo su trabajo.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  <p:pic>
        <p:nvPicPr>
          <p:cNvPr id="4" name="Picture 3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357166"/>
            <a:ext cx="966790" cy="99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1384" y="2724144"/>
            <a:ext cx="4500594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Preguntas</a:t>
            </a:r>
            <a:r>
              <a:rPr lang="en-US" sz="6000" dirty="0" smtClean="0"/>
              <a:t>?</a:t>
            </a:r>
            <a:endParaRPr lang="es-AR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2786058"/>
            <a:ext cx="6000792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Muchas</a:t>
            </a:r>
            <a:r>
              <a:rPr lang="en-US" sz="6000" dirty="0" smtClean="0"/>
              <a:t> Gracias</a:t>
            </a:r>
            <a:endParaRPr lang="es-AR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</a:p>
          <a:p>
            <a:pPr lvl="1"/>
            <a:r>
              <a:rPr lang="es-AR" dirty="0" smtClean="0"/>
              <a:t>Motivación</a:t>
            </a:r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s-AR" dirty="0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trabajar sobre un mismo documento simultáneamente.</a:t>
            </a:r>
          </a:p>
          <a:p>
            <a:r>
              <a:rPr lang="es-ES" dirty="0" smtClean="0"/>
              <a:t>Necesidad de obtener </a:t>
            </a:r>
            <a:r>
              <a:rPr lang="es-ES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Varios desarrolladores trabajando sobre lo mismo pero en 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736" y="3981598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317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91696" y="408872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00" y="1701788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358" y="40878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01024" y="1714488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3240" y="3975104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710" y="4097342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≠</a:t>
            </a:r>
            <a:endParaRPr lang="es-AR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0.05452 -0.00625 0.1092 -0.01227 0.15 -0.03704 C 0.1908 -0.06181 0.2099 -0.13403 0.24445 -0.14815 C 0.279 -0.16227 0.33681 -0.13149 0.35695 -0.12223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6389 -0.00671 -0.12778 -0.01296 -0.19687 -0.04467 C -0.26597 -0.07662 -0.37517 -0.17268 -0.41441 -0.19097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-0.12222 C 0.42744 -0.10463 0.49792 -0.08704 0.56528 -0.06667 C 0.63264 -0.0463 0.68959 -0.03148 0.76112 -1.85185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41 -0.19097 C -0.48489 -0.14375 -0.55521 -0.09653 -0.61441 -0.06505 C -0.67361 -0.03357 -0.74583 -0.00417 -0.76996 -0.00208 " pathEditMode="relative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1"/>
      <p:bldP spid="21" grpId="2"/>
      <p:bldP spid="21" grpId="3"/>
      <p:bldP spid="25" grpId="1"/>
      <p:bldP spid="25" grpId="2"/>
      <p:bldP spid="26" grpId="0"/>
      <p:bldP spid="26" grpId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Framework</a:t>
                      </a:r>
                      <a:r>
                        <a:rPr lang="es-ES" baseline="0" dirty="0" smtClean="0"/>
                        <a:t> para integración de funcionalidad de colaboración en tiempo real para .NET.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cerrado. Está desarrollado sólo para la plataforma .NET.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existentes</a:t>
            </a:r>
            <a:endParaRPr lang="es-ES" dirty="0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  <a:ln>
            <a:noFill/>
          </a:ln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  <p:pic>
        <p:nvPicPr>
          <p:cNvPr id="8" name="Picture 7" descr="analisis-chartis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6996" y="315890"/>
            <a:ext cx="1143008" cy="76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“Júpiter”.</a:t>
            </a:r>
          </a:p>
          <a:p>
            <a:r>
              <a:rPr lang="es-ES" dirty="0" smtClean="0"/>
              <a:t>El algoritmo utiliza mensajes y operaciones:</a:t>
            </a:r>
          </a:p>
          <a:p>
            <a:pPr lvl="1"/>
            <a:r>
              <a:rPr lang="es-ES" dirty="0" smtClean="0"/>
              <a:t>Una operación modifica el estado de un documento.</a:t>
            </a:r>
          </a:p>
          <a:p>
            <a:pPr lvl="1"/>
            <a:r>
              <a:rPr lang="es-ES" dirty="0" smtClean="0"/>
              <a:t>Un mensaje contiene una operación e información de sincronismo.</a:t>
            </a:r>
          </a:p>
          <a:p>
            <a:r>
              <a:rPr lang="es-ES" dirty="0" smtClean="0"/>
              <a:t>Al modificar un documento localmente se envían mensajes a las demás ubicaciones.</a:t>
            </a:r>
          </a:p>
          <a:p>
            <a:r>
              <a:rPr lang="es-ES" dirty="0" smtClean="0"/>
              <a:t>Al recibir un mensaje remoto se transforma la operación y se la aplica localmente.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  <p:pic>
        <p:nvPicPr>
          <p:cNvPr id="4" name="Picture 3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>
            <a:noAutofit/>
          </a:bodyPr>
          <a:lstStyle/>
          <a:p>
            <a:r>
              <a:rPr lang="es-ES" dirty="0" smtClean="0"/>
              <a:t>Originalmente se implementaron operaciones borrar e insertar de más de un </a:t>
            </a:r>
            <a:r>
              <a:rPr lang="es-ES" dirty="0" err="1" smtClean="0"/>
              <a:t>caracter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Finalmente, se utilizó 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utilizado* haciendo uso de operaciones borrar e insertar de 1 </a:t>
            </a:r>
            <a:r>
              <a:rPr lang="es-ES" dirty="0" err="1" smtClean="0"/>
              <a:t>caracter</a:t>
            </a:r>
            <a:r>
              <a:rPr lang="es-ES" dirty="0" smtClean="0"/>
              <a:t> de longitud.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sz="1800" dirty="0" smtClean="0"/>
              <a:t>* </a:t>
            </a:r>
            <a:r>
              <a:rPr lang="en-US" sz="1800" dirty="0" smtClean="0"/>
              <a:t>Achieving Convergence With Operational Transformation in Distributed Groupware Systems</a:t>
            </a:r>
            <a:r>
              <a:rPr lang="es-ES" sz="1800" dirty="0" smtClean="0"/>
              <a:t>.</a:t>
            </a:r>
            <a:endParaRPr lang="en-U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pic>
        <p:nvPicPr>
          <p:cNvPr id="6" name="Picture 5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570</TotalTime>
  <Words>662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Editor Paralelo</vt:lpstr>
      <vt:lpstr>Agenda</vt:lpstr>
      <vt:lpstr>Motivación</vt:lpstr>
      <vt:lpstr>Escenario</vt:lpstr>
      <vt:lpstr>Problemas a Resolver</vt:lpstr>
      <vt:lpstr>Ejemplo</vt:lpstr>
      <vt:lpstr>Soluciones existentes</vt:lpstr>
      <vt:lpstr>Búsqueda de la solución (I)</vt:lpstr>
      <vt:lpstr>Búsqueda de la solución (II)</vt:lpstr>
      <vt:lpstr>Ejemplo utilizando sincronizadores</vt:lpstr>
      <vt:lpstr>Arquitectura de la solución</vt:lpstr>
      <vt:lpstr>Tecnologías y herramientas utilizadas</vt:lpstr>
      <vt:lpstr>Características de Scala</vt:lpstr>
      <vt:lpstr>Metodología de desarrollo</vt:lpstr>
      <vt:lpstr>¡Demostración en vivo!</vt:lpstr>
      <vt:lpstr>Posibles mejoras a implementar</vt:lpstr>
      <vt:lpstr>Conclusiones</vt:lpstr>
      <vt:lpstr>Preguntas?</vt:lpstr>
      <vt:lpstr>Muchas Gracias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189</cp:revision>
  <dcterms:created xsi:type="dcterms:W3CDTF">2010-12-05T02:40:46Z</dcterms:created>
  <dcterms:modified xsi:type="dcterms:W3CDTF">2010-12-07T23:53:14Z</dcterms:modified>
</cp:coreProperties>
</file>