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70" r:id="rId3"/>
    <p:sldId id="257" r:id="rId4"/>
    <p:sldId id="259" r:id="rId5"/>
    <p:sldId id="271" r:id="rId6"/>
    <p:sldId id="258" r:id="rId7"/>
    <p:sldId id="260" r:id="rId8"/>
    <p:sldId id="272" r:id="rId9"/>
    <p:sldId id="261" r:id="rId10"/>
    <p:sldId id="273" r:id="rId11"/>
    <p:sldId id="263" r:id="rId12"/>
    <p:sldId id="265" r:id="rId13"/>
    <p:sldId id="264" r:id="rId14"/>
    <p:sldId id="266" r:id="rId15"/>
    <p:sldId id="269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263" autoAdjust="0"/>
  </p:normalViewPr>
  <p:slideViewPr>
    <p:cSldViewPr>
      <p:cViewPr>
        <p:scale>
          <a:sx n="66" d="100"/>
          <a:sy n="66" d="100"/>
        </p:scale>
        <p:origin x="-129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9BA33-61B4-4CB5-A056-C0C55B1A2ED8}" type="datetimeFigureOut">
              <a:rPr lang="es-AR" smtClean="0"/>
              <a:pPr/>
              <a:t>07/12/2010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BAC67-084D-419D-A89D-D7FC2C09E238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C67-084D-419D-A89D-D7FC2C09E238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C67-084D-419D-A89D-D7FC2C09E238}" type="slidenum">
              <a:rPr lang="es-AR" smtClean="0"/>
              <a:pPr/>
              <a:t>3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74073" y="1741382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es-ES" sz="9600" dirty="0" err="1" smtClean="0"/>
              <a:t>Parallel</a:t>
            </a:r>
            <a:r>
              <a:rPr lang="es-ES" sz="9600" smtClean="0"/>
              <a:t> Editor</a:t>
            </a:r>
            <a:endParaRPr lang="es-ES" sz="960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42976" y="3643314"/>
            <a:ext cx="7854696" cy="1752600"/>
          </a:xfrm>
        </p:spPr>
        <p:txBody>
          <a:bodyPr/>
          <a:lstStyle/>
          <a:p>
            <a:r>
              <a:rPr lang="es-ES" smtClean="0"/>
              <a:t>Trabajo Profesional</a:t>
            </a:r>
          </a:p>
          <a:p>
            <a:r>
              <a:rPr lang="es-ES" smtClean="0"/>
              <a:t>Mauro </a:t>
            </a:r>
            <a:r>
              <a:rPr lang="es-ES" err="1" smtClean="0"/>
              <a:t>Ciancio</a:t>
            </a:r>
            <a:r>
              <a:rPr lang="es-ES" smtClean="0"/>
              <a:t>, Leandro </a:t>
            </a:r>
            <a:r>
              <a:rPr lang="es-ES" err="1" smtClean="0"/>
              <a:t>Gilioli</a:t>
            </a:r>
            <a:endParaRPr lang="es-ES" smtClean="0"/>
          </a:p>
          <a:p>
            <a:r>
              <a:rPr lang="es-ES" smtClean="0"/>
              <a:t>Facultad de Ingeniería - UBA</a:t>
            </a:r>
            <a:endParaRPr lang="es-ES"/>
          </a:p>
        </p:txBody>
      </p:sp>
      <p:pic>
        <p:nvPicPr>
          <p:cNvPr id="4" name="Picture 3" descr="sha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201107"/>
            <a:ext cx="1157350" cy="11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Lenguajes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err="1" smtClean="0"/>
              <a:t>Scala</a:t>
            </a:r>
            <a:r>
              <a:rPr lang="en-US" dirty="0" smtClean="0"/>
              <a:t> + Java</a:t>
            </a:r>
          </a:p>
          <a:p>
            <a:r>
              <a:rPr lang="en-US" dirty="0" smtClean="0"/>
              <a:t>Maven</a:t>
            </a:r>
          </a:p>
          <a:p>
            <a:r>
              <a:rPr lang="en-US" dirty="0" smtClean="0"/>
              <a:t>Spring</a:t>
            </a:r>
          </a:p>
          <a:p>
            <a:r>
              <a:rPr lang="en-US" dirty="0" smtClean="0"/>
              <a:t>GIT</a:t>
            </a:r>
          </a:p>
          <a:p>
            <a:r>
              <a:rPr lang="en-US" dirty="0" smtClean="0"/>
              <a:t>Eclipse IDE</a:t>
            </a:r>
            <a:endParaRPr lang="es-AR" dirty="0"/>
          </a:p>
        </p:txBody>
      </p:sp>
      <p:pic>
        <p:nvPicPr>
          <p:cNvPr id="8" name="Picture 7" descr="mav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5429264"/>
            <a:ext cx="1214446" cy="12144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Tecnologías y herramientas utilizadas</a:t>
            </a:r>
            <a:endParaRPr lang="es-ES" dirty="0"/>
          </a:p>
        </p:txBody>
      </p:sp>
      <p:pic>
        <p:nvPicPr>
          <p:cNvPr id="6" name="Picture 5" descr="scal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30" y="1285860"/>
            <a:ext cx="1190624" cy="1190624"/>
          </a:xfrm>
          <a:prstGeom prst="rect">
            <a:avLst/>
          </a:prstGeom>
        </p:spPr>
      </p:pic>
      <p:pic>
        <p:nvPicPr>
          <p:cNvPr id="7" name="Picture 6" descr="java.jpg"/>
          <p:cNvPicPr>
            <a:picLocks noChangeAspect="1"/>
          </p:cNvPicPr>
          <p:nvPr/>
        </p:nvPicPr>
        <p:blipFill>
          <a:blip r:embed="rId4"/>
          <a:srcRect b="28921"/>
          <a:stretch>
            <a:fillRect/>
          </a:stretch>
        </p:blipFill>
        <p:spPr>
          <a:xfrm>
            <a:off x="5715008" y="2714620"/>
            <a:ext cx="1143008" cy="1515890"/>
          </a:xfrm>
          <a:prstGeom prst="rect">
            <a:avLst/>
          </a:prstGeom>
        </p:spPr>
      </p:pic>
      <p:pic>
        <p:nvPicPr>
          <p:cNvPr id="9" name="Picture 8" descr="spring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14" y="4643446"/>
            <a:ext cx="760019" cy="760019"/>
          </a:xfrm>
          <a:prstGeom prst="rect">
            <a:avLst/>
          </a:prstGeom>
        </p:spPr>
      </p:pic>
      <p:pic>
        <p:nvPicPr>
          <p:cNvPr id="10" name="Picture 9" descr="git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958" y="4000504"/>
            <a:ext cx="787472" cy="1639890"/>
          </a:xfrm>
          <a:prstGeom prst="rect">
            <a:avLst/>
          </a:prstGeom>
        </p:spPr>
      </p:pic>
      <p:pic>
        <p:nvPicPr>
          <p:cNvPr id="11" name="Picture 10" descr="eclips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488" y="4500570"/>
            <a:ext cx="1214446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Explicación de los módulos que la componen</a:t>
            </a:r>
          </a:p>
          <a:p>
            <a:r>
              <a:rPr lang="es-ES" smtClean="0"/>
              <a:t>Mostrar  caso  cliente servidor  peer 2peer </a:t>
            </a:r>
          </a:p>
          <a:p>
            <a:r>
              <a:rPr lang="es-ES" smtClean="0"/>
              <a:t>Diagramas de ambos y pequeña explicación sobre cada uno de los módulos (</a:t>
            </a:r>
            <a:r>
              <a:rPr lang="es-ES" err="1" smtClean="0"/>
              <a:t>kernel</a:t>
            </a:r>
            <a:r>
              <a:rPr lang="es-ES" smtClean="0"/>
              <a:t>, </a:t>
            </a:r>
            <a:r>
              <a:rPr lang="es-ES" err="1" smtClean="0"/>
              <a:t>client</a:t>
            </a:r>
            <a:r>
              <a:rPr lang="es-ES" smtClean="0"/>
              <a:t>, </a:t>
            </a:r>
            <a:r>
              <a:rPr lang="es-ES" err="1" smtClean="0"/>
              <a:t>common</a:t>
            </a:r>
            <a:r>
              <a:rPr lang="es-ES" smtClean="0"/>
              <a:t>, </a:t>
            </a:r>
            <a:r>
              <a:rPr lang="es-ES" err="1" smtClean="0"/>
              <a:t>etc</a:t>
            </a:r>
            <a:r>
              <a:rPr lang="es-ES" smtClean="0"/>
              <a:t>)</a:t>
            </a: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Arquitectura de la solución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Hablar  algo sobre que la comunicación entre los módulos es asincrónica y se utilizan actores para esto.</a:t>
            </a:r>
          </a:p>
          <a:p>
            <a:r>
              <a:rPr lang="es-ES" smtClean="0"/>
              <a:t>Ventajas de utilizar actores, como simplifica las cosas.</a:t>
            </a: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Actores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Hablar sobre los tipos de mensajes</a:t>
            </a:r>
          </a:p>
          <a:p>
            <a:r>
              <a:rPr lang="es-ES" err="1" smtClean="0"/>
              <a:t>Serializacion</a:t>
            </a:r>
            <a:endParaRPr lang="es-ES" smtClean="0"/>
          </a:p>
          <a:p>
            <a:r>
              <a:rPr lang="es-ES" smtClean="0"/>
              <a:t>Ejemplos?</a:t>
            </a:r>
          </a:p>
          <a:p>
            <a:endParaRPr lang="es-ES" smtClean="0"/>
          </a:p>
          <a:p>
            <a:r>
              <a:rPr lang="es-ES" smtClean="0"/>
              <a:t>No se si pondría esta </a:t>
            </a:r>
            <a:r>
              <a:rPr lang="es-ES" err="1" smtClean="0"/>
              <a:t>diapo</a:t>
            </a:r>
            <a:endParaRPr lang="es-ES" smtClean="0"/>
          </a:p>
          <a:p>
            <a:pPr>
              <a:buNone/>
            </a:pPr>
            <a:endParaRPr lang="es-ES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Protocolo de </a:t>
            </a:r>
            <a:r>
              <a:rPr lang="es-ES" err="1" smtClean="0"/>
              <a:t>msgs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Hablar dos boludeces de </a:t>
            </a:r>
            <a:r>
              <a:rPr lang="es-ES" err="1" smtClean="0"/>
              <a:t>scrum</a:t>
            </a:r>
            <a:r>
              <a:rPr lang="es-ES" smtClean="0"/>
              <a:t>.</a:t>
            </a:r>
          </a:p>
          <a:p>
            <a:r>
              <a:rPr lang="es-ES" smtClean="0"/>
              <a:t>Tabla de </a:t>
            </a:r>
            <a:r>
              <a:rPr lang="es-ES" err="1" smtClean="0"/>
              <a:t>Sprints</a:t>
            </a:r>
            <a:r>
              <a:rPr lang="es-ES" smtClean="0"/>
              <a:t> que se hicieron con descripción de objetivos.</a:t>
            </a:r>
          </a:p>
          <a:p>
            <a:r>
              <a:rPr lang="es-ES" smtClean="0"/>
              <a:t>Mostrar dos grafiquitos  de los </a:t>
            </a:r>
            <a:r>
              <a:rPr lang="es-ES" err="1" smtClean="0"/>
              <a:t>sprints</a:t>
            </a:r>
            <a:r>
              <a:rPr lang="es-ES" smtClean="0"/>
              <a:t>.</a:t>
            </a:r>
          </a:p>
          <a:p>
            <a:r>
              <a:rPr lang="es-ES" smtClean="0"/>
              <a:t>Decir como resulto.</a:t>
            </a:r>
          </a:p>
          <a:p>
            <a:endParaRPr lang="es-ES" smtClean="0"/>
          </a:p>
          <a:p>
            <a:endParaRPr lang="es-ES" smtClean="0"/>
          </a:p>
          <a:p>
            <a:r>
              <a:rPr lang="es-ES" smtClean="0"/>
              <a:t>Aporta esto?</a:t>
            </a: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Metodología de desarrollo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Poner  acá </a:t>
            </a:r>
            <a:r>
              <a:rPr lang="es-ES" err="1" smtClean="0"/>
              <a:t>screenshot</a:t>
            </a:r>
            <a:r>
              <a:rPr lang="es-ES" smtClean="0"/>
              <a:t> del eclipse con PE</a:t>
            </a:r>
          </a:p>
          <a:p>
            <a:endParaRPr lang="es-ES" smtClean="0"/>
          </a:p>
          <a:p>
            <a:r>
              <a:rPr lang="es-ES" smtClean="0"/>
              <a:t>Demo en vivo!</a:t>
            </a: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Demostración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Esquema de autenticación y autorización.</a:t>
            </a:r>
          </a:p>
          <a:p>
            <a:r>
              <a:rPr lang="es-ES" smtClean="0"/>
              <a:t>Optimización del uso de red.</a:t>
            </a:r>
          </a:p>
          <a:p>
            <a:r>
              <a:rPr lang="es-ES" smtClean="0"/>
              <a:t>Integración con otros </a:t>
            </a:r>
            <a:r>
              <a:rPr lang="es-ES" err="1" smtClean="0"/>
              <a:t>IDEs</a:t>
            </a:r>
            <a:r>
              <a:rPr lang="es-ES" smtClean="0"/>
              <a:t> .</a:t>
            </a:r>
          </a:p>
          <a:p>
            <a:r>
              <a:rPr lang="es-ES" smtClean="0"/>
              <a:t>Extensión de la solución a otros modelos.</a:t>
            </a:r>
          </a:p>
          <a:p>
            <a:r>
              <a:rPr lang="es-ES" smtClean="0"/>
              <a:t>Cifrado de mensajes.</a:t>
            </a:r>
          </a:p>
          <a:p>
            <a:r>
              <a:rPr lang="es-ES" smtClean="0"/>
              <a:t>Mecanismo de deshacer  cambios (</a:t>
            </a:r>
            <a:r>
              <a:rPr lang="es-ES" err="1" smtClean="0"/>
              <a:t>undo</a:t>
            </a:r>
            <a:r>
              <a:rPr lang="es-ES" smtClean="0"/>
              <a:t>).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Posibles mejoras a implementar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mtClean="0"/>
              <a:t>Aplicaciones de naturaleza concurrente y distribuida precisan modelos que abstraigan al programador de la complejidad subyacente.</a:t>
            </a:r>
          </a:p>
          <a:p>
            <a:r>
              <a:rPr lang="es-ES" smtClean="0"/>
              <a:t>Lenguajes nuevos sobre la JVM incorporan construcciones y paradigmas que simplifican el desarrollo.</a:t>
            </a:r>
          </a:p>
          <a:p>
            <a:r>
              <a:rPr lang="es-ES" smtClean="0"/>
              <a:t>Los modelos para la implementación de sistemas  colaborativos en tiempo real están en constante desarrollo y evolución.</a:t>
            </a:r>
          </a:p>
          <a:p>
            <a:r>
              <a:rPr lang="es-ES" smtClean="0"/>
              <a:t>La colaboración en tiempo real permite  interactuar  a un grupo de trabajo  de forma simple y coordinada  acelerando, enriqueciendo y haciendo mas productivo su trabajo.</a:t>
            </a:r>
          </a:p>
          <a:p>
            <a:endParaRPr lang="es-ES" smtClean="0"/>
          </a:p>
          <a:p>
            <a:r>
              <a:rPr lang="es-ES" smtClean="0"/>
              <a:t>Mucho texto me parece</a:t>
            </a: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Conclusiones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4414" y="1357298"/>
            <a:ext cx="7000924" cy="5090944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Introducción</a:t>
            </a:r>
          </a:p>
          <a:p>
            <a:pPr lvl="1"/>
            <a:r>
              <a:rPr lang="es-AR" dirty="0" smtClean="0"/>
              <a:t>Motivación</a:t>
            </a:r>
          </a:p>
          <a:p>
            <a:pPr lvl="1"/>
            <a:r>
              <a:rPr lang="en-US" dirty="0" err="1" smtClean="0"/>
              <a:t>Escenario</a:t>
            </a:r>
            <a:endParaRPr lang="en-US" dirty="0" smtClean="0"/>
          </a:p>
          <a:p>
            <a:pPr lvl="1"/>
            <a:r>
              <a:rPr lang="en-US" dirty="0" err="1" smtClean="0"/>
              <a:t>Problema</a:t>
            </a:r>
            <a:r>
              <a:rPr lang="en-US" dirty="0" smtClean="0"/>
              <a:t> a resolver</a:t>
            </a:r>
          </a:p>
          <a:p>
            <a:pPr lvl="1"/>
            <a:r>
              <a:rPr lang="es-AR" dirty="0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endParaRPr lang="en-US" dirty="0" smtClean="0"/>
          </a:p>
          <a:p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propuesta</a:t>
            </a:r>
            <a:endParaRPr lang="en-US" dirty="0" smtClean="0"/>
          </a:p>
          <a:p>
            <a:pPr lvl="1"/>
            <a:r>
              <a:rPr lang="en-US" dirty="0" err="1" smtClean="0"/>
              <a:t>Búsqueda</a:t>
            </a:r>
            <a:r>
              <a:rPr lang="en-US" dirty="0" smtClean="0"/>
              <a:t> de la </a:t>
            </a:r>
            <a:r>
              <a:rPr lang="en-US" dirty="0" err="1" smtClean="0"/>
              <a:t>solución</a:t>
            </a:r>
            <a:endParaRPr lang="en-US" dirty="0" smtClean="0"/>
          </a:p>
          <a:p>
            <a:pPr lvl="1"/>
            <a:r>
              <a:rPr lang="en-US" dirty="0" err="1" smtClean="0"/>
              <a:t>Tecnologìas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endParaRPr lang="en-US" dirty="0" smtClean="0"/>
          </a:p>
          <a:p>
            <a:pPr lvl="1"/>
            <a:r>
              <a:rPr lang="en-US" dirty="0" err="1" smtClean="0"/>
              <a:t>Arquitectura</a:t>
            </a:r>
            <a:r>
              <a:rPr lang="en-US" dirty="0" smtClean="0"/>
              <a:t> de la </a:t>
            </a:r>
            <a:r>
              <a:rPr lang="en-US" dirty="0" err="1" smtClean="0"/>
              <a:t>solución</a:t>
            </a:r>
            <a:endParaRPr lang="en-US" dirty="0" smtClean="0"/>
          </a:p>
          <a:p>
            <a:r>
              <a:rPr lang="en-US" dirty="0" smtClean="0"/>
              <a:t>Demo en vivo</a:t>
            </a:r>
          </a:p>
          <a:p>
            <a:r>
              <a:rPr lang="en-US" dirty="0" err="1" smtClean="0"/>
              <a:t>Cierre</a:t>
            </a:r>
            <a:endParaRPr lang="en-US" dirty="0" smtClean="0"/>
          </a:p>
          <a:p>
            <a:pPr lvl="1"/>
            <a:r>
              <a:rPr lang="en-US" dirty="0" err="1" smtClean="0"/>
              <a:t>Posibles</a:t>
            </a:r>
            <a:r>
              <a:rPr lang="en-US" dirty="0" smtClean="0"/>
              <a:t> </a:t>
            </a:r>
            <a:r>
              <a:rPr lang="en-US" dirty="0" err="1" smtClean="0"/>
              <a:t>mejoras</a:t>
            </a:r>
            <a:endParaRPr lang="en-US" dirty="0" smtClean="0"/>
          </a:p>
          <a:p>
            <a:pPr lvl="1"/>
            <a:r>
              <a:rPr lang="en-US" dirty="0" err="1" smtClean="0"/>
              <a:t>Conclusiones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s-A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1571612"/>
            <a:ext cx="2500330" cy="27599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Cómo nace la idea del presente trabajo?</a:t>
            </a:r>
          </a:p>
          <a:p>
            <a:endParaRPr lang="es-ES" smtClean="0"/>
          </a:p>
          <a:p>
            <a:r>
              <a:rPr lang="es-ES" smtClean="0"/>
              <a:t>Necesidad de obtener </a:t>
            </a:r>
            <a:r>
              <a:rPr lang="es-ES" err="1" smtClean="0"/>
              <a:t>feedback</a:t>
            </a:r>
            <a:r>
              <a:rPr lang="es-ES" smtClean="0"/>
              <a:t> instantáneo sobre tareas de desarrollo complejas.</a:t>
            </a:r>
          </a:p>
          <a:p>
            <a:r>
              <a:rPr lang="es-ES" smtClean="0"/>
              <a:t>Dos desarrolladores trabajando sobre lo mismo pero en diferentes lugares físicos.</a:t>
            </a:r>
          </a:p>
          <a:p>
            <a:r>
              <a:rPr lang="es-ES" smtClean="0"/>
              <a:t>Herramientas existentes no satisfactorias.</a:t>
            </a: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Motivación</a:t>
            </a:r>
            <a:endParaRPr lang="es-ES"/>
          </a:p>
        </p:txBody>
      </p:sp>
      <p:pic>
        <p:nvPicPr>
          <p:cNvPr id="4" name="Picture 3" descr="l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96" y="21429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Escenario</a:t>
            </a:r>
            <a:endParaRPr lang="es-ES"/>
          </a:p>
        </p:txBody>
      </p:sp>
      <p:grpSp>
        <p:nvGrpSpPr>
          <p:cNvPr id="26" name="Group 25"/>
          <p:cNvGrpSpPr/>
          <p:nvPr/>
        </p:nvGrpSpPr>
        <p:grpSpPr>
          <a:xfrm>
            <a:off x="428596" y="2071678"/>
            <a:ext cx="2096788" cy="858661"/>
            <a:chOff x="642910" y="4813492"/>
            <a:chExt cx="2096788" cy="858661"/>
          </a:xfrm>
        </p:grpSpPr>
        <p:pic>
          <p:nvPicPr>
            <p:cNvPr id="4" name="Picture 3" descr="user_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7" name="Picture 6" descr="laptop.png"/>
            <p:cNvPicPr>
              <a:picLocks noChangeAspect="1"/>
            </p:cNvPicPr>
            <p:nvPr/>
          </p:nvPicPr>
          <p:blipFill>
            <a:blip r:embed="rId3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sp>
        <p:nvSpPr>
          <p:cNvPr id="14" name="Cloud 13"/>
          <p:cNvSpPr/>
          <p:nvPr/>
        </p:nvSpPr>
        <p:spPr>
          <a:xfrm>
            <a:off x="3214678" y="857232"/>
            <a:ext cx="2857520" cy="121444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Internet</a:t>
            </a:r>
            <a:endParaRPr lang="es-AR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7" idx="0"/>
            <a:endCxn id="14" idx="2"/>
          </p:cNvCxnSpPr>
          <p:nvPr/>
        </p:nvCxnSpPr>
        <p:spPr>
          <a:xfrm rot="5400000" flipH="1" flipV="1">
            <a:off x="2274735" y="1122872"/>
            <a:ext cx="607223" cy="12903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357950" y="2071678"/>
            <a:ext cx="2096788" cy="858661"/>
            <a:chOff x="642910" y="4813492"/>
            <a:chExt cx="2096788" cy="858661"/>
          </a:xfrm>
        </p:grpSpPr>
        <p:pic>
          <p:nvPicPr>
            <p:cNvPr id="29" name="Picture 28" descr="user_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30" name="Picture 29" descr="laptop.png"/>
            <p:cNvPicPr>
              <a:picLocks noChangeAspect="1"/>
            </p:cNvPicPr>
            <p:nvPr/>
          </p:nvPicPr>
          <p:blipFill>
            <a:blip r:embed="rId3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cxnSp>
        <p:nvCxnSpPr>
          <p:cNvPr id="32" name="Straight Arrow Connector 31"/>
          <p:cNvCxnSpPr>
            <a:stCxn id="30" idx="0"/>
            <a:endCxn id="14" idx="0"/>
          </p:cNvCxnSpPr>
          <p:nvPr/>
        </p:nvCxnSpPr>
        <p:spPr>
          <a:xfrm rot="16200000" flipV="1">
            <a:off x="6662550" y="871723"/>
            <a:ext cx="607223" cy="17926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28596" y="3531730"/>
            <a:ext cx="2428892" cy="2286016"/>
            <a:chOff x="428596" y="3531730"/>
            <a:chExt cx="2428892" cy="2286016"/>
          </a:xfrm>
        </p:grpSpPr>
        <p:pic>
          <p:nvPicPr>
            <p:cNvPr id="44" name="Picture 43" descr="fil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596" y="3531730"/>
              <a:ext cx="2428892" cy="228601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756758" y="4088720"/>
              <a:ext cx="1886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{</a:t>
              </a:r>
              <a:br>
                <a:rPr lang="en-US" sz="140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value = 0;</a:t>
              </a:r>
            </a:p>
            <a:p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 //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es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difícil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!</a:t>
              </a:r>
              <a:br>
                <a:rPr lang="en-US" sz="140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s-AR" sz="140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57224" y="3000372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/>
              <a:t>ubicación</a:t>
            </a:r>
            <a:r>
              <a:rPr lang="en-US" b="1" smtClean="0"/>
              <a:t> 1</a:t>
            </a:r>
            <a:endParaRPr lang="es-AR" b="1"/>
          </a:p>
        </p:txBody>
      </p:sp>
      <p:sp>
        <p:nvSpPr>
          <p:cNvPr id="50" name="TextBox 49"/>
          <p:cNvSpPr txBox="1"/>
          <p:nvPr/>
        </p:nvSpPr>
        <p:spPr>
          <a:xfrm>
            <a:off x="6786578" y="3000372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/>
              <a:t>ubicación</a:t>
            </a:r>
            <a:r>
              <a:rPr lang="en-US" b="1" smtClean="0"/>
              <a:t> 2</a:t>
            </a:r>
            <a:endParaRPr lang="es-AR" b="1"/>
          </a:p>
        </p:txBody>
      </p:sp>
      <p:grpSp>
        <p:nvGrpSpPr>
          <p:cNvPr id="52" name="Group 51"/>
          <p:cNvGrpSpPr/>
          <p:nvPr/>
        </p:nvGrpSpPr>
        <p:grpSpPr>
          <a:xfrm>
            <a:off x="6429388" y="3429000"/>
            <a:ext cx="2428892" cy="2286016"/>
            <a:chOff x="428596" y="3531730"/>
            <a:chExt cx="2428892" cy="2286016"/>
          </a:xfrm>
        </p:grpSpPr>
        <p:pic>
          <p:nvPicPr>
            <p:cNvPr id="53" name="Picture 52" descr="fil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596" y="3531730"/>
              <a:ext cx="2428892" cy="2286016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6758" y="4088720"/>
              <a:ext cx="1886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{</a:t>
              </a:r>
              <a:br>
                <a:rPr lang="en-US" sz="140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value = 0;</a:t>
              </a:r>
            </a:p>
            <a:p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 //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es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difícil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!</a:t>
              </a:r>
              <a:br>
                <a:rPr lang="en-US" sz="140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s-AR" sz="14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Mantener sincronizado el mismo documento en todas las ubicaciones.</a:t>
            </a:r>
          </a:p>
          <a:p>
            <a:r>
              <a:rPr lang="es-ES" smtClean="0"/>
              <a:t>Ofrecer un </a:t>
            </a:r>
            <a:r>
              <a:rPr lang="es-ES" err="1" smtClean="0"/>
              <a:t>feedback</a:t>
            </a:r>
            <a:r>
              <a:rPr lang="es-ES" smtClean="0"/>
              <a:t> instantáneo al usuario.</a:t>
            </a:r>
          </a:p>
          <a:p>
            <a:r>
              <a:rPr lang="es-ES" smtClean="0"/>
              <a:t>No inventar otra herramienta, integrarse con las herramientas existentes.</a:t>
            </a:r>
          </a:p>
          <a:p>
            <a:r>
              <a:rPr lang="es-ES" smtClean="0"/>
              <a:t>Simplicidad de uso y despliegue, sin necesidad de un servidor central.</a:t>
            </a: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Problemas a Resolver</a:t>
            </a:r>
            <a:endParaRPr lang="es-ES"/>
          </a:p>
        </p:txBody>
      </p:sp>
      <p:pic>
        <p:nvPicPr>
          <p:cNvPr id="4" name="Picture 3" descr="exclam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48" y="214290"/>
            <a:ext cx="1076932" cy="1076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214422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Solución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Características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Comparativa</a:t>
                      </a:r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mtClean="0"/>
                        <a:t>Google </a:t>
                      </a:r>
                      <a:r>
                        <a:rPr lang="es-ES" err="1" smtClean="0"/>
                        <a:t>Docs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Edición</a:t>
                      </a:r>
                      <a:r>
                        <a:rPr lang="es-ES" baseline="0" smtClean="0"/>
                        <a:t> de </a:t>
                      </a:r>
                      <a:r>
                        <a:rPr lang="es-ES" baseline="0" err="1" smtClean="0"/>
                        <a:t>docs</a:t>
                      </a:r>
                      <a:r>
                        <a:rPr lang="es-ES" baseline="0" smtClean="0"/>
                        <a:t> en tiempo real desde un navegador.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Solo utilizable a través</a:t>
                      </a:r>
                      <a:r>
                        <a:rPr lang="es-ES" baseline="0" smtClean="0"/>
                        <a:t> de un browser. Código fuente cerrado.</a:t>
                      </a:r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mtClean="0"/>
                        <a:t>Google Wave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Comunicación</a:t>
                      </a:r>
                      <a:r>
                        <a:rPr lang="es-ES" baseline="0" smtClean="0"/>
                        <a:t> y colaboración en tiempo real.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Ídem</a:t>
                      </a:r>
                      <a:r>
                        <a:rPr lang="es-ES" baseline="0" smtClean="0"/>
                        <a:t> Google </a:t>
                      </a:r>
                      <a:r>
                        <a:rPr lang="es-ES" baseline="0" err="1" smtClean="0"/>
                        <a:t>Docs</a:t>
                      </a:r>
                      <a:r>
                        <a:rPr lang="es-ES" baseline="0" smtClean="0"/>
                        <a:t>. El proyecto ha sido abandonado.</a:t>
                      </a:r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mtClean="0"/>
                        <a:t>COLA (ECF)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Integración</a:t>
                      </a:r>
                      <a:r>
                        <a:rPr lang="es-ES" baseline="0" smtClean="0"/>
                        <a:t> con Eclipse para colaboración en tiempo real de código fuente.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Máximo</a:t>
                      </a:r>
                      <a:r>
                        <a:rPr lang="es-ES" baseline="0" smtClean="0"/>
                        <a:t> dos  usuarios en una sesión de edición. Depende del proyecto ECF.</a:t>
                      </a:r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err="1" smtClean="0"/>
                        <a:t>BeWeeVee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Framework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smtClean="0"/>
                        <a:t>para integración de funcionalidad de </a:t>
                      </a:r>
                      <a:r>
                        <a:rPr lang="es-ES" baseline="0" dirty="0" smtClean="0"/>
                        <a:t>colaboración </a:t>
                      </a:r>
                      <a:r>
                        <a:rPr lang="es-ES" baseline="0" dirty="0" smtClean="0"/>
                        <a:t>en tiempo real para .</a:t>
                      </a:r>
                      <a:r>
                        <a:rPr lang="es-ES" baseline="0" dirty="0" smtClean="0"/>
                        <a:t>NET.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Código</a:t>
                      </a:r>
                      <a:r>
                        <a:rPr lang="es-ES" baseline="0" dirty="0" smtClean="0"/>
                        <a:t> fuente </a:t>
                      </a:r>
                      <a:r>
                        <a:rPr lang="es-ES" baseline="0" dirty="0" smtClean="0"/>
                        <a:t>cerrado. </a:t>
                      </a:r>
                      <a:r>
                        <a:rPr lang="es-ES" baseline="0" dirty="0" smtClean="0"/>
                        <a:t>Está desarrollado sólo para la plataforma .</a:t>
                      </a:r>
                      <a:r>
                        <a:rPr lang="es-ES" baseline="0" dirty="0" smtClean="0"/>
                        <a:t>NET.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Otras soluciones similares</a:t>
            </a:r>
            <a:endParaRPr lang="es-ES"/>
          </a:p>
        </p:txBody>
      </p:sp>
      <p:pic>
        <p:nvPicPr>
          <p:cNvPr id="5" name="4 Imagen" descr="googledocs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1643050"/>
            <a:ext cx="942975" cy="895350"/>
          </a:xfrm>
          <a:prstGeom prst="rect">
            <a:avLst/>
          </a:prstGeom>
        </p:spPr>
      </p:pic>
      <p:pic>
        <p:nvPicPr>
          <p:cNvPr id="6" name="5 Imagen" descr="googlewave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2500306"/>
            <a:ext cx="914400" cy="895350"/>
          </a:xfrm>
          <a:prstGeom prst="rect">
            <a:avLst/>
          </a:prstGeom>
        </p:spPr>
      </p:pic>
      <p:pic>
        <p:nvPicPr>
          <p:cNvPr id="7" name="6 Imagen" descr="beweeve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5072074"/>
            <a:ext cx="1428760" cy="727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Para sincronizar el documento entre cada ubicación se hace uso del algoritmo “Júpiter”</a:t>
            </a:r>
          </a:p>
          <a:p>
            <a:endParaRPr lang="es-ES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de la solución (I)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00100" y="2643182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Aca</a:t>
            </a:r>
            <a:r>
              <a:rPr lang="es-ES" dirty="0" smtClean="0"/>
              <a:t> poner algoritmo de </a:t>
            </a:r>
            <a:r>
              <a:rPr lang="es-ES" dirty="0" err="1" smtClean="0"/>
              <a:t>jupiter</a:t>
            </a:r>
            <a:r>
              <a:rPr lang="es-ES" dirty="0" smtClean="0"/>
              <a:t> simple, con una animación de cómo se aplicaría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304862"/>
          </a:xfrm>
        </p:spPr>
        <p:txBody>
          <a:bodyPr/>
          <a:lstStyle/>
          <a:p>
            <a:r>
              <a:rPr lang="es-ES" dirty="0" smtClean="0"/>
              <a:t>Originalmente se </a:t>
            </a:r>
            <a:r>
              <a:rPr lang="es-ES" dirty="0" smtClean="0"/>
              <a:t>implementaron </a:t>
            </a:r>
            <a:r>
              <a:rPr lang="es-ES" dirty="0" smtClean="0"/>
              <a:t>operaciones Borrar e Insertar de más de un </a:t>
            </a:r>
            <a:r>
              <a:rPr lang="es-ES" dirty="0" err="1" smtClean="0"/>
              <a:t>caracter</a:t>
            </a:r>
            <a:r>
              <a:rPr lang="es-ES" dirty="0" smtClean="0"/>
              <a:t>.</a:t>
            </a:r>
          </a:p>
          <a:p>
            <a:r>
              <a:rPr lang="es-ES" dirty="0" smtClean="0"/>
              <a:t>Finalmente, se utilizó la solución propuesta en el </a:t>
            </a:r>
            <a:r>
              <a:rPr lang="es-ES" dirty="0" err="1" smtClean="0"/>
              <a:t>paper</a:t>
            </a:r>
            <a:r>
              <a:rPr lang="es-ES" dirty="0" smtClean="0"/>
              <a:t> </a:t>
            </a:r>
            <a:r>
              <a:rPr lang="es-ES" dirty="0" err="1" smtClean="0"/>
              <a:t>xxx</a:t>
            </a:r>
            <a:r>
              <a:rPr lang="es-ES" dirty="0" smtClean="0"/>
              <a:t> haciendo uso de operaciones Borrar e Insertar de 1 </a:t>
            </a:r>
            <a:r>
              <a:rPr lang="es-ES" dirty="0" err="1" smtClean="0"/>
              <a:t>caracter</a:t>
            </a:r>
            <a:r>
              <a:rPr lang="es-ES" dirty="0" smtClean="0"/>
              <a:t> </a:t>
            </a:r>
            <a:r>
              <a:rPr lang="es-ES" dirty="0" smtClean="0"/>
              <a:t>de longitud.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de la solución (II)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428728" y="4643446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Poner </a:t>
            </a:r>
            <a:r>
              <a:rPr lang="es-ES" dirty="0" err="1" smtClean="0"/>
              <a:t>ej</a:t>
            </a:r>
            <a:r>
              <a:rPr lang="es-ES" dirty="0" smtClean="0"/>
              <a:t> de </a:t>
            </a:r>
            <a:r>
              <a:rPr lang="es-ES" dirty="0" err="1" smtClean="0"/>
              <a:t>funcion</a:t>
            </a:r>
            <a:r>
              <a:rPr lang="es-ES" dirty="0" smtClean="0"/>
              <a:t> de transformación,  para dar una idea de lo que hace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Problemas enfrentados durante el desarrollo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329</TotalTime>
  <Words>604</Words>
  <Application>Microsoft Office PowerPoint</Application>
  <PresentationFormat>On-screen Show (4:3)</PresentationFormat>
  <Paragraphs>108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Parallel Editor</vt:lpstr>
      <vt:lpstr>Agenda</vt:lpstr>
      <vt:lpstr>Motivación</vt:lpstr>
      <vt:lpstr>Escenario</vt:lpstr>
      <vt:lpstr>Problemas a Resolver</vt:lpstr>
      <vt:lpstr>Otras soluciones similares</vt:lpstr>
      <vt:lpstr>Búsqueda de la solución (I)</vt:lpstr>
      <vt:lpstr>Búsqueda de la solución (II)</vt:lpstr>
      <vt:lpstr>Problemas enfrentados durante el desarrollo</vt:lpstr>
      <vt:lpstr>Tecnologías y herramientas utilizadas</vt:lpstr>
      <vt:lpstr>Arquitectura de la solución</vt:lpstr>
      <vt:lpstr>Actores</vt:lpstr>
      <vt:lpstr>Protocolo de msgs</vt:lpstr>
      <vt:lpstr>Metodología de desarrollo</vt:lpstr>
      <vt:lpstr>Demostración</vt:lpstr>
      <vt:lpstr>Posibles mejoras a implementar</vt:lpstr>
      <vt:lpstr>Conclusiones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Editor</dc:title>
  <dc:creator>Usuario</dc:creator>
  <cp:lastModifiedBy>Mauro Ciancio</cp:lastModifiedBy>
  <cp:revision>54</cp:revision>
  <dcterms:created xsi:type="dcterms:W3CDTF">2010-12-05T02:40:46Z</dcterms:created>
  <dcterms:modified xsi:type="dcterms:W3CDTF">2010-12-07T03:48:00Z</dcterms:modified>
</cp:coreProperties>
</file>