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0" r:id="rId3"/>
    <p:sldId id="257" r:id="rId4"/>
    <p:sldId id="259" r:id="rId5"/>
    <p:sldId id="271" r:id="rId6"/>
    <p:sldId id="274" r:id="rId7"/>
    <p:sldId id="258" r:id="rId8"/>
    <p:sldId id="260" r:id="rId9"/>
    <p:sldId id="272" r:id="rId10"/>
    <p:sldId id="275" r:id="rId11"/>
    <p:sldId id="263" r:id="rId12"/>
    <p:sldId id="273" r:id="rId13"/>
    <p:sldId id="265" r:id="rId14"/>
    <p:sldId id="266" r:id="rId15"/>
    <p:sldId id="269" r:id="rId16"/>
    <p:sldId id="267" r:id="rId17"/>
    <p:sldId id="268"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D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53616" autoAdjust="0"/>
  </p:normalViewPr>
  <p:slideViewPr>
    <p:cSldViewPr>
      <p:cViewPr>
        <p:scale>
          <a:sx n="66" d="100"/>
          <a:sy n="66" d="100"/>
        </p:scale>
        <p:origin x="-1506" y="240"/>
      </p:cViewPr>
      <p:guideLst>
        <p:guide orient="horz" pos="2160"/>
        <p:guide pos="2880"/>
      </p:guideLst>
    </p:cSldViewPr>
  </p:slideViewPr>
  <p:notesTextViewPr>
    <p:cViewPr>
      <p:scale>
        <a:sx n="100" d="100"/>
        <a:sy n="100" d="100"/>
      </p:scale>
      <p:origin x="0" y="1068"/>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9BA33-61B4-4CB5-A056-C0C55B1A2ED8}" type="datetimeFigureOut">
              <a:rPr lang="es-AR" smtClean="0"/>
              <a:pPr/>
              <a:t>19/12/2010</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BAC67-084D-419D-A89D-D7FC2C09E238}"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Buenas noches/tardes, somos</a:t>
            </a:r>
            <a:r>
              <a:rPr lang="es-ES" baseline="0" dirty="0" smtClean="0"/>
              <a:t> </a:t>
            </a:r>
            <a:r>
              <a:rPr lang="es-ES" baseline="0" dirty="0" err="1" smtClean="0"/>
              <a:t>becho</a:t>
            </a:r>
            <a:r>
              <a:rPr lang="es-ES" baseline="0" dirty="0" smtClean="0"/>
              <a:t> y lea. Gracias a todos por venir.</a:t>
            </a:r>
          </a:p>
          <a:p>
            <a:pPr>
              <a:buFont typeface="Arial" pitchFamily="34" charset="0"/>
              <a:buChar char="•"/>
            </a:pPr>
            <a:r>
              <a:rPr lang="es-ES" baseline="0" dirty="0" smtClean="0"/>
              <a:t>Hoy vamos a realizar</a:t>
            </a:r>
            <a:r>
              <a:rPr lang="es-ES" dirty="0" smtClean="0"/>
              <a:t> la presentación del trabajo profesional de ingeniería en informática que desarrollamos bajo la tutoría</a:t>
            </a:r>
            <a:r>
              <a:rPr lang="es-ES" baseline="0" dirty="0" smtClean="0"/>
              <a:t> del Lic. Pablo </a:t>
            </a:r>
            <a:r>
              <a:rPr lang="es-ES" baseline="0" dirty="0" err="1" smtClean="0"/>
              <a:t>Cosso</a:t>
            </a:r>
            <a:r>
              <a:rPr lang="es-ES" baseline="0" dirty="0" smtClean="0"/>
              <a:t>.</a:t>
            </a:r>
          </a:p>
          <a:p>
            <a:pPr>
              <a:buFont typeface="Arial" pitchFamily="34" charset="0"/>
              <a:buChar char="•"/>
            </a:pPr>
            <a:r>
              <a:rPr lang="es-ES" baseline="0" dirty="0" smtClean="0"/>
              <a:t>El nombre que le dimos al proyecto es “Editor Paralelo” o en inglés como lo llamaremos de aquí en adelante “</a:t>
            </a:r>
            <a:r>
              <a:rPr lang="es-ES" baseline="0" dirty="0" err="1" smtClean="0"/>
              <a:t>ParalellEditor</a:t>
            </a:r>
            <a:r>
              <a:rPr lang="es-ES" baseline="0" dirty="0" smtClean="0"/>
              <a:t>”</a:t>
            </a:r>
          </a:p>
          <a:p>
            <a:pPr>
              <a:buFont typeface="Arial" pitchFamily="34" charset="0"/>
              <a:buChar char="•"/>
            </a:pPr>
            <a:r>
              <a:rPr lang="es-ES" baseline="0" dirty="0" smtClean="0"/>
              <a:t>A continuación vamos a pasar a revisar los puntos que se van a exponer a lo largo de la presentación.</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La presentación se va</a:t>
            </a:r>
            <a:r>
              <a:rPr lang="es-ES" baseline="0" dirty="0" smtClean="0"/>
              <a:t> a dividir en 3 partes:</a:t>
            </a:r>
          </a:p>
          <a:p>
            <a:pPr>
              <a:buFont typeface="Arial" pitchFamily="34" charset="0"/>
              <a:buChar char="•"/>
            </a:pPr>
            <a:r>
              <a:rPr lang="es-ES" baseline="0" dirty="0" smtClean="0"/>
              <a:t> La primera realiza una introducción al tema, para poner en contexto a aquellos que no están familiarizados con los sistemas colaborativos de tiempo real.</a:t>
            </a:r>
          </a:p>
          <a:p>
            <a:pPr>
              <a:buFont typeface="Arial" pitchFamily="34" charset="0"/>
              <a:buNone/>
            </a:pPr>
            <a:r>
              <a:rPr lang="es-ES" baseline="0" dirty="0" smtClean="0"/>
              <a:t> Se explica el porque o la motivación que nos lleva a desarrollar este trabajo junto con la explicación del problema que se quiere resolver y cuales son las soluciones que hoy en día existen y que tratan de resolverlo. Se analizan las ventajas y desventajas de estos productos.</a:t>
            </a:r>
          </a:p>
          <a:p>
            <a:pPr>
              <a:buFont typeface="Arial" pitchFamily="34" charset="0"/>
              <a:buChar char="•"/>
            </a:pPr>
            <a:r>
              <a:rPr lang="es-ES" dirty="0" smtClean="0"/>
              <a:t>Durante la 2º</a:t>
            </a:r>
            <a:r>
              <a:rPr lang="es-ES" baseline="0" dirty="0" smtClean="0"/>
              <a:t> parte se analiza la solución implementada.</a:t>
            </a:r>
          </a:p>
          <a:p>
            <a:pPr>
              <a:buFont typeface="Arial" pitchFamily="34" charset="0"/>
              <a:buNone/>
            </a:pPr>
            <a:r>
              <a:rPr lang="es-ES" baseline="0" dirty="0" smtClean="0"/>
              <a:t>Se explica cuales son los fundamentos, tecnologías y arquitectura aplicadas en el desarrollo de la misma.</a:t>
            </a:r>
          </a:p>
          <a:p>
            <a:pPr>
              <a:buFont typeface="Arial" pitchFamily="34" charset="0"/>
              <a:buChar char="•"/>
            </a:pPr>
            <a:r>
              <a:rPr lang="es-ES" baseline="0" dirty="0" smtClean="0"/>
              <a:t>Seguido de esto vamos a realizar una demostración en vivo del producto en lo que sería un escenario típico de uso: dos programadores en distintas ubicaciones desarrollando código fuente al mismo tiempo sobre el mismo archivo de un proyecto.</a:t>
            </a:r>
          </a:p>
          <a:p>
            <a:pPr>
              <a:buFont typeface="Arial" pitchFamily="34" charset="0"/>
              <a:buChar char="•"/>
            </a:pPr>
            <a:r>
              <a:rPr lang="es-ES" baseline="0" dirty="0" smtClean="0"/>
              <a:t>Como cierre se explicarán las futuras líneas de investigación o mejoras que podrían aplicarse al producto desarrollado para agregarle valor, y se expondrán las conclusiones obtenidas.</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s-AR" dirty="0" smtClean="0"/>
              <a:t>Frecuentemente</a:t>
            </a:r>
            <a:r>
              <a:rPr lang="es-AR" baseline="0" dirty="0" smtClean="0"/>
              <a:t> al enfrentarse con tareas en las cuales es necesario trabajar en forma grupal surge el inconveniente de que los integrantes del ET están distribuidos geográficamente. Un escenario muy común es la necesidad de desarrollar un trabajo práctico para la facultad. En este tipo de trabajos generalmente se realiza una división de tareas, que luego de ser resueltas por cada integrante requieren un cierto </a:t>
            </a:r>
            <a:r>
              <a:rPr lang="es-AR" baseline="0" dirty="0" err="1" smtClean="0"/>
              <a:t>feedback</a:t>
            </a:r>
            <a:r>
              <a:rPr lang="es-AR" baseline="0" dirty="0" smtClean="0"/>
              <a:t>.</a:t>
            </a:r>
          </a:p>
          <a:p>
            <a:pPr>
              <a:buFont typeface="Arial" pitchFamily="34" charset="0"/>
              <a:buChar char="•"/>
            </a:pPr>
            <a:r>
              <a:rPr lang="es-AR" baseline="0" dirty="0" smtClean="0"/>
              <a:t>En estas situaciones se necesitan </a:t>
            </a:r>
            <a:r>
              <a:rPr lang="es-ES" dirty="0" smtClean="0"/>
              <a:t>herramientas que ayuden a simplificar este proceso</a:t>
            </a:r>
            <a:r>
              <a:rPr lang="es-ES" baseline="0" dirty="0" smtClean="0"/>
              <a:t> y que ayude a que </a:t>
            </a:r>
            <a:r>
              <a:rPr lang="es-ES" dirty="0" smtClean="0"/>
              <a:t>los tiempos de coordinación e interacción entre</a:t>
            </a:r>
            <a:r>
              <a:rPr lang="es-ES" baseline="0" dirty="0" smtClean="0"/>
              <a:t> </a:t>
            </a:r>
            <a:r>
              <a:rPr lang="es-ES" dirty="0" smtClean="0"/>
              <a:t>los integrantes del grupo de trabajo sean bajos.</a:t>
            </a:r>
            <a:endParaRPr lang="es-AR" dirty="0" smtClean="0"/>
          </a:p>
          <a:p>
            <a:pPr>
              <a:buFont typeface="Arial" pitchFamily="34" charset="0"/>
              <a:buChar char="•"/>
            </a:pPr>
            <a:r>
              <a:rPr lang="es-AR" dirty="0" smtClean="0"/>
              <a:t>Personalmente,</a:t>
            </a:r>
            <a:r>
              <a:rPr lang="es-AR" baseline="0" dirty="0" smtClean="0"/>
              <a:t> en los casos en los que se nos presento la necesidad de utilizar herramienta para el desarrollo de un TP en las condiciones que se explicaron anteriormente, las que estaban disponibles no fueron o resultaron satisfactorias por diversos motivos.</a:t>
            </a:r>
            <a:endParaRPr lang="es-ES" dirty="0" smtClean="0"/>
          </a:p>
        </p:txBody>
      </p:sp>
      <p:sp>
        <p:nvSpPr>
          <p:cNvPr id="4" name="Slide Number Placeholder 3"/>
          <p:cNvSpPr>
            <a:spLocks noGrp="1"/>
          </p:cNvSpPr>
          <p:nvPr>
            <p:ph type="sldNum" sz="quarter" idx="10"/>
          </p:nvPr>
        </p:nvSpPr>
        <p:spPr/>
        <p:txBody>
          <a:bodyPr/>
          <a:lstStyle/>
          <a:p>
            <a:fld id="{3BCBAC67-084D-419D-A89D-D7FC2C09E238}"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En esta</a:t>
            </a:r>
            <a:r>
              <a:rPr lang="es-AR" baseline="0" dirty="0" smtClean="0"/>
              <a:t> diapositiva se observa el escenario típico descripto anteriormente, que sirvió de motivación para el desarrollo del trabajo profesional.</a:t>
            </a:r>
          </a:p>
          <a:p>
            <a:pPr>
              <a:buFont typeface="Arial" pitchFamily="34" charset="0"/>
              <a:buChar char="•"/>
            </a:pPr>
            <a:r>
              <a:rPr lang="es-AR" baseline="0" dirty="0" smtClean="0"/>
              <a:t>Podemos apreciar que existen dos personas distribuidas en distintas ubicaciones. Cada una de ellas posee una PC en la cual se encuentra editando una copia local de un archivo de código fuente de un proyecto.</a:t>
            </a:r>
          </a:p>
          <a:p>
            <a:pPr>
              <a:buFont typeface="Arial" pitchFamily="34" charset="0"/>
              <a:buChar char="•"/>
            </a:pPr>
            <a:r>
              <a:rPr lang="es-AR" baseline="0" dirty="0" smtClean="0"/>
              <a:t>Acá puede verse que no hay un </a:t>
            </a:r>
            <a:r>
              <a:rPr lang="es-AR" baseline="0" dirty="0" err="1" smtClean="0"/>
              <a:t>feedback</a:t>
            </a:r>
            <a:r>
              <a:rPr lang="es-AR" baseline="0" dirty="0" smtClean="0"/>
              <a:t> instantáneo entre las partes. Si una parte hace un cambio en el archivo la otra no se entera hasta que de alguna forma pueda enviarle el archivo con los cambios (por </a:t>
            </a:r>
            <a:r>
              <a:rPr lang="es-AR" baseline="0" dirty="0" err="1" smtClean="0"/>
              <a:t>ej</a:t>
            </a:r>
            <a:r>
              <a:rPr lang="es-AR" baseline="0" dirty="0" smtClean="0"/>
              <a:t>, mediante un email, mensajería, </a:t>
            </a:r>
            <a:r>
              <a:rPr lang="es-AR" baseline="0" dirty="0" err="1" smtClean="0"/>
              <a:t>pendrive</a:t>
            </a:r>
            <a:r>
              <a:rPr lang="es-AR" baseline="0" dirty="0" smtClean="0"/>
              <a:t>, </a:t>
            </a:r>
            <a:r>
              <a:rPr lang="es-AR" baseline="0" dirty="0" err="1" smtClean="0"/>
              <a:t>etc</a:t>
            </a:r>
            <a:r>
              <a:rPr lang="es-AR" baseline="0" dirty="0" smtClean="0"/>
              <a:t>).</a:t>
            </a:r>
          </a:p>
          <a:p>
            <a:pPr>
              <a:buFont typeface="Arial" pitchFamily="34" charset="0"/>
              <a:buChar char="•"/>
            </a:pPr>
            <a:r>
              <a:rPr lang="es-AR" baseline="0" dirty="0" smtClean="0"/>
              <a:t>En este caso si </a:t>
            </a:r>
            <a:r>
              <a:rPr lang="es-AR" baseline="0" dirty="0" smtClean="0"/>
              <a:t>además </a:t>
            </a:r>
            <a:r>
              <a:rPr lang="es-AR" baseline="0" dirty="0" smtClean="0"/>
              <a:t>la persona en la otra ubicación produjo cambios, tendrá que notificarlos a la contraparte y ambos deberán conciliar las diferencias entre sus versiones para llegar a una misma versión final.</a:t>
            </a:r>
          </a:p>
          <a:p>
            <a:pPr>
              <a:buFont typeface="Arial" pitchFamily="34" charset="0"/>
              <a:buChar char="•"/>
            </a:pPr>
            <a:r>
              <a:rPr lang="es-AR" baseline="0" dirty="0" smtClean="0"/>
              <a:t>Lo ideal seria que los cambios que una parte realiza sean visibles instantáneamente en la otra ubicación, sin tener que realizar todo el proceso anterior.</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De la situación anterior surgen</a:t>
            </a:r>
            <a:r>
              <a:rPr lang="es-AR" baseline="0" dirty="0" smtClean="0"/>
              <a:t> entonces la necesidad de resolver varios problemas:</a:t>
            </a:r>
          </a:p>
          <a:p>
            <a:pPr>
              <a:buFont typeface="Arial" pitchFamily="34" charset="0"/>
              <a:buChar char="•"/>
            </a:pPr>
            <a:r>
              <a:rPr lang="es-AR" baseline="0" dirty="0" smtClean="0"/>
              <a:t>En primer lugar es necesario que el documento que las partes editan se mantenga sincronizado en todas las ubicaciones. Esto quiere decir que al final de las tareas de edición en cada parte, el documento resultante en todas las ubicaciones debe ser exactamente el mismo.</a:t>
            </a:r>
          </a:p>
          <a:p>
            <a:pPr>
              <a:buFont typeface="Arial" pitchFamily="34" charset="0"/>
              <a:buChar char="•"/>
            </a:pPr>
            <a:r>
              <a:rPr lang="es-AR" baseline="0" dirty="0" smtClean="0"/>
              <a:t>Otro problema a resolver es que en cada ubicación, los cambios que se introducen tanto local como remotamente deben ser visibles instantáneamente. Por </a:t>
            </a:r>
            <a:r>
              <a:rPr lang="es-AR" baseline="0" dirty="0" err="1" smtClean="0"/>
              <a:t>ej</a:t>
            </a:r>
            <a:r>
              <a:rPr lang="es-AR" baseline="0" dirty="0" smtClean="0"/>
              <a:t>: no se desea que haya un arbitro que coordine y determine quién puede introducir cambios al documento en cada momento.</a:t>
            </a:r>
          </a:p>
          <a:p>
            <a:pPr>
              <a:buFont typeface="Arial" pitchFamily="34" charset="0"/>
              <a:buChar char="•"/>
            </a:pPr>
            <a:r>
              <a:rPr lang="es-AR" baseline="0" dirty="0" smtClean="0"/>
              <a:t>Se requiere que este esquema pueda ser integrado a herramientas existentes, aprovechando las capacidades que éstas ya ofrecen.</a:t>
            </a:r>
          </a:p>
          <a:p>
            <a:pPr>
              <a:buFont typeface="Arial" pitchFamily="34" charset="0"/>
              <a:buChar char="•"/>
            </a:pPr>
            <a:r>
              <a:rPr lang="es-AR" baseline="0" dirty="0" smtClean="0"/>
              <a:t>Finalmente se busca simplicidad para la configuración y uso de este sistema, enfocando al usuario en las tareas que realmente le interesan, en lugar de tener que preocuparse por instalaciones y configuraciones que desalientan su uso.</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En este ejemplo</a:t>
            </a:r>
            <a:r>
              <a:rPr lang="es-AR" baseline="0" dirty="0" smtClean="0"/>
              <a:t> se pueden apreciar los problemas que se presentan en aplicaciones tradicionales</a:t>
            </a:r>
          </a:p>
          <a:p>
            <a:endParaRPr lang="es-AR" baseline="0" dirty="0" smtClean="0"/>
          </a:p>
          <a:p>
            <a:pPr marL="228600" indent="-228600">
              <a:buFont typeface="+mj-lt"/>
              <a:buAutoNum type="arabicPeriod"/>
            </a:pPr>
            <a:r>
              <a:rPr lang="es-AR" baseline="0" dirty="0" smtClean="0"/>
              <a:t>Supongamos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y los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mensaje con los cambios originados por el usuario 2 arriba a la ubicación del usuario 1.</a:t>
            </a:r>
          </a:p>
          <a:p>
            <a:pPr marL="228600" indent="-228600">
              <a:buFont typeface="+mj-lt"/>
              <a:buAutoNum type="arabicPeriod"/>
            </a:pPr>
            <a:r>
              <a:rPr lang="es-AR" baseline="0" dirty="0" smtClean="0"/>
              <a:t> Éste también analiza el mensaje aplicando los cambios que le fueron notificados a su copia local del documento. Éste proceso lleva el estado de su copia a “cola”</a:t>
            </a:r>
          </a:p>
          <a:p>
            <a:r>
              <a:rPr lang="es-AR" baseline="0" dirty="0" smtClean="0"/>
              <a:t>15. Al finalizar la edición, podemos ver que ambas copias poseen un estado distinto, es decir, no se ha logrado la convergencia.</a:t>
            </a:r>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Peer</a:t>
            </a:r>
            <a:r>
              <a:rPr lang="en-US" baseline="0" dirty="0" smtClean="0"/>
              <a:t> to Peer </a:t>
            </a:r>
            <a:r>
              <a:rPr lang="en-US" baseline="0" dirty="0" err="1" smtClean="0"/>
              <a:t>es</a:t>
            </a:r>
            <a:r>
              <a:rPr lang="en-US" baseline="0" dirty="0" smtClean="0"/>
              <a:t> </a:t>
            </a:r>
            <a:r>
              <a:rPr lang="en-US" baseline="0" dirty="0" err="1" smtClean="0"/>
              <a:t>más</a:t>
            </a:r>
            <a:r>
              <a:rPr lang="en-US" baseline="0" dirty="0" smtClean="0"/>
              <a:t> </a:t>
            </a:r>
            <a:r>
              <a:rPr lang="en-US" baseline="0" dirty="0" err="1" smtClean="0"/>
              <a:t>facilmente</a:t>
            </a:r>
            <a:r>
              <a:rPr lang="en-US" baseline="0" dirty="0" smtClean="0"/>
              <a:t> configurable.</a:t>
            </a:r>
            <a:endParaRPr lang="es-AR" dirty="0"/>
          </a:p>
        </p:txBody>
      </p:sp>
      <p:sp>
        <p:nvSpPr>
          <p:cNvPr id="4" name="Slide Number Placeholder 3"/>
          <p:cNvSpPr>
            <a:spLocks noGrp="1"/>
          </p:cNvSpPr>
          <p:nvPr>
            <p:ph type="sldNum" sz="quarter" idx="10"/>
          </p:nvPr>
        </p:nvSpPr>
        <p:spPr/>
        <p:txBody>
          <a:bodyPr/>
          <a:lstStyle/>
          <a:p>
            <a:fld id="{3BCBAC67-084D-419D-A89D-D7FC2C09E238}" type="slidenum">
              <a:rPr lang="es-AR" smtClean="0"/>
              <a:pPr/>
              <a:t>11</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lgn="l" eaLnBrk="1" latinLnBrk="0" hangingPunct="1"/>
            <a:endParaRPr kumimoji="0" lang="en-US">
              <a:solidFill>
                <a:schemeClr val="tx2">
                  <a:shade val="9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8" name="Footer Placeholder 7"/>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4" name="Footer Placeholder 3"/>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3" name="Footer Placeholder 2"/>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l" eaLnBrk="1" latinLnBrk="0" hangingPunct="1"/>
            <a:endParaRPr kumimoji="0" lang="en-US">
              <a:solidFill>
                <a:schemeClr val="tx2">
                  <a:shade val="9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6.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2338" y="708008"/>
            <a:ext cx="7772400" cy="1828800"/>
          </a:xfrm>
        </p:spPr>
        <p:txBody>
          <a:bodyPr>
            <a:normAutofit/>
          </a:bodyPr>
          <a:lstStyle/>
          <a:p>
            <a:r>
              <a:rPr lang="es-ES" sz="8400" dirty="0" smtClean="0"/>
              <a:t>Editor Paralelo</a:t>
            </a:r>
            <a:endParaRPr lang="es-ES" sz="8400" dirty="0"/>
          </a:p>
        </p:txBody>
      </p:sp>
      <p:sp>
        <p:nvSpPr>
          <p:cNvPr id="3" name="2 Subtítulo"/>
          <p:cNvSpPr>
            <a:spLocks noGrp="1"/>
          </p:cNvSpPr>
          <p:nvPr>
            <p:ph type="body" idx="1"/>
          </p:nvPr>
        </p:nvSpPr>
        <p:spPr/>
        <p:txBody>
          <a:bodyPr/>
          <a:lstStyle/>
          <a:p>
            <a:r>
              <a:rPr lang="es-ES" dirty="0" smtClean="0"/>
              <a:t>Trabajo Profesional</a:t>
            </a:r>
          </a:p>
          <a:p>
            <a:r>
              <a:rPr lang="es-ES" dirty="0" smtClean="0"/>
              <a:t>Mauro </a:t>
            </a:r>
            <a:r>
              <a:rPr lang="es-ES" dirty="0" err="1" smtClean="0"/>
              <a:t>Ciancio</a:t>
            </a:r>
            <a:r>
              <a:rPr lang="es-ES" dirty="0" smtClean="0"/>
              <a:t>, Leandro </a:t>
            </a:r>
            <a:r>
              <a:rPr lang="es-ES" dirty="0" err="1" smtClean="0"/>
              <a:t>Gilioli</a:t>
            </a:r>
            <a:endParaRPr lang="es-ES" dirty="0" smtClean="0"/>
          </a:p>
          <a:p>
            <a:r>
              <a:rPr lang="es-ES" dirty="0" smtClean="0"/>
              <a:t>Facultad de Ingeniería - UBA</a:t>
            </a:r>
            <a:endParaRPr lang="es-ES" dirty="0"/>
          </a:p>
        </p:txBody>
      </p:sp>
      <p:pic>
        <p:nvPicPr>
          <p:cNvPr id="4" name="Picture 3" descr="share.png"/>
          <p:cNvPicPr>
            <a:picLocks noChangeAspect="1"/>
          </p:cNvPicPr>
          <p:nvPr/>
        </p:nvPicPr>
        <p:blipFill>
          <a:blip r:embed="rId3"/>
          <a:stretch>
            <a:fillRect/>
          </a:stretch>
        </p:blipFill>
        <p:spPr>
          <a:xfrm>
            <a:off x="353982" y="1255702"/>
            <a:ext cx="906466" cy="906466"/>
          </a:xfrm>
          <a:prstGeom prst="rect">
            <a:avLst/>
          </a:prstGeom>
        </p:spPr>
      </p:pic>
      <p:sp>
        <p:nvSpPr>
          <p:cNvPr id="5" name="TextBox 4"/>
          <p:cNvSpPr txBox="1"/>
          <p:nvPr/>
        </p:nvSpPr>
        <p:spPr>
          <a:xfrm>
            <a:off x="3714744" y="2254244"/>
            <a:ext cx="5000660" cy="369332"/>
          </a:xfrm>
          <a:prstGeom prst="rect">
            <a:avLst/>
          </a:prstGeom>
          <a:noFill/>
        </p:spPr>
        <p:txBody>
          <a:bodyPr wrap="square" rtlCol="0">
            <a:spAutoFit/>
          </a:bodyPr>
          <a:lstStyle/>
          <a:p>
            <a:pPr algn="r"/>
            <a:r>
              <a:rPr lang="en-US" dirty="0" smtClean="0"/>
              <a:t>(Parallel Editor)</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2"/>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597652" y="3975112"/>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normAutofit fontScale="90000"/>
          </a:bodyPr>
          <a:lstStyle/>
          <a:p>
            <a:r>
              <a:rPr lang="es-ES" dirty="0" smtClean="0"/>
              <a:t>Ejemplo utilizando sincronizadores</a:t>
            </a:r>
            <a:endParaRPr lang="es-ES" dirty="0"/>
          </a:p>
        </p:txBody>
      </p:sp>
      <p:grpSp>
        <p:nvGrpSpPr>
          <p:cNvPr id="3" name="Group 25"/>
          <p:cNvGrpSpPr/>
          <p:nvPr/>
        </p:nvGrpSpPr>
        <p:grpSpPr>
          <a:xfrm>
            <a:off x="974700" y="2168516"/>
            <a:ext cx="1570018" cy="642942"/>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571868" y="1285860"/>
            <a:ext cx="2071702" cy="8804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618573" y="1208795"/>
            <a:ext cx="442419" cy="1477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532574" y="2263768"/>
            <a:ext cx="1601589" cy="655871"/>
            <a:chOff x="642910" y="4813492"/>
            <a:chExt cx="2096788" cy="858661"/>
          </a:xfrm>
        </p:grpSpPr>
        <p:pic>
          <p:nvPicPr>
            <p:cNvPr id="29" name="Picture 28" descr="user_icon.png"/>
            <p:cNvPicPr>
              <a:picLocks noChangeAspect="1"/>
            </p:cNvPicPr>
            <p:nvPr/>
          </p:nvPicPr>
          <p:blipFill>
            <a:blip r:embed="rId5"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392986" y="974956"/>
            <a:ext cx="537671" cy="2039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2"/>
          <a:stretch>
            <a:fillRect/>
          </a:stretch>
        </p:blipFill>
        <p:spPr>
          <a:xfrm>
            <a:off x="352396" y="3430130"/>
            <a:ext cx="2428892" cy="2286016"/>
          </a:xfrm>
          <a:prstGeom prst="rect">
            <a:avLst/>
          </a:prstGeom>
        </p:spPr>
      </p:pic>
      <p:sp>
        <p:nvSpPr>
          <p:cNvPr id="47" name="TextBox 46"/>
          <p:cNvSpPr txBox="1"/>
          <p:nvPr/>
        </p:nvSpPr>
        <p:spPr>
          <a:xfrm>
            <a:off x="798486" y="4113218"/>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95324" y="2916234"/>
            <a:ext cx="1476686" cy="369332"/>
          </a:xfrm>
          <a:prstGeom prst="rect">
            <a:avLst/>
          </a:prstGeom>
          <a:noFill/>
        </p:spPr>
        <p:txBody>
          <a:bodyPr wrap="none" rtlCol="0">
            <a:spAutoFit/>
          </a:bodyPr>
          <a:lstStyle/>
          <a:p>
            <a:r>
              <a:rPr lang="en-US" b="1" dirty="0" err="1" smtClean="0"/>
              <a:t>ubicación</a:t>
            </a:r>
            <a:r>
              <a:rPr lang="en-US" b="1" dirty="0" smtClean="0"/>
              <a:t> 1</a:t>
            </a:r>
            <a:endParaRPr lang="es-AR" b="1" dirty="0"/>
          </a:p>
        </p:txBody>
      </p:sp>
      <p:sp>
        <p:nvSpPr>
          <p:cNvPr id="50" name="TextBox 49"/>
          <p:cNvSpPr txBox="1"/>
          <p:nvPr/>
        </p:nvSpPr>
        <p:spPr>
          <a:xfrm>
            <a:off x="6561150" y="2970210"/>
            <a:ext cx="1478290" cy="369332"/>
          </a:xfrm>
          <a:prstGeom prst="rect">
            <a:avLst/>
          </a:prstGeom>
          <a:noFill/>
        </p:spPr>
        <p:txBody>
          <a:bodyPr wrap="none" rtlCol="0">
            <a:spAutoFit/>
          </a:bodyPr>
          <a:lstStyle/>
          <a:p>
            <a:r>
              <a:rPr lang="en-US" b="1" dirty="0" err="1" smtClean="0"/>
              <a:t>ubicación</a:t>
            </a:r>
            <a:r>
              <a:rPr lang="en-US" b="1" dirty="0" smtClean="0"/>
              <a:t> 2</a:t>
            </a:r>
            <a:endParaRPr lang="es-AR" b="1" dirty="0"/>
          </a:p>
        </p:txBody>
      </p:sp>
      <p:pic>
        <p:nvPicPr>
          <p:cNvPr id="20" name="Picture 19" descr="mail.png"/>
          <p:cNvPicPr>
            <a:picLocks noChangeAspect="1"/>
          </p:cNvPicPr>
          <p:nvPr/>
        </p:nvPicPr>
        <p:blipFill>
          <a:blip r:embed="rId6" cstate="print"/>
          <a:stretch>
            <a:fillRect/>
          </a:stretch>
        </p:blipFill>
        <p:spPr>
          <a:xfrm>
            <a:off x="369858" y="2865434"/>
            <a:ext cx="428628" cy="428628"/>
          </a:xfrm>
          <a:prstGeom prst="rect">
            <a:avLst/>
          </a:prstGeom>
        </p:spPr>
      </p:pic>
      <p:sp>
        <p:nvSpPr>
          <p:cNvPr id="21" name="TextBox 20"/>
          <p:cNvSpPr txBox="1"/>
          <p:nvPr/>
        </p:nvSpPr>
        <p:spPr>
          <a:xfrm>
            <a:off x="671486" y="4108456"/>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7" cstate="print">
            <a:duotone>
              <a:prstClr val="black"/>
              <a:schemeClr val="accent4">
                <a:tint val="45000"/>
                <a:satMod val="400000"/>
              </a:schemeClr>
            </a:duotone>
          </a:blip>
          <a:stretch>
            <a:fillRect/>
          </a:stretch>
        </p:blipFill>
        <p:spPr>
          <a:xfrm>
            <a:off x="8253438" y="2903534"/>
            <a:ext cx="433382" cy="433382"/>
          </a:xfrm>
          <a:prstGeom prst="rect">
            <a:avLst/>
          </a:prstGeom>
        </p:spPr>
      </p:pic>
      <p:sp>
        <p:nvSpPr>
          <p:cNvPr id="25" name="TextBox 24"/>
          <p:cNvSpPr txBox="1"/>
          <p:nvPr/>
        </p:nvSpPr>
        <p:spPr>
          <a:xfrm>
            <a:off x="6762640" y="3988629"/>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487334" y="411798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CHLA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rgbClr val="00B050"/>
                </a:solidFill>
              </a:rPr>
              <a:t>=</a:t>
            </a:r>
            <a:endParaRPr lang="es-AR" sz="6000" b="1" dirty="0">
              <a:solidFill>
                <a:srgbClr val="00B050"/>
              </a:solidFill>
            </a:endParaRPr>
          </a:p>
        </p:txBody>
      </p:sp>
      <p:pic>
        <p:nvPicPr>
          <p:cNvPr id="40" name="Picture 39" descr="sync.jpg"/>
          <p:cNvPicPr>
            <a:picLocks noChangeAspect="1"/>
          </p:cNvPicPr>
          <p:nvPr/>
        </p:nvPicPr>
        <p:blipFill>
          <a:blip r:embed="rId8"/>
          <a:stretch>
            <a:fillRect/>
          </a:stretch>
        </p:blipFill>
        <p:spPr>
          <a:xfrm>
            <a:off x="347634" y="2285992"/>
            <a:ext cx="500066" cy="500066"/>
          </a:xfrm>
          <a:prstGeom prst="rect">
            <a:avLst/>
          </a:prstGeom>
          <a:ln>
            <a:solidFill>
              <a:schemeClr val="tx1"/>
            </a:solidFill>
          </a:ln>
        </p:spPr>
      </p:pic>
      <p:pic>
        <p:nvPicPr>
          <p:cNvPr id="41" name="Picture 40" descr="sync.jpg"/>
          <p:cNvPicPr>
            <a:picLocks noChangeAspect="1"/>
          </p:cNvPicPr>
          <p:nvPr/>
        </p:nvPicPr>
        <p:blipFill>
          <a:blip r:embed="rId8"/>
          <a:stretch>
            <a:fillRect/>
          </a:stretch>
        </p:blipFill>
        <p:spPr>
          <a:xfrm>
            <a:off x="8215338" y="2357430"/>
            <a:ext cx="500066" cy="500066"/>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87 -0.00393 C -0.0007 -0.01736 1.11111E-6 -0.06736 0.00017 -0.08402 " pathEditMode="relative" rAng="0" ptsTypes="aa">
                                      <p:cBhvr>
                                        <p:cTn id="14" dur="2000" fill="hold"/>
                                        <p:tgtEl>
                                          <p:spTgt spid="20"/>
                                        </p:tgtEl>
                                        <p:attrNameLst>
                                          <p:attrName>ppt_x</p:attrName>
                                          <p:attrName>ppt_y</p:attrName>
                                        </p:attrNameLst>
                                      </p:cBhvr>
                                      <p:rCtr x="1" y="-40"/>
                                    </p:animMotion>
                                  </p:childTnLst>
                                </p:cTn>
                              </p:par>
                            </p:childTnLst>
                          </p:cTn>
                        </p:par>
                      </p:childTnLst>
                    </p:cTn>
                  </p:par>
                  <p:par>
                    <p:cTn id="15" fill="hold">
                      <p:stCondLst>
                        <p:cond delay="indefinite"/>
                      </p:stCondLst>
                      <p:childTnLst>
                        <p:par>
                          <p:cTn id="16" fill="hold">
                            <p:stCondLst>
                              <p:cond delay="0"/>
                            </p:stCondLst>
                            <p:childTnLst>
                              <p:par>
                                <p:cTn id="17" presetID="33" presetClass="emph" presetSubtype="0" fill="remove" nodeType="clickEffect">
                                  <p:stCondLst>
                                    <p:cond delay="0"/>
                                  </p:stCondLst>
                                  <p:childTnLst>
                                    <p:animClr clrSpc="rgb">
                                      <p:cBhvr override="childStyle">
                                        <p:cTn id="18" dur="1500" accel="50000" autoRev="1" fill="hold" tmFilter="0, 0; .33333, 1; 1, 1">
                                          <p:stCondLst>
                                            <p:cond delay="0"/>
                                          </p:stCondLst>
                                        </p:cTn>
                                        <p:tgtEl>
                                          <p:spTgt spid="40"/>
                                        </p:tgtEl>
                                        <p:attrNameLst>
                                          <p:attrName>style.color</p:attrName>
                                        </p:attrNameLst>
                                      </p:cBhvr>
                                      <p:to>
                                        <a:schemeClr val="accent2"/>
                                      </p:to>
                                    </p:animClr>
                                    <p:animClr clrSpc="rgb">
                                      <p:cBhvr>
                                        <p:cTn id="19" dur="1500" accel="50000" autoRev="1" fill="hold" tmFilter="0, 0; .33333, 1; 1, 1">
                                          <p:stCondLst>
                                            <p:cond delay="0"/>
                                          </p:stCondLst>
                                        </p:cTn>
                                        <p:tgtEl>
                                          <p:spTgt spid="40"/>
                                        </p:tgtEl>
                                        <p:attrNameLst>
                                          <p:attrName>fillcolor</p:attrName>
                                        </p:attrNameLst>
                                      </p:cBhvr>
                                      <p:to>
                                        <a:schemeClr val="accent2"/>
                                      </p:to>
                                    </p:animClr>
                                    <p:set>
                                      <p:cBhvr>
                                        <p:cTn id="20" dur="3000" fill="hold"/>
                                        <p:tgtEl>
                                          <p:spTgt spid="40"/>
                                        </p:tgtEl>
                                        <p:attrNameLst>
                                          <p:attrName>fill.type</p:attrName>
                                        </p:attrNameLst>
                                      </p:cBhvr>
                                      <p:to>
                                        <p:strVal val="solid"/>
                                      </p:to>
                                    </p:set>
                                    <p:set>
                                      <p:cBhvr>
                                        <p:cTn id="21" dur="3000" fill="hold"/>
                                        <p:tgtEl>
                                          <p:spTgt spid="40"/>
                                        </p:tgtEl>
                                        <p:attrNameLst>
                                          <p:attrName>fill.on</p:attrName>
                                        </p:attrNameLst>
                                      </p:cBhvr>
                                      <p:to>
                                        <p:strVal val="true"/>
                                      </p:to>
                                    </p:set>
                                    <p:animScale>
                                      <p:cBhvr>
                                        <p:cTn id="22" dur="1500" accel="50000" autoRev="1" fill="hold" tmFilter="0, 0; .33333, 1; 1, 1">
                                          <p:stCondLst>
                                            <p:cond delay="0"/>
                                          </p:stCondLst>
                                        </p:cTn>
                                        <p:tgtEl>
                                          <p:spTgt spid="40"/>
                                        </p:tgtEl>
                                      </p:cBhvr>
                                      <p:from x="100000" y="100000"/>
                                      <p:to x="100000" y="140000"/>
                                    </p:animScale>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278 -0.0963 C -0.0033 -0.10857 -0.01111 -0.14977 -0.00556 -0.16944 C 1.11111E-6 -0.18912 0.01597 -0.20394 0.03055 -0.21389 C 0.04514 -0.22384 0.05538 -0.22315 0.08194 -0.2287 C 0.10851 -0.23426 0.15833 -0.24236 0.19028 -0.24722 C 0.22222 -0.25208 0.23351 -0.25764 0.27361 -0.25833 C 0.31371 -0.25903 0.39792 -0.25255 0.43055 -0.25093 " pathEditMode="relative" rAng="0" ptsTypes="aaaaaaa">
                                      <p:cBhvr>
                                        <p:cTn id="26" dur="2000" fill="hold"/>
                                        <p:tgtEl>
                                          <p:spTgt spid="20"/>
                                        </p:tgtEl>
                                        <p:attrNameLst>
                                          <p:attrName>ppt_x</p:attrName>
                                          <p:attrName>ppt_y</p:attrName>
                                        </p:attrNameLst>
                                      </p:cBhvr>
                                      <p:rCtr x="213" y="-8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xit" presetSubtype="0" fill="hold" grpId="0"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5.83333E-6 -2.59259E-6 C -5.83333E-6 -2.59259E-6 -5.83333E-6 -0.03889 -5.83333E-6 -0.07777 " pathEditMode="relative" ptsTypes="aA">
                                      <p:cBhvr>
                                        <p:cTn id="41" dur="1000" fill="hold"/>
                                        <p:tgtEl>
                                          <p:spTgt spid="2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33" presetClass="emph" presetSubtype="0" fill="remove" nodeType="clickEffect">
                                  <p:stCondLst>
                                    <p:cond delay="0"/>
                                  </p:stCondLst>
                                  <p:childTnLst>
                                    <p:animClr clrSpc="rgb">
                                      <p:cBhvr override="childStyle">
                                        <p:cTn id="45" dur="1500" accel="50000" autoRev="1" fill="hold" tmFilter="0, 0; .33333, 1; 1, 1">
                                          <p:stCondLst>
                                            <p:cond delay="0"/>
                                          </p:stCondLst>
                                        </p:cTn>
                                        <p:tgtEl>
                                          <p:spTgt spid="41"/>
                                        </p:tgtEl>
                                        <p:attrNameLst>
                                          <p:attrName>style.color</p:attrName>
                                        </p:attrNameLst>
                                      </p:cBhvr>
                                      <p:to>
                                        <a:schemeClr val="accent2"/>
                                      </p:to>
                                    </p:animClr>
                                    <p:animClr clrSpc="rgb">
                                      <p:cBhvr>
                                        <p:cTn id="46" dur="1500" accel="50000" autoRev="1" fill="hold" tmFilter="0, 0; .33333, 1; 1, 1">
                                          <p:stCondLst>
                                            <p:cond delay="0"/>
                                          </p:stCondLst>
                                        </p:cTn>
                                        <p:tgtEl>
                                          <p:spTgt spid="41"/>
                                        </p:tgtEl>
                                        <p:attrNameLst>
                                          <p:attrName>fillcolor</p:attrName>
                                        </p:attrNameLst>
                                      </p:cBhvr>
                                      <p:to>
                                        <a:schemeClr val="accent2"/>
                                      </p:to>
                                    </p:animClr>
                                    <p:set>
                                      <p:cBhvr>
                                        <p:cTn id="47" dur="3000" fill="hold"/>
                                        <p:tgtEl>
                                          <p:spTgt spid="41"/>
                                        </p:tgtEl>
                                        <p:attrNameLst>
                                          <p:attrName>fill.type</p:attrName>
                                        </p:attrNameLst>
                                      </p:cBhvr>
                                      <p:to>
                                        <p:strVal val="solid"/>
                                      </p:to>
                                    </p:set>
                                    <p:set>
                                      <p:cBhvr>
                                        <p:cTn id="48" dur="3000" fill="hold"/>
                                        <p:tgtEl>
                                          <p:spTgt spid="41"/>
                                        </p:tgtEl>
                                        <p:attrNameLst>
                                          <p:attrName>fill.on</p:attrName>
                                        </p:attrNameLst>
                                      </p:cBhvr>
                                      <p:to>
                                        <p:strVal val="true"/>
                                      </p:to>
                                    </p:set>
                                    <p:animScale>
                                      <p:cBhvr>
                                        <p:cTn id="49" dur="1500" accel="50000" autoRev="1" fill="hold" tmFilter="0, 0; .33333, 1; 1, 1">
                                          <p:stCondLst>
                                            <p:cond delay="0"/>
                                          </p:stCondLst>
                                        </p:cTn>
                                        <p:tgtEl>
                                          <p:spTgt spid="41"/>
                                        </p:tgtEl>
                                      </p:cBhvr>
                                      <p:from x="100000" y="100000"/>
                                      <p:to x="100000" y="140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4.72222E-6 -0.07778 C 0.00607 -0.10671 0.01232 -0.13542 -0.02223 -0.16296 C -0.05678 -0.19051 -0.14723 -0.24236 -0.20695 -0.24259 C -0.26667 -0.24282 -0.34306 -0.1794 -0.38056 -0.16481 C -0.41806 -0.15023 -0.42101 -0.15694 -0.43178 -0.15486 " pathEditMode="relative" rAng="0" ptsTypes="aaaaa">
                                      <p:cBhvr>
                                        <p:cTn id="53" dur="1000" fill="hold"/>
                                        <p:tgtEl>
                                          <p:spTgt spid="24"/>
                                        </p:tgtEl>
                                        <p:attrNameLst>
                                          <p:attrName>ppt_x</p:attrName>
                                          <p:attrName>ppt_y</p:attrName>
                                        </p:attrNameLst>
                                      </p:cBhvr>
                                      <p:rCtr x="-210" y="-83"/>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43055 -0.25092 C 0.52292 -0.24745 0.61545 -0.24375 0.68194 -0.23426 C 0.74844 -0.22476 0.79722 -0.21088 0.82917 -0.19351 C 0.86111 -0.17615 0.86753 -0.15162 0.87361 -0.13055 C 0.87969 -0.10949 0.86736 -0.08078 0.86562 -0.06782 " pathEditMode="relative" rAng="0" ptsTypes="aaaaa">
                                      <p:cBhvr>
                                        <p:cTn id="57" dur="2000" fill="hold"/>
                                        <p:tgtEl>
                                          <p:spTgt spid="20"/>
                                        </p:tgtEl>
                                        <p:attrNameLst>
                                          <p:attrName>ppt_x</p:attrName>
                                          <p:attrName>ppt_y</p:attrName>
                                        </p:attrNameLst>
                                      </p:cBhvr>
                                      <p:rCtr x="224" y="91"/>
                                    </p:animMotion>
                                  </p:childTnLst>
                                </p:cTn>
                              </p:par>
                            </p:childTnLst>
                          </p:cTn>
                        </p:par>
                      </p:childTnLst>
                    </p:cTn>
                  </p:par>
                  <p:par>
                    <p:cTn id="58" fill="hold">
                      <p:stCondLst>
                        <p:cond delay="indefinite"/>
                      </p:stCondLst>
                      <p:childTnLst>
                        <p:par>
                          <p:cTn id="59" fill="hold">
                            <p:stCondLst>
                              <p:cond delay="0"/>
                            </p:stCondLst>
                            <p:childTnLst>
                              <p:par>
                                <p:cTn id="60" presetID="33" presetClass="emph" presetSubtype="0" fill="remove" nodeType="clickEffect">
                                  <p:stCondLst>
                                    <p:cond delay="0"/>
                                  </p:stCondLst>
                                  <p:childTnLst>
                                    <p:animClr clrSpc="rgb">
                                      <p:cBhvr override="childStyle">
                                        <p:cTn id="61" dur="500" accel="50000" autoRev="1" fill="hold" tmFilter="0, 0; .33333, 1; 1, 1">
                                          <p:stCondLst>
                                            <p:cond delay="0"/>
                                          </p:stCondLst>
                                        </p:cTn>
                                        <p:tgtEl>
                                          <p:spTgt spid="41"/>
                                        </p:tgtEl>
                                        <p:attrNameLst>
                                          <p:attrName>style.color</p:attrName>
                                        </p:attrNameLst>
                                      </p:cBhvr>
                                      <p:to>
                                        <a:schemeClr val="accent2"/>
                                      </p:to>
                                    </p:animClr>
                                    <p:animClr clrSpc="rgb">
                                      <p:cBhvr>
                                        <p:cTn id="62" dur="500" accel="50000" autoRev="1" fill="hold" tmFilter="0, 0; .33333, 1; 1, 1">
                                          <p:stCondLst>
                                            <p:cond delay="0"/>
                                          </p:stCondLst>
                                        </p:cTn>
                                        <p:tgtEl>
                                          <p:spTgt spid="41"/>
                                        </p:tgtEl>
                                        <p:attrNameLst>
                                          <p:attrName>fillcolor</p:attrName>
                                        </p:attrNameLst>
                                      </p:cBhvr>
                                      <p:to>
                                        <a:schemeClr val="accent2"/>
                                      </p:to>
                                    </p:animClr>
                                    <p:set>
                                      <p:cBhvr>
                                        <p:cTn id="63" dur="1000" fill="hold"/>
                                        <p:tgtEl>
                                          <p:spTgt spid="41"/>
                                        </p:tgtEl>
                                        <p:attrNameLst>
                                          <p:attrName>fill.type</p:attrName>
                                        </p:attrNameLst>
                                      </p:cBhvr>
                                      <p:to>
                                        <p:strVal val="solid"/>
                                      </p:to>
                                    </p:set>
                                    <p:set>
                                      <p:cBhvr>
                                        <p:cTn id="64" dur="1000" fill="hold"/>
                                        <p:tgtEl>
                                          <p:spTgt spid="41"/>
                                        </p:tgtEl>
                                        <p:attrNameLst>
                                          <p:attrName>fill.on</p:attrName>
                                        </p:attrNameLst>
                                      </p:cBhvr>
                                      <p:to>
                                        <p:strVal val="true"/>
                                      </p:to>
                                    </p:set>
                                    <p:animScale>
                                      <p:cBhvr>
                                        <p:cTn id="65" dur="500" accel="50000" autoRev="1" fill="hold" tmFilter="0, 0; .33333, 1; 1, 1">
                                          <p:stCondLst>
                                            <p:cond delay="0"/>
                                          </p:stCondLst>
                                        </p:cTn>
                                        <p:tgtEl>
                                          <p:spTgt spid="41"/>
                                        </p:tgtEl>
                                      </p:cBhvr>
                                      <p:from x="100000" y="100000"/>
                                      <p:to x="100000" y="140000"/>
                                    </p:animScale>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86233 -0.07192 C 0.86233 -0.07192 0.86354 -0.03053 0.86493 0.0111 " pathEditMode="relative" ptsTypes="aA">
                                      <p:cBhvr>
                                        <p:cTn id="69" dur="2000" fill="hold"/>
                                        <p:tgtEl>
                                          <p:spTgt spid="20"/>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20"/>
                                        </p:tgtEl>
                                      </p:cBhvr>
                                    </p:animEffect>
                                    <p:set>
                                      <p:cBhvr>
                                        <p:cTn id="74" dur="1" fill="hold">
                                          <p:stCondLst>
                                            <p:cond delay="1999"/>
                                          </p:stCondLst>
                                        </p:cTn>
                                        <p:tgtEl>
                                          <p:spTgt spid="2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43178 -0.15509 C -0.52119 -0.1787 -0.61059 -0.20208 -0.67466 -0.21227 C -0.73889 -0.22245 -0.78594 -0.22153 -0.81754 -0.21574 C -0.84914 -0.20995 -0.85695 -0.19954 -0.86424 -0.17755 C -0.87153 -0.15555 -0.86216 -0.10301 -0.86164 -0.08333 " pathEditMode="relative" rAng="0" ptsTypes="aaaaa">
                                      <p:cBhvr>
                                        <p:cTn id="84" dur="2000" fill="hold"/>
                                        <p:tgtEl>
                                          <p:spTgt spid="24"/>
                                        </p:tgtEl>
                                        <p:attrNameLst>
                                          <p:attrName>ppt_x</p:attrName>
                                          <p:attrName>ppt_y</p:attrName>
                                        </p:attrNameLst>
                                      </p:cBhvr>
                                      <p:rCtr x="-220" y="2"/>
                                    </p:animMotion>
                                  </p:childTnLst>
                                </p:cTn>
                              </p:par>
                            </p:childTnLst>
                          </p:cTn>
                        </p:par>
                      </p:childTnLst>
                    </p:cTn>
                  </p:par>
                  <p:par>
                    <p:cTn id="85" fill="hold">
                      <p:stCondLst>
                        <p:cond delay="indefinite"/>
                      </p:stCondLst>
                      <p:childTnLst>
                        <p:par>
                          <p:cTn id="86" fill="hold">
                            <p:stCondLst>
                              <p:cond delay="0"/>
                            </p:stCondLst>
                            <p:childTnLst>
                              <p:par>
                                <p:cTn id="87" presetID="33" presetClass="emph" presetSubtype="0" fill="remove" nodeType="clickEffect">
                                  <p:stCondLst>
                                    <p:cond delay="0"/>
                                  </p:stCondLst>
                                  <p:childTnLst>
                                    <p:animClr clrSpc="rgb">
                                      <p:cBhvr override="childStyle">
                                        <p:cTn id="88" dur="500" accel="50000" autoRev="1" fill="hold" tmFilter="0, 0; .33333, 1; 1, 1">
                                          <p:stCondLst>
                                            <p:cond delay="0"/>
                                          </p:stCondLst>
                                        </p:cTn>
                                        <p:tgtEl>
                                          <p:spTgt spid="40"/>
                                        </p:tgtEl>
                                        <p:attrNameLst>
                                          <p:attrName>style.color</p:attrName>
                                        </p:attrNameLst>
                                      </p:cBhvr>
                                      <p:to>
                                        <a:schemeClr val="accent2"/>
                                      </p:to>
                                    </p:animClr>
                                    <p:animClr clrSpc="rgb">
                                      <p:cBhvr>
                                        <p:cTn id="89" dur="500" accel="50000" autoRev="1" fill="hold" tmFilter="0, 0; .33333, 1; 1, 1">
                                          <p:stCondLst>
                                            <p:cond delay="0"/>
                                          </p:stCondLst>
                                        </p:cTn>
                                        <p:tgtEl>
                                          <p:spTgt spid="40"/>
                                        </p:tgtEl>
                                        <p:attrNameLst>
                                          <p:attrName>fillcolor</p:attrName>
                                        </p:attrNameLst>
                                      </p:cBhvr>
                                      <p:to>
                                        <a:schemeClr val="accent2"/>
                                      </p:to>
                                    </p:animClr>
                                    <p:set>
                                      <p:cBhvr>
                                        <p:cTn id="90" dur="1000" fill="hold"/>
                                        <p:tgtEl>
                                          <p:spTgt spid="40"/>
                                        </p:tgtEl>
                                        <p:attrNameLst>
                                          <p:attrName>fill.type</p:attrName>
                                        </p:attrNameLst>
                                      </p:cBhvr>
                                      <p:to>
                                        <p:strVal val="solid"/>
                                      </p:to>
                                    </p:set>
                                    <p:set>
                                      <p:cBhvr>
                                        <p:cTn id="91" dur="1000" fill="hold"/>
                                        <p:tgtEl>
                                          <p:spTgt spid="40"/>
                                        </p:tgtEl>
                                        <p:attrNameLst>
                                          <p:attrName>fill.on</p:attrName>
                                        </p:attrNameLst>
                                      </p:cBhvr>
                                      <p:to>
                                        <p:strVal val="true"/>
                                      </p:to>
                                    </p:set>
                                    <p:animScale>
                                      <p:cBhvr>
                                        <p:cTn id="92" dur="500" accel="50000" autoRev="1" fill="hold" tmFilter="0, 0; .33333, 1; 1, 1">
                                          <p:stCondLst>
                                            <p:cond delay="0"/>
                                          </p:stCondLst>
                                        </p:cTn>
                                        <p:tgtEl>
                                          <p:spTgt spid="40"/>
                                        </p:tgtEl>
                                      </p:cBhvr>
                                      <p:from x="100000" y="100000"/>
                                      <p:to x="100000" y="140000"/>
                                    </p:animScale>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8632 -0.09722 C -0.8632 -0.08264 -0.8632 -0.02801 -0.8632 -0.00972 " pathEditMode="relative" rAng="0" ptsTypes="aa">
                                      <p:cBhvr>
                                        <p:cTn id="96" dur="2000" fill="hold"/>
                                        <p:tgtEl>
                                          <p:spTgt spid="24"/>
                                        </p:tgtEl>
                                        <p:attrNameLst>
                                          <p:attrName>ppt_x</p:attrName>
                                          <p:attrName>ppt_y</p:attrName>
                                        </p:attrNameLst>
                                      </p:cBhvr>
                                      <p:rCtr x="0" y="44"/>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2000"/>
                                        <p:tgtEl>
                                          <p:spTgt spid="24"/>
                                        </p:tgtEl>
                                      </p:cBhvr>
                                    </p:animEffect>
                                    <p:set>
                                      <p:cBhvr>
                                        <p:cTn id="101" dur="1" fill="hold">
                                          <p:stCondLst>
                                            <p:cond delay="1999"/>
                                          </p:stCondLst>
                                        </p:cTn>
                                        <p:tgtEl>
                                          <p:spTgt spid="2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21"/>
                                        </p:tgtEl>
                                      </p:cBhvr>
                                    </p:animEffect>
                                    <p:set>
                                      <p:cBhvr>
                                        <p:cTn id="104" dur="1" fill="hold">
                                          <p:stCondLst>
                                            <p:cond delay="1999"/>
                                          </p:stCondLst>
                                        </p:cTn>
                                        <p:tgtEl>
                                          <p:spTgt spid="21"/>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1000"/>
                                        <p:tgtEl>
                                          <p:spTgt spid="47"/>
                                        </p:tgtEl>
                                      </p:cBhvr>
                                    </p:animEffect>
                                    <p:set>
                                      <p:cBhvr>
                                        <p:cTn id="107" dur="1" fill="hold">
                                          <p:stCondLst>
                                            <p:cond delay="999"/>
                                          </p:stCondLst>
                                        </p:cTn>
                                        <p:tgtEl>
                                          <p:spTgt spid="47"/>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0 0 C 0.06076 0.00069 0.12152 0.00162 0.15416 0.00185 " pathEditMode="relative" ptsTypes="aA">
                                      <p:cBhvr>
                                        <p:cTn id="114" dur="2000" fill="hold"/>
                                        <p:tgtEl>
                                          <p:spTgt spid="44"/>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C 0.06076 0.00069 0.12152 0.00162 0.15416 0.00185 " pathEditMode="relative" ptsTypes="aA">
                                      <p:cBhvr>
                                        <p:cTn id="116" dur="2000" fill="hold"/>
                                        <p:tgtEl>
                                          <p:spTgt spid="47"/>
                                        </p:tgtEl>
                                        <p:attrNameLst>
                                          <p:attrName>ppt_x</p:attrName>
                                          <p:attrName>ppt_y</p:attrName>
                                        </p:attrNameLst>
                                      </p:cBhvr>
                                    </p:animMotion>
                                  </p:childTnLst>
                                </p:cTn>
                              </p:par>
                              <p:par>
                                <p:cTn id="117" presetID="0" presetClass="path" presetSubtype="0" accel="50000" decel="50000" fill="hold" grpId="2" nodeType="withEffect">
                                  <p:stCondLst>
                                    <p:cond delay="0"/>
                                  </p:stCondLst>
                                  <p:childTnLst>
                                    <p:animMotion origin="layout" path="M 0 0 C 0.06076 0.00069 0.12152 0.00162 0.15416 0.00185 " pathEditMode="relative" ptsTypes="aA">
                                      <p:cBhvr>
                                        <p:cTn id="118" dur="2000" fill="hold"/>
                                        <p:tgtEl>
                                          <p:spTgt spid="21"/>
                                        </p:tgtEl>
                                        <p:attrNameLst>
                                          <p:attrName>ppt_x</p:attrName>
                                          <p:attrName>ppt_y</p:attrName>
                                        </p:attrNameLst>
                                      </p:cBhvr>
                                    </p:animMotion>
                                  </p:childTnLst>
                                </p:cTn>
                              </p:par>
                              <p:par>
                                <p:cTn id="119" presetID="0" presetClass="path" presetSubtype="0" accel="50000" decel="50000" fill="hold" grpId="1" nodeType="withEffect">
                                  <p:stCondLst>
                                    <p:cond delay="0"/>
                                  </p:stCondLst>
                                  <p:childTnLst>
                                    <p:animMotion origin="layout" path="M 0 0 C 0.06076 0.00069 0.12152 0.00162 0.15416 0.00185 " pathEditMode="relative" ptsTypes="aA">
                                      <p:cBhvr>
                                        <p:cTn id="120" dur="2000" fill="hold"/>
                                        <p:tgtEl>
                                          <p:spTgt spid="26"/>
                                        </p:tgtEl>
                                        <p:attrNameLst>
                                          <p:attrName>ppt_x</p:attrName>
                                          <p:attrName>ppt_y</p:attrName>
                                        </p:attrNameLst>
                                      </p:cBhvr>
                                    </p:animMotion>
                                  </p:childTnLst>
                                </p:cTn>
                              </p:par>
                              <p:par>
                                <p:cTn id="121" presetID="0" presetClass="path" presetSubtype="0" accel="50000" decel="50000" fill="hold" nodeType="withEffect">
                                  <p:stCondLst>
                                    <p:cond delay="0"/>
                                  </p:stCondLst>
                                  <p:childTnLst>
                                    <p:animMotion origin="layout" path="M 0 0 C 0 0 -0.06389 -0.00093 -0.12778 -0.00186 " pathEditMode="relative" ptsTypes="aA">
                                      <p:cBhvr>
                                        <p:cTn id="122" dur="2000" fill="hold"/>
                                        <p:tgtEl>
                                          <p:spTgt spid="53"/>
                                        </p:tgtEl>
                                        <p:attrNameLst>
                                          <p:attrName>ppt_x</p:attrName>
                                          <p:attrName>ppt_y</p:attrName>
                                        </p:attrNameLst>
                                      </p:cBhvr>
                                    </p:animMotion>
                                  </p:childTnLst>
                                </p:cTn>
                              </p:par>
                              <p:par>
                                <p:cTn id="123" presetID="0" presetClass="path" presetSubtype="0" accel="50000" decel="50000" fill="hold" grpId="1" nodeType="withEffect">
                                  <p:stCondLst>
                                    <p:cond delay="0"/>
                                  </p:stCondLst>
                                  <p:childTnLst>
                                    <p:animMotion origin="layout" path="M 0 0 C 0 0 -0.06389 -0.00093 -0.12778 -0.00186 " pathEditMode="relative" ptsTypes="aA">
                                      <p:cBhvr>
                                        <p:cTn id="124" dur="2000" fill="hold"/>
                                        <p:tgtEl>
                                          <p:spTgt spid="54"/>
                                        </p:tgtEl>
                                        <p:attrNameLst>
                                          <p:attrName>ppt_x</p:attrName>
                                          <p:attrName>ppt_y</p:attrName>
                                        </p:attrNameLst>
                                      </p:cBhvr>
                                    </p:animMotion>
                                  </p:childTnLst>
                                </p:cTn>
                              </p:par>
                              <p:par>
                                <p:cTn id="125" presetID="0" presetClass="path" presetSubtype="0" accel="50000" decel="50000" fill="hold" grpId="2" nodeType="withEffect">
                                  <p:stCondLst>
                                    <p:cond delay="0"/>
                                  </p:stCondLst>
                                  <p:childTnLst>
                                    <p:animMotion origin="layout" path="M 0 0 C 0 0 -0.06389 -0.00093 -0.12778 -0.00186 " pathEditMode="relative" ptsTypes="aA">
                                      <p:cBhvr>
                                        <p:cTn id="126" dur="2000" fill="hold"/>
                                        <p:tgtEl>
                                          <p:spTgt spid="23"/>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C 0 0 -0.06389 -0.00093 -0.12778 -0.00186 " pathEditMode="relative" ptsTypes="aA">
                                      <p:cBhvr>
                                        <p:cTn id="128" dur="2000" fill="hold"/>
                                        <p:tgtEl>
                                          <p:spTgt spid="25"/>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49" presetClass="entr" presetSubtype="0" decel="10000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500" fill="hold"/>
                                        <p:tgtEl>
                                          <p:spTgt spid="27"/>
                                        </p:tgtEl>
                                        <p:attrNameLst>
                                          <p:attrName>ppt_w</p:attrName>
                                        </p:attrNameLst>
                                      </p:cBhvr>
                                      <p:tavLst>
                                        <p:tav tm="0">
                                          <p:val>
                                            <p:fltVal val="0"/>
                                          </p:val>
                                        </p:tav>
                                        <p:tav tm="100000">
                                          <p:val>
                                            <p:strVal val="#ppt_w"/>
                                          </p:val>
                                        </p:tav>
                                      </p:tavLst>
                                    </p:anim>
                                    <p:anim calcmode="lin" valueType="num">
                                      <p:cBhvr>
                                        <p:cTn id="134" dur="500" fill="hold"/>
                                        <p:tgtEl>
                                          <p:spTgt spid="27"/>
                                        </p:tgtEl>
                                        <p:attrNameLst>
                                          <p:attrName>ppt_h</p:attrName>
                                        </p:attrNameLst>
                                      </p:cBhvr>
                                      <p:tavLst>
                                        <p:tav tm="0">
                                          <p:val>
                                            <p:fltVal val="0"/>
                                          </p:val>
                                        </p:tav>
                                        <p:tav tm="100000">
                                          <p:val>
                                            <p:strVal val="#ppt_h"/>
                                          </p:val>
                                        </p:tav>
                                      </p:tavLst>
                                    </p:anim>
                                    <p:anim calcmode="lin" valueType="num">
                                      <p:cBhvr>
                                        <p:cTn id="135" dur="500" fill="hold"/>
                                        <p:tgtEl>
                                          <p:spTgt spid="27"/>
                                        </p:tgtEl>
                                        <p:attrNameLst>
                                          <p:attrName>style.rotation</p:attrName>
                                        </p:attrNameLst>
                                      </p:cBhvr>
                                      <p:tavLst>
                                        <p:tav tm="0">
                                          <p:val>
                                            <p:fltVal val="360"/>
                                          </p:val>
                                        </p:tav>
                                        <p:tav tm="100000">
                                          <p:val>
                                            <p:fltVal val="0"/>
                                          </p:val>
                                        </p:tav>
                                      </p:tavLst>
                                    </p:anim>
                                    <p:animEffect transition="in" filter="fad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0"/>
      <p:bldP spid="21" grpId="1"/>
      <p:bldP spid="21" grpId="2"/>
      <p:bldP spid="25" grpId="0"/>
      <p:bldP spid="25" grpId="1"/>
      <p:bldP spid="26" grpId="0"/>
      <p:bldP spid="26" grpId="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Despliegue: Peer-</a:t>
            </a:r>
            <a:r>
              <a:rPr lang="es-ES" dirty="0" err="1" smtClean="0"/>
              <a:t>To</a:t>
            </a:r>
            <a:r>
              <a:rPr lang="es-ES" dirty="0" smtClean="0"/>
              <a:t>-Peer o Cliente-Servidor.</a:t>
            </a:r>
            <a:endParaRPr lang="es-ES" dirty="0"/>
          </a:p>
        </p:txBody>
      </p:sp>
      <p:sp>
        <p:nvSpPr>
          <p:cNvPr id="2" name="1 Título"/>
          <p:cNvSpPr>
            <a:spLocks noGrp="1"/>
          </p:cNvSpPr>
          <p:nvPr>
            <p:ph type="title"/>
          </p:nvPr>
        </p:nvSpPr>
        <p:spPr/>
        <p:txBody>
          <a:bodyPr/>
          <a:lstStyle/>
          <a:p>
            <a:r>
              <a:rPr lang="es-ES" smtClean="0"/>
              <a:t>Arquitectura de la solución</a:t>
            </a:r>
            <a:endParaRPr lang="es-ES"/>
          </a:p>
        </p:txBody>
      </p:sp>
      <p:grpSp>
        <p:nvGrpSpPr>
          <p:cNvPr id="4" name="Group 25"/>
          <p:cNvGrpSpPr/>
          <p:nvPr/>
        </p:nvGrpSpPr>
        <p:grpSpPr>
          <a:xfrm>
            <a:off x="1357290" y="4786322"/>
            <a:ext cx="1643074" cy="672859"/>
            <a:chOff x="642910" y="4813492"/>
            <a:chExt cx="2096788" cy="858661"/>
          </a:xfrm>
        </p:grpSpPr>
        <p:pic>
          <p:nvPicPr>
            <p:cNvPr id="5" name="Picture 4"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6" name="Picture 5"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16" name="Group 25"/>
          <p:cNvGrpSpPr/>
          <p:nvPr/>
        </p:nvGrpSpPr>
        <p:grpSpPr>
          <a:xfrm>
            <a:off x="1349352" y="2813048"/>
            <a:ext cx="1643074" cy="672859"/>
            <a:chOff x="642910" y="4813492"/>
            <a:chExt cx="2096788" cy="858661"/>
          </a:xfrm>
        </p:grpSpPr>
        <p:pic>
          <p:nvPicPr>
            <p:cNvPr id="17" name="Picture 16"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18" name="Picture 17"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pic>
        <p:nvPicPr>
          <p:cNvPr id="19" name="Picture 18" descr="server.png"/>
          <p:cNvPicPr>
            <a:picLocks noChangeAspect="1"/>
          </p:cNvPicPr>
          <p:nvPr/>
        </p:nvPicPr>
        <p:blipFill>
          <a:blip r:embed="rId5"/>
          <a:stretch>
            <a:fillRect/>
          </a:stretch>
        </p:blipFill>
        <p:spPr>
          <a:xfrm>
            <a:off x="6072198" y="2505068"/>
            <a:ext cx="1290638" cy="1290638"/>
          </a:xfrm>
          <a:prstGeom prst="rect">
            <a:avLst/>
          </a:prstGeom>
        </p:spPr>
      </p:pic>
      <p:grpSp>
        <p:nvGrpSpPr>
          <p:cNvPr id="20" name="Group 25"/>
          <p:cNvGrpSpPr/>
          <p:nvPr/>
        </p:nvGrpSpPr>
        <p:grpSpPr>
          <a:xfrm>
            <a:off x="4808538" y="4786322"/>
            <a:ext cx="1643074" cy="672859"/>
            <a:chOff x="642910" y="4813492"/>
            <a:chExt cx="2096788" cy="858661"/>
          </a:xfrm>
        </p:grpSpPr>
        <p:pic>
          <p:nvPicPr>
            <p:cNvPr id="21" name="Picture 20"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2" name="Picture 21"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23" name="Group 25"/>
          <p:cNvGrpSpPr/>
          <p:nvPr/>
        </p:nvGrpSpPr>
        <p:grpSpPr>
          <a:xfrm>
            <a:off x="6796102" y="4778384"/>
            <a:ext cx="1643074" cy="672859"/>
            <a:chOff x="642910" y="4813492"/>
            <a:chExt cx="2096788" cy="858661"/>
          </a:xfrm>
        </p:grpSpPr>
        <p:pic>
          <p:nvPicPr>
            <p:cNvPr id="24" name="Picture 2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5" name="Picture 24"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27" name="Straight Arrow Connector 26"/>
          <p:cNvCxnSpPr>
            <a:stCxn id="6" idx="0"/>
            <a:endCxn id="18" idx="2"/>
          </p:cNvCxnSpPr>
          <p:nvPr/>
        </p:nvCxnSpPr>
        <p:spPr>
          <a:xfrm rot="16200000" flipV="1">
            <a:off x="1881555" y="4131595"/>
            <a:ext cx="1301516" cy="7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9" idx="2"/>
          </p:cNvCxnSpPr>
          <p:nvPr/>
        </p:nvCxnSpPr>
        <p:spPr>
          <a:xfrm rot="5400000" flipH="1" flipV="1">
            <a:off x="5857215" y="3926021"/>
            <a:ext cx="990616" cy="7299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9" idx="2"/>
          </p:cNvCxnSpPr>
          <p:nvPr/>
        </p:nvCxnSpPr>
        <p:spPr>
          <a:xfrm rot="16200000" flipV="1">
            <a:off x="6854967" y="3658256"/>
            <a:ext cx="982678" cy="12575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8" name="Picture 37" descr="arch.gif"/>
          <p:cNvPicPr>
            <a:picLocks noChangeAspect="1"/>
          </p:cNvPicPr>
          <p:nvPr/>
        </p:nvPicPr>
        <p:blipFill>
          <a:blip r:embed="rId6"/>
          <a:srcRect r="56640"/>
          <a:stretch>
            <a:fillRect/>
          </a:stretch>
        </p:blipFill>
        <p:spPr>
          <a:xfrm>
            <a:off x="8234276" y="252390"/>
            <a:ext cx="766880" cy="9001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err="1" smtClean="0"/>
              <a:t>Lenguajes</a:t>
            </a:r>
            <a:r>
              <a:rPr lang="en-US" dirty="0" smtClean="0"/>
              <a:t> de </a:t>
            </a:r>
            <a:r>
              <a:rPr lang="en-US" dirty="0" err="1" smtClean="0"/>
              <a:t>programación</a:t>
            </a:r>
            <a:r>
              <a:rPr lang="en-US" dirty="0" smtClean="0"/>
              <a:t>: </a:t>
            </a:r>
            <a:br>
              <a:rPr lang="en-US" dirty="0" smtClean="0"/>
            </a:br>
            <a:r>
              <a:rPr lang="en-US" dirty="0" err="1" smtClean="0"/>
              <a:t>Scala</a:t>
            </a:r>
            <a:r>
              <a:rPr lang="en-US" dirty="0" smtClean="0"/>
              <a:t> + Java.</a:t>
            </a:r>
          </a:p>
          <a:p>
            <a:r>
              <a:rPr lang="en-US" dirty="0" smtClean="0"/>
              <a:t>Eclipse IDE.</a:t>
            </a:r>
          </a:p>
          <a:p>
            <a:r>
              <a:rPr lang="en-US" dirty="0" err="1" smtClean="0"/>
              <a:t>IntelliJ</a:t>
            </a:r>
            <a:r>
              <a:rPr lang="en-US" dirty="0" smtClean="0"/>
              <a:t> IDEA.</a:t>
            </a:r>
          </a:p>
          <a:p>
            <a:r>
              <a:rPr lang="en-US" dirty="0" smtClean="0"/>
              <a:t>Maven.</a:t>
            </a:r>
          </a:p>
          <a:p>
            <a:r>
              <a:rPr lang="en-US" dirty="0" smtClean="0"/>
              <a:t>GIT.</a:t>
            </a:r>
          </a:p>
          <a:p>
            <a:r>
              <a:rPr lang="en-US" dirty="0" smtClean="0"/>
              <a:t>Spring.</a:t>
            </a:r>
          </a:p>
          <a:p>
            <a:endParaRPr lang="es-AR" dirty="0"/>
          </a:p>
        </p:txBody>
      </p:sp>
      <p:pic>
        <p:nvPicPr>
          <p:cNvPr id="8" name="Picture 7" descr="maven.png"/>
          <p:cNvPicPr>
            <a:picLocks noChangeAspect="1"/>
          </p:cNvPicPr>
          <p:nvPr/>
        </p:nvPicPr>
        <p:blipFill>
          <a:blip r:embed="rId2"/>
          <a:stretch>
            <a:fillRect/>
          </a:stretch>
        </p:blipFill>
        <p:spPr>
          <a:xfrm>
            <a:off x="5786446" y="5429264"/>
            <a:ext cx="1214446" cy="1214446"/>
          </a:xfrm>
          <a:prstGeom prst="rect">
            <a:avLst/>
          </a:prstGeom>
        </p:spPr>
      </p:pic>
      <p:sp>
        <p:nvSpPr>
          <p:cNvPr id="2" name="1 Título"/>
          <p:cNvSpPr>
            <a:spLocks noGrp="1"/>
          </p:cNvSpPr>
          <p:nvPr>
            <p:ph type="title"/>
          </p:nvPr>
        </p:nvSpPr>
        <p:spPr/>
        <p:txBody>
          <a:bodyPr>
            <a:normAutofit fontScale="90000"/>
          </a:bodyPr>
          <a:lstStyle/>
          <a:p>
            <a:r>
              <a:rPr lang="es-ES" dirty="0" smtClean="0"/>
              <a:t>Tecnologías y herramientas utilizadas</a:t>
            </a:r>
            <a:endParaRPr lang="es-ES" dirty="0"/>
          </a:p>
        </p:txBody>
      </p:sp>
      <p:pic>
        <p:nvPicPr>
          <p:cNvPr id="6" name="Picture 5" descr="scala.png"/>
          <p:cNvPicPr>
            <a:picLocks noChangeAspect="1"/>
          </p:cNvPicPr>
          <p:nvPr/>
        </p:nvPicPr>
        <p:blipFill>
          <a:blip r:embed="rId3"/>
          <a:stretch>
            <a:fillRect/>
          </a:stretch>
        </p:blipFill>
        <p:spPr>
          <a:xfrm>
            <a:off x="7000892" y="1571612"/>
            <a:ext cx="1190624" cy="1190624"/>
          </a:xfrm>
          <a:prstGeom prst="rect">
            <a:avLst/>
          </a:prstGeom>
        </p:spPr>
      </p:pic>
      <p:pic>
        <p:nvPicPr>
          <p:cNvPr id="7" name="Picture 6" descr="java.jpg"/>
          <p:cNvPicPr>
            <a:picLocks noChangeAspect="1"/>
          </p:cNvPicPr>
          <p:nvPr/>
        </p:nvPicPr>
        <p:blipFill>
          <a:blip r:embed="rId4"/>
          <a:srcRect b="28921"/>
          <a:stretch>
            <a:fillRect/>
          </a:stretch>
        </p:blipFill>
        <p:spPr>
          <a:xfrm>
            <a:off x="5715008" y="2714620"/>
            <a:ext cx="1143008" cy="1515890"/>
          </a:xfrm>
          <a:prstGeom prst="rect">
            <a:avLst/>
          </a:prstGeom>
        </p:spPr>
      </p:pic>
      <p:pic>
        <p:nvPicPr>
          <p:cNvPr id="9" name="Picture 8" descr="spring.jpg"/>
          <p:cNvPicPr>
            <a:picLocks noChangeAspect="1"/>
          </p:cNvPicPr>
          <p:nvPr/>
        </p:nvPicPr>
        <p:blipFill>
          <a:blip r:embed="rId5"/>
          <a:stretch>
            <a:fillRect/>
          </a:stretch>
        </p:blipFill>
        <p:spPr>
          <a:xfrm>
            <a:off x="4786314" y="4643446"/>
            <a:ext cx="760019" cy="760019"/>
          </a:xfrm>
          <a:prstGeom prst="rect">
            <a:avLst/>
          </a:prstGeom>
        </p:spPr>
      </p:pic>
      <p:pic>
        <p:nvPicPr>
          <p:cNvPr id="10" name="Picture 9" descr="git.jpg"/>
          <p:cNvPicPr>
            <a:picLocks noChangeAspect="1"/>
          </p:cNvPicPr>
          <p:nvPr/>
        </p:nvPicPr>
        <p:blipFill>
          <a:blip r:embed="rId6"/>
          <a:stretch>
            <a:fillRect/>
          </a:stretch>
        </p:blipFill>
        <p:spPr>
          <a:xfrm>
            <a:off x="7500958" y="4000504"/>
            <a:ext cx="787472" cy="1639890"/>
          </a:xfrm>
          <a:prstGeom prst="rect">
            <a:avLst/>
          </a:prstGeom>
        </p:spPr>
      </p:pic>
      <p:pic>
        <p:nvPicPr>
          <p:cNvPr id="11" name="Picture 10" descr="eclipse.jpg"/>
          <p:cNvPicPr>
            <a:picLocks noChangeAspect="1"/>
          </p:cNvPicPr>
          <p:nvPr/>
        </p:nvPicPr>
        <p:blipFill>
          <a:blip r:embed="rId7"/>
          <a:stretch>
            <a:fillRect/>
          </a:stretch>
        </p:blipFill>
        <p:spPr>
          <a:xfrm>
            <a:off x="2857488" y="4500570"/>
            <a:ext cx="1214446" cy="1214446"/>
          </a:xfrm>
          <a:prstGeom prst="rect">
            <a:avLst/>
          </a:prstGeom>
        </p:spPr>
      </p:pic>
      <p:pic>
        <p:nvPicPr>
          <p:cNvPr id="12" name="Picture 11" descr="idea.png"/>
          <p:cNvPicPr>
            <a:picLocks noChangeAspect="1"/>
          </p:cNvPicPr>
          <p:nvPr/>
        </p:nvPicPr>
        <p:blipFill>
          <a:blip r:embed="rId8"/>
          <a:stretch>
            <a:fillRect/>
          </a:stretch>
        </p:blipFill>
        <p:spPr>
          <a:xfrm>
            <a:off x="4286248" y="3071810"/>
            <a:ext cx="762002" cy="762002"/>
          </a:xfrm>
          <a:prstGeom prst="rect">
            <a:avLst/>
          </a:prstGeom>
        </p:spPr>
      </p:pic>
      <p:pic>
        <p:nvPicPr>
          <p:cNvPr id="13" name="Picture 12" descr="hammer.png"/>
          <p:cNvPicPr>
            <a:picLocks noChangeAspect="1"/>
          </p:cNvPicPr>
          <p:nvPr/>
        </p:nvPicPr>
        <p:blipFill>
          <a:blip r:embed="rId9"/>
          <a:stretch>
            <a:fillRect/>
          </a:stretch>
        </p:blipFill>
        <p:spPr>
          <a:xfrm>
            <a:off x="7891486" y="214290"/>
            <a:ext cx="1000108" cy="10001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Modelo basado Actores: reduce la complejidad en el desarrollo de aplicaciones concurrentes.</a:t>
            </a:r>
          </a:p>
          <a:p>
            <a:r>
              <a:rPr lang="es-ES" dirty="0" smtClean="0"/>
              <a:t>Interoperabilidad con Java: </a:t>
            </a:r>
            <a:r>
              <a:rPr lang="es-ES" dirty="0" err="1" smtClean="0"/>
              <a:t>Scala</a:t>
            </a:r>
            <a:r>
              <a:rPr lang="es-ES" dirty="0" smtClean="0"/>
              <a:t> puede hacer uso de bibliotecas de Java y viceversa.</a:t>
            </a:r>
          </a:p>
          <a:p>
            <a:r>
              <a:rPr lang="es-ES" dirty="0" smtClean="0"/>
              <a:t>Construcciones útiles:</a:t>
            </a:r>
          </a:p>
          <a:p>
            <a:pPr lvl="1"/>
            <a:r>
              <a:rPr lang="es-ES" dirty="0" err="1" smtClean="0"/>
              <a:t>Pattern</a:t>
            </a:r>
            <a:r>
              <a:rPr lang="es-ES" dirty="0" smtClean="0"/>
              <a:t> </a:t>
            </a:r>
            <a:r>
              <a:rPr lang="es-ES" dirty="0" err="1" smtClean="0"/>
              <a:t>matching</a:t>
            </a:r>
            <a:r>
              <a:rPr lang="es-ES" dirty="0" smtClean="0"/>
              <a:t>.</a:t>
            </a:r>
          </a:p>
          <a:p>
            <a:pPr lvl="1"/>
            <a:r>
              <a:rPr lang="es-ES" dirty="0" smtClean="0"/>
              <a:t>Colecciones inmutables.</a:t>
            </a:r>
          </a:p>
          <a:p>
            <a:pPr lvl="1"/>
            <a:r>
              <a:rPr lang="es-ES" dirty="0" smtClean="0"/>
              <a:t>Funciones de orden superior (</a:t>
            </a:r>
            <a:r>
              <a:rPr lang="es-ES" dirty="0" err="1" smtClean="0"/>
              <a:t>high-order</a:t>
            </a:r>
            <a:r>
              <a:rPr lang="es-ES" dirty="0" smtClean="0"/>
              <a:t> </a:t>
            </a:r>
            <a:r>
              <a:rPr lang="es-ES" dirty="0" err="1" smtClean="0"/>
              <a:t>functions</a:t>
            </a:r>
            <a:r>
              <a:rPr lang="es-ES" dirty="0" smtClean="0"/>
              <a:t>).</a:t>
            </a:r>
          </a:p>
          <a:p>
            <a:pPr lvl="1"/>
            <a:r>
              <a:rPr lang="es-ES" dirty="0" smtClean="0"/>
              <a:t>Elementos del paradigma funcional.</a:t>
            </a:r>
          </a:p>
        </p:txBody>
      </p:sp>
      <p:sp>
        <p:nvSpPr>
          <p:cNvPr id="2" name="1 Título"/>
          <p:cNvSpPr>
            <a:spLocks noGrp="1"/>
          </p:cNvSpPr>
          <p:nvPr>
            <p:ph type="title"/>
          </p:nvPr>
        </p:nvSpPr>
        <p:spPr/>
        <p:txBody>
          <a:bodyPr/>
          <a:lstStyle/>
          <a:p>
            <a:r>
              <a:rPr lang="es-ES" dirty="0" smtClean="0"/>
              <a:t>Características de </a:t>
            </a:r>
            <a:r>
              <a:rPr lang="es-ES" dirty="0" err="1" smtClean="0"/>
              <a:t>Scala</a:t>
            </a:r>
            <a:endParaRPr lang="es-ES" dirty="0"/>
          </a:p>
        </p:txBody>
      </p:sp>
      <p:pic>
        <p:nvPicPr>
          <p:cNvPr id="5" name="Picture 4" descr="scala.png"/>
          <p:cNvPicPr>
            <a:picLocks noChangeAspect="1"/>
          </p:cNvPicPr>
          <p:nvPr/>
        </p:nvPicPr>
        <p:blipFill>
          <a:blip r:embed="rId2" cstate="print"/>
          <a:stretch>
            <a:fillRect/>
          </a:stretch>
        </p:blipFill>
        <p:spPr>
          <a:xfrm>
            <a:off x="7942286" y="298428"/>
            <a:ext cx="857256" cy="8572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err="1" smtClean="0"/>
              <a:t>Scrum</a:t>
            </a:r>
            <a:r>
              <a:rPr lang="es-ES" dirty="0" smtClean="0"/>
              <a:t> fue utilizado como metodología de desarrollo.</a:t>
            </a:r>
          </a:p>
          <a:p>
            <a:r>
              <a:rPr lang="es-ES" dirty="0" smtClean="0"/>
              <a:t>El proyecto se concluyó en tres </a:t>
            </a:r>
            <a:r>
              <a:rPr lang="es-ES" dirty="0" err="1" smtClean="0"/>
              <a:t>sprints</a:t>
            </a:r>
            <a:r>
              <a:rPr lang="es-ES" dirty="0" smtClean="0"/>
              <a:t>.</a:t>
            </a:r>
          </a:p>
          <a:p>
            <a:r>
              <a:rPr lang="es-ES" dirty="0" smtClean="0"/>
              <a:t>La duración de cada sprint fue de tres semanas.</a:t>
            </a:r>
          </a:p>
          <a:p>
            <a:r>
              <a:rPr lang="es-ES" dirty="0" smtClean="0"/>
              <a:t>Luego de los tres sprint se generó la documentación.</a:t>
            </a:r>
          </a:p>
        </p:txBody>
      </p:sp>
      <p:sp>
        <p:nvSpPr>
          <p:cNvPr id="2" name="1 Título"/>
          <p:cNvSpPr>
            <a:spLocks noGrp="1"/>
          </p:cNvSpPr>
          <p:nvPr>
            <p:ph type="title"/>
          </p:nvPr>
        </p:nvSpPr>
        <p:spPr/>
        <p:txBody>
          <a:bodyPr/>
          <a:lstStyle/>
          <a:p>
            <a:r>
              <a:rPr lang="es-ES" smtClean="0"/>
              <a:t>Metodología de desarrollo</a:t>
            </a:r>
            <a:endParaRPr lang="es-ES"/>
          </a:p>
        </p:txBody>
      </p:sp>
      <p:pic>
        <p:nvPicPr>
          <p:cNvPr id="4" name="Picture 3" descr="scrum.png"/>
          <p:cNvPicPr>
            <a:picLocks noChangeAspect="1"/>
          </p:cNvPicPr>
          <p:nvPr/>
        </p:nvPicPr>
        <p:blipFill>
          <a:blip r:embed="rId2"/>
          <a:stretch>
            <a:fillRect/>
          </a:stretch>
        </p:blipFill>
        <p:spPr>
          <a:xfrm>
            <a:off x="8143900" y="428604"/>
            <a:ext cx="762000" cy="752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¡Demostración en vivo!</a:t>
            </a:r>
            <a:endParaRPr lang="es-ES" dirty="0"/>
          </a:p>
        </p:txBody>
      </p:sp>
      <p:pic>
        <p:nvPicPr>
          <p:cNvPr id="4" name="Picture 3" descr="pe.png"/>
          <p:cNvPicPr>
            <a:picLocks noChangeAspect="1"/>
          </p:cNvPicPr>
          <p:nvPr/>
        </p:nvPicPr>
        <p:blipFill>
          <a:blip r:embed="rId2"/>
          <a:stretch>
            <a:fillRect/>
          </a:stretch>
        </p:blipFill>
        <p:spPr>
          <a:xfrm>
            <a:off x="571472" y="1349310"/>
            <a:ext cx="8207400" cy="4975736"/>
          </a:xfrm>
          <a:prstGeom prst="rect">
            <a:avLst/>
          </a:prstGeom>
        </p:spPr>
      </p:pic>
      <p:pic>
        <p:nvPicPr>
          <p:cNvPr id="5" name="Picture 4" descr="play.jpg"/>
          <p:cNvPicPr>
            <a:picLocks noChangeAspect="1"/>
          </p:cNvPicPr>
          <p:nvPr/>
        </p:nvPicPr>
        <p:blipFill>
          <a:blip r:embed="rId3" cstate="print"/>
          <a:stretch>
            <a:fillRect/>
          </a:stretch>
        </p:blipFill>
        <p:spPr>
          <a:xfrm>
            <a:off x="8001024" y="357166"/>
            <a:ext cx="776972" cy="7794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Mecanismo de deshacer cambios (</a:t>
            </a:r>
            <a:r>
              <a:rPr lang="es-ES" i="1" dirty="0" err="1" smtClean="0"/>
              <a:t>undo</a:t>
            </a:r>
            <a:r>
              <a:rPr lang="es-ES" dirty="0" smtClean="0"/>
              <a:t>).</a:t>
            </a:r>
          </a:p>
          <a:p>
            <a:r>
              <a:rPr lang="es-ES" dirty="0" smtClean="0"/>
              <a:t>Esquema de autenticación y autorización.</a:t>
            </a:r>
          </a:p>
          <a:p>
            <a:r>
              <a:rPr lang="es-ES" dirty="0" smtClean="0"/>
              <a:t>Optimización del uso de red.</a:t>
            </a:r>
          </a:p>
          <a:p>
            <a:r>
              <a:rPr lang="es-ES" dirty="0" smtClean="0"/>
              <a:t>Integración con otros </a:t>
            </a:r>
            <a:r>
              <a:rPr lang="es-ES" dirty="0" err="1" smtClean="0"/>
              <a:t>IDEs</a:t>
            </a:r>
            <a:r>
              <a:rPr lang="es-ES" dirty="0" smtClean="0"/>
              <a:t>.</a:t>
            </a:r>
          </a:p>
          <a:p>
            <a:r>
              <a:rPr lang="es-ES" dirty="0" smtClean="0"/>
              <a:t>Extensión de la solución a otros modelos.</a:t>
            </a:r>
          </a:p>
          <a:p>
            <a:r>
              <a:rPr lang="es-ES" dirty="0" smtClean="0"/>
              <a:t>Cifrado de mensajes.</a:t>
            </a:r>
          </a:p>
        </p:txBody>
      </p:sp>
      <p:sp>
        <p:nvSpPr>
          <p:cNvPr id="2" name="1 Título"/>
          <p:cNvSpPr>
            <a:spLocks noGrp="1"/>
          </p:cNvSpPr>
          <p:nvPr>
            <p:ph type="title"/>
          </p:nvPr>
        </p:nvSpPr>
        <p:spPr/>
        <p:txBody>
          <a:bodyPr>
            <a:normAutofit fontScale="90000"/>
          </a:bodyPr>
          <a:lstStyle/>
          <a:p>
            <a:r>
              <a:rPr lang="es-ES" smtClean="0"/>
              <a:t>Posibles mejoras a implementar</a:t>
            </a:r>
            <a:endParaRPr lang="es-ES"/>
          </a:p>
        </p:txBody>
      </p:sp>
      <p:pic>
        <p:nvPicPr>
          <p:cNvPr id="4" name="Picture 3" descr="enhace.png"/>
          <p:cNvPicPr>
            <a:picLocks noChangeAspect="1"/>
          </p:cNvPicPr>
          <p:nvPr/>
        </p:nvPicPr>
        <p:blipFill>
          <a:blip r:embed="rId2"/>
          <a:stretch>
            <a:fillRect/>
          </a:stretch>
        </p:blipFill>
        <p:spPr>
          <a:xfrm>
            <a:off x="8143900" y="285728"/>
            <a:ext cx="707759" cy="94138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dirty="0" smtClean="0"/>
              <a:t>Aplicaciones de naturaleza concurrente y distribuida precisan modelos que abstraigan al programador de la complejidad subyacente.</a:t>
            </a:r>
          </a:p>
          <a:p>
            <a:r>
              <a:rPr lang="es-ES" dirty="0" smtClean="0"/>
              <a:t>Lenguajes nuevos sobre la JVM incorporan construcciones y paradigmas que simplifican el desarrollo.</a:t>
            </a:r>
          </a:p>
          <a:p>
            <a:r>
              <a:rPr lang="es-ES" dirty="0" smtClean="0"/>
              <a:t>Los modelos para la implementación de sistemas  colaborativos en tiempo real están en constante desarrollo y evolución.</a:t>
            </a:r>
          </a:p>
          <a:p>
            <a:r>
              <a:rPr lang="es-ES" dirty="0" smtClean="0"/>
              <a:t>La colaboración en tiempo real permite  interactuar a un equipo de trabajo de forma simple y coordinada acelerando, enriqueciendo y haciendo mas productivo su trabajo.</a:t>
            </a:r>
          </a:p>
        </p:txBody>
      </p:sp>
      <p:sp>
        <p:nvSpPr>
          <p:cNvPr id="2" name="1 Título"/>
          <p:cNvSpPr>
            <a:spLocks noGrp="1"/>
          </p:cNvSpPr>
          <p:nvPr>
            <p:ph type="title"/>
          </p:nvPr>
        </p:nvSpPr>
        <p:spPr/>
        <p:txBody>
          <a:bodyPr/>
          <a:lstStyle/>
          <a:p>
            <a:r>
              <a:rPr lang="es-ES" smtClean="0"/>
              <a:t>Conclusiones</a:t>
            </a:r>
            <a:endParaRPr lang="es-ES"/>
          </a:p>
        </p:txBody>
      </p:sp>
      <p:pic>
        <p:nvPicPr>
          <p:cNvPr id="4" name="Picture 3" descr="thinking.jpg"/>
          <p:cNvPicPr>
            <a:picLocks noChangeAspect="1"/>
          </p:cNvPicPr>
          <p:nvPr/>
        </p:nvPicPr>
        <p:blipFill>
          <a:blip r:embed="rId2"/>
          <a:stretch>
            <a:fillRect/>
          </a:stretch>
        </p:blipFill>
        <p:spPr>
          <a:xfrm>
            <a:off x="7715272" y="357166"/>
            <a:ext cx="966790" cy="99821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384" y="2724144"/>
            <a:ext cx="4500594" cy="1143000"/>
          </a:xfrm>
        </p:spPr>
        <p:txBody>
          <a:bodyPr>
            <a:noAutofit/>
          </a:bodyPr>
          <a:lstStyle/>
          <a:p>
            <a:r>
              <a:rPr lang="en-US" sz="6000" dirty="0" err="1" smtClean="0"/>
              <a:t>Preguntas</a:t>
            </a:r>
            <a:r>
              <a:rPr lang="en-US" sz="6000" dirty="0" smtClean="0"/>
              <a:t>?</a:t>
            </a:r>
            <a:endParaRPr lang="es-AR" sz="6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1604" y="2786058"/>
            <a:ext cx="6000792" cy="1143000"/>
          </a:xfrm>
        </p:spPr>
        <p:txBody>
          <a:bodyPr>
            <a:noAutofit/>
          </a:bodyPr>
          <a:lstStyle/>
          <a:p>
            <a:r>
              <a:rPr lang="en-US" sz="6000" dirty="0" err="1" smtClean="0"/>
              <a:t>Muchas</a:t>
            </a:r>
            <a:r>
              <a:rPr lang="en-US" sz="6000" dirty="0" smtClean="0"/>
              <a:t> Gracias</a:t>
            </a:r>
            <a:endParaRPr lang="es-AR"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1357298"/>
            <a:ext cx="7000924" cy="5090944"/>
          </a:xfrm>
        </p:spPr>
        <p:txBody>
          <a:bodyPr>
            <a:normAutofit lnSpcReduction="10000"/>
          </a:bodyPr>
          <a:lstStyle/>
          <a:p>
            <a:r>
              <a:rPr lang="es-AR" dirty="0" smtClean="0"/>
              <a:t>Introducción</a:t>
            </a:r>
          </a:p>
          <a:p>
            <a:pPr lvl="1"/>
            <a:r>
              <a:rPr lang="es-AR" dirty="0" smtClean="0"/>
              <a:t>Motivación</a:t>
            </a:r>
          </a:p>
          <a:p>
            <a:pPr lvl="1"/>
            <a:r>
              <a:rPr lang="en-US" dirty="0" err="1" smtClean="0"/>
              <a:t>Escenario</a:t>
            </a:r>
            <a:endParaRPr lang="en-US" dirty="0" smtClean="0"/>
          </a:p>
          <a:p>
            <a:pPr lvl="1"/>
            <a:r>
              <a:rPr lang="en-US" dirty="0" err="1" smtClean="0"/>
              <a:t>Problema</a:t>
            </a:r>
            <a:r>
              <a:rPr lang="en-US" dirty="0" smtClean="0"/>
              <a:t> a resolver</a:t>
            </a:r>
          </a:p>
          <a:p>
            <a:pPr lvl="1"/>
            <a:r>
              <a:rPr lang="es-AR" dirty="0" smtClean="0"/>
              <a:t>Soluciones</a:t>
            </a:r>
            <a:r>
              <a:rPr lang="en-US" dirty="0" smtClean="0"/>
              <a:t> </a:t>
            </a:r>
            <a:r>
              <a:rPr lang="en-US" dirty="0" err="1" smtClean="0"/>
              <a:t>existentes</a:t>
            </a:r>
            <a:endParaRPr lang="en-US" dirty="0" smtClean="0"/>
          </a:p>
          <a:p>
            <a:r>
              <a:rPr lang="en-US" dirty="0" err="1" smtClean="0"/>
              <a:t>Solución</a:t>
            </a:r>
            <a:r>
              <a:rPr lang="en-US" dirty="0" smtClean="0"/>
              <a:t> </a:t>
            </a:r>
            <a:r>
              <a:rPr lang="en-US" dirty="0" err="1" smtClean="0"/>
              <a:t>propuesta</a:t>
            </a:r>
            <a:endParaRPr lang="en-US" dirty="0" smtClean="0"/>
          </a:p>
          <a:p>
            <a:pPr lvl="1"/>
            <a:r>
              <a:rPr lang="en-US" dirty="0" err="1" smtClean="0"/>
              <a:t>Búsqueda</a:t>
            </a:r>
            <a:r>
              <a:rPr lang="en-US" dirty="0" smtClean="0"/>
              <a:t> de la </a:t>
            </a:r>
            <a:r>
              <a:rPr lang="en-US" dirty="0" err="1" smtClean="0"/>
              <a:t>solución</a:t>
            </a:r>
            <a:endParaRPr lang="en-US" dirty="0" smtClean="0"/>
          </a:p>
          <a:p>
            <a:pPr lvl="1"/>
            <a:r>
              <a:rPr lang="en-US" dirty="0" err="1" smtClean="0"/>
              <a:t>Arquitectura</a:t>
            </a:r>
            <a:r>
              <a:rPr lang="en-US" dirty="0" smtClean="0"/>
              <a:t> de la </a:t>
            </a:r>
            <a:r>
              <a:rPr lang="en-US" dirty="0" err="1" smtClean="0"/>
              <a:t>solución</a:t>
            </a:r>
            <a:endParaRPr lang="en-US" dirty="0" smtClean="0"/>
          </a:p>
          <a:p>
            <a:pPr lvl="1"/>
            <a:r>
              <a:rPr lang="en-US" dirty="0" err="1" smtClean="0"/>
              <a:t>Tecnologías</a:t>
            </a:r>
            <a:r>
              <a:rPr lang="en-US" dirty="0" smtClean="0"/>
              <a:t> </a:t>
            </a:r>
            <a:r>
              <a:rPr lang="en-US" dirty="0" err="1" smtClean="0"/>
              <a:t>utilizadas</a:t>
            </a:r>
            <a:endParaRPr lang="en-US" dirty="0" smtClean="0"/>
          </a:p>
          <a:p>
            <a:r>
              <a:rPr lang="en-US" dirty="0" err="1" smtClean="0"/>
              <a:t>Demostración</a:t>
            </a:r>
            <a:r>
              <a:rPr lang="en-US" dirty="0" smtClean="0"/>
              <a:t> en vivo</a:t>
            </a:r>
          </a:p>
          <a:p>
            <a:r>
              <a:rPr lang="en-US" dirty="0" err="1" smtClean="0"/>
              <a:t>Cierre</a:t>
            </a:r>
            <a:endParaRPr lang="en-US" dirty="0" smtClean="0"/>
          </a:p>
          <a:p>
            <a:pPr lvl="1"/>
            <a:r>
              <a:rPr lang="en-US" dirty="0" err="1" smtClean="0"/>
              <a:t>Posibles</a:t>
            </a:r>
            <a:r>
              <a:rPr lang="en-US" dirty="0" smtClean="0"/>
              <a:t> </a:t>
            </a:r>
            <a:r>
              <a:rPr lang="en-US" dirty="0" err="1" smtClean="0"/>
              <a:t>mejoras</a:t>
            </a:r>
            <a:endParaRPr lang="en-US" dirty="0" smtClean="0"/>
          </a:p>
          <a:p>
            <a:pPr lvl="1"/>
            <a:r>
              <a:rPr lang="en-US" dirty="0" err="1" smtClean="0"/>
              <a:t>Conclusiones</a:t>
            </a:r>
            <a:endParaRPr lang="en-US" dirty="0" smtClean="0"/>
          </a:p>
          <a:p>
            <a:endParaRPr lang="en-US" dirty="0" smtClean="0"/>
          </a:p>
        </p:txBody>
      </p:sp>
      <p:sp>
        <p:nvSpPr>
          <p:cNvPr id="3" name="Title 2"/>
          <p:cNvSpPr>
            <a:spLocks noGrp="1"/>
          </p:cNvSpPr>
          <p:nvPr>
            <p:ph type="title"/>
          </p:nvPr>
        </p:nvSpPr>
        <p:spPr/>
        <p:txBody>
          <a:bodyPr/>
          <a:lstStyle/>
          <a:p>
            <a:r>
              <a:rPr lang="en-US" smtClean="0"/>
              <a:t>Agenda</a:t>
            </a:r>
            <a:endParaRPr lang="es-AR"/>
          </a:p>
        </p:txBody>
      </p:sp>
      <p:pic>
        <p:nvPicPr>
          <p:cNvPr id="4" name="Picture 3"/>
          <p:cNvPicPr>
            <a:picLocks noChangeAspect="1" noChangeArrowheads="1"/>
          </p:cNvPicPr>
          <p:nvPr/>
        </p:nvPicPr>
        <p:blipFill>
          <a:blip r:embed="rId3"/>
          <a:srcRect/>
          <a:stretch>
            <a:fillRect/>
          </a:stretch>
        </p:blipFill>
        <p:spPr bwMode="auto">
          <a:xfrm>
            <a:off x="5786446" y="1571612"/>
            <a:ext cx="2500330" cy="275994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¿Cómo nace la idea del presente trabajo?</a:t>
            </a:r>
          </a:p>
          <a:p>
            <a:endParaRPr lang="es-ES" dirty="0" smtClean="0"/>
          </a:p>
          <a:p>
            <a:r>
              <a:rPr lang="es-ES" dirty="0" smtClean="0"/>
              <a:t>Necesidad de trabajar sobre un mismo documento simultáneamente.</a:t>
            </a:r>
          </a:p>
          <a:p>
            <a:r>
              <a:rPr lang="es-ES" dirty="0" smtClean="0"/>
              <a:t>Necesidad de obtener </a:t>
            </a:r>
            <a:r>
              <a:rPr lang="es-ES" i="1" dirty="0" err="1" smtClean="0"/>
              <a:t>feedback</a:t>
            </a:r>
            <a:r>
              <a:rPr lang="es-ES" dirty="0" smtClean="0"/>
              <a:t> instantáneo sobre tareas de desarrollo complejas.</a:t>
            </a:r>
          </a:p>
          <a:p>
            <a:r>
              <a:rPr lang="es-ES" dirty="0" smtClean="0"/>
              <a:t>Varios desarrolladores trabajando sobre el mismo documento en diferentes lugares físicos.</a:t>
            </a:r>
          </a:p>
          <a:p>
            <a:r>
              <a:rPr lang="es-ES" dirty="0" smtClean="0"/>
              <a:t>Herramientas existentes no satisfactorias.</a:t>
            </a:r>
            <a:endParaRPr lang="es-ES" dirty="0"/>
          </a:p>
        </p:txBody>
      </p:sp>
      <p:sp>
        <p:nvSpPr>
          <p:cNvPr id="2" name="1 Título"/>
          <p:cNvSpPr>
            <a:spLocks noGrp="1"/>
          </p:cNvSpPr>
          <p:nvPr>
            <p:ph type="title"/>
          </p:nvPr>
        </p:nvSpPr>
        <p:spPr/>
        <p:txBody>
          <a:bodyPr/>
          <a:lstStyle/>
          <a:p>
            <a:r>
              <a:rPr lang="es-ES" smtClean="0"/>
              <a:t>Motivación</a:t>
            </a:r>
            <a:endParaRPr lang="es-ES"/>
          </a:p>
        </p:txBody>
      </p:sp>
      <p:pic>
        <p:nvPicPr>
          <p:cNvPr id="4" name="Picture 3" descr="light.png"/>
          <p:cNvPicPr>
            <a:picLocks noChangeAspect="1"/>
          </p:cNvPicPr>
          <p:nvPr/>
        </p:nvPicPr>
        <p:blipFill>
          <a:blip r:embed="rId3"/>
          <a:stretch>
            <a:fillRect/>
          </a:stretch>
        </p:blipFill>
        <p:spPr>
          <a:xfrm>
            <a:off x="7572396" y="214290"/>
            <a:ext cx="1071570" cy="107157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Escenario</a:t>
            </a:r>
            <a:endParaRPr lang="es-ES"/>
          </a:p>
        </p:txBody>
      </p:sp>
      <p:grpSp>
        <p:nvGrpSpPr>
          <p:cNvPr id="26"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28596" y="3531730"/>
            <a:ext cx="2428892" cy="2286016"/>
            <a:chOff x="428596" y="3531730"/>
            <a:chExt cx="2428892" cy="2286016"/>
          </a:xfrm>
        </p:grpSpPr>
        <p:pic>
          <p:nvPicPr>
            <p:cNvPr id="44" name="Picture 43" descr="file.png"/>
            <p:cNvPicPr>
              <a:picLocks noChangeAspect="1"/>
            </p:cNvPicPr>
            <p:nvPr/>
          </p:nvPicPr>
          <p:blipFill>
            <a:blip r:embed="rId5"/>
            <a:stretch>
              <a:fillRect/>
            </a:stretch>
          </p:blipFill>
          <p:spPr>
            <a:xfrm>
              <a:off x="428596" y="3531730"/>
              <a:ext cx="2428892" cy="2286016"/>
            </a:xfrm>
            <a:prstGeom prst="rect">
              <a:avLst/>
            </a:prstGeom>
          </p:spPr>
        </p:pic>
        <p:sp>
          <p:nvSpPr>
            <p:cNvPr id="47" name="TextBox 46"/>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grpSp>
        <p:nvGrpSpPr>
          <p:cNvPr id="52" name="Group 51"/>
          <p:cNvGrpSpPr/>
          <p:nvPr/>
        </p:nvGrpSpPr>
        <p:grpSpPr>
          <a:xfrm>
            <a:off x="6429388" y="3429000"/>
            <a:ext cx="2428892" cy="2286016"/>
            <a:chOff x="428596" y="3531730"/>
            <a:chExt cx="2428892" cy="2286016"/>
          </a:xfrm>
        </p:grpSpPr>
        <p:pic>
          <p:nvPicPr>
            <p:cNvPr id="53" name="Picture 52" descr="file.png"/>
            <p:cNvPicPr>
              <a:picLocks noChangeAspect="1"/>
            </p:cNvPicPr>
            <p:nvPr/>
          </p:nvPicPr>
          <p:blipFill>
            <a:blip r:embed="rId5"/>
            <a:stretch>
              <a:fillRect/>
            </a:stretch>
          </p:blipFill>
          <p:spPr>
            <a:xfrm>
              <a:off x="428596" y="3531730"/>
              <a:ext cx="2428892" cy="2286016"/>
            </a:xfrm>
            <a:prstGeom prst="rect">
              <a:avLst/>
            </a:prstGeom>
          </p:spPr>
        </p:pic>
        <p:sp>
          <p:nvSpPr>
            <p:cNvPr id="54" name="TextBox 53"/>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Mantener sincronizado el mismo documento en todas las ubicaciones.</a:t>
            </a:r>
          </a:p>
          <a:p>
            <a:r>
              <a:rPr lang="es-ES" dirty="0" smtClean="0"/>
              <a:t>Ofrecer un </a:t>
            </a:r>
            <a:r>
              <a:rPr lang="es-ES" i="1" dirty="0" err="1" smtClean="0"/>
              <a:t>feedback</a:t>
            </a:r>
            <a:r>
              <a:rPr lang="es-ES" dirty="0" smtClean="0"/>
              <a:t> instantáneo al usuario.</a:t>
            </a:r>
          </a:p>
          <a:p>
            <a:r>
              <a:rPr lang="es-ES" dirty="0" smtClean="0"/>
              <a:t>No inventar otra herramienta, integrarse con las herramientas existentes.</a:t>
            </a:r>
          </a:p>
          <a:p>
            <a:r>
              <a:rPr lang="es-ES" dirty="0" smtClean="0"/>
              <a:t>Simplicidad de uso y despliegue, sin necesidad de un servidor central.</a:t>
            </a:r>
            <a:endParaRPr lang="es-ES" dirty="0"/>
          </a:p>
        </p:txBody>
      </p:sp>
      <p:sp>
        <p:nvSpPr>
          <p:cNvPr id="2" name="1 Título"/>
          <p:cNvSpPr>
            <a:spLocks noGrp="1"/>
          </p:cNvSpPr>
          <p:nvPr>
            <p:ph type="title"/>
          </p:nvPr>
        </p:nvSpPr>
        <p:spPr/>
        <p:txBody>
          <a:bodyPr/>
          <a:lstStyle/>
          <a:p>
            <a:r>
              <a:rPr lang="es-ES" smtClean="0"/>
              <a:t>Problemas a Resolver</a:t>
            </a:r>
            <a:endParaRPr lang="es-ES"/>
          </a:p>
        </p:txBody>
      </p:sp>
      <p:pic>
        <p:nvPicPr>
          <p:cNvPr id="4" name="Picture 3" descr="exclamation.png"/>
          <p:cNvPicPr>
            <a:picLocks noChangeAspect="1"/>
          </p:cNvPicPr>
          <p:nvPr/>
        </p:nvPicPr>
        <p:blipFill>
          <a:blip r:embed="rId3"/>
          <a:stretch>
            <a:fillRect/>
          </a:stretch>
        </p:blipFill>
        <p:spPr>
          <a:xfrm>
            <a:off x="7858148" y="214290"/>
            <a:ext cx="1076932" cy="10769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606736" y="3981598"/>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a:t>
            </a:r>
            <a:endParaRPr lang="es-ES" dirty="0"/>
          </a:p>
        </p:txBody>
      </p:sp>
      <p:grpSp>
        <p:nvGrpSpPr>
          <p:cNvPr id="3"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428596" y="3531730"/>
            <a:ext cx="2428892" cy="2286016"/>
          </a:xfrm>
          <a:prstGeom prst="rect">
            <a:avLst/>
          </a:prstGeom>
        </p:spPr>
      </p:pic>
      <p:sp>
        <p:nvSpPr>
          <p:cNvPr id="47" name="TextBox 46"/>
          <p:cNvSpPr txBox="1"/>
          <p:nvPr/>
        </p:nvSpPr>
        <p:spPr>
          <a:xfrm>
            <a:off x="891696" y="408872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pic>
        <p:nvPicPr>
          <p:cNvPr id="20" name="Picture 19" descr="mail.png"/>
          <p:cNvPicPr>
            <a:picLocks noChangeAspect="1"/>
          </p:cNvPicPr>
          <p:nvPr/>
        </p:nvPicPr>
        <p:blipFill>
          <a:blip r:embed="rId6" cstate="print"/>
          <a:stretch>
            <a:fillRect/>
          </a:stretch>
        </p:blipFill>
        <p:spPr>
          <a:xfrm>
            <a:off x="1012800" y="1701788"/>
            <a:ext cx="428628" cy="428628"/>
          </a:xfrm>
          <a:prstGeom prst="rect">
            <a:avLst/>
          </a:prstGeom>
        </p:spPr>
      </p:pic>
      <p:sp>
        <p:nvSpPr>
          <p:cNvPr id="21" name="TextBox 20"/>
          <p:cNvSpPr txBox="1"/>
          <p:nvPr/>
        </p:nvSpPr>
        <p:spPr>
          <a:xfrm>
            <a:off x="731358" y="4087818"/>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7" cstate="print">
            <a:duotone>
              <a:prstClr val="black"/>
              <a:schemeClr val="accent4">
                <a:tint val="45000"/>
                <a:satMod val="400000"/>
              </a:schemeClr>
            </a:duotone>
          </a:blip>
          <a:stretch>
            <a:fillRect/>
          </a:stretch>
        </p:blipFill>
        <p:spPr>
          <a:xfrm>
            <a:off x="8001024" y="1714488"/>
            <a:ext cx="433382" cy="433382"/>
          </a:xfrm>
          <a:prstGeom prst="rect">
            <a:avLst/>
          </a:prstGeom>
        </p:spPr>
      </p:pic>
      <p:sp>
        <p:nvSpPr>
          <p:cNvPr id="25" name="TextBox 24"/>
          <p:cNvSpPr txBox="1"/>
          <p:nvPr/>
        </p:nvSpPr>
        <p:spPr>
          <a:xfrm>
            <a:off x="6753240" y="3975104"/>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566710" y="4097342"/>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COLA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chemeClr val="accent2"/>
                </a:solidFill>
              </a:rPr>
              <a:t>≠</a:t>
            </a:r>
            <a:endParaRPr lang="es-AR" sz="60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77778E-7 4.07407E-6 C 0.05452 -0.00625 0.1092 -0.01227 0.15 -0.03704 C 0.1908 -0.06181 0.2099 -0.13403 0.24445 -0.14815 C 0.279 -0.16227 0.33681 -0.13149 0.35695 -0.12223 " pathEditMode="relative" ptsTypes="aaaA">
                                      <p:cBhvr>
                                        <p:cTn id="16" dur="2000" fill="hold"/>
                                        <p:tgtEl>
                                          <p:spTgt spid="2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4"/>
                                        </p:tgtEl>
                                      </p:cBhvr>
                                    </p:animEffect>
                                    <p:set>
                                      <p:cBhvr>
                                        <p:cTn id="21" dur="1" fill="hold">
                                          <p:stCondLst>
                                            <p:cond delay="499"/>
                                          </p:stCondLst>
                                        </p:cTn>
                                        <p:tgtEl>
                                          <p:spTgt spid="5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1.11111E-6 -1.48148E-6 C -0.06389 -0.00671 -0.12778 -0.01296 -0.19687 -0.04467 C -0.26597 -0.07662 -0.37517 -0.17268 -0.41441 -0.19097 " pathEditMode="relative" rAng="0" ptsTypes="aaA">
                                      <p:cBhvr>
                                        <p:cTn id="33" dur="2000" fill="hold"/>
                                        <p:tgtEl>
                                          <p:spTgt spid="24"/>
                                        </p:tgtEl>
                                        <p:attrNameLst>
                                          <p:attrName>ppt_x</p:attrName>
                                          <p:attrName>ppt_y</p:attrName>
                                        </p:attrNameLst>
                                      </p:cBhvr>
                                      <p:rCtr x="-207" y="-96"/>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35695 -0.12222 C 0.42744 -0.10463 0.49792 -0.08704 0.56528 -0.06667 C 0.63264 -0.0463 0.68959 -0.03148 0.76112 -1.85185E-6 " pathEditMode="relative" ptsTypes="aaA">
                                      <p:cBhvr>
                                        <p:cTn id="37" dur="2000" fill="hold"/>
                                        <p:tgtEl>
                                          <p:spTgt spid="2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ntr"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41441 -0.19097 C -0.48489 -0.14375 -0.55521 -0.09653 -0.61441 -0.06505 C -0.67361 -0.03357 -0.74583 -0.00417 -0.76996 -0.00208 " pathEditMode="relative" ptsTypes="aaA">
                                      <p:cBhvr>
                                        <p:cTn id="49" dur="2000" fill="hold"/>
                                        <p:tgtEl>
                                          <p:spTgt spid="2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10" presetClass="exit" presetSubtype="0" fill="hold" grpId="2" nodeType="withEffect">
                                  <p:stCondLst>
                                    <p:cond delay="0"/>
                                  </p:stCondLst>
                                  <p:iterate type="lt">
                                    <p:tmPct val="0"/>
                                  </p:iterate>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 0 C 0.05729 0.0007 0.11476 0.00162 0.15 0 " pathEditMode="relative" ptsTypes="aA">
                                      <p:cBhvr>
                                        <p:cTn id="64" dur="2000" fill="hold"/>
                                        <p:tgtEl>
                                          <p:spTgt spid="44"/>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 0 C 0.05729 0.0007 0.11476 0.00162 0.15 0 " pathEditMode="relative" ptsTypes="aA">
                                      <p:cBhvr>
                                        <p:cTn id="66" dur="2000" fill="hold"/>
                                        <p:tgtEl>
                                          <p:spTgt spid="47"/>
                                        </p:tgtEl>
                                        <p:attrNameLst>
                                          <p:attrName>ppt_x</p:attrName>
                                          <p:attrName>ppt_y</p:attrName>
                                        </p:attrNameLst>
                                      </p:cBhvr>
                                    </p:animMotion>
                                  </p:childTnLst>
                                </p:cTn>
                              </p:par>
                              <p:par>
                                <p:cTn id="67" presetID="0" presetClass="path" presetSubtype="0" accel="50000" decel="50000" fill="hold" grpId="3" nodeType="withEffect">
                                  <p:stCondLst>
                                    <p:cond delay="0"/>
                                  </p:stCondLst>
                                  <p:iterate type="lt">
                                    <p:tmPct val="0"/>
                                  </p:iterate>
                                  <p:childTnLst>
                                    <p:animMotion origin="layout" path="M 0 0 C 0.05729 0.0007 0.11476 0.00162 0.15 0 " pathEditMode="relative" ptsTypes="aA">
                                      <p:cBhvr>
                                        <p:cTn id="68" dur="2000" fill="hold"/>
                                        <p:tgtEl>
                                          <p:spTgt spid="21"/>
                                        </p:tgtEl>
                                        <p:attrNameLst>
                                          <p:attrName>ppt_x</p:attrName>
                                          <p:attrName>ppt_y</p:attrName>
                                        </p:attrNameLst>
                                      </p:cBhvr>
                                    </p:animMotion>
                                  </p:childTnLst>
                                </p:cTn>
                              </p:par>
                              <p:par>
                                <p:cTn id="69" presetID="0" presetClass="path" presetSubtype="0" accel="50000" decel="50000" fill="hold" grpId="1" nodeType="withEffect">
                                  <p:stCondLst>
                                    <p:cond delay="0"/>
                                  </p:stCondLst>
                                  <p:childTnLst>
                                    <p:animMotion origin="layout" path="M 0 0 C 0.05729 0.0007 0.11476 0.00162 0.15 0 " pathEditMode="relative" ptsTypes="aA">
                                      <p:cBhvr>
                                        <p:cTn id="70" dur="2000" fill="hold"/>
                                        <p:tgtEl>
                                          <p:spTgt spid="26"/>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C 0 0 -0.07222 -0.00185 -0.14444 -0.00371 " pathEditMode="relative" ptsTypes="aA">
                                      <p:cBhvr>
                                        <p:cTn id="72" dur="2000" fill="hold"/>
                                        <p:tgtEl>
                                          <p:spTgt spid="53"/>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C 0 0 -0.07222 -0.00185 -0.14444 -0.00371 " pathEditMode="relative" ptsTypes="aA">
                                      <p:cBhvr>
                                        <p:cTn id="74" dur="2000" fill="hold"/>
                                        <p:tgtEl>
                                          <p:spTgt spid="54"/>
                                        </p:tgtEl>
                                        <p:attrNameLst>
                                          <p:attrName>ppt_x</p:attrName>
                                          <p:attrName>ppt_y</p:attrName>
                                        </p:attrNameLst>
                                      </p:cBhvr>
                                    </p:animMotion>
                                  </p:childTnLst>
                                </p:cTn>
                              </p:par>
                              <p:par>
                                <p:cTn id="75" presetID="0" presetClass="path" presetSubtype="0" accel="50000" decel="50000" fill="hold" grpId="2" nodeType="withEffect">
                                  <p:stCondLst>
                                    <p:cond delay="0"/>
                                  </p:stCondLst>
                                  <p:childTnLst>
                                    <p:animMotion origin="layout" path="M 0 0 C 0 0 -0.07222 -0.00185 -0.14444 -0.00371 " pathEditMode="relative" ptsTypes="aA">
                                      <p:cBhvr>
                                        <p:cTn id="76" dur="2000" fill="hold"/>
                                        <p:tgtEl>
                                          <p:spTgt spid="23"/>
                                        </p:tgtEl>
                                        <p:attrNameLst>
                                          <p:attrName>ppt_x</p:attrName>
                                          <p:attrName>ppt_y</p:attrName>
                                        </p:attrNameLst>
                                      </p:cBhvr>
                                    </p:animMotion>
                                  </p:childTnLst>
                                </p:cTn>
                              </p:par>
                              <p:par>
                                <p:cTn id="77" presetID="0" presetClass="path" presetSubtype="0" accel="50000" decel="50000" fill="hold" grpId="2" nodeType="withEffect">
                                  <p:stCondLst>
                                    <p:cond delay="0"/>
                                  </p:stCondLst>
                                  <p:childTnLst>
                                    <p:animMotion origin="layout" path="M 0 0 C 0 0 -0.07222 -0.00185 -0.14444 -0.00371 " pathEditMode="relative" ptsTypes="aA">
                                      <p:cBhvr>
                                        <p:cTn id="78" dur="2000" fill="hold"/>
                                        <p:tgtEl>
                                          <p:spTgt spid="2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9" presetClass="entr" presetSubtype="0" decel="10000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 calcmode="lin" valueType="num">
                                      <p:cBhvr>
                                        <p:cTn id="85" dur="500" fill="hold"/>
                                        <p:tgtEl>
                                          <p:spTgt spid="27"/>
                                        </p:tgtEl>
                                        <p:attrNameLst>
                                          <p:attrName>style.rotation</p:attrName>
                                        </p:attrNameLst>
                                      </p:cBhvr>
                                      <p:tavLst>
                                        <p:tav tm="0">
                                          <p:val>
                                            <p:fltVal val="360"/>
                                          </p:val>
                                        </p:tav>
                                        <p:tav tm="100000">
                                          <p:val>
                                            <p:fltVal val="0"/>
                                          </p:val>
                                        </p:tav>
                                      </p:tavLst>
                                    </p:anim>
                                    <p:animEffect transition="in" filter="fade">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1"/>
      <p:bldP spid="21" grpId="2"/>
      <p:bldP spid="21" grpId="3"/>
      <p:bldP spid="25" grpId="1"/>
      <p:bldP spid="25" grpId="2"/>
      <p:bldP spid="26" grpId="0"/>
      <p:bldP spid="26" grpId="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214422"/>
          <a:ext cx="8229600" cy="4851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s-ES" dirty="0" smtClean="0"/>
                        <a:t>Solución</a:t>
                      </a:r>
                      <a:endParaRPr lang="es-ES" dirty="0"/>
                    </a:p>
                  </a:txBody>
                  <a:tcPr/>
                </a:tc>
                <a:tc>
                  <a:txBody>
                    <a:bodyPr/>
                    <a:lstStyle/>
                    <a:p>
                      <a:r>
                        <a:rPr lang="es-ES" smtClean="0"/>
                        <a:t>Características</a:t>
                      </a:r>
                      <a:endParaRPr lang="es-ES"/>
                    </a:p>
                  </a:txBody>
                  <a:tcPr/>
                </a:tc>
                <a:tc>
                  <a:txBody>
                    <a:bodyPr/>
                    <a:lstStyle/>
                    <a:p>
                      <a:r>
                        <a:rPr lang="es-ES" smtClean="0"/>
                        <a:t>Comparativa</a:t>
                      </a:r>
                      <a:endParaRPr lang="es-ES"/>
                    </a:p>
                  </a:txBody>
                  <a:tcPr/>
                </a:tc>
              </a:tr>
              <a:tr h="370840">
                <a:tc>
                  <a:txBody>
                    <a:bodyPr/>
                    <a:lstStyle/>
                    <a:p>
                      <a:r>
                        <a:rPr lang="es-ES" smtClean="0"/>
                        <a:t>Google </a:t>
                      </a:r>
                      <a:r>
                        <a:rPr lang="es-ES" err="1" smtClean="0"/>
                        <a:t>Docs</a:t>
                      </a:r>
                      <a:endParaRPr lang="es-ES"/>
                    </a:p>
                  </a:txBody>
                  <a:tcPr/>
                </a:tc>
                <a:tc>
                  <a:txBody>
                    <a:bodyPr/>
                    <a:lstStyle/>
                    <a:p>
                      <a:r>
                        <a:rPr lang="es-ES" dirty="0" smtClean="0"/>
                        <a:t>Edición</a:t>
                      </a:r>
                      <a:r>
                        <a:rPr lang="es-ES" baseline="0" dirty="0" smtClean="0"/>
                        <a:t> de </a:t>
                      </a:r>
                      <a:r>
                        <a:rPr lang="es-ES" baseline="0" dirty="0" err="1" smtClean="0"/>
                        <a:t>docs</a:t>
                      </a:r>
                      <a:r>
                        <a:rPr lang="es-ES" baseline="0" dirty="0" smtClean="0"/>
                        <a:t> en tiempo real desde un navegador.</a:t>
                      </a:r>
                      <a:endParaRPr lang="es-ES" dirty="0"/>
                    </a:p>
                  </a:txBody>
                  <a:tcPr/>
                </a:tc>
                <a:tc>
                  <a:txBody>
                    <a:bodyPr/>
                    <a:lstStyle/>
                    <a:p>
                      <a:r>
                        <a:rPr lang="es-ES" smtClean="0"/>
                        <a:t>Solo utilizable a través</a:t>
                      </a:r>
                      <a:r>
                        <a:rPr lang="es-ES" baseline="0" smtClean="0"/>
                        <a:t> de un browser. Código fuente cerrado.</a:t>
                      </a:r>
                      <a:endParaRPr lang="es-ES"/>
                    </a:p>
                  </a:txBody>
                  <a:tcPr/>
                </a:tc>
              </a:tr>
              <a:tr h="370840">
                <a:tc>
                  <a:txBody>
                    <a:bodyPr/>
                    <a:lstStyle/>
                    <a:p>
                      <a:r>
                        <a:rPr lang="es-ES" smtClean="0"/>
                        <a:t>Google Wave</a:t>
                      </a:r>
                      <a:endParaRPr lang="es-ES"/>
                    </a:p>
                  </a:txBody>
                  <a:tcPr/>
                </a:tc>
                <a:tc>
                  <a:txBody>
                    <a:bodyPr/>
                    <a:lstStyle/>
                    <a:p>
                      <a:r>
                        <a:rPr lang="es-ES" smtClean="0"/>
                        <a:t>Comunicación</a:t>
                      </a:r>
                      <a:r>
                        <a:rPr lang="es-ES" baseline="0" smtClean="0"/>
                        <a:t> y colaboración en tiempo real.</a:t>
                      </a:r>
                      <a:endParaRPr lang="es-ES"/>
                    </a:p>
                  </a:txBody>
                  <a:tcPr/>
                </a:tc>
                <a:tc>
                  <a:txBody>
                    <a:bodyPr/>
                    <a:lstStyle/>
                    <a:p>
                      <a:r>
                        <a:rPr lang="es-ES" smtClean="0"/>
                        <a:t>Ídem</a:t>
                      </a:r>
                      <a:r>
                        <a:rPr lang="es-ES" baseline="0" smtClean="0"/>
                        <a:t> Google </a:t>
                      </a:r>
                      <a:r>
                        <a:rPr lang="es-ES" baseline="0" err="1" smtClean="0"/>
                        <a:t>Docs</a:t>
                      </a:r>
                      <a:r>
                        <a:rPr lang="es-ES" baseline="0" smtClean="0"/>
                        <a:t>. El proyecto ha sido abandonado.</a:t>
                      </a:r>
                      <a:endParaRPr lang="es-ES"/>
                    </a:p>
                  </a:txBody>
                  <a:tcPr/>
                </a:tc>
              </a:tr>
              <a:tr h="370840">
                <a:tc>
                  <a:txBody>
                    <a:bodyPr/>
                    <a:lstStyle/>
                    <a:p>
                      <a:r>
                        <a:rPr lang="es-ES" smtClean="0"/>
                        <a:t>COLA (ECF)</a:t>
                      </a:r>
                      <a:endParaRPr lang="es-ES"/>
                    </a:p>
                  </a:txBody>
                  <a:tcPr/>
                </a:tc>
                <a:tc>
                  <a:txBody>
                    <a:bodyPr/>
                    <a:lstStyle/>
                    <a:p>
                      <a:r>
                        <a:rPr lang="es-ES" smtClean="0"/>
                        <a:t>Integración</a:t>
                      </a:r>
                      <a:r>
                        <a:rPr lang="es-ES" baseline="0" smtClean="0"/>
                        <a:t> con Eclipse para colaboración en tiempo real de código fuente.</a:t>
                      </a:r>
                      <a:endParaRPr lang="es-ES"/>
                    </a:p>
                  </a:txBody>
                  <a:tcPr/>
                </a:tc>
                <a:tc>
                  <a:txBody>
                    <a:bodyPr/>
                    <a:lstStyle/>
                    <a:p>
                      <a:r>
                        <a:rPr lang="es-ES" dirty="0" smtClean="0"/>
                        <a:t>Máximo</a:t>
                      </a:r>
                      <a:r>
                        <a:rPr lang="es-ES" baseline="0" dirty="0" smtClean="0"/>
                        <a:t> dos usuarios en una sesión de edición. Depende del proyecto ECF.</a:t>
                      </a:r>
                      <a:endParaRPr lang="es-ES" dirty="0"/>
                    </a:p>
                  </a:txBody>
                  <a:tcPr/>
                </a:tc>
              </a:tr>
              <a:tr h="370840">
                <a:tc>
                  <a:txBody>
                    <a:bodyPr/>
                    <a:lstStyle/>
                    <a:p>
                      <a:r>
                        <a:rPr lang="es-ES" err="1" smtClean="0"/>
                        <a:t>BeWeeVee</a:t>
                      </a:r>
                      <a:endParaRPr lang="es-ES"/>
                    </a:p>
                  </a:txBody>
                  <a:tcPr/>
                </a:tc>
                <a:tc>
                  <a:txBody>
                    <a:bodyPr/>
                    <a:lstStyle/>
                    <a:p>
                      <a:r>
                        <a:rPr lang="es-ES" dirty="0" smtClean="0"/>
                        <a:t>Framework</a:t>
                      </a:r>
                      <a:r>
                        <a:rPr lang="es-ES" baseline="0" dirty="0" smtClean="0"/>
                        <a:t> para integración de funcionalidad de colaboración en tiempo real para .NET.</a:t>
                      </a:r>
                      <a:endParaRPr lang="es-ES" dirty="0"/>
                    </a:p>
                  </a:txBody>
                  <a:tcPr/>
                </a:tc>
                <a:tc>
                  <a:txBody>
                    <a:bodyPr/>
                    <a:lstStyle/>
                    <a:p>
                      <a:r>
                        <a:rPr lang="es-ES" dirty="0" smtClean="0"/>
                        <a:t>Código</a:t>
                      </a:r>
                      <a:r>
                        <a:rPr lang="es-ES" baseline="0" dirty="0" smtClean="0"/>
                        <a:t> fuente cerrado. Está desarrollado sólo para la plataforma .NET.</a:t>
                      </a:r>
                      <a:endParaRPr lang="es-ES" dirty="0"/>
                    </a:p>
                  </a:txBody>
                  <a:tcPr/>
                </a:tc>
              </a:tr>
            </a:tbl>
          </a:graphicData>
        </a:graphic>
      </p:graphicFrame>
      <p:sp>
        <p:nvSpPr>
          <p:cNvPr id="2" name="1 Título"/>
          <p:cNvSpPr>
            <a:spLocks noGrp="1"/>
          </p:cNvSpPr>
          <p:nvPr>
            <p:ph type="title"/>
          </p:nvPr>
        </p:nvSpPr>
        <p:spPr/>
        <p:txBody>
          <a:bodyPr/>
          <a:lstStyle/>
          <a:p>
            <a:r>
              <a:rPr lang="es-ES" dirty="0" smtClean="0"/>
              <a:t>Soluciones existentes</a:t>
            </a:r>
            <a:endParaRPr lang="es-ES" dirty="0"/>
          </a:p>
        </p:txBody>
      </p:sp>
      <p:pic>
        <p:nvPicPr>
          <p:cNvPr id="5" name="4 Imagen" descr="googledocs.bmp"/>
          <p:cNvPicPr>
            <a:picLocks noChangeAspect="1"/>
          </p:cNvPicPr>
          <p:nvPr/>
        </p:nvPicPr>
        <p:blipFill>
          <a:blip r:embed="rId3"/>
          <a:stretch>
            <a:fillRect/>
          </a:stretch>
        </p:blipFill>
        <p:spPr>
          <a:xfrm>
            <a:off x="2143108" y="1643050"/>
            <a:ext cx="942975" cy="895350"/>
          </a:xfrm>
          <a:prstGeom prst="rect">
            <a:avLst/>
          </a:prstGeom>
          <a:ln>
            <a:noFill/>
          </a:ln>
        </p:spPr>
      </p:pic>
      <p:pic>
        <p:nvPicPr>
          <p:cNvPr id="6" name="5 Imagen" descr="googlewave.bmp"/>
          <p:cNvPicPr>
            <a:picLocks noChangeAspect="1"/>
          </p:cNvPicPr>
          <p:nvPr/>
        </p:nvPicPr>
        <p:blipFill>
          <a:blip r:embed="rId4"/>
          <a:stretch>
            <a:fillRect/>
          </a:stretch>
        </p:blipFill>
        <p:spPr>
          <a:xfrm>
            <a:off x="2143108" y="2500306"/>
            <a:ext cx="914400" cy="895350"/>
          </a:xfrm>
          <a:prstGeom prst="rect">
            <a:avLst/>
          </a:prstGeom>
        </p:spPr>
      </p:pic>
      <p:pic>
        <p:nvPicPr>
          <p:cNvPr id="7" name="6 Imagen" descr="beweevee.jpg"/>
          <p:cNvPicPr>
            <a:picLocks noChangeAspect="1"/>
          </p:cNvPicPr>
          <p:nvPr/>
        </p:nvPicPr>
        <p:blipFill>
          <a:blip r:embed="rId5"/>
          <a:stretch>
            <a:fillRect/>
          </a:stretch>
        </p:blipFill>
        <p:spPr>
          <a:xfrm>
            <a:off x="785786" y="5072074"/>
            <a:ext cx="1428760" cy="727859"/>
          </a:xfrm>
          <a:prstGeom prst="rect">
            <a:avLst/>
          </a:prstGeom>
        </p:spPr>
      </p:pic>
      <p:pic>
        <p:nvPicPr>
          <p:cNvPr id="8" name="Picture 7" descr="analisis-chartista.jpg"/>
          <p:cNvPicPr>
            <a:picLocks noChangeAspect="1"/>
          </p:cNvPicPr>
          <p:nvPr/>
        </p:nvPicPr>
        <p:blipFill>
          <a:blip r:embed="rId6" cstate="print"/>
          <a:stretch>
            <a:fillRect/>
          </a:stretch>
        </p:blipFill>
        <p:spPr>
          <a:xfrm>
            <a:off x="7546996" y="315890"/>
            <a:ext cx="1143008" cy="7620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Para sincronizar el documento entre cada ubicación se hace uso del algoritmo “Júpiter”.</a:t>
            </a:r>
          </a:p>
          <a:p>
            <a:r>
              <a:rPr lang="es-ES" dirty="0" smtClean="0"/>
              <a:t>El algoritmo utiliza mensajes y operaciones:</a:t>
            </a:r>
          </a:p>
          <a:p>
            <a:pPr lvl="1"/>
            <a:r>
              <a:rPr lang="es-ES" dirty="0" smtClean="0"/>
              <a:t>Una operación modifica el estado de un documento.</a:t>
            </a:r>
          </a:p>
          <a:p>
            <a:pPr lvl="1"/>
            <a:r>
              <a:rPr lang="es-ES" dirty="0" smtClean="0"/>
              <a:t>Un mensaje contiene una operación e información de sincronismo.</a:t>
            </a:r>
          </a:p>
          <a:p>
            <a:r>
              <a:rPr lang="es-ES" dirty="0" smtClean="0"/>
              <a:t>Al modificar un documento localmente se envían mensajes a las demás ubicaciones.</a:t>
            </a:r>
          </a:p>
          <a:p>
            <a:r>
              <a:rPr lang="es-ES" dirty="0" smtClean="0"/>
              <a:t>Al recibir un mensaje remoto se transforma la operación y se la aplica localmente.</a:t>
            </a:r>
          </a:p>
        </p:txBody>
      </p:sp>
      <p:sp>
        <p:nvSpPr>
          <p:cNvPr id="2" name="1 Título"/>
          <p:cNvSpPr>
            <a:spLocks noGrp="1"/>
          </p:cNvSpPr>
          <p:nvPr>
            <p:ph type="title"/>
          </p:nvPr>
        </p:nvSpPr>
        <p:spPr/>
        <p:txBody>
          <a:bodyPr/>
          <a:lstStyle/>
          <a:p>
            <a:r>
              <a:rPr lang="es-ES" dirty="0" smtClean="0"/>
              <a:t>Búsqueda de la solución (I)</a:t>
            </a:r>
            <a:endParaRPr lang="es-ES" dirty="0"/>
          </a:p>
        </p:txBody>
      </p:sp>
      <p:pic>
        <p:nvPicPr>
          <p:cNvPr id="4" name="Picture 3" descr="lupa.jpg"/>
          <p:cNvPicPr>
            <a:picLocks noChangeAspect="1"/>
          </p:cNvPicPr>
          <p:nvPr/>
        </p:nvPicPr>
        <p:blipFill>
          <a:blip r:embed="rId2"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304862"/>
          </a:xfrm>
        </p:spPr>
        <p:txBody>
          <a:bodyPr>
            <a:noAutofit/>
          </a:bodyPr>
          <a:lstStyle/>
          <a:p>
            <a:r>
              <a:rPr lang="es-ES" dirty="0" smtClean="0"/>
              <a:t>Originalmente se implementaron operaciones borrar e insertar de más de un </a:t>
            </a:r>
            <a:r>
              <a:rPr lang="es-ES" dirty="0" err="1" smtClean="0"/>
              <a:t>caracter</a:t>
            </a:r>
            <a:r>
              <a:rPr lang="es-ES" dirty="0" smtClean="0"/>
              <a:t>.</a:t>
            </a:r>
          </a:p>
          <a:p>
            <a:r>
              <a:rPr lang="es-ES" dirty="0" smtClean="0"/>
              <a:t>Finalmente, se implementó la solución propuesta en el </a:t>
            </a:r>
            <a:r>
              <a:rPr lang="es-ES" dirty="0" err="1" smtClean="0"/>
              <a:t>paper</a:t>
            </a:r>
            <a:r>
              <a:rPr lang="es-ES" dirty="0" smtClean="0"/>
              <a:t> utilizado* haciendo uso de operaciones borrar e insertar de un </a:t>
            </a:r>
            <a:r>
              <a:rPr lang="es-ES" dirty="0" err="1" smtClean="0"/>
              <a:t>caracter</a:t>
            </a:r>
            <a:r>
              <a:rPr lang="es-ES" dirty="0" smtClean="0"/>
              <a:t> de longitud.</a:t>
            </a:r>
          </a:p>
          <a:p>
            <a:endParaRPr lang="es-ES" dirty="0" smtClean="0"/>
          </a:p>
          <a:p>
            <a:endParaRPr lang="es-ES" dirty="0" smtClean="0"/>
          </a:p>
          <a:p>
            <a:endParaRPr lang="es-ES" dirty="0" smtClean="0"/>
          </a:p>
          <a:p>
            <a:pPr>
              <a:buNone/>
            </a:pPr>
            <a:r>
              <a:rPr lang="es-ES" sz="1800" dirty="0" smtClean="0"/>
              <a:t>* </a:t>
            </a:r>
            <a:r>
              <a:rPr lang="en-US" sz="1800" dirty="0" smtClean="0"/>
              <a:t>Achieving Convergence With Operational Transformation in Distributed Groupware Systems</a:t>
            </a:r>
            <a:r>
              <a:rPr lang="es-ES" sz="1800" dirty="0" smtClean="0"/>
              <a:t>.</a:t>
            </a:r>
            <a:endParaRPr lang="en-US" sz="1800" dirty="0" smtClean="0"/>
          </a:p>
        </p:txBody>
      </p:sp>
      <p:sp>
        <p:nvSpPr>
          <p:cNvPr id="2" name="1 Título"/>
          <p:cNvSpPr>
            <a:spLocks noGrp="1"/>
          </p:cNvSpPr>
          <p:nvPr>
            <p:ph type="title"/>
          </p:nvPr>
        </p:nvSpPr>
        <p:spPr/>
        <p:txBody>
          <a:bodyPr/>
          <a:lstStyle/>
          <a:p>
            <a:r>
              <a:rPr lang="es-ES" dirty="0" smtClean="0"/>
              <a:t>Búsqueda de la solución (II)</a:t>
            </a:r>
            <a:endParaRPr lang="es-ES" dirty="0"/>
          </a:p>
        </p:txBody>
      </p:sp>
      <p:pic>
        <p:nvPicPr>
          <p:cNvPr id="6" name="Picture 5" descr="lupa.jpg"/>
          <p:cNvPicPr>
            <a:picLocks noChangeAspect="1"/>
          </p:cNvPicPr>
          <p:nvPr/>
        </p:nvPicPr>
        <p:blipFill>
          <a:blip r:embed="rId2"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691</TotalTime>
  <Words>1770</Words>
  <Application>Microsoft Office PowerPoint</Application>
  <PresentationFormat>Presentación en pantalla (4:3)</PresentationFormat>
  <Paragraphs>178</Paragraphs>
  <Slides>19</Slides>
  <Notes>8</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Concourse</vt:lpstr>
      <vt:lpstr>Editor Paralelo</vt:lpstr>
      <vt:lpstr>Agenda</vt:lpstr>
      <vt:lpstr>Motivación</vt:lpstr>
      <vt:lpstr>Escenario</vt:lpstr>
      <vt:lpstr>Problemas a Resolver</vt:lpstr>
      <vt:lpstr>Ejemplo</vt:lpstr>
      <vt:lpstr>Soluciones existentes</vt:lpstr>
      <vt:lpstr>Búsqueda de la solución (I)</vt:lpstr>
      <vt:lpstr>Búsqueda de la solución (II)</vt:lpstr>
      <vt:lpstr>Ejemplo utilizando sincronizadores</vt:lpstr>
      <vt:lpstr>Arquitectura de la solución</vt:lpstr>
      <vt:lpstr>Tecnologías y herramientas utilizadas</vt:lpstr>
      <vt:lpstr>Características de Scala</vt:lpstr>
      <vt:lpstr>Metodología de desarrollo</vt:lpstr>
      <vt:lpstr>¡Demostración en vivo!</vt:lpstr>
      <vt:lpstr>Posibles mejoras a implementar</vt:lpstr>
      <vt:lpstr>Conclusiones</vt:lpstr>
      <vt:lpstr>Preguntas?</vt:lpstr>
      <vt:lpstr>Muchas Gracias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Editor</dc:title>
  <dc:creator>Usuario</dc:creator>
  <cp:lastModifiedBy>Usuario</cp:lastModifiedBy>
  <cp:revision>222</cp:revision>
  <dcterms:created xsi:type="dcterms:W3CDTF">2010-12-05T02:40:46Z</dcterms:created>
  <dcterms:modified xsi:type="dcterms:W3CDTF">2010-12-19T21:00:23Z</dcterms:modified>
</cp:coreProperties>
</file>