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70" r:id="rId3"/>
    <p:sldId id="257" r:id="rId4"/>
    <p:sldId id="259" r:id="rId5"/>
    <p:sldId id="271" r:id="rId6"/>
    <p:sldId id="274" r:id="rId7"/>
    <p:sldId id="258" r:id="rId8"/>
    <p:sldId id="260" r:id="rId9"/>
    <p:sldId id="272" r:id="rId10"/>
    <p:sldId id="275" r:id="rId11"/>
    <p:sldId id="263" r:id="rId12"/>
    <p:sldId id="273" r:id="rId13"/>
    <p:sldId id="265" r:id="rId14"/>
    <p:sldId id="266" r:id="rId15"/>
    <p:sldId id="269" r:id="rId16"/>
    <p:sldId id="267" r:id="rId17"/>
    <p:sldId id="268" r:id="rId18"/>
    <p:sldId id="276"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D0"/>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57496" autoAdjust="0"/>
  </p:normalViewPr>
  <p:slideViewPr>
    <p:cSldViewPr>
      <p:cViewPr varScale="1">
        <p:scale>
          <a:sx n="41" d="100"/>
          <a:sy n="41" d="100"/>
        </p:scale>
        <p:origin x="-2226" y="-102"/>
      </p:cViewPr>
      <p:guideLst>
        <p:guide orient="horz" pos="2160"/>
        <p:guide pos="2880"/>
      </p:guideLst>
    </p:cSldViewPr>
  </p:slideViewPr>
  <p:notesTextViewPr>
    <p:cViewPr>
      <p:scale>
        <a:sx n="100" d="100"/>
        <a:sy n="100" d="100"/>
      </p:scale>
      <p:origin x="18"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A9BA33-61B4-4CB5-A056-C0C55B1A2ED8}" type="datetimeFigureOut">
              <a:rPr lang="es-AR" smtClean="0"/>
              <a:pPr/>
              <a:t>19/12/2010</a:t>
            </a:fld>
            <a:endParaRPr lang="es-A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BAC67-084D-419D-A89D-D7FC2C09E238}" type="slidenum">
              <a:rPr lang="es-AR" smtClean="0"/>
              <a:pPr/>
              <a:t>‹Nº›</a:t>
            </a:fld>
            <a:endParaRPr lang="es-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ES" dirty="0" smtClean="0"/>
              <a:t>Buenas noches/tardes, somos</a:t>
            </a:r>
            <a:r>
              <a:rPr lang="es-ES" baseline="0" dirty="0" smtClean="0"/>
              <a:t> </a:t>
            </a:r>
            <a:r>
              <a:rPr lang="es-ES" baseline="0" dirty="0" err="1" smtClean="0"/>
              <a:t>becho</a:t>
            </a:r>
            <a:r>
              <a:rPr lang="es-ES" baseline="0" dirty="0" smtClean="0"/>
              <a:t> y lea. Gracias a todos por venir.</a:t>
            </a:r>
          </a:p>
          <a:p>
            <a:pPr>
              <a:buFont typeface="Arial" pitchFamily="34" charset="0"/>
              <a:buChar char="•"/>
            </a:pPr>
            <a:r>
              <a:rPr lang="es-ES" baseline="0" dirty="0" smtClean="0"/>
              <a:t>Hoy vamos a realizar</a:t>
            </a:r>
            <a:r>
              <a:rPr lang="es-ES" dirty="0" smtClean="0"/>
              <a:t> la presentación del trabajo profesional de ingeniería en informática que desarrollamos bajo la tutoría</a:t>
            </a:r>
            <a:r>
              <a:rPr lang="es-ES" baseline="0" dirty="0" smtClean="0"/>
              <a:t> del Lic. Pablo </a:t>
            </a:r>
            <a:r>
              <a:rPr lang="es-ES" baseline="0" dirty="0" err="1" smtClean="0"/>
              <a:t>Cosso</a:t>
            </a:r>
            <a:r>
              <a:rPr lang="es-ES" baseline="0" dirty="0" smtClean="0"/>
              <a:t>.</a:t>
            </a:r>
          </a:p>
          <a:p>
            <a:pPr>
              <a:buFont typeface="Arial" pitchFamily="34" charset="0"/>
              <a:buChar char="•"/>
            </a:pPr>
            <a:r>
              <a:rPr lang="es-ES" baseline="0" dirty="0" smtClean="0"/>
              <a:t>El nombre que le dimos al proyecto es “Editor Paralelo” o en inglés como lo llamaremos de aquí en adelante “</a:t>
            </a:r>
            <a:r>
              <a:rPr lang="es-ES" baseline="0" dirty="0" err="1" smtClean="0"/>
              <a:t>ParalellEditor</a:t>
            </a:r>
            <a:r>
              <a:rPr lang="es-ES" baseline="0" dirty="0" smtClean="0"/>
              <a:t>”</a:t>
            </a:r>
          </a:p>
          <a:p>
            <a:pPr>
              <a:buFont typeface="Arial" pitchFamily="34" charset="0"/>
              <a:buChar char="•"/>
            </a:pPr>
            <a:r>
              <a:rPr lang="es-ES" baseline="0" dirty="0" smtClean="0"/>
              <a:t>A continuación vamos a pasar a revisar los puntos que se van a exponer a lo largo de la presentación.</a:t>
            </a: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1</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r>
              <a:rPr lang="es-ES" dirty="0" smtClean="0"/>
              <a:t>La presentación se va</a:t>
            </a:r>
            <a:r>
              <a:rPr lang="es-ES" baseline="0" dirty="0" smtClean="0"/>
              <a:t> a dividir en 3 partes:</a:t>
            </a:r>
          </a:p>
          <a:p>
            <a:pPr>
              <a:buFont typeface="Arial" pitchFamily="34" charset="0"/>
              <a:buChar char="•"/>
            </a:pPr>
            <a:r>
              <a:rPr lang="es-ES" baseline="0" dirty="0" smtClean="0"/>
              <a:t> La primera realiza una introducción al tema, para poner en contexto a aquellos que no están familiarizados con los sistemas colaborativos de tiempo real.</a:t>
            </a:r>
          </a:p>
          <a:p>
            <a:pPr>
              <a:buFont typeface="Arial" pitchFamily="34" charset="0"/>
              <a:buNone/>
            </a:pPr>
            <a:r>
              <a:rPr lang="es-ES" baseline="0" dirty="0" smtClean="0"/>
              <a:t> Se explica el porque o la motivación que nos lleva a desarrollar este trabajo junto con la explicación del problema que se quiere resolver y cuales son las soluciones que hoy en día existen y que tratan de resolverlo. Se analizan las ventajas y desventajas de estos productos.</a:t>
            </a:r>
          </a:p>
          <a:p>
            <a:pPr>
              <a:buFont typeface="Arial" pitchFamily="34" charset="0"/>
              <a:buChar char="•"/>
            </a:pPr>
            <a:r>
              <a:rPr lang="es-ES" dirty="0" smtClean="0"/>
              <a:t>Durante la 2º</a:t>
            </a:r>
            <a:r>
              <a:rPr lang="es-ES" baseline="0" dirty="0" smtClean="0"/>
              <a:t> parte se analiza la solución implementada.</a:t>
            </a:r>
          </a:p>
          <a:p>
            <a:pPr>
              <a:buFont typeface="Arial" pitchFamily="34" charset="0"/>
              <a:buNone/>
            </a:pPr>
            <a:r>
              <a:rPr lang="es-ES" baseline="0" dirty="0" smtClean="0"/>
              <a:t>Se explica cuales son los fundamentos, tecnologías y arquitectura aplicadas en el desarrollo de la misma.</a:t>
            </a:r>
          </a:p>
          <a:p>
            <a:pPr>
              <a:buFont typeface="Arial" pitchFamily="34" charset="0"/>
              <a:buChar char="•"/>
            </a:pPr>
            <a:r>
              <a:rPr lang="es-ES" baseline="0" dirty="0" smtClean="0"/>
              <a:t>Seguido de esto vamos a realizar una demostración en vivo del producto en lo que sería un escenario típico de uso: dos programadores en distintas ubicaciones desarrollando código fuente al mismo tiempo sobre el mismo archivo de un proyecto.</a:t>
            </a:r>
          </a:p>
          <a:p>
            <a:pPr>
              <a:buFont typeface="Arial" pitchFamily="34" charset="0"/>
              <a:buChar char="•"/>
            </a:pPr>
            <a:r>
              <a:rPr lang="es-ES" baseline="0" dirty="0" smtClean="0"/>
              <a:t>Como cierre se explicarán las futuras líneas de investigación o mejoras que podrían aplicarse al producto desarrollado para agregarle valor, y se expondrán las conclusiones obtenidas.</a:t>
            </a:r>
            <a:endParaRPr lang="es-ES" dirty="0"/>
          </a:p>
        </p:txBody>
      </p:sp>
      <p:sp>
        <p:nvSpPr>
          <p:cNvPr id="4" name="3 Marcador de número de diapositiva"/>
          <p:cNvSpPr>
            <a:spLocks noGrp="1"/>
          </p:cNvSpPr>
          <p:nvPr>
            <p:ph type="sldNum" sz="quarter" idx="10"/>
          </p:nvPr>
        </p:nvSpPr>
        <p:spPr/>
        <p:txBody>
          <a:bodyPr/>
          <a:lstStyle/>
          <a:p>
            <a:fld id="{3BCBAC67-084D-419D-A89D-D7FC2C09E238}" type="slidenum">
              <a:rPr lang="es-AR" smtClean="0"/>
              <a:pPr/>
              <a:t>2</a:t>
            </a:fld>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s-AR" dirty="0" smtClean="0"/>
              <a:t>Frecuentemente</a:t>
            </a:r>
            <a:r>
              <a:rPr lang="es-AR" baseline="0" dirty="0" smtClean="0"/>
              <a:t> al enfrentarse con tareas en las cuales es necesario trabajar en forma grupal surge el inconveniente de que los integrantes del ET están distribuidos geográficamente. Un escenario muy común es la necesidad de desarrollar un trabajo práctico para la facultad. En este tipo de trabajos generalmente se realiza una división de tareas, que luego de ser resueltas por cada integrante requieren un cierto </a:t>
            </a:r>
            <a:r>
              <a:rPr lang="es-AR" baseline="0" dirty="0" err="1" smtClean="0"/>
              <a:t>feedback</a:t>
            </a:r>
            <a:r>
              <a:rPr lang="es-AR" baseline="0" dirty="0" smtClean="0"/>
              <a:t>.</a:t>
            </a:r>
          </a:p>
          <a:p>
            <a:pPr>
              <a:buFont typeface="Arial" pitchFamily="34" charset="0"/>
              <a:buChar char="•"/>
            </a:pPr>
            <a:r>
              <a:rPr lang="es-AR" baseline="0" dirty="0" smtClean="0"/>
              <a:t>En estas situaciones se necesitan </a:t>
            </a:r>
            <a:r>
              <a:rPr lang="es-ES" dirty="0" smtClean="0"/>
              <a:t>herramientas que ayuden a simplificar este proceso</a:t>
            </a:r>
            <a:r>
              <a:rPr lang="es-ES" baseline="0" dirty="0" smtClean="0"/>
              <a:t> y que ayude a que </a:t>
            </a:r>
            <a:r>
              <a:rPr lang="es-ES" dirty="0" smtClean="0"/>
              <a:t>los tiempos de coordinación e interacción entre</a:t>
            </a:r>
            <a:r>
              <a:rPr lang="es-ES" baseline="0" dirty="0" smtClean="0"/>
              <a:t> </a:t>
            </a:r>
            <a:r>
              <a:rPr lang="es-ES" dirty="0" smtClean="0"/>
              <a:t>los integrantes del grupo de trabajo sean bajos.</a:t>
            </a:r>
            <a:endParaRPr lang="es-AR" dirty="0" smtClean="0"/>
          </a:p>
          <a:p>
            <a:pPr>
              <a:buFont typeface="Arial" pitchFamily="34" charset="0"/>
              <a:buChar char="•"/>
            </a:pPr>
            <a:r>
              <a:rPr lang="es-AR" dirty="0" smtClean="0"/>
              <a:t>Personalmente,</a:t>
            </a:r>
            <a:r>
              <a:rPr lang="es-AR" baseline="0" dirty="0" smtClean="0"/>
              <a:t> en los casos en los que se nos presento la necesidad de utilizar herramienta para el desarrollo de </a:t>
            </a:r>
            <a:r>
              <a:rPr lang="es-AR" baseline="0" smtClean="0"/>
              <a:t>un TP en </a:t>
            </a:r>
            <a:r>
              <a:rPr lang="es-AR" baseline="0" dirty="0" smtClean="0"/>
              <a:t>las condiciones que se explicaron anteriormente, las que estaban disponibles no fueron o resultaron satisfactorias por diversos motivos.</a:t>
            </a:r>
            <a:endParaRPr lang="es-ES" dirty="0" smtClean="0"/>
          </a:p>
        </p:txBody>
      </p:sp>
      <p:sp>
        <p:nvSpPr>
          <p:cNvPr id="4" name="Slide Number Placeholder 3"/>
          <p:cNvSpPr>
            <a:spLocks noGrp="1"/>
          </p:cNvSpPr>
          <p:nvPr>
            <p:ph type="sldNum" sz="quarter" idx="10"/>
          </p:nvPr>
        </p:nvSpPr>
        <p:spPr/>
        <p:txBody>
          <a:bodyPr/>
          <a:lstStyle/>
          <a:p>
            <a:fld id="{3BCBAC67-084D-419D-A89D-D7FC2C09E238}" type="slidenum">
              <a:rPr lang="es-AR" smtClean="0"/>
              <a:pPr/>
              <a:t>3</a:t>
            </a:fld>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Peer</a:t>
            </a:r>
            <a:r>
              <a:rPr lang="en-US" baseline="0" dirty="0" smtClean="0"/>
              <a:t> to Peer </a:t>
            </a:r>
            <a:r>
              <a:rPr lang="en-US" baseline="0" dirty="0" err="1" smtClean="0"/>
              <a:t>es</a:t>
            </a:r>
            <a:r>
              <a:rPr lang="en-US" baseline="0" dirty="0" smtClean="0"/>
              <a:t> </a:t>
            </a:r>
            <a:r>
              <a:rPr lang="en-US" baseline="0" dirty="0" err="1" smtClean="0"/>
              <a:t>más</a:t>
            </a:r>
            <a:r>
              <a:rPr lang="en-US" baseline="0" dirty="0" smtClean="0"/>
              <a:t> </a:t>
            </a:r>
            <a:r>
              <a:rPr lang="en-US" baseline="0" dirty="0" err="1" smtClean="0"/>
              <a:t>facilmente</a:t>
            </a:r>
            <a:r>
              <a:rPr lang="en-US" baseline="0" dirty="0" smtClean="0"/>
              <a:t> configurable.</a:t>
            </a:r>
            <a:endParaRPr lang="es-AR" dirty="0"/>
          </a:p>
        </p:txBody>
      </p:sp>
      <p:sp>
        <p:nvSpPr>
          <p:cNvPr id="4" name="Slide Number Placeholder 3"/>
          <p:cNvSpPr>
            <a:spLocks noGrp="1"/>
          </p:cNvSpPr>
          <p:nvPr>
            <p:ph type="sldNum" sz="quarter" idx="10"/>
          </p:nvPr>
        </p:nvSpPr>
        <p:spPr/>
        <p:txBody>
          <a:bodyPr/>
          <a:lstStyle/>
          <a:p>
            <a:fld id="{3BCBAC67-084D-419D-A89D-D7FC2C09E238}" type="slidenum">
              <a:rPr lang="es-AR" smtClean="0"/>
              <a:pPr/>
              <a:t>11</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7C9B81F-C347-4BEF-BFDF-29C42F48304A}" type="datetimeFigureOut">
              <a:rPr lang="en-US" smtClean="0"/>
              <a:pPr/>
              <a:t>12/19/2010</a:t>
            </a:fld>
            <a:endParaRPr lang="en-US">
              <a:solidFill>
                <a:schemeClr val="tx2">
                  <a:shade val="90000"/>
                </a:schemeClr>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lgn="l" eaLnBrk="1" latinLnBrk="0" hangingPunct="1"/>
            <a:endParaRPr kumimoji="0" lang="en-US">
              <a:solidFill>
                <a:schemeClr val="tx2">
                  <a:shade val="9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42AED99-7FB4-404E-8A97-64753DCE42EC}" type="slidenum">
              <a:rPr kumimoji="0" lang="en-US" smtClean="0"/>
              <a:pPr/>
              <a:t>‹Nº›</a:t>
            </a:fld>
            <a:endParaRPr kumimoji="0" lang="en-US">
              <a:solidFill>
                <a:schemeClr val="tx2">
                  <a:shade val="90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5" name="Footer Placeholder 4"/>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6" name="Slide Number Placeholder 5"/>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5" name="Footer Placeholder 4"/>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6" name="Slide Number Placeholder 5"/>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5" name="Footer Placeholder 4"/>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6" name="Slide Number Placeholder 5"/>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5" name="Footer Placeholder 4"/>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6" name="Slide Number Placeholder 5"/>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6" name="Footer Placeholder 5"/>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7" name="Slide Number Placeholder 6"/>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8" name="Footer Placeholder 7"/>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9" name="Slide Number Placeholder 8"/>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4" name="Footer Placeholder 3"/>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5" name="Slide Number Placeholder 4"/>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3" name="Footer Placeholder 2"/>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4" name="Slide Number Placeholder 3"/>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7C9B81F-C347-4BEF-BFDF-29C42F48304A}" type="datetimeFigureOut">
              <a:rPr lang="en-US" smtClean="0"/>
              <a:pPr/>
              <a:t>12/19/2010</a:t>
            </a:fld>
            <a:endParaRPr lang="en-US">
              <a:solidFill>
                <a:schemeClr val="tx2">
                  <a:shade val="90000"/>
                </a:schemeClr>
              </a:solidFill>
            </a:endParaRPr>
          </a:p>
        </p:txBody>
      </p:sp>
      <p:sp>
        <p:nvSpPr>
          <p:cNvPr id="6" name="Footer Placeholder 5"/>
          <p:cNvSpPr>
            <a:spLocks noGrp="1"/>
          </p:cNvSpPr>
          <p:nvPr>
            <p:ph type="ftr" sz="quarter" idx="11"/>
          </p:nvPr>
        </p:nvSpPr>
        <p:spPr/>
        <p:txBody>
          <a:bodyPr/>
          <a:lstStyle>
            <a:extLst/>
          </a:lstStyle>
          <a:p>
            <a:pPr algn="l" eaLnBrk="1" latinLnBrk="0" hangingPunct="1"/>
            <a:endParaRPr kumimoji="0" lang="en-US">
              <a:solidFill>
                <a:schemeClr val="tx2">
                  <a:shade val="90000"/>
                </a:schemeClr>
              </a:solidFill>
            </a:endParaRPr>
          </a:p>
        </p:txBody>
      </p:sp>
      <p:sp>
        <p:nvSpPr>
          <p:cNvPr id="7" name="Slide Number Placeholder 6"/>
          <p:cNvSpPr>
            <a:spLocks noGrp="1"/>
          </p:cNvSpPr>
          <p:nvPr>
            <p:ph type="sldNum" sz="quarter" idx="12"/>
          </p:nvPr>
        </p:nvSpPr>
        <p:spPr/>
        <p:txBody>
          <a:bodyPr/>
          <a:lstStyle>
            <a:extLst/>
          </a:lstStyle>
          <a:p>
            <a:fld id="{042AED99-7FB4-404E-8A97-64753DCE42EC}" type="slidenum">
              <a:rPr kumimoji="0" lang="en-US" smtClean="0"/>
              <a:pPr/>
              <a:t>‹Nº›</a:t>
            </a:fld>
            <a:endParaRPr kumimoji="0" lang="en-US">
              <a:solidFill>
                <a:schemeClr val="tx2">
                  <a:shade val="90000"/>
                </a:scheme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a:p>
        </p:txBody>
      </p:sp>
      <p:sp>
        <p:nvSpPr>
          <p:cNvPr id="5" name="Date Placeholder 4"/>
          <p:cNvSpPr>
            <a:spLocks noGrp="1"/>
          </p:cNvSpPr>
          <p:nvPr>
            <p:ph type="dt" sz="half" idx="10"/>
          </p:nvPr>
        </p:nvSpPr>
        <p:spPr/>
        <p:txBody>
          <a:bodyPr/>
          <a:lstStyle>
            <a:lvl1pPr>
              <a:defRPr>
                <a:solidFill>
                  <a:schemeClr val="tx1"/>
                </a:solidFill>
              </a:defRPr>
            </a:lvl1pPr>
            <a:extLst/>
          </a:lstStyle>
          <a:p>
            <a:fld id="{47C9B81F-C347-4BEF-BFDF-29C42F48304A}" type="datetimeFigureOut">
              <a:rPr lang="en-US" smtClean="0"/>
              <a:pPr/>
              <a:t>12/19/2010</a:t>
            </a:fld>
            <a:endParaRPr lang="en-US">
              <a:solidFill>
                <a:schemeClr val="tx2">
                  <a:shade val="90000"/>
                </a:schemeClr>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lgn="l" eaLnBrk="1" latinLnBrk="0" hangingPunct="1"/>
            <a:endParaRPr kumimoji="0" lang="en-US">
              <a:solidFill>
                <a:schemeClr val="tx2">
                  <a:shade val="90000"/>
                </a:schemeClr>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42AED99-7FB4-404E-8A97-64753DCE42EC}" type="slidenum">
              <a:rPr kumimoji="0" lang="en-US" smtClean="0"/>
              <a:pPr/>
              <a:t>‹Nº›</a:t>
            </a:fld>
            <a:endParaRPr kumimoji="0" lang="en-US">
              <a:solidFill>
                <a:schemeClr val="tx2">
                  <a:shade val="90000"/>
                </a:schemeClr>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7C9B81F-C347-4BEF-BFDF-29C42F48304A}" type="datetimeFigureOut">
              <a:rPr lang="en-US" smtClean="0"/>
              <a:pPr/>
              <a:t>12/19/2010</a:t>
            </a:fld>
            <a:endParaRPr lang="en-US">
              <a:solidFill>
                <a:schemeClr val="tx2">
                  <a:shade val="90000"/>
                </a:schemeClr>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l" eaLnBrk="1" latinLnBrk="0" hangingPunct="1"/>
            <a:endParaRPr kumimoji="0" lang="en-US">
              <a:solidFill>
                <a:schemeClr val="tx2">
                  <a:shade val="90000"/>
                </a:schemeClr>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42AED99-7FB4-404E-8A97-64753DCE42EC}" type="slidenum">
              <a:rPr kumimoji="0" lang="en-US" smtClean="0"/>
              <a:pPr/>
              <a:t>‹Nº›</a:t>
            </a:fld>
            <a:endParaRPr kumimoji="0" lang="en-US">
              <a:solidFill>
                <a:schemeClr val="tx2">
                  <a:shade val="90000"/>
                </a:scheme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6.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1.gif"/><Relationship Id="rId5" Type="http://schemas.openxmlformats.org/officeDocument/2006/relationships/image" Target="../media/image20.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jpe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 Id="rId9"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22338" y="708008"/>
            <a:ext cx="7772400" cy="1828800"/>
          </a:xfrm>
        </p:spPr>
        <p:txBody>
          <a:bodyPr>
            <a:normAutofit/>
          </a:bodyPr>
          <a:lstStyle/>
          <a:p>
            <a:r>
              <a:rPr lang="es-ES" sz="8400" dirty="0" smtClean="0"/>
              <a:t>Editor Paralelo</a:t>
            </a:r>
            <a:endParaRPr lang="es-ES" sz="8400" dirty="0"/>
          </a:p>
        </p:txBody>
      </p:sp>
      <p:sp>
        <p:nvSpPr>
          <p:cNvPr id="3" name="2 Subtítulo"/>
          <p:cNvSpPr>
            <a:spLocks noGrp="1"/>
          </p:cNvSpPr>
          <p:nvPr>
            <p:ph type="body" idx="1"/>
          </p:nvPr>
        </p:nvSpPr>
        <p:spPr/>
        <p:txBody>
          <a:bodyPr/>
          <a:lstStyle/>
          <a:p>
            <a:r>
              <a:rPr lang="es-ES" dirty="0" smtClean="0"/>
              <a:t>Trabajo Profesional</a:t>
            </a:r>
          </a:p>
          <a:p>
            <a:r>
              <a:rPr lang="es-ES" dirty="0" smtClean="0"/>
              <a:t>Mauro </a:t>
            </a:r>
            <a:r>
              <a:rPr lang="es-ES" dirty="0" err="1" smtClean="0"/>
              <a:t>Ciancio</a:t>
            </a:r>
            <a:r>
              <a:rPr lang="es-ES" dirty="0" smtClean="0"/>
              <a:t>, Leandro </a:t>
            </a:r>
            <a:r>
              <a:rPr lang="es-ES" dirty="0" err="1" smtClean="0"/>
              <a:t>Gilioli</a:t>
            </a:r>
            <a:endParaRPr lang="es-ES" dirty="0" smtClean="0"/>
          </a:p>
          <a:p>
            <a:r>
              <a:rPr lang="es-ES" dirty="0" smtClean="0"/>
              <a:t>Facultad de Ingeniería - UBA</a:t>
            </a:r>
            <a:endParaRPr lang="es-ES" dirty="0"/>
          </a:p>
        </p:txBody>
      </p:sp>
      <p:pic>
        <p:nvPicPr>
          <p:cNvPr id="4" name="Picture 3" descr="share.png"/>
          <p:cNvPicPr>
            <a:picLocks noChangeAspect="1"/>
          </p:cNvPicPr>
          <p:nvPr/>
        </p:nvPicPr>
        <p:blipFill>
          <a:blip r:embed="rId3"/>
          <a:stretch>
            <a:fillRect/>
          </a:stretch>
        </p:blipFill>
        <p:spPr>
          <a:xfrm>
            <a:off x="353982" y="1255702"/>
            <a:ext cx="906466" cy="906466"/>
          </a:xfrm>
          <a:prstGeom prst="rect">
            <a:avLst/>
          </a:prstGeom>
        </p:spPr>
      </p:pic>
      <p:sp>
        <p:nvSpPr>
          <p:cNvPr id="5" name="TextBox 4"/>
          <p:cNvSpPr txBox="1"/>
          <p:nvPr/>
        </p:nvSpPr>
        <p:spPr>
          <a:xfrm>
            <a:off x="3714744" y="2254244"/>
            <a:ext cx="5000660" cy="369332"/>
          </a:xfrm>
          <a:prstGeom prst="rect">
            <a:avLst/>
          </a:prstGeom>
          <a:noFill/>
        </p:spPr>
        <p:txBody>
          <a:bodyPr wrap="square" rtlCol="0">
            <a:spAutoFit/>
          </a:bodyPr>
          <a:lstStyle/>
          <a:p>
            <a:pPr algn="r"/>
            <a:r>
              <a:rPr lang="en-US" dirty="0" smtClean="0"/>
              <a:t>(Parallel Editor)</a:t>
            </a:r>
            <a:endParaRPr lang="es-A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descr="file.png"/>
          <p:cNvPicPr>
            <a:picLocks noChangeAspect="1"/>
          </p:cNvPicPr>
          <p:nvPr/>
        </p:nvPicPr>
        <p:blipFill>
          <a:blip r:embed="rId2"/>
          <a:stretch>
            <a:fillRect/>
          </a:stretch>
        </p:blipFill>
        <p:spPr>
          <a:xfrm>
            <a:off x="6429388" y="3429000"/>
            <a:ext cx="2428892" cy="2286016"/>
          </a:xfrm>
          <a:prstGeom prst="rect">
            <a:avLst/>
          </a:prstGeom>
        </p:spPr>
      </p:pic>
      <p:sp>
        <p:nvSpPr>
          <p:cNvPr id="54" name="TextBox 53"/>
          <p:cNvSpPr txBox="1"/>
          <p:nvPr/>
        </p:nvSpPr>
        <p:spPr>
          <a:xfrm>
            <a:off x="6757550" y="3985990"/>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HOLA</a:t>
            </a:r>
            <a:endParaRPr lang="es-AR" sz="4000" dirty="0">
              <a:solidFill>
                <a:prstClr val="black"/>
              </a:solidFill>
              <a:latin typeface="Courier New" pitchFamily="49" charset="0"/>
              <a:cs typeface="Courier New" pitchFamily="49" charset="0"/>
            </a:endParaRPr>
          </a:p>
        </p:txBody>
      </p:sp>
      <p:sp>
        <p:nvSpPr>
          <p:cNvPr id="23" name="TextBox 22"/>
          <p:cNvSpPr txBox="1"/>
          <p:nvPr/>
        </p:nvSpPr>
        <p:spPr>
          <a:xfrm>
            <a:off x="6597652" y="3975112"/>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HLA</a:t>
            </a:r>
            <a:endParaRPr lang="es-AR" sz="4000" dirty="0">
              <a:solidFill>
                <a:prstClr val="black"/>
              </a:solidFill>
              <a:latin typeface="Courier New" pitchFamily="49" charset="0"/>
              <a:cs typeface="Courier New" pitchFamily="49" charset="0"/>
            </a:endParaRPr>
          </a:p>
        </p:txBody>
      </p:sp>
      <p:sp>
        <p:nvSpPr>
          <p:cNvPr id="2" name="1 Título"/>
          <p:cNvSpPr>
            <a:spLocks noGrp="1"/>
          </p:cNvSpPr>
          <p:nvPr>
            <p:ph type="title"/>
          </p:nvPr>
        </p:nvSpPr>
        <p:spPr/>
        <p:txBody>
          <a:bodyPr>
            <a:normAutofit fontScale="90000"/>
          </a:bodyPr>
          <a:lstStyle/>
          <a:p>
            <a:r>
              <a:rPr lang="es-ES" dirty="0" smtClean="0"/>
              <a:t>Ejemplo utilizando sincronizadores</a:t>
            </a:r>
            <a:endParaRPr lang="es-ES" dirty="0"/>
          </a:p>
        </p:txBody>
      </p:sp>
      <p:grpSp>
        <p:nvGrpSpPr>
          <p:cNvPr id="3" name="Group 25"/>
          <p:cNvGrpSpPr/>
          <p:nvPr/>
        </p:nvGrpSpPr>
        <p:grpSpPr>
          <a:xfrm>
            <a:off x="974700" y="2168516"/>
            <a:ext cx="1570018" cy="642942"/>
            <a:chOff x="642910" y="4813492"/>
            <a:chExt cx="2096788" cy="858661"/>
          </a:xfrm>
        </p:grpSpPr>
        <p:pic>
          <p:nvPicPr>
            <p:cNvPr id="4" name="Picture 3"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7" name="Picture 6"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sp>
        <p:nvSpPr>
          <p:cNvPr id="14" name="Cloud 13"/>
          <p:cNvSpPr/>
          <p:nvPr/>
        </p:nvSpPr>
        <p:spPr>
          <a:xfrm>
            <a:off x="3571868" y="1285860"/>
            <a:ext cx="2071702" cy="880473"/>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Internet</a:t>
            </a:r>
            <a:endParaRPr lang="es-AR">
              <a:solidFill>
                <a:schemeClr val="tx1"/>
              </a:solidFill>
            </a:endParaRPr>
          </a:p>
        </p:txBody>
      </p:sp>
      <p:cxnSp>
        <p:nvCxnSpPr>
          <p:cNvPr id="22" name="Straight Arrow Connector 21"/>
          <p:cNvCxnSpPr>
            <a:stCxn id="7" idx="0"/>
            <a:endCxn id="14" idx="2"/>
          </p:cNvCxnSpPr>
          <p:nvPr/>
        </p:nvCxnSpPr>
        <p:spPr>
          <a:xfrm rot="5400000" flipH="1" flipV="1">
            <a:off x="2618573" y="1208795"/>
            <a:ext cx="442419" cy="14770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5" name="Group 27"/>
          <p:cNvGrpSpPr/>
          <p:nvPr/>
        </p:nvGrpSpPr>
        <p:grpSpPr>
          <a:xfrm>
            <a:off x="6532574" y="2263768"/>
            <a:ext cx="1601589" cy="655871"/>
            <a:chOff x="642910" y="4813492"/>
            <a:chExt cx="2096788" cy="858661"/>
          </a:xfrm>
        </p:grpSpPr>
        <p:pic>
          <p:nvPicPr>
            <p:cNvPr id="29" name="Picture 28" descr="user_icon.png"/>
            <p:cNvPicPr>
              <a:picLocks noChangeAspect="1"/>
            </p:cNvPicPr>
            <p:nvPr/>
          </p:nvPicPr>
          <p:blipFill>
            <a:blip r:embed="rId5" cstate="print"/>
            <a:stretch>
              <a:fillRect/>
            </a:stretch>
          </p:blipFill>
          <p:spPr>
            <a:xfrm>
              <a:off x="642910" y="4857760"/>
              <a:ext cx="857256" cy="814393"/>
            </a:xfrm>
            <a:prstGeom prst="rect">
              <a:avLst/>
            </a:prstGeom>
          </p:spPr>
        </p:pic>
        <p:pic>
          <p:nvPicPr>
            <p:cNvPr id="30" name="Picture 29"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cxnSp>
        <p:nvCxnSpPr>
          <p:cNvPr id="32" name="Straight Arrow Connector 31"/>
          <p:cNvCxnSpPr>
            <a:stCxn id="30" idx="0"/>
            <a:endCxn id="14" idx="0"/>
          </p:cNvCxnSpPr>
          <p:nvPr/>
        </p:nvCxnSpPr>
        <p:spPr>
          <a:xfrm rot="16200000" flipV="1">
            <a:off x="6392986" y="974956"/>
            <a:ext cx="537671" cy="203995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44" name="Picture 43" descr="file.png"/>
          <p:cNvPicPr>
            <a:picLocks noChangeAspect="1"/>
          </p:cNvPicPr>
          <p:nvPr/>
        </p:nvPicPr>
        <p:blipFill>
          <a:blip r:embed="rId2"/>
          <a:stretch>
            <a:fillRect/>
          </a:stretch>
        </p:blipFill>
        <p:spPr>
          <a:xfrm>
            <a:off x="352396" y="3430130"/>
            <a:ext cx="2428892" cy="2286016"/>
          </a:xfrm>
          <a:prstGeom prst="rect">
            <a:avLst/>
          </a:prstGeom>
        </p:spPr>
      </p:pic>
      <p:sp>
        <p:nvSpPr>
          <p:cNvPr id="47" name="TextBox 46"/>
          <p:cNvSpPr txBox="1"/>
          <p:nvPr/>
        </p:nvSpPr>
        <p:spPr>
          <a:xfrm>
            <a:off x="798486" y="4113218"/>
            <a:ext cx="1743540" cy="707886"/>
          </a:xfrm>
          <a:prstGeom prst="rect">
            <a:avLst/>
          </a:prstGeom>
          <a:noFill/>
        </p:spPr>
        <p:txBody>
          <a:bodyPr wrap="square" rtlCol="0">
            <a:spAutoFit/>
          </a:bodyPr>
          <a:lstStyle/>
          <a:p>
            <a:pPr algn="ctr"/>
            <a:r>
              <a:rPr lang="en-US" sz="4000" dirty="0" smtClean="0">
                <a:latin typeface="Courier New" pitchFamily="49" charset="0"/>
                <a:cs typeface="Courier New" pitchFamily="49" charset="0"/>
              </a:rPr>
              <a:t>HOLA</a:t>
            </a:r>
            <a:endParaRPr lang="es-AR" sz="4000" dirty="0">
              <a:latin typeface="Courier New" pitchFamily="49" charset="0"/>
              <a:cs typeface="Courier New" pitchFamily="49" charset="0"/>
            </a:endParaRPr>
          </a:p>
        </p:txBody>
      </p:sp>
      <p:sp>
        <p:nvSpPr>
          <p:cNvPr id="49" name="TextBox 48"/>
          <p:cNvSpPr txBox="1"/>
          <p:nvPr/>
        </p:nvSpPr>
        <p:spPr>
          <a:xfrm>
            <a:off x="895324" y="2916234"/>
            <a:ext cx="1476686" cy="369332"/>
          </a:xfrm>
          <a:prstGeom prst="rect">
            <a:avLst/>
          </a:prstGeom>
          <a:noFill/>
        </p:spPr>
        <p:txBody>
          <a:bodyPr wrap="none" rtlCol="0">
            <a:spAutoFit/>
          </a:bodyPr>
          <a:lstStyle/>
          <a:p>
            <a:r>
              <a:rPr lang="en-US" b="1" dirty="0" err="1" smtClean="0"/>
              <a:t>ubicación</a:t>
            </a:r>
            <a:r>
              <a:rPr lang="en-US" b="1" dirty="0" smtClean="0"/>
              <a:t> 1</a:t>
            </a:r>
            <a:endParaRPr lang="es-AR" b="1" dirty="0"/>
          </a:p>
        </p:txBody>
      </p:sp>
      <p:sp>
        <p:nvSpPr>
          <p:cNvPr id="50" name="TextBox 49"/>
          <p:cNvSpPr txBox="1"/>
          <p:nvPr/>
        </p:nvSpPr>
        <p:spPr>
          <a:xfrm>
            <a:off x="6561150" y="2970210"/>
            <a:ext cx="1478290" cy="369332"/>
          </a:xfrm>
          <a:prstGeom prst="rect">
            <a:avLst/>
          </a:prstGeom>
          <a:noFill/>
        </p:spPr>
        <p:txBody>
          <a:bodyPr wrap="none" rtlCol="0">
            <a:spAutoFit/>
          </a:bodyPr>
          <a:lstStyle/>
          <a:p>
            <a:r>
              <a:rPr lang="en-US" b="1" dirty="0" err="1" smtClean="0"/>
              <a:t>ubicación</a:t>
            </a:r>
            <a:r>
              <a:rPr lang="en-US" b="1" dirty="0" smtClean="0"/>
              <a:t> 2</a:t>
            </a:r>
            <a:endParaRPr lang="es-AR" b="1" dirty="0"/>
          </a:p>
        </p:txBody>
      </p:sp>
      <p:pic>
        <p:nvPicPr>
          <p:cNvPr id="20" name="Picture 19" descr="mail.png"/>
          <p:cNvPicPr>
            <a:picLocks noChangeAspect="1"/>
          </p:cNvPicPr>
          <p:nvPr/>
        </p:nvPicPr>
        <p:blipFill>
          <a:blip r:embed="rId6" cstate="print"/>
          <a:stretch>
            <a:fillRect/>
          </a:stretch>
        </p:blipFill>
        <p:spPr>
          <a:xfrm>
            <a:off x="369858" y="2865434"/>
            <a:ext cx="428628" cy="428628"/>
          </a:xfrm>
          <a:prstGeom prst="rect">
            <a:avLst/>
          </a:prstGeom>
        </p:spPr>
      </p:pic>
      <p:sp>
        <p:nvSpPr>
          <p:cNvPr id="21" name="TextBox 20"/>
          <p:cNvSpPr txBox="1"/>
          <p:nvPr/>
        </p:nvSpPr>
        <p:spPr>
          <a:xfrm>
            <a:off x="671486" y="4108456"/>
            <a:ext cx="1743540" cy="707886"/>
          </a:xfrm>
          <a:prstGeom prst="rect">
            <a:avLst/>
          </a:prstGeom>
          <a:noFill/>
        </p:spPr>
        <p:txBody>
          <a:bodyPr wrap="square" rtlCol="0">
            <a:spAutoFit/>
          </a:bodyPr>
          <a:lstStyle/>
          <a:p>
            <a:r>
              <a:rPr lang="en-US" sz="4000" dirty="0" smtClean="0">
                <a:solidFill>
                  <a:srgbClr val="0032D0"/>
                </a:solidFill>
                <a:latin typeface="Courier New" pitchFamily="49" charset="0"/>
                <a:cs typeface="Courier New" pitchFamily="49" charset="0"/>
              </a:rPr>
              <a:t>C</a:t>
            </a:r>
            <a:endParaRPr lang="es-AR" sz="4000" dirty="0">
              <a:solidFill>
                <a:srgbClr val="0032D0"/>
              </a:solidFill>
              <a:latin typeface="Courier New" pitchFamily="49" charset="0"/>
              <a:cs typeface="Courier New" pitchFamily="49" charset="0"/>
            </a:endParaRPr>
          </a:p>
        </p:txBody>
      </p:sp>
      <p:pic>
        <p:nvPicPr>
          <p:cNvPr id="24" name="Picture 23" descr="mail.png"/>
          <p:cNvPicPr>
            <a:picLocks noChangeAspect="1"/>
          </p:cNvPicPr>
          <p:nvPr/>
        </p:nvPicPr>
        <p:blipFill>
          <a:blip r:embed="rId7" cstate="print">
            <a:duotone>
              <a:prstClr val="black"/>
              <a:schemeClr val="accent4">
                <a:tint val="45000"/>
                <a:satMod val="400000"/>
              </a:schemeClr>
            </a:duotone>
          </a:blip>
          <a:stretch>
            <a:fillRect/>
          </a:stretch>
        </p:blipFill>
        <p:spPr>
          <a:xfrm>
            <a:off x="8253438" y="2903534"/>
            <a:ext cx="433382" cy="433382"/>
          </a:xfrm>
          <a:prstGeom prst="rect">
            <a:avLst/>
          </a:prstGeom>
        </p:spPr>
      </p:pic>
      <p:sp>
        <p:nvSpPr>
          <p:cNvPr id="25" name="TextBox 24"/>
          <p:cNvSpPr txBox="1"/>
          <p:nvPr/>
        </p:nvSpPr>
        <p:spPr>
          <a:xfrm>
            <a:off x="6762640" y="3988629"/>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CHLA</a:t>
            </a:r>
            <a:endParaRPr lang="es-AR" sz="4000" dirty="0">
              <a:solidFill>
                <a:prstClr val="black"/>
              </a:solidFill>
              <a:latin typeface="Courier New" pitchFamily="49" charset="0"/>
              <a:cs typeface="Courier New" pitchFamily="49" charset="0"/>
            </a:endParaRPr>
          </a:p>
        </p:txBody>
      </p:sp>
      <p:sp>
        <p:nvSpPr>
          <p:cNvPr id="26" name="TextBox 25"/>
          <p:cNvSpPr txBox="1"/>
          <p:nvPr/>
        </p:nvSpPr>
        <p:spPr>
          <a:xfrm>
            <a:off x="487334" y="4117980"/>
            <a:ext cx="1743540" cy="707886"/>
          </a:xfrm>
          <a:prstGeom prst="rect">
            <a:avLst/>
          </a:prstGeom>
          <a:noFill/>
        </p:spPr>
        <p:txBody>
          <a:bodyPr wrap="square" rtlCol="0">
            <a:spAutoFit/>
          </a:bodyPr>
          <a:lstStyle/>
          <a:p>
            <a:pPr algn="ctr"/>
            <a:r>
              <a:rPr lang="en-US" sz="4000" dirty="0" smtClean="0">
                <a:latin typeface="Courier New" pitchFamily="49" charset="0"/>
                <a:cs typeface="Courier New" pitchFamily="49" charset="0"/>
              </a:rPr>
              <a:t>CHLA</a:t>
            </a:r>
            <a:endParaRPr lang="es-AR" sz="4000" dirty="0">
              <a:latin typeface="Courier New" pitchFamily="49" charset="0"/>
              <a:cs typeface="Courier New" pitchFamily="49" charset="0"/>
            </a:endParaRPr>
          </a:p>
        </p:txBody>
      </p:sp>
      <p:sp>
        <p:nvSpPr>
          <p:cNvPr id="27" name="TextBox 26"/>
          <p:cNvSpPr txBox="1"/>
          <p:nvPr/>
        </p:nvSpPr>
        <p:spPr>
          <a:xfrm>
            <a:off x="4306886" y="3883028"/>
            <a:ext cx="714380" cy="1015663"/>
          </a:xfrm>
          <a:prstGeom prst="rect">
            <a:avLst/>
          </a:prstGeom>
          <a:noFill/>
        </p:spPr>
        <p:txBody>
          <a:bodyPr wrap="square" rtlCol="0">
            <a:spAutoFit/>
          </a:bodyPr>
          <a:lstStyle/>
          <a:p>
            <a:r>
              <a:rPr lang="en-US" sz="6000" b="1" dirty="0" smtClean="0">
                <a:solidFill>
                  <a:srgbClr val="00B050"/>
                </a:solidFill>
              </a:rPr>
              <a:t>=</a:t>
            </a:r>
            <a:endParaRPr lang="es-AR" sz="6000" b="1" dirty="0">
              <a:solidFill>
                <a:srgbClr val="00B050"/>
              </a:solidFill>
            </a:endParaRPr>
          </a:p>
        </p:txBody>
      </p:sp>
      <p:pic>
        <p:nvPicPr>
          <p:cNvPr id="40" name="Picture 39" descr="sync.jpg"/>
          <p:cNvPicPr>
            <a:picLocks noChangeAspect="1"/>
          </p:cNvPicPr>
          <p:nvPr/>
        </p:nvPicPr>
        <p:blipFill>
          <a:blip r:embed="rId8"/>
          <a:stretch>
            <a:fillRect/>
          </a:stretch>
        </p:blipFill>
        <p:spPr>
          <a:xfrm>
            <a:off x="347634" y="2285992"/>
            <a:ext cx="500066" cy="500066"/>
          </a:xfrm>
          <a:prstGeom prst="rect">
            <a:avLst/>
          </a:prstGeom>
          <a:ln>
            <a:solidFill>
              <a:schemeClr val="tx1"/>
            </a:solidFill>
          </a:ln>
        </p:spPr>
      </p:pic>
      <p:pic>
        <p:nvPicPr>
          <p:cNvPr id="41" name="Picture 40" descr="sync.jpg"/>
          <p:cNvPicPr>
            <a:picLocks noChangeAspect="1"/>
          </p:cNvPicPr>
          <p:nvPr/>
        </p:nvPicPr>
        <p:blipFill>
          <a:blip r:embed="rId8"/>
          <a:stretch>
            <a:fillRect/>
          </a:stretch>
        </p:blipFill>
        <p:spPr>
          <a:xfrm>
            <a:off x="8215338" y="2357430"/>
            <a:ext cx="500066" cy="500066"/>
          </a:xfrm>
          <a:prstGeom prst="rect">
            <a:avLst/>
          </a:prstGeom>
          <a:ln>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20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00087 -0.00393 C -0.0007 -0.01736 1.11111E-6 -0.06736 0.00017 -0.08402 " pathEditMode="relative" rAng="0" ptsTypes="aa">
                                      <p:cBhvr>
                                        <p:cTn id="14" dur="2000" fill="hold"/>
                                        <p:tgtEl>
                                          <p:spTgt spid="20"/>
                                        </p:tgtEl>
                                        <p:attrNameLst>
                                          <p:attrName>ppt_x</p:attrName>
                                          <p:attrName>ppt_y</p:attrName>
                                        </p:attrNameLst>
                                      </p:cBhvr>
                                      <p:rCtr x="1" y="-40"/>
                                    </p:animMotion>
                                  </p:childTnLst>
                                </p:cTn>
                              </p:par>
                            </p:childTnLst>
                          </p:cTn>
                        </p:par>
                      </p:childTnLst>
                    </p:cTn>
                  </p:par>
                  <p:par>
                    <p:cTn id="15" fill="hold">
                      <p:stCondLst>
                        <p:cond delay="indefinite"/>
                      </p:stCondLst>
                      <p:childTnLst>
                        <p:par>
                          <p:cTn id="16" fill="hold">
                            <p:stCondLst>
                              <p:cond delay="0"/>
                            </p:stCondLst>
                            <p:childTnLst>
                              <p:par>
                                <p:cTn id="17" presetID="33" presetClass="emph" presetSubtype="0" fill="remove" nodeType="clickEffect">
                                  <p:stCondLst>
                                    <p:cond delay="0"/>
                                  </p:stCondLst>
                                  <p:childTnLst>
                                    <p:animClr clrSpc="rgb">
                                      <p:cBhvr override="childStyle">
                                        <p:cTn id="18" dur="1500" accel="50000" autoRev="1" fill="hold" tmFilter="0, 0; .33333, 1; 1, 1">
                                          <p:stCondLst>
                                            <p:cond delay="0"/>
                                          </p:stCondLst>
                                        </p:cTn>
                                        <p:tgtEl>
                                          <p:spTgt spid="40"/>
                                        </p:tgtEl>
                                        <p:attrNameLst>
                                          <p:attrName>style.color</p:attrName>
                                        </p:attrNameLst>
                                      </p:cBhvr>
                                      <p:to>
                                        <a:schemeClr val="accent2"/>
                                      </p:to>
                                    </p:animClr>
                                    <p:animClr clrSpc="rgb">
                                      <p:cBhvr>
                                        <p:cTn id="19" dur="1500" accel="50000" autoRev="1" fill="hold" tmFilter="0, 0; .33333, 1; 1, 1">
                                          <p:stCondLst>
                                            <p:cond delay="0"/>
                                          </p:stCondLst>
                                        </p:cTn>
                                        <p:tgtEl>
                                          <p:spTgt spid="40"/>
                                        </p:tgtEl>
                                        <p:attrNameLst>
                                          <p:attrName>fillcolor</p:attrName>
                                        </p:attrNameLst>
                                      </p:cBhvr>
                                      <p:to>
                                        <a:schemeClr val="accent2"/>
                                      </p:to>
                                    </p:animClr>
                                    <p:set>
                                      <p:cBhvr>
                                        <p:cTn id="20" dur="3000" fill="hold"/>
                                        <p:tgtEl>
                                          <p:spTgt spid="40"/>
                                        </p:tgtEl>
                                        <p:attrNameLst>
                                          <p:attrName>fill.type</p:attrName>
                                        </p:attrNameLst>
                                      </p:cBhvr>
                                      <p:to>
                                        <p:strVal val="solid"/>
                                      </p:to>
                                    </p:set>
                                    <p:set>
                                      <p:cBhvr>
                                        <p:cTn id="21" dur="3000" fill="hold"/>
                                        <p:tgtEl>
                                          <p:spTgt spid="40"/>
                                        </p:tgtEl>
                                        <p:attrNameLst>
                                          <p:attrName>fill.on</p:attrName>
                                        </p:attrNameLst>
                                      </p:cBhvr>
                                      <p:to>
                                        <p:strVal val="true"/>
                                      </p:to>
                                    </p:set>
                                    <p:animScale>
                                      <p:cBhvr>
                                        <p:cTn id="22" dur="1500" accel="50000" autoRev="1" fill="hold" tmFilter="0, 0; .33333, 1; 1, 1">
                                          <p:stCondLst>
                                            <p:cond delay="0"/>
                                          </p:stCondLst>
                                        </p:cTn>
                                        <p:tgtEl>
                                          <p:spTgt spid="40"/>
                                        </p:tgtEl>
                                      </p:cBhvr>
                                      <p:from x="100000" y="100000"/>
                                      <p:to x="100000" y="140000"/>
                                    </p:animScale>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00278 -0.0963 C -0.0033 -0.10857 -0.01111 -0.14977 -0.00556 -0.16944 C 1.11111E-6 -0.18912 0.01597 -0.20394 0.03055 -0.21389 C 0.04514 -0.22384 0.05538 -0.22315 0.08194 -0.2287 C 0.10851 -0.23426 0.15833 -0.24236 0.19028 -0.24722 C 0.22222 -0.25208 0.23351 -0.25764 0.27361 -0.25833 C 0.31371 -0.25903 0.39792 -0.25255 0.43055 -0.25093 " pathEditMode="relative" rAng="0" ptsTypes="aaaaaaa">
                                      <p:cBhvr>
                                        <p:cTn id="26" dur="2000" fill="hold"/>
                                        <p:tgtEl>
                                          <p:spTgt spid="20"/>
                                        </p:tgtEl>
                                        <p:attrNameLst>
                                          <p:attrName>ppt_x</p:attrName>
                                          <p:attrName>ppt_y</p:attrName>
                                        </p:attrNameLst>
                                      </p:cBhvr>
                                      <p:rCtr x="213" y="-81"/>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childTnLst>
                                </p:cTn>
                              </p:par>
                              <p:par>
                                <p:cTn id="32" presetID="10" presetClass="exit" presetSubtype="0" fill="hold" grpId="0" nodeType="withEffect">
                                  <p:stCondLst>
                                    <p:cond delay="0"/>
                                  </p:stCondLst>
                                  <p:childTnLst>
                                    <p:animEffect transition="out" filter="fade">
                                      <p:cBhvr>
                                        <p:cTn id="33" dur="500"/>
                                        <p:tgtEl>
                                          <p:spTgt spid="54"/>
                                        </p:tgtEl>
                                      </p:cBhvr>
                                    </p:animEffect>
                                    <p:set>
                                      <p:cBhvr>
                                        <p:cTn id="34" dur="1" fill="hold">
                                          <p:stCondLst>
                                            <p:cond delay="499"/>
                                          </p:stCondLst>
                                        </p:cTn>
                                        <p:tgtEl>
                                          <p:spTgt spid="54"/>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nodeType="clickEffect">
                                  <p:stCondLst>
                                    <p:cond delay="0"/>
                                  </p:stCondLst>
                                  <p:childTnLst>
                                    <p:animMotion origin="layout" path="M -5.83333E-6 -2.59259E-6 C -5.83333E-6 -2.59259E-6 -5.83333E-6 -0.03889 -5.83333E-6 -0.07777 " pathEditMode="relative" ptsTypes="aA">
                                      <p:cBhvr>
                                        <p:cTn id="41" dur="1000" fill="hold"/>
                                        <p:tgtEl>
                                          <p:spTgt spid="24"/>
                                        </p:tgtEl>
                                        <p:attrNameLst>
                                          <p:attrName>ppt_x</p:attrName>
                                          <p:attrName>ppt_y</p:attrName>
                                        </p:attrNameLst>
                                      </p:cBhvr>
                                    </p:animMotion>
                                  </p:childTnLst>
                                </p:cTn>
                              </p:par>
                            </p:childTnLst>
                          </p:cTn>
                        </p:par>
                      </p:childTnLst>
                    </p:cTn>
                  </p:par>
                  <p:par>
                    <p:cTn id="42" fill="hold">
                      <p:stCondLst>
                        <p:cond delay="indefinite"/>
                      </p:stCondLst>
                      <p:childTnLst>
                        <p:par>
                          <p:cTn id="43" fill="hold">
                            <p:stCondLst>
                              <p:cond delay="0"/>
                            </p:stCondLst>
                            <p:childTnLst>
                              <p:par>
                                <p:cTn id="44" presetID="33" presetClass="emph" presetSubtype="0" fill="remove" nodeType="clickEffect">
                                  <p:stCondLst>
                                    <p:cond delay="0"/>
                                  </p:stCondLst>
                                  <p:childTnLst>
                                    <p:animClr clrSpc="rgb">
                                      <p:cBhvr override="childStyle">
                                        <p:cTn id="45" dur="1500" accel="50000" autoRev="1" fill="hold" tmFilter="0, 0; .33333, 1; 1, 1">
                                          <p:stCondLst>
                                            <p:cond delay="0"/>
                                          </p:stCondLst>
                                        </p:cTn>
                                        <p:tgtEl>
                                          <p:spTgt spid="41"/>
                                        </p:tgtEl>
                                        <p:attrNameLst>
                                          <p:attrName>style.color</p:attrName>
                                        </p:attrNameLst>
                                      </p:cBhvr>
                                      <p:to>
                                        <a:schemeClr val="accent2"/>
                                      </p:to>
                                    </p:animClr>
                                    <p:animClr clrSpc="rgb">
                                      <p:cBhvr>
                                        <p:cTn id="46" dur="1500" accel="50000" autoRev="1" fill="hold" tmFilter="0, 0; .33333, 1; 1, 1">
                                          <p:stCondLst>
                                            <p:cond delay="0"/>
                                          </p:stCondLst>
                                        </p:cTn>
                                        <p:tgtEl>
                                          <p:spTgt spid="41"/>
                                        </p:tgtEl>
                                        <p:attrNameLst>
                                          <p:attrName>fillcolor</p:attrName>
                                        </p:attrNameLst>
                                      </p:cBhvr>
                                      <p:to>
                                        <a:schemeClr val="accent2"/>
                                      </p:to>
                                    </p:animClr>
                                    <p:set>
                                      <p:cBhvr>
                                        <p:cTn id="47" dur="3000" fill="hold"/>
                                        <p:tgtEl>
                                          <p:spTgt spid="41"/>
                                        </p:tgtEl>
                                        <p:attrNameLst>
                                          <p:attrName>fill.type</p:attrName>
                                        </p:attrNameLst>
                                      </p:cBhvr>
                                      <p:to>
                                        <p:strVal val="solid"/>
                                      </p:to>
                                    </p:set>
                                    <p:set>
                                      <p:cBhvr>
                                        <p:cTn id="48" dur="3000" fill="hold"/>
                                        <p:tgtEl>
                                          <p:spTgt spid="41"/>
                                        </p:tgtEl>
                                        <p:attrNameLst>
                                          <p:attrName>fill.on</p:attrName>
                                        </p:attrNameLst>
                                      </p:cBhvr>
                                      <p:to>
                                        <p:strVal val="true"/>
                                      </p:to>
                                    </p:set>
                                    <p:animScale>
                                      <p:cBhvr>
                                        <p:cTn id="49" dur="1500" accel="50000" autoRev="1" fill="hold" tmFilter="0, 0; .33333, 1; 1, 1">
                                          <p:stCondLst>
                                            <p:cond delay="0"/>
                                          </p:stCondLst>
                                        </p:cTn>
                                        <p:tgtEl>
                                          <p:spTgt spid="41"/>
                                        </p:tgtEl>
                                      </p:cBhvr>
                                      <p:from x="100000" y="100000"/>
                                      <p:to x="100000" y="140000"/>
                                    </p:animScale>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nodeType="clickEffect">
                                  <p:stCondLst>
                                    <p:cond delay="0"/>
                                  </p:stCondLst>
                                  <p:childTnLst>
                                    <p:animMotion origin="layout" path="M 4.72222E-6 -0.07778 C 0.00607 -0.10671 0.01232 -0.13542 -0.02223 -0.16296 C -0.05678 -0.19051 -0.14723 -0.24236 -0.20695 -0.24259 C -0.26667 -0.24282 -0.34306 -0.1794 -0.38056 -0.16481 C -0.41806 -0.15023 -0.42101 -0.15694 -0.43178 -0.15486 " pathEditMode="relative" rAng="0" ptsTypes="aaaaa">
                                      <p:cBhvr>
                                        <p:cTn id="53" dur="1000" fill="hold"/>
                                        <p:tgtEl>
                                          <p:spTgt spid="24"/>
                                        </p:tgtEl>
                                        <p:attrNameLst>
                                          <p:attrName>ppt_x</p:attrName>
                                          <p:attrName>ppt_y</p:attrName>
                                        </p:attrNameLst>
                                      </p:cBhvr>
                                      <p:rCtr x="-210" y="-83"/>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0.43055 -0.25092 C 0.52292 -0.24745 0.61545 -0.24375 0.68194 -0.23426 C 0.74844 -0.22476 0.79722 -0.21088 0.82917 -0.19351 C 0.86111 -0.17615 0.86753 -0.15162 0.87361 -0.13055 C 0.87969 -0.10949 0.86736 -0.08078 0.86562 -0.06782 " pathEditMode="relative" rAng="0" ptsTypes="aaaaa">
                                      <p:cBhvr>
                                        <p:cTn id="57" dur="2000" fill="hold"/>
                                        <p:tgtEl>
                                          <p:spTgt spid="20"/>
                                        </p:tgtEl>
                                        <p:attrNameLst>
                                          <p:attrName>ppt_x</p:attrName>
                                          <p:attrName>ppt_y</p:attrName>
                                        </p:attrNameLst>
                                      </p:cBhvr>
                                      <p:rCtr x="224" y="91"/>
                                    </p:animMotion>
                                  </p:childTnLst>
                                </p:cTn>
                              </p:par>
                            </p:childTnLst>
                          </p:cTn>
                        </p:par>
                      </p:childTnLst>
                    </p:cTn>
                  </p:par>
                  <p:par>
                    <p:cTn id="58" fill="hold">
                      <p:stCondLst>
                        <p:cond delay="indefinite"/>
                      </p:stCondLst>
                      <p:childTnLst>
                        <p:par>
                          <p:cTn id="59" fill="hold">
                            <p:stCondLst>
                              <p:cond delay="0"/>
                            </p:stCondLst>
                            <p:childTnLst>
                              <p:par>
                                <p:cTn id="60" presetID="33" presetClass="emph" presetSubtype="0" fill="remove" nodeType="clickEffect">
                                  <p:stCondLst>
                                    <p:cond delay="0"/>
                                  </p:stCondLst>
                                  <p:childTnLst>
                                    <p:animClr clrSpc="rgb">
                                      <p:cBhvr override="childStyle">
                                        <p:cTn id="61" dur="500" accel="50000" autoRev="1" fill="hold" tmFilter="0, 0; .33333, 1; 1, 1">
                                          <p:stCondLst>
                                            <p:cond delay="0"/>
                                          </p:stCondLst>
                                        </p:cTn>
                                        <p:tgtEl>
                                          <p:spTgt spid="41"/>
                                        </p:tgtEl>
                                        <p:attrNameLst>
                                          <p:attrName>style.color</p:attrName>
                                        </p:attrNameLst>
                                      </p:cBhvr>
                                      <p:to>
                                        <a:schemeClr val="accent2"/>
                                      </p:to>
                                    </p:animClr>
                                    <p:animClr clrSpc="rgb">
                                      <p:cBhvr>
                                        <p:cTn id="62" dur="500" accel="50000" autoRev="1" fill="hold" tmFilter="0, 0; .33333, 1; 1, 1">
                                          <p:stCondLst>
                                            <p:cond delay="0"/>
                                          </p:stCondLst>
                                        </p:cTn>
                                        <p:tgtEl>
                                          <p:spTgt spid="41"/>
                                        </p:tgtEl>
                                        <p:attrNameLst>
                                          <p:attrName>fillcolor</p:attrName>
                                        </p:attrNameLst>
                                      </p:cBhvr>
                                      <p:to>
                                        <a:schemeClr val="accent2"/>
                                      </p:to>
                                    </p:animClr>
                                    <p:set>
                                      <p:cBhvr>
                                        <p:cTn id="63" dur="1000" fill="hold"/>
                                        <p:tgtEl>
                                          <p:spTgt spid="41"/>
                                        </p:tgtEl>
                                        <p:attrNameLst>
                                          <p:attrName>fill.type</p:attrName>
                                        </p:attrNameLst>
                                      </p:cBhvr>
                                      <p:to>
                                        <p:strVal val="solid"/>
                                      </p:to>
                                    </p:set>
                                    <p:set>
                                      <p:cBhvr>
                                        <p:cTn id="64" dur="1000" fill="hold"/>
                                        <p:tgtEl>
                                          <p:spTgt spid="41"/>
                                        </p:tgtEl>
                                        <p:attrNameLst>
                                          <p:attrName>fill.on</p:attrName>
                                        </p:attrNameLst>
                                      </p:cBhvr>
                                      <p:to>
                                        <p:strVal val="true"/>
                                      </p:to>
                                    </p:set>
                                    <p:animScale>
                                      <p:cBhvr>
                                        <p:cTn id="65" dur="500" accel="50000" autoRev="1" fill="hold" tmFilter="0, 0; .33333, 1; 1, 1">
                                          <p:stCondLst>
                                            <p:cond delay="0"/>
                                          </p:stCondLst>
                                        </p:cTn>
                                        <p:tgtEl>
                                          <p:spTgt spid="41"/>
                                        </p:tgtEl>
                                      </p:cBhvr>
                                      <p:from x="100000" y="100000"/>
                                      <p:to x="100000" y="140000"/>
                                    </p:animScale>
                                  </p:childTnLst>
                                </p:cTn>
                              </p:par>
                            </p:childTnLst>
                          </p:cTn>
                        </p:par>
                      </p:childTnLst>
                    </p:cTn>
                  </p:par>
                  <p:par>
                    <p:cTn id="66" fill="hold">
                      <p:stCondLst>
                        <p:cond delay="indefinite"/>
                      </p:stCondLst>
                      <p:childTnLst>
                        <p:par>
                          <p:cTn id="67" fill="hold">
                            <p:stCondLst>
                              <p:cond delay="0"/>
                            </p:stCondLst>
                            <p:childTnLst>
                              <p:par>
                                <p:cTn id="68" presetID="0" presetClass="path" presetSubtype="0" accel="50000" decel="50000" fill="hold" nodeType="clickEffect">
                                  <p:stCondLst>
                                    <p:cond delay="0"/>
                                  </p:stCondLst>
                                  <p:childTnLst>
                                    <p:animMotion origin="layout" path="M 0.86233 -0.07192 C 0.86233 -0.07192 0.86354 -0.03053 0.86493 0.0111 " pathEditMode="relative" ptsTypes="aA">
                                      <p:cBhvr>
                                        <p:cTn id="69" dur="2000" fill="hold"/>
                                        <p:tgtEl>
                                          <p:spTgt spid="20"/>
                                        </p:tgtEl>
                                        <p:attrNameLst>
                                          <p:attrName>ppt_x</p:attrName>
                                          <p:attrName>ppt_y</p:attrName>
                                        </p:attrNameLst>
                                      </p:cBhvr>
                                    </p:animMotion>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2000"/>
                                        <p:tgtEl>
                                          <p:spTgt spid="20"/>
                                        </p:tgtEl>
                                      </p:cBhvr>
                                    </p:animEffect>
                                    <p:set>
                                      <p:cBhvr>
                                        <p:cTn id="74" dur="1" fill="hold">
                                          <p:stCondLst>
                                            <p:cond delay="1999"/>
                                          </p:stCondLst>
                                        </p:cTn>
                                        <p:tgtEl>
                                          <p:spTgt spid="20"/>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23"/>
                                        </p:tgtEl>
                                      </p:cBhvr>
                                    </p:animEffect>
                                    <p:set>
                                      <p:cBhvr>
                                        <p:cTn id="77" dur="1" fill="hold">
                                          <p:stCondLst>
                                            <p:cond delay="499"/>
                                          </p:stCondLst>
                                        </p:cTn>
                                        <p:tgtEl>
                                          <p:spTgt spid="23"/>
                                        </p:tgtEl>
                                        <p:attrNameLst>
                                          <p:attrName>style.visibility</p:attrName>
                                        </p:attrNameLst>
                                      </p:cBhvr>
                                      <p:to>
                                        <p:strVal val="hidden"/>
                                      </p:to>
                                    </p:set>
                                  </p:childTnLst>
                                </p:cTn>
                              </p:par>
                              <p:par>
                                <p:cTn id="78" presetID="10" presetClass="entr" presetSubtype="0" fill="hold" grpId="0" nodeType="with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500"/>
                                        <p:tgtEl>
                                          <p:spTgt spid="25"/>
                                        </p:tgtEl>
                                      </p:cBhvr>
                                    </p:animEffect>
                                  </p:childTnLst>
                                </p:cTn>
                              </p:par>
                            </p:childTnLst>
                          </p:cTn>
                        </p:par>
                      </p:childTnLst>
                    </p:cTn>
                  </p:par>
                  <p:par>
                    <p:cTn id="81" fill="hold">
                      <p:stCondLst>
                        <p:cond delay="indefinite"/>
                      </p:stCondLst>
                      <p:childTnLst>
                        <p:par>
                          <p:cTn id="82" fill="hold">
                            <p:stCondLst>
                              <p:cond delay="0"/>
                            </p:stCondLst>
                            <p:childTnLst>
                              <p:par>
                                <p:cTn id="83" presetID="0" presetClass="path" presetSubtype="0" accel="50000" decel="50000" fill="hold" nodeType="clickEffect">
                                  <p:stCondLst>
                                    <p:cond delay="0"/>
                                  </p:stCondLst>
                                  <p:childTnLst>
                                    <p:animMotion origin="layout" path="M -0.43178 -0.15509 C -0.52119 -0.1787 -0.61059 -0.20208 -0.67466 -0.21227 C -0.73889 -0.22245 -0.78594 -0.22153 -0.81754 -0.21574 C -0.84914 -0.20995 -0.85695 -0.19954 -0.86424 -0.17755 C -0.87153 -0.15555 -0.86216 -0.10301 -0.86164 -0.08333 " pathEditMode="relative" rAng="0" ptsTypes="aaaaa">
                                      <p:cBhvr>
                                        <p:cTn id="84" dur="2000" fill="hold"/>
                                        <p:tgtEl>
                                          <p:spTgt spid="24"/>
                                        </p:tgtEl>
                                        <p:attrNameLst>
                                          <p:attrName>ppt_x</p:attrName>
                                          <p:attrName>ppt_y</p:attrName>
                                        </p:attrNameLst>
                                      </p:cBhvr>
                                      <p:rCtr x="-220" y="2"/>
                                    </p:animMotion>
                                  </p:childTnLst>
                                </p:cTn>
                              </p:par>
                            </p:childTnLst>
                          </p:cTn>
                        </p:par>
                      </p:childTnLst>
                    </p:cTn>
                  </p:par>
                  <p:par>
                    <p:cTn id="85" fill="hold">
                      <p:stCondLst>
                        <p:cond delay="indefinite"/>
                      </p:stCondLst>
                      <p:childTnLst>
                        <p:par>
                          <p:cTn id="86" fill="hold">
                            <p:stCondLst>
                              <p:cond delay="0"/>
                            </p:stCondLst>
                            <p:childTnLst>
                              <p:par>
                                <p:cTn id="87" presetID="33" presetClass="emph" presetSubtype="0" fill="remove" nodeType="clickEffect">
                                  <p:stCondLst>
                                    <p:cond delay="0"/>
                                  </p:stCondLst>
                                  <p:childTnLst>
                                    <p:animClr clrSpc="rgb">
                                      <p:cBhvr override="childStyle">
                                        <p:cTn id="88" dur="500" accel="50000" autoRev="1" fill="hold" tmFilter="0, 0; .33333, 1; 1, 1">
                                          <p:stCondLst>
                                            <p:cond delay="0"/>
                                          </p:stCondLst>
                                        </p:cTn>
                                        <p:tgtEl>
                                          <p:spTgt spid="40"/>
                                        </p:tgtEl>
                                        <p:attrNameLst>
                                          <p:attrName>style.color</p:attrName>
                                        </p:attrNameLst>
                                      </p:cBhvr>
                                      <p:to>
                                        <a:schemeClr val="accent2"/>
                                      </p:to>
                                    </p:animClr>
                                    <p:animClr clrSpc="rgb">
                                      <p:cBhvr>
                                        <p:cTn id="89" dur="500" accel="50000" autoRev="1" fill="hold" tmFilter="0, 0; .33333, 1; 1, 1">
                                          <p:stCondLst>
                                            <p:cond delay="0"/>
                                          </p:stCondLst>
                                        </p:cTn>
                                        <p:tgtEl>
                                          <p:spTgt spid="40"/>
                                        </p:tgtEl>
                                        <p:attrNameLst>
                                          <p:attrName>fillcolor</p:attrName>
                                        </p:attrNameLst>
                                      </p:cBhvr>
                                      <p:to>
                                        <a:schemeClr val="accent2"/>
                                      </p:to>
                                    </p:animClr>
                                    <p:set>
                                      <p:cBhvr>
                                        <p:cTn id="90" dur="1000" fill="hold"/>
                                        <p:tgtEl>
                                          <p:spTgt spid="40"/>
                                        </p:tgtEl>
                                        <p:attrNameLst>
                                          <p:attrName>fill.type</p:attrName>
                                        </p:attrNameLst>
                                      </p:cBhvr>
                                      <p:to>
                                        <p:strVal val="solid"/>
                                      </p:to>
                                    </p:set>
                                    <p:set>
                                      <p:cBhvr>
                                        <p:cTn id="91" dur="1000" fill="hold"/>
                                        <p:tgtEl>
                                          <p:spTgt spid="40"/>
                                        </p:tgtEl>
                                        <p:attrNameLst>
                                          <p:attrName>fill.on</p:attrName>
                                        </p:attrNameLst>
                                      </p:cBhvr>
                                      <p:to>
                                        <p:strVal val="true"/>
                                      </p:to>
                                    </p:set>
                                    <p:animScale>
                                      <p:cBhvr>
                                        <p:cTn id="92" dur="500" accel="50000" autoRev="1" fill="hold" tmFilter="0, 0; .33333, 1; 1, 1">
                                          <p:stCondLst>
                                            <p:cond delay="0"/>
                                          </p:stCondLst>
                                        </p:cTn>
                                        <p:tgtEl>
                                          <p:spTgt spid="40"/>
                                        </p:tgtEl>
                                      </p:cBhvr>
                                      <p:from x="100000" y="100000"/>
                                      <p:to x="100000" y="140000"/>
                                    </p:animScale>
                                  </p:childTnLst>
                                </p:cTn>
                              </p:par>
                            </p:childTnLst>
                          </p:cTn>
                        </p:par>
                      </p:childTnLst>
                    </p:cTn>
                  </p:par>
                  <p:par>
                    <p:cTn id="93" fill="hold">
                      <p:stCondLst>
                        <p:cond delay="indefinite"/>
                      </p:stCondLst>
                      <p:childTnLst>
                        <p:par>
                          <p:cTn id="94" fill="hold">
                            <p:stCondLst>
                              <p:cond delay="0"/>
                            </p:stCondLst>
                            <p:childTnLst>
                              <p:par>
                                <p:cTn id="95" presetID="0" presetClass="path" presetSubtype="0" accel="50000" decel="50000" fill="hold" nodeType="clickEffect">
                                  <p:stCondLst>
                                    <p:cond delay="0"/>
                                  </p:stCondLst>
                                  <p:childTnLst>
                                    <p:animMotion origin="layout" path="M -0.8632 -0.09722 C -0.8632 -0.08264 -0.8632 -0.02801 -0.8632 -0.00972 " pathEditMode="relative" rAng="0" ptsTypes="aa">
                                      <p:cBhvr>
                                        <p:cTn id="96" dur="2000" fill="hold"/>
                                        <p:tgtEl>
                                          <p:spTgt spid="24"/>
                                        </p:tgtEl>
                                        <p:attrNameLst>
                                          <p:attrName>ppt_x</p:attrName>
                                          <p:attrName>ppt_y</p:attrName>
                                        </p:attrNameLst>
                                      </p:cBhvr>
                                      <p:rCtr x="0" y="44"/>
                                    </p:animMotion>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nodeType="clickEffect">
                                  <p:stCondLst>
                                    <p:cond delay="0"/>
                                  </p:stCondLst>
                                  <p:childTnLst>
                                    <p:animEffect transition="out" filter="fade">
                                      <p:cBhvr>
                                        <p:cTn id="100" dur="2000"/>
                                        <p:tgtEl>
                                          <p:spTgt spid="24"/>
                                        </p:tgtEl>
                                      </p:cBhvr>
                                    </p:animEffect>
                                    <p:set>
                                      <p:cBhvr>
                                        <p:cTn id="101" dur="1" fill="hold">
                                          <p:stCondLst>
                                            <p:cond delay="1999"/>
                                          </p:stCondLst>
                                        </p:cTn>
                                        <p:tgtEl>
                                          <p:spTgt spid="24"/>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2000"/>
                                        <p:tgtEl>
                                          <p:spTgt spid="21"/>
                                        </p:tgtEl>
                                      </p:cBhvr>
                                    </p:animEffect>
                                    <p:set>
                                      <p:cBhvr>
                                        <p:cTn id="104" dur="1" fill="hold">
                                          <p:stCondLst>
                                            <p:cond delay="1999"/>
                                          </p:stCondLst>
                                        </p:cTn>
                                        <p:tgtEl>
                                          <p:spTgt spid="21"/>
                                        </p:tgtEl>
                                        <p:attrNameLst>
                                          <p:attrName>style.visibility</p:attrName>
                                        </p:attrNameLst>
                                      </p:cBhvr>
                                      <p:to>
                                        <p:strVal val="hidden"/>
                                      </p:to>
                                    </p:set>
                                  </p:childTnLst>
                                </p:cTn>
                              </p:par>
                              <p:par>
                                <p:cTn id="105" presetID="10" presetClass="exit" presetSubtype="0" fill="hold" grpId="0" nodeType="withEffect">
                                  <p:stCondLst>
                                    <p:cond delay="0"/>
                                  </p:stCondLst>
                                  <p:childTnLst>
                                    <p:animEffect transition="out" filter="fade">
                                      <p:cBhvr>
                                        <p:cTn id="106" dur="1000"/>
                                        <p:tgtEl>
                                          <p:spTgt spid="47"/>
                                        </p:tgtEl>
                                      </p:cBhvr>
                                    </p:animEffect>
                                    <p:set>
                                      <p:cBhvr>
                                        <p:cTn id="107" dur="1" fill="hold">
                                          <p:stCondLst>
                                            <p:cond delay="999"/>
                                          </p:stCondLst>
                                        </p:cTn>
                                        <p:tgtEl>
                                          <p:spTgt spid="47"/>
                                        </p:tgtEl>
                                        <p:attrNameLst>
                                          <p:attrName>style.visibility</p:attrName>
                                        </p:attrNameLst>
                                      </p:cBhvr>
                                      <p:to>
                                        <p:strVal val="hidden"/>
                                      </p:to>
                                    </p:set>
                                  </p:childTnLst>
                                </p:cTn>
                              </p:par>
                              <p:par>
                                <p:cTn id="108" presetID="10"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1000"/>
                                        <p:tgtEl>
                                          <p:spTgt spid="26"/>
                                        </p:tgtEl>
                                      </p:cBhvr>
                                    </p:animEffect>
                                  </p:childTnLst>
                                </p:cTn>
                              </p:par>
                            </p:childTnLst>
                          </p:cTn>
                        </p:par>
                      </p:childTnLst>
                    </p:cTn>
                  </p:par>
                  <p:par>
                    <p:cTn id="111" fill="hold">
                      <p:stCondLst>
                        <p:cond delay="indefinite"/>
                      </p:stCondLst>
                      <p:childTnLst>
                        <p:par>
                          <p:cTn id="112" fill="hold">
                            <p:stCondLst>
                              <p:cond delay="0"/>
                            </p:stCondLst>
                            <p:childTnLst>
                              <p:par>
                                <p:cTn id="113" presetID="0" presetClass="path" presetSubtype="0" accel="50000" decel="50000" fill="hold" nodeType="clickEffect">
                                  <p:stCondLst>
                                    <p:cond delay="0"/>
                                  </p:stCondLst>
                                  <p:childTnLst>
                                    <p:animMotion origin="layout" path="M 0 0 C 0.06076 0.00069 0.12152 0.00162 0.15416 0.00185 " pathEditMode="relative" ptsTypes="aA">
                                      <p:cBhvr>
                                        <p:cTn id="114" dur="2000" fill="hold"/>
                                        <p:tgtEl>
                                          <p:spTgt spid="44"/>
                                        </p:tgtEl>
                                        <p:attrNameLst>
                                          <p:attrName>ppt_x</p:attrName>
                                          <p:attrName>ppt_y</p:attrName>
                                        </p:attrNameLst>
                                      </p:cBhvr>
                                    </p:animMotion>
                                  </p:childTnLst>
                                </p:cTn>
                              </p:par>
                              <p:par>
                                <p:cTn id="115" presetID="0" presetClass="path" presetSubtype="0" accel="50000" decel="50000" fill="hold" grpId="1" nodeType="withEffect">
                                  <p:stCondLst>
                                    <p:cond delay="0"/>
                                  </p:stCondLst>
                                  <p:childTnLst>
                                    <p:animMotion origin="layout" path="M 0 0 C 0.06076 0.00069 0.12152 0.00162 0.15416 0.00185 " pathEditMode="relative" ptsTypes="aA">
                                      <p:cBhvr>
                                        <p:cTn id="116" dur="2000" fill="hold"/>
                                        <p:tgtEl>
                                          <p:spTgt spid="47"/>
                                        </p:tgtEl>
                                        <p:attrNameLst>
                                          <p:attrName>ppt_x</p:attrName>
                                          <p:attrName>ppt_y</p:attrName>
                                        </p:attrNameLst>
                                      </p:cBhvr>
                                    </p:animMotion>
                                  </p:childTnLst>
                                </p:cTn>
                              </p:par>
                              <p:par>
                                <p:cTn id="117" presetID="0" presetClass="path" presetSubtype="0" accel="50000" decel="50000" fill="hold" grpId="2" nodeType="withEffect">
                                  <p:stCondLst>
                                    <p:cond delay="0"/>
                                  </p:stCondLst>
                                  <p:childTnLst>
                                    <p:animMotion origin="layout" path="M 0 0 C 0.06076 0.00069 0.12152 0.00162 0.15416 0.00185 " pathEditMode="relative" ptsTypes="aA">
                                      <p:cBhvr>
                                        <p:cTn id="118" dur="2000" fill="hold"/>
                                        <p:tgtEl>
                                          <p:spTgt spid="21"/>
                                        </p:tgtEl>
                                        <p:attrNameLst>
                                          <p:attrName>ppt_x</p:attrName>
                                          <p:attrName>ppt_y</p:attrName>
                                        </p:attrNameLst>
                                      </p:cBhvr>
                                    </p:animMotion>
                                  </p:childTnLst>
                                </p:cTn>
                              </p:par>
                              <p:par>
                                <p:cTn id="119" presetID="0" presetClass="path" presetSubtype="0" accel="50000" decel="50000" fill="hold" grpId="1" nodeType="withEffect">
                                  <p:stCondLst>
                                    <p:cond delay="0"/>
                                  </p:stCondLst>
                                  <p:childTnLst>
                                    <p:animMotion origin="layout" path="M 0 0 C 0.06076 0.00069 0.12152 0.00162 0.15416 0.00185 " pathEditMode="relative" ptsTypes="aA">
                                      <p:cBhvr>
                                        <p:cTn id="120" dur="2000" fill="hold"/>
                                        <p:tgtEl>
                                          <p:spTgt spid="26"/>
                                        </p:tgtEl>
                                        <p:attrNameLst>
                                          <p:attrName>ppt_x</p:attrName>
                                          <p:attrName>ppt_y</p:attrName>
                                        </p:attrNameLst>
                                      </p:cBhvr>
                                    </p:animMotion>
                                  </p:childTnLst>
                                </p:cTn>
                              </p:par>
                              <p:par>
                                <p:cTn id="121" presetID="0" presetClass="path" presetSubtype="0" accel="50000" decel="50000" fill="hold" nodeType="withEffect">
                                  <p:stCondLst>
                                    <p:cond delay="0"/>
                                  </p:stCondLst>
                                  <p:childTnLst>
                                    <p:animMotion origin="layout" path="M 0 0 C 0 0 -0.06389 -0.00093 -0.12778 -0.00186 " pathEditMode="relative" ptsTypes="aA">
                                      <p:cBhvr>
                                        <p:cTn id="122" dur="2000" fill="hold"/>
                                        <p:tgtEl>
                                          <p:spTgt spid="53"/>
                                        </p:tgtEl>
                                        <p:attrNameLst>
                                          <p:attrName>ppt_x</p:attrName>
                                          <p:attrName>ppt_y</p:attrName>
                                        </p:attrNameLst>
                                      </p:cBhvr>
                                    </p:animMotion>
                                  </p:childTnLst>
                                </p:cTn>
                              </p:par>
                              <p:par>
                                <p:cTn id="123" presetID="0" presetClass="path" presetSubtype="0" accel="50000" decel="50000" fill="hold" grpId="1" nodeType="withEffect">
                                  <p:stCondLst>
                                    <p:cond delay="0"/>
                                  </p:stCondLst>
                                  <p:childTnLst>
                                    <p:animMotion origin="layout" path="M 0 0 C 0 0 -0.06389 -0.00093 -0.12778 -0.00186 " pathEditMode="relative" ptsTypes="aA">
                                      <p:cBhvr>
                                        <p:cTn id="124" dur="2000" fill="hold"/>
                                        <p:tgtEl>
                                          <p:spTgt spid="54"/>
                                        </p:tgtEl>
                                        <p:attrNameLst>
                                          <p:attrName>ppt_x</p:attrName>
                                          <p:attrName>ppt_y</p:attrName>
                                        </p:attrNameLst>
                                      </p:cBhvr>
                                    </p:animMotion>
                                  </p:childTnLst>
                                </p:cTn>
                              </p:par>
                              <p:par>
                                <p:cTn id="125" presetID="0" presetClass="path" presetSubtype="0" accel="50000" decel="50000" fill="hold" grpId="2" nodeType="withEffect">
                                  <p:stCondLst>
                                    <p:cond delay="0"/>
                                  </p:stCondLst>
                                  <p:childTnLst>
                                    <p:animMotion origin="layout" path="M 0 0 C 0 0 -0.06389 -0.00093 -0.12778 -0.00186 " pathEditMode="relative" ptsTypes="aA">
                                      <p:cBhvr>
                                        <p:cTn id="126" dur="2000" fill="hold"/>
                                        <p:tgtEl>
                                          <p:spTgt spid="23"/>
                                        </p:tgtEl>
                                        <p:attrNameLst>
                                          <p:attrName>ppt_x</p:attrName>
                                          <p:attrName>ppt_y</p:attrName>
                                        </p:attrNameLst>
                                      </p:cBhvr>
                                    </p:animMotion>
                                  </p:childTnLst>
                                </p:cTn>
                              </p:par>
                              <p:par>
                                <p:cTn id="127" presetID="0" presetClass="path" presetSubtype="0" accel="50000" decel="50000" fill="hold" grpId="1" nodeType="withEffect">
                                  <p:stCondLst>
                                    <p:cond delay="0"/>
                                  </p:stCondLst>
                                  <p:childTnLst>
                                    <p:animMotion origin="layout" path="M 0 0 C 0 0 -0.06389 -0.00093 -0.12778 -0.00186 " pathEditMode="relative" ptsTypes="aA">
                                      <p:cBhvr>
                                        <p:cTn id="128" dur="2000" fill="hold"/>
                                        <p:tgtEl>
                                          <p:spTgt spid="25"/>
                                        </p:tgtEl>
                                        <p:attrNameLst>
                                          <p:attrName>ppt_x</p:attrName>
                                          <p:attrName>ppt_y</p:attrName>
                                        </p:attrNameLst>
                                      </p:cBhvr>
                                    </p:animMotion>
                                  </p:childTnLst>
                                </p:cTn>
                              </p:par>
                            </p:childTnLst>
                          </p:cTn>
                        </p:par>
                      </p:childTnLst>
                    </p:cTn>
                  </p:par>
                  <p:par>
                    <p:cTn id="129" fill="hold">
                      <p:stCondLst>
                        <p:cond delay="indefinite"/>
                      </p:stCondLst>
                      <p:childTnLst>
                        <p:par>
                          <p:cTn id="130" fill="hold">
                            <p:stCondLst>
                              <p:cond delay="0"/>
                            </p:stCondLst>
                            <p:childTnLst>
                              <p:par>
                                <p:cTn id="131" presetID="49" presetClass="entr" presetSubtype="0" decel="100000" fill="hold" grpId="0" nodeType="clickEffect">
                                  <p:stCondLst>
                                    <p:cond delay="0"/>
                                  </p:stCondLst>
                                  <p:childTnLst>
                                    <p:set>
                                      <p:cBhvr>
                                        <p:cTn id="132" dur="1" fill="hold">
                                          <p:stCondLst>
                                            <p:cond delay="0"/>
                                          </p:stCondLst>
                                        </p:cTn>
                                        <p:tgtEl>
                                          <p:spTgt spid="27"/>
                                        </p:tgtEl>
                                        <p:attrNameLst>
                                          <p:attrName>style.visibility</p:attrName>
                                        </p:attrNameLst>
                                      </p:cBhvr>
                                      <p:to>
                                        <p:strVal val="visible"/>
                                      </p:to>
                                    </p:set>
                                    <p:anim calcmode="lin" valueType="num">
                                      <p:cBhvr>
                                        <p:cTn id="133" dur="500" fill="hold"/>
                                        <p:tgtEl>
                                          <p:spTgt spid="27"/>
                                        </p:tgtEl>
                                        <p:attrNameLst>
                                          <p:attrName>ppt_w</p:attrName>
                                        </p:attrNameLst>
                                      </p:cBhvr>
                                      <p:tavLst>
                                        <p:tav tm="0">
                                          <p:val>
                                            <p:fltVal val="0"/>
                                          </p:val>
                                        </p:tav>
                                        <p:tav tm="100000">
                                          <p:val>
                                            <p:strVal val="#ppt_w"/>
                                          </p:val>
                                        </p:tav>
                                      </p:tavLst>
                                    </p:anim>
                                    <p:anim calcmode="lin" valueType="num">
                                      <p:cBhvr>
                                        <p:cTn id="134" dur="500" fill="hold"/>
                                        <p:tgtEl>
                                          <p:spTgt spid="27"/>
                                        </p:tgtEl>
                                        <p:attrNameLst>
                                          <p:attrName>ppt_h</p:attrName>
                                        </p:attrNameLst>
                                      </p:cBhvr>
                                      <p:tavLst>
                                        <p:tav tm="0">
                                          <p:val>
                                            <p:fltVal val="0"/>
                                          </p:val>
                                        </p:tav>
                                        <p:tav tm="100000">
                                          <p:val>
                                            <p:strVal val="#ppt_h"/>
                                          </p:val>
                                        </p:tav>
                                      </p:tavLst>
                                    </p:anim>
                                    <p:anim calcmode="lin" valueType="num">
                                      <p:cBhvr>
                                        <p:cTn id="135" dur="500" fill="hold"/>
                                        <p:tgtEl>
                                          <p:spTgt spid="27"/>
                                        </p:tgtEl>
                                        <p:attrNameLst>
                                          <p:attrName>style.rotation</p:attrName>
                                        </p:attrNameLst>
                                      </p:cBhvr>
                                      <p:tavLst>
                                        <p:tav tm="0">
                                          <p:val>
                                            <p:fltVal val="360"/>
                                          </p:val>
                                        </p:tav>
                                        <p:tav tm="100000">
                                          <p:val>
                                            <p:fltVal val="0"/>
                                          </p:val>
                                        </p:tav>
                                      </p:tavLst>
                                    </p:anim>
                                    <p:animEffect transition="in" filter="fade">
                                      <p:cBhvr>
                                        <p:cTn id="1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4" grpId="1"/>
      <p:bldP spid="23" grpId="0"/>
      <p:bldP spid="23" grpId="1"/>
      <p:bldP spid="23" grpId="2"/>
      <p:bldP spid="47" grpId="0"/>
      <p:bldP spid="47" grpId="1"/>
      <p:bldP spid="21" grpId="0"/>
      <p:bldP spid="21" grpId="1"/>
      <p:bldP spid="21" grpId="2"/>
      <p:bldP spid="25" grpId="0"/>
      <p:bldP spid="25" grpId="1"/>
      <p:bldP spid="26" grpId="0"/>
      <p:bldP spid="26" grpId="1"/>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Despliegue: Peer-</a:t>
            </a:r>
            <a:r>
              <a:rPr lang="es-ES" dirty="0" err="1" smtClean="0"/>
              <a:t>To</a:t>
            </a:r>
            <a:r>
              <a:rPr lang="es-ES" dirty="0" smtClean="0"/>
              <a:t>-Peer o Cliente-Servidor.</a:t>
            </a:r>
            <a:endParaRPr lang="es-ES" dirty="0"/>
          </a:p>
        </p:txBody>
      </p:sp>
      <p:sp>
        <p:nvSpPr>
          <p:cNvPr id="2" name="1 Título"/>
          <p:cNvSpPr>
            <a:spLocks noGrp="1"/>
          </p:cNvSpPr>
          <p:nvPr>
            <p:ph type="title"/>
          </p:nvPr>
        </p:nvSpPr>
        <p:spPr/>
        <p:txBody>
          <a:bodyPr/>
          <a:lstStyle/>
          <a:p>
            <a:r>
              <a:rPr lang="es-ES" smtClean="0"/>
              <a:t>Arquitectura de la solución</a:t>
            </a:r>
            <a:endParaRPr lang="es-ES"/>
          </a:p>
        </p:txBody>
      </p:sp>
      <p:grpSp>
        <p:nvGrpSpPr>
          <p:cNvPr id="4" name="Group 25"/>
          <p:cNvGrpSpPr/>
          <p:nvPr/>
        </p:nvGrpSpPr>
        <p:grpSpPr>
          <a:xfrm>
            <a:off x="1357290" y="4786322"/>
            <a:ext cx="1643074" cy="672859"/>
            <a:chOff x="642910" y="4813492"/>
            <a:chExt cx="2096788" cy="858661"/>
          </a:xfrm>
        </p:grpSpPr>
        <p:pic>
          <p:nvPicPr>
            <p:cNvPr id="5" name="Picture 4"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6" name="Picture 5"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grpSp>
        <p:nvGrpSpPr>
          <p:cNvPr id="16" name="Group 25"/>
          <p:cNvGrpSpPr/>
          <p:nvPr/>
        </p:nvGrpSpPr>
        <p:grpSpPr>
          <a:xfrm>
            <a:off x="1349352" y="2813048"/>
            <a:ext cx="1643074" cy="672859"/>
            <a:chOff x="642910" y="4813492"/>
            <a:chExt cx="2096788" cy="858661"/>
          </a:xfrm>
        </p:grpSpPr>
        <p:pic>
          <p:nvPicPr>
            <p:cNvPr id="17" name="Picture 16"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18" name="Picture 17"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pic>
        <p:nvPicPr>
          <p:cNvPr id="19" name="Picture 18" descr="server.png"/>
          <p:cNvPicPr>
            <a:picLocks noChangeAspect="1"/>
          </p:cNvPicPr>
          <p:nvPr/>
        </p:nvPicPr>
        <p:blipFill>
          <a:blip r:embed="rId5"/>
          <a:stretch>
            <a:fillRect/>
          </a:stretch>
        </p:blipFill>
        <p:spPr>
          <a:xfrm>
            <a:off x="6072198" y="2505068"/>
            <a:ext cx="1290638" cy="1290638"/>
          </a:xfrm>
          <a:prstGeom prst="rect">
            <a:avLst/>
          </a:prstGeom>
        </p:spPr>
      </p:pic>
      <p:grpSp>
        <p:nvGrpSpPr>
          <p:cNvPr id="20" name="Group 25"/>
          <p:cNvGrpSpPr/>
          <p:nvPr/>
        </p:nvGrpSpPr>
        <p:grpSpPr>
          <a:xfrm>
            <a:off x="4808538" y="4786322"/>
            <a:ext cx="1643074" cy="672859"/>
            <a:chOff x="642910" y="4813492"/>
            <a:chExt cx="2096788" cy="858661"/>
          </a:xfrm>
        </p:grpSpPr>
        <p:pic>
          <p:nvPicPr>
            <p:cNvPr id="21" name="Picture 20"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22" name="Picture 21"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grpSp>
        <p:nvGrpSpPr>
          <p:cNvPr id="23" name="Group 25"/>
          <p:cNvGrpSpPr/>
          <p:nvPr/>
        </p:nvGrpSpPr>
        <p:grpSpPr>
          <a:xfrm>
            <a:off x="6796102" y="4778384"/>
            <a:ext cx="1643074" cy="672859"/>
            <a:chOff x="642910" y="4813492"/>
            <a:chExt cx="2096788" cy="858661"/>
          </a:xfrm>
        </p:grpSpPr>
        <p:pic>
          <p:nvPicPr>
            <p:cNvPr id="24" name="Picture 23"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25" name="Picture 24"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cxnSp>
        <p:nvCxnSpPr>
          <p:cNvPr id="27" name="Straight Arrow Connector 26"/>
          <p:cNvCxnSpPr>
            <a:stCxn id="6" idx="0"/>
            <a:endCxn id="18" idx="2"/>
          </p:cNvCxnSpPr>
          <p:nvPr/>
        </p:nvCxnSpPr>
        <p:spPr>
          <a:xfrm rot="16200000" flipV="1">
            <a:off x="1881555" y="4131595"/>
            <a:ext cx="1301516" cy="793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9" idx="2"/>
          </p:cNvCxnSpPr>
          <p:nvPr/>
        </p:nvCxnSpPr>
        <p:spPr>
          <a:xfrm rot="5400000" flipH="1" flipV="1">
            <a:off x="5857215" y="3926021"/>
            <a:ext cx="990616" cy="72998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19" idx="2"/>
          </p:cNvCxnSpPr>
          <p:nvPr/>
        </p:nvCxnSpPr>
        <p:spPr>
          <a:xfrm rot="16200000" flipV="1">
            <a:off x="6854967" y="3658256"/>
            <a:ext cx="982678" cy="125757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38" name="Picture 37" descr="arch.gif"/>
          <p:cNvPicPr>
            <a:picLocks noChangeAspect="1"/>
          </p:cNvPicPr>
          <p:nvPr/>
        </p:nvPicPr>
        <p:blipFill>
          <a:blip r:embed="rId6"/>
          <a:srcRect r="56640"/>
          <a:stretch>
            <a:fillRect/>
          </a:stretch>
        </p:blipFill>
        <p:spPr>
          <a:xfrm>
            <a:off x="8234276" y="252390"/>
            <a:ext cx="766880" cy="90011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err="1" smtClean="0"/>
              <a:t>Lenguajes</a:t>
            </a:r>
            <a:r>
              <a:rPr lang="en-US" dirty="0" smtClean="0"/>
              <a:t> de </a:t>
            </a:r>
            <a:r>
              <a:rPr lang="en-US" dirty="0" err="1" smtClean="0"/>
              <a:t>programación</a:t>
            </a:r>
            <a:r>
              <a:rPr lang="en-US" dirty="0" smtClean="0"/>
              <a:t>: </a:t>
            </a:r>
            <a:br>
              <a:rPr lang="en-US" dirty="0" smtClean="0"/>
            </a:br>
            <a:r>
              <a:rPr lang="en-US" dirty="0" err="1" smtClean="0"/>
              <a:t>Scala</a:t>
            </a:r>
            <a:r>
              <a:rPr lang="en-US" dirty="0" smtClean="0"/>
              <a:t> + Java.</a:t>
            </a:r>
          </a:p>
          <a:p>
            <a:r>
              <a:rPr lang="en-US" dirty="0" smtClean="0"/>
              <a:t>Eclipse IDE.</a:t>
            </a:r>
          </a:p>
          <a:p>
            <a:r>
              <a:rPr lang="en-US" dirty="0" err="1" smtClean="0"/>
              <a:t>IntelliJ</a:t>
            </a:r>
            <a:r>
              <a:rPr lang="en-US" dirty="0" smtClean="0"/>
              <a:t> IDEA.</a:t>
            </a:r>
          </a:p>
          <a:p>
            <a:r>
              <a:rPr lang="en-US" dirty="0" smtClean="0"/>
              <a:t>Maven.</a:t>
            </a:r>
          </a:p>
          <a:p>
            <a:r>
              <a:rPr lang="en-US" dirty="0" smtClean="0"/>
              <a:t>GIT.</a:t>
            </a:r>
          </a:p>
          <a:p>
            <a:r>
              <a:rPr lang="en-US" dirty="0" smtClean="0"/>
              <a:t>Spring.</a:t>
            </a:r>
          </a:p>
          <a:p>
            <a:endParaRPr lang="es-AR" dirty="0"/>
          </a:p>
        </p:txBody>
      </p:sp>
      <p:pic>
        <p:nvPicPr>
          <p:cNvPr id="8" name="Picture 7" descr="maven.png"/>
          <p:cNvPicPr>
            <a:picLocks noChangeAspect="1"/>
          </p:cNvPicPr>
          <p:nvPr/>
        </p:nvPicPr>
        <p:blipFill>
          <a:blip r:embed="rId2"/>
          <a:stretch>
            <a:fillRect/>
          </a:stretch>
        </p:blipFill>
        <p:spPr>
          <a:xfrm>
            <a:off x="5786446" y="5429264"/>
            <a:ext cx="1214446" cy="1214446"/>
          </a:xfrm>
          <a:prstGeom prst="rect">
            <a:avLst/>
          </a:prstGeom>
        </p:spPr>
      </p:pic>
      <p:sp>
        <p:nvSpPr>
          <p:cNvPr id="2" name="1 Título"/>
          <p:cNvSpPr>
            <a:spLocks noGrp="1"/>
          </p:cNvSpPr>
          <p:nvPr>
            <p:ph type="title"/>
          </p:nvPr>
        </p:nvSpPr>
        <p:spPr/>
        <p:txBody>
          <a:bodyPr>
            <a:normAutofit fontScale="90000"/>
          </a:bodyPr>
          <a:lstStyle/>
          <a:p>
            <a:r>
              <a:rPr lang="es-ES" dirty="0" smtClean="0"/>
              <a:t>Tecnologías y herramientas utilizadas</a:t>
            </a:r>
            <a:endParaRPr lang="es-ES" dirty="0"/>
          </a:p>
        </p:txBody>
      </p:sp>
      <p:pic>
        <p:nvPicPr>
          <p:cNvPr id="6" name="Picture 5" descr="scala.png"/>
          <p:cNvPicPr>
            <a:picLocks noChangeAspect="1"/>
          </p:cNvPicPr>
          <p:nvPr/>
        </p:nvPicPr>
        <p:blipFill>
          <a:blip r:embed="rId3"/>
          <a:stretch>
            <a:fillRect/>
          </a:stretch>
        </p:blipFill>
        <p:spPr>
          <a:xfrm>
            <a:off x="7000892" y="1571612"/>
            <a:ext cx="1190624" cy="1190624"/>
          </a:xfrm>
          <a:prstGeom prst="rect">
            <a:avLst/>
          </a:prstGeom>
        </p:spPr>
      </p:pic>
      <p:pic>
        <p:nvPicPr>
          <p:cNvPr id="7" name="Picture 6" descr="java.jpg"/>
          <p:cNvPicPr>
            <a:picLocks noChangeAspect="1"/>
          </p:cNvPicPr>
          <p:nvPr/>
        </p:nvPicPr>
        <p:blipFill>
          <a:blip r:embed="rId4"/>
          <a:srcRect b="28921"/>
          <a:stretch>
            <a:fillRect/>
          </a:stretch>
        </p:blipFill>
        <p:spPr>
          <a:xfrm>
            <a:off x="5715008" y="2714620"/>
            <a:ext cx="1143008" cy="1515890"/>
          </a:xfrm>
          <a:prstGeom prst="rect">
            <a:avLst/>
          </a:prstGeom>
        </p:spPr>
      </p:pic>
      <p:pic>
        <p:nvPicPr>
          <p:cNvPr id="9" name="Picture 8" descr="spring.jpg"/>
          <p:cNvPicPr>
            <a:picLocks noChangeAspect="1"/>
          </p:cNvPicPr>
          <p:nvPr/>
        </p:nvPicPr>
        <p:blipFill>
          <a:blip r:embed="rId5"/>
          <a:stretch>
            <a:fillRect/>
          </a:stretch>
        </p:blipFill>
        <p:spPr>
          <a:xfrm>
            <a:off x="4786314" y="4643446"/>
            <a:ext cx="760019" cy="760019"/>
          </a:xfrm>
          <a:prstGeom prst="rect">
            <a:avLst/>
          </a:prstGeom>
        </p:spPr>
      </p:pic>
      <p:pic>
        <p:nvPicPr>
          <p:cNvPr id="10" name="Picture 9" descr="git.jpg"/>
          <p:cNvPicPr>
            <a:picLocks noChangeAspect="1"/>
          </p:cNvPicPr>
          <p:nvPr/>
        </p:nvPicPr>
        <p:blipFill>
          <a:blip r:embed="rId6"/>
          <a:stretch>
            <a:fillRect/>
          </a:stretch>
        </p:blipFill>
        <p:spPr>
          <a:xfrm>
            <a:off x="7500958" y="4000504"/>
            <a:ext cx="787472" cy="1639890"/>
          </a:xfrm>
          <a:prstGeom prst="rect">
            <a:avLst/>
          </a:prstGeom>
        </p:spPr>
      </p:pic>
      <p:pic>
        <p:nvPicPr>
          <p:cNvPr id="11" name="Picture 10" descr="eclipse.jpg"/>
          <p:cNvPicPr>
            <a:picLocks noChangeAspect="1"/>
          </p:cNvPicPr>
          <p:nvPr/>
        </p:nvPicPr>
        <p:blipFill>
          <a:blip r:embed="rId7"/>
          <a:stretch>
            <a:fillRect/>
          </a:stretch>
        </p:blipFill>
        <p:spPr>
          <a:xfrm>
            <a:off x="2857488" y="4500570"/>
            <a:ext cx="1214446" cy="1214446"/>
          </a:xfrm>
          <a:prstGeom prst="rect">
            <a:avLst/>
          </a:prstGeom>
        </p:spPr>
      </p:pic>
      <p:pic>
        <p:nvPicPr>
          <p:cNvPr id="12" name="Picture 11" descr="idea.png"/>
          <p:cNvPicPr>
            <a:picLocks noChangeAspect="1"/>
          </p:cNvPicPr>
          <p:nvPr/>
        </p:nvPicPr>
        <p:blipFill>
          <a:blip r:embed="rId8"/>
          <a:stretch>
            <a:fillRect/>
          </a:stretch>
        </p:blipFill>
        <p:spPr>
          <a:xfrm>
            <a:off x="4286248" y="3071810"/>
            <a:ext cx="762002" cy="762002"/>
          </a:xfrm>
          <a:prstGeom prst="rect">
            <a:avLst/>
          </a:prstGeom>
        </p:spPr>
      </p:pic>
      <p:pic>
        <p:nvPicPr>
          <p:cNvPr id="13" name="Picture 12" descr="hammer.png"/>
          <p:cNvPicPr>
            <a:picLocks noChangeAspect="1"/>
          </p:cNvPicPr>
          <p:nvPr/>
        </p:nvPicPr>
        <p:blipFill>
          <a:blip r:embed="rId9"/>
          <a:stretch>
            <a:fillRect/>
          </a:stretch>
        </p:blipFill>
        <p:spPr>
          <a:xfrm>
            <a:off x="7891486" y="214290"/>
            <a:ext cx="1000108" cy="100010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Modelo basado Actores: reduce la complejidad en el desarrollo de aplicaciones concurrentes.</a:t>
            </a:r>
          </a:p>
          <a:p>
            <a:r>
              <a:rPr lang="es-ES" dirty="0" smtClean="0"/>
              <a:t>Interoperabilidad con Java: </a:t>
            </a:r>
            <a:r>
              <a:rPr lang="es-ES" dirty="0" err="1" smtClean="0"/>
              <a:t>Scala</a:t>
            </a:r>
            <a:r>
              <a:rPr lang="es-ES" dirty="0" smtClean="0"/>
              <a:t> puede hacer uso de bibliotecas de Java y viceversa.</a:t>
            </a:r>
          </a:p>
          <a:p>
            <a:r>
              <a:rPr lang="es-ES" dirty="0" smtClean="0"/>
              <a:t>Construcciones útiles:</a:t>
            </a:r>
          </a:p>
          <a:p>
            <a:pPr lvl="1"/>
            <a:r>
              <a:rPr lang="es-ES" dirty="0" err="1" smtClean="0"/>
              <a:t>Pattern</a:t>
            </a:r>
            <a:r>
              <a:rPr lang="es-ES" dirty="0" smtClean="0"/>
              <a:t> </a:t>
            </a:r>
            <a:r>
              <a:rPr lang="es-ES" dirty="0" err="1" smtClean="0"/>
              <a:t>matching</a:t>
            </a:r>
            <a:r>
              <a:rPr lang="es-ES" dirty="0" smtClean="0"/>
              <a:t>.</a:t>
            </a:r>
          </a:p>
          <a:p>
            <a:pPr lvl="1"/>
            <a:r>
              <a:rPr lang="es-ES" dirty="0" smtClean="0"/>
              <a:t>Colecciones inmutables.</a:t>
            </a:r>
          </a:p>
          <a:p>
            <a:pPr lvl="1"/>
            <a:r>
              <a:rPr lang="es-ES" dirty="0" smtClean="0"/>
              <a:t>Funciones de orden superior (</a:t>
            </a:r>
            <a:r>
              <a:rPr lang="es-ES" dirty="0" err="1" smtClean="0"/>
              <a:t>high-order</a:t>
            </a:r>
            <a:r>
              <a:rPr lang="es-ES" dirty="0" smtClean="0"/>
              <a:t> </a:t>
            </a:r>
            <a:r>
              <a:rPr lang="es-ES" dirty="0" err="1" smtClean="0"/>
              <a:t>functions</a:t>
            </a:r>
            <a:r>
              <a:rPr lang="es-ES" dirty="0" smtClean="0"/>
              <a:t>).</a:t>
            </a:r>
          </a:p>
          <a:p>
            <a:pPr lvl="1"/>
            <a:r>
              <a:rPr lang="es-ES" dirty="0" smtClean="0"/>
              <a:t>Elementos del paradigma funcional.</a:t>
            </a:r>
          </a:p>
        </p:txBody>
      </p:sp>
      <p:sp>
        <p:nvSpPr>
          <p:cNvPr id="2" name="1 Título"/>
          <p:cNvSpPr>
            <a:spLocks noGrp="1"/>
          </p:cNvSpPr>
          <p:nvPr>
            <p:ph type="title"/>
          </p:nvPr>
        </p:nvSpPr>
        <p:spPr/>
        <p:txBody>
          <a:bodyPr/>
          <a:lstStyle/>
          <a:p>
            <a:r>
              <a:rPr lang="es-ES" dirty="0" smtClean="0"/>
              <a:t>Características de </a:t>
            </a:r>
            <a:r>
              <a:rPr lang="es-ES" dirty="0" err="1" smtClean="0"/>
              <a:t>Scala</a:t>
            </a:r>
            <a:endParaRPr lang="es-ES" dirty="0"/>
          </a:p>
        </p:txBody>
      </p:sp>
      <p:pic>
        <p:nvPicPr>
          <p:cNvPr id="5" name="Picture 4" descr="scala.png"/>
          <p:cNvPicPr>
            <a:picLocks noChangeAspect="1"/>
          </p:cNvPicPr>
          <p:nvPr/>
        </p:nvPicPr>
        <p:blipFill>
          <a:blip r:embed="rId2" cstate="print"/>
          <a:stretch>
            <a:fillRect/>
          </a:stretch>
        </p:blipFill>
        <p:spPr>
          <a:xfrm>
            <a:off x="7942286" y="298428"/>
            <a:ext cx="857256" cy="85725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err="1" smtClean="0"/>
              <a:t>Scrum</a:t>
            </a:r>
            <a:r>
              <a:rPr lang="es-ES" dirty="0" smtClean="0"/>
              <a:t> fue utilizado como metodología de desarrollo.</a:t>
            </a:r>
          </a:p>
          <a:p>
            <a:r>
              <a:rPr lang="es-ES" dirty="0" smtClean="0"/>
              <a:t>El proyecto se concluyó en tres </a:t>
            </a:r>
            <a:r>
              <a:rPr lang="es-ES" dirty="0" err="1" smtClean="0"/>
              <a:t>sprints</a:t>
            </a:r>
            <a:r>
              <a:rPr lang="es-ES" dirty="0" smtClean="0"/>
              <a:t>.</a:t>
            </a:r>
          </a:p>
          <a:p>
            <a:r>
              <a:rPr lang="es-ES" dirty="0" smtClean="0"/>
              <a:t>La duración de cada sprint fue de tres semanas.</a:t>
            </a:r>
          </a:p>
          <a:p>
            <a:r>
              <a:rPr lang="es-ES" dirty="0" smtClean="0"/>
              <a:t>Luego de los tres sprint se generó la documentación.</a:t>
            </a:r>
          </a:p>
        </p:txBody>
      </p:sp>
      <p:sp>
        <p:nvSpPr>
          <p:cNvPr id="2" name="1 Título"/>
          <p:cNvSpPr>
            <a:spLocks noGrp="1"/>
          </p:cNvSpPr>
          <p:nvPr>
            <p:ph type="title"/>
          </p:nvPr>
        </p:nvSpPr>
        <p:spPr/>
        <p:txBody>
          <a:bodyPr/>
          <a:lstStyle/>
          <a:p>
            <a:r>
              <a:rPr lang="es-ES" smtClean="0"/>
              <a:t>Metodología de desarrollo</a:t>
            </a:r>
            <a:endParaRPr lang="es-ES"/>
          </a:p>
        </p:txBody>
      </p:sp>
      <p:pic>
        <p:nvPicPr>
          <p:cNvPr id="4" name="Picture 3" descr="scrum.png"/>
          <p:cNvPicPr>
            <a:picLocks noChangeAspect="1"/>
          </p:cNvPicPr>
          <p:nvPr/>
        </p:nvPicPr>
        <p:blipFill>
          <a:blip r:embed="rId2"/>
          <a:stretch>
            <a:fillRect/>
          </a:stretch>
        </p:blipFill>
        <p:spPr>
          <a:xfrm>
            <a:off x="8143900" y="428604"/>
            <a:ext cx="762000" cy="75247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¡Demostración en vivo!</a:t>
            </a:r>
            <a:endParaRPr lang="es-ES" dirty="0"/>
          </a:p>
        </p:txBody>
      </p:sp>
      <p:pic>
        <p:nvPicPr>
          <p:cNvPr id="4" name="Picture 3" descr="pe.png"/>
          <p:cNvPicPr>
            <a:picLocks noChangeAspect="1"/>
          </p:cNvPicPr>
          <p:nvPr/>
        </p:nvPicPr>
        <p:blipFill>
          <a:blip r:embed="rId2"/>
          <a:stretch>
            <a:fillRect/>
          </a:stretch>
        </p:blipFill>
        <p:spPr>
          <a:xfrm>
            <a:off x="571472" y="1349310"/>
            <a:ext cx="8207400" cy="4975736"/>
          </a:xfrm>
          <a:prstGeom prst="rect">
            <a:avLst/>
          </a:prstGeom>
        </p:spPr>
      </p:pic>
      <p:pic>
        <p:nvPicPr>
          <p:cNvPr id="5" name="Picture 4" descr="play.jpg"/>
          <p:cNvPicPr>
            <a:picLocks noChangeAspect="1"/>
          </p:cNvPicPr>
          <p:nvPr/>
        </p:nvPicPr>
        <p:blipFill>
          <a:blip r:embed="rId3" cstate="print"/>
          <a:stretch>
            <a:fillRect/>
          </a:stretch>
        </p:blipFill>
        <p:spPr>
          <a:xfrm>
            <a:off x="8001024" y="357166"/>
            <a:ext cx="776972" cy="77945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Mecanismo de deshacer cambios (</a:t>
            </a:r>
            <a:r>
              <a:rPr lang="es-ES" i="1" dirty="0" err="1" smtClean="0"/>
              <a:t>undo</a:t>
            </a:r>
            <a:r>
              <a:rPr lang="es-ES" dirty="0" smtClean="0"/>
              <a:t>).</a:t>
            </a:r>
          </a:p>
          <a:p>
            <a:r>
              <a:rPr lang="es-ES" dirty="0" smtClean="0"/>
              <a:t>Esquema de autenticación y autorización.</a:t>
            </a:r>
          </a:p>
          <a:p>
            <a:r>
              <a:rPr lang="es-ES" dirty="0" smtClean="0"/>
              <a:t>Optimización del uso de red.</a:t>
            </a:r>
          </a:p>
          <a:p>
            <a:r>
              <a:rPr lang="es-ES" dirty="0" smtClean="0"/>
              <a:t>Integración con otros </a:t>
            </a:r>
            <a:r>
              <a:rPr lang="es-ES" dirty="0" err="1" smtClean="0"/>
              <a:t>IDEs</a:t>
            </a:r>
            <a:r>
              <a:rPr lang="es-ES" dirty="0" smtClean="0"/>
              <a:t>.</a:t>
            </a:r>
          </a:p>
          <a:p>
            <a:r>
              <a:rPr lang="es-ES" dirty="0" smtClean="0"/>
              <a:t>Extensión de la solución a otros modelos.</a:t>
            </a:r>
          </a:p>
          <a:p>
            <a:r>
              <a:rPr lang="es-ES" dirty="0" smtClean="0"/>
              <a:t>Cifrado de mensajes.</a:t>
            </a:r>
          </a:p>
        </p:txBody>
      </p:sp>
      <p:sp>
        <p:nvSpPr>
          <p:cNvPr id="2" name="1 Título"/>
          <p:cNvSpPr>
            <a:spLocks noGrp="1"/>
          </p:cNvSpPr>
          <p:nvPr>
            <p:ph type="title"/>
          </p:nvPr>
        </p:nvSpPr>
        <p:spPr/>
        <p:txBody>
          <a:bodyPr>
            <a:normAutofit fontScale="90000"/>
          </a:bodyPr>
          <a:lstStyle/>
          <a:p>
            <a:r>
              <a:rPr lang="es-ES" smtClean="0"/>
              <a:t>Posibles mejoras a implementar</a:t>
            </a:r>
            <a:endParaRPr lang="es-ES"/>
          </a:p>
        </p:txBody>
      </p:sp>
      <p:pic>
        <p:nvPicPr>
          <p:cNvPr id="4" name="Picture 3" descr="enhace.png"/>
          <p:cNvPicPr>
            <a:picLocks noChangeAspect="1"/>
          </p:cNvPicPr>
          <p:nvPr/>
        </p:nvPicPr>
        <p:blipFill>
          <a:blip r:embed="rId2"/>
          <a:stretch>
            <a:fillRect/>
          </a:stretch>
        </p:blipFill>
        <p:spPr>
          <a:xfrm>
            <a:off x="8143900" y="285728"/>
            <a:ext cx="707759" cy="94138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20000"/>
          </a:bodyPr>
          <a:lstStyle/>
          <a:p>
            <a:r>
              <a:rPr lang="es-ES" dirty="0" smtClean="0"/>
              <a:t>Aplicaciones de naturaleza concurrente y distribuida precisan modelos que abstraigan al programador de la complejidad subyacente.</a:t>
            </a:r>
          </a:p>
          <a:p>
            <a:r>
              <a:rPr lang="es-ES" dirty="0" smtClean="0"/>
              <a:t>Lenguajes nuevos sobre la JVM incorporan construcciones y paradigmas que simplifican el desarrollo.</a:t>
            </a:r>
          </a:p>
          <a:p>
            <a:r>
              <a:rPr lang="es-ES" dirty="0" smtClean="0"/>
              <a:t>Los modelos para la implementación de sistemas  colaborativos en tiempo real están en constante desarrollo y evolución.</a:t>
            </a:r>
          </a:p>
          <a:p>
            <a:r>
              <a:rPr lang="es-ES" dirty="0" smtClean="0"/>
              <a:t>La colaboración en tiempo real permite  interactuar a un equipo de trabajo de forma simple y coordinada acelerando, enriqueciendo y haciendo mas productivo su trabajo.</a:t>
            </a:r>
          </a:p>
        </p:txBody>
      </p:sp>
      <p:sp>
        <p:nvSpPr>
          <p:cNvPr id="2" name="1 Título"/>
          <p:cNvSpPr>
            <a:spLocks noGrp="1"/>
          </p:cNvSpPr>
          <p:nvPr>
            <p:ph type="title"/>
          </p:nvPr>
        </p:nvSpPr>
        <p:spPr/>
        <p:txBody>
          <a:bodyPr/>
          <a:lstStyle/>
          <a:p>
            <a:r>
              <a:rPr lang="es-ES" smtClean="0"/>
              <a:t>Conclusiones</a:t>
            </a:r>
            <a:endParaRPr lang="es-ES"/>
          </a:p>
        </p:txBody>
      </p:sp>
      <p:pic>
        <p:nvPicPr>
          <p:cNvPr id="4" name="Picture 3" descr="thinking.jpg"/>
          <p:cNvPicPr>
            <a:picLocks noChangeAspect="1"/>
          </p:cNvPicPr>
          <p:nvPr/>
        </p:nvPicPr>
        <p:blipFill>
          <a:blip r:embed="rId2"/>
          <a:stretch>
            <a:fillRect/>
          </a:stretch>
        </p:blipFill>
        <p:spPr>
          <a:xfrm>
            <a:off x="7715272" y="357166"/>
            <a:ext cx="966790" cy="99821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11384" y="2724144"/>
            <a:ext cx="4500594" cy="1143000"/>
          </a:xfrm>
        </p:spPr>
        <p:txBody>
          <a:bodyPr>
            <a:noAutofit/>
          </a:bodyPr>
          <a:lstStyle/>
          <a:p>
            <a:r>
              <a:rPr lang="en-US" sz="6000" dirty="0" err="1" smtClean="0"/>
              <a:t>Preguntas</a:t>
            </a:r>
            <a:r>
              <a:rPr lang="en-US" sz="6000" dirty="0" smtClean="0"/>
              <a:t>?</a:t>
            </a:r>
            <a:endParaRPr lang="es-AR" sz="6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71604" y="2786058"/>
            <a:ext cx="6000792" cy="1143000"/>
          </a:xfrm>
        </p:spPr>
        <p:txBody>
          <a:bodyPr>
            <a:noAutofit/>
          </a:bodyPr>
          <a:lstStyle/>
          <a:p>
            <a:r>
              <a:rPr lang="en-US" sz="6000" dirty="0" err="1" smtClean="0"/>
              <a:t>Muchas</a:t>
            </a:r>
            <a:r>
              <a:rPr lang="en-US" sz="6000" dirty="0" smtClean="0"/>
              <a:t> Gracias</a:t>
            </a:r>
            <a:endParaRPr lang="es-AR" sz="6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4414" y="1357298"/>
            <a:ext cx="7000924" cy="5090944"/>
          </a:xfrm>
        </p:spPr>
        <p:txBody>
          <a:bodyPr>
            <a:normAutofit lnSpcReduction="10000"/>
          </a:bodyPr>
          <a:lstStyle/>
          <a:p>
            <a:r>
              <a:rPr lang="es-AR" dirty="0" smtClean="0"/>
              <a:t>Introducción</a:t>
            </a:r>
          </a:p>
          <a:p>
            <a:pPr lvl="1"/>
            <a:r>
              <a:rPr lang="es-AR" dirty="0" smtClean="0"/>
              <a:t>Motivación</a:t>
            </a:r>
          </a:p>
          <a:p>
            <a:pPr lvl="1"/>
            <a:r>
              <a:rPr lang="en-US" dirty="0" err="1" smtClean="0"/>
              <a:t>Escenario</a:t>
            </a:r>
            <a:endParaRPr lang="en-US" dirty="0" smtClean="0"/>
          </a:p>
          <a:p>
            <a:pPr lvl="1"/>
            <a:r>
              <a:rPr lang="en-US" dirty="0" err="1" smtClean="0"/>
              <a:t>Problema</a:t>
            </a:r>
            <a:r>
              <a:rPr lang="en-US" dirty="0" smtClean="0"/>
              <a:t> a resolver</a:t>
            </a:r>
          </a:p>
          <a:p>
            <a:pPr lvl="1"/>
            <a:r>
              <a:rPr lang="es-AR" dirty="0" smtClean="0"/>
              <a:t>Soluciones</a:t>
            </a:r>
            <a:r>
              <a:rPr lang="en-US" dirty="0" smtClean="0"/>
              <a:t> </a:t>
            </a:r>
            <a:r>
              <a:rPr lang="en-US" dirty="0" err="1" smtClean="0"/>
              <a:t>existentes</a:t>
            </a:r>
            <a:endParaRPr lang="en-US" dirty="0" smtClean="0"/>
          </a:p>
          <a:p>
            <a:r>
              <a:rPr lang="en-US" dirty="0" err="1" smtClean="0"/>
              <a:t>Solución</a:t>
            </a:r>
            <a:r>
              <a:rPr lang="en-US" dirty="0" smtClean="0"/>
              <a:t> </a:t>
            </a:r>
            <a:r>
              <a:rPr lang="en-US" dirty="0" err="1" smtClean="0"/>
              <a:t>propuesta</a:t>
            </a:r>
            <a:endParaRPr lang="en-US" dirty="0" smtClean="0"/>
          </a:p>
          <a:p>
            <a:pPr lvl="1"/>
            <a:r>
              <a:rPr lang="en-US" dirty="0" err="1" smtClean="0"/>
              <a:t>Búsqueda</a:t>
            </a:r>
            <a:r>
              <a:rPr lang="en-US" dirty="0" smtClean="0"/>
              <a:t> de la </a:t>
            </a:r>
            <a:r>
              <a:rPr lang="en-US" dirty="0" err="1" smtClean="0"/>
              <a:t>solución</a:t>
            </a:r>
            <a:endParaRPr lang="en-US" dirty="0" smtClean="0"/>
          </a:p>
          <a:p>
            <a:pPr lvl="1"/>
            <a:r>
              <a:rPr lang="en-US" dirty="0" err="1" smtClean="0"/>
              <a:t>Arquitectura</a:t>
            </a:r>
            <a:r>
              <a:rPr lang="en-US" dirty="0" smtClean="0"/>
              <a:t> de la </a:t>
            </a:r>
            <a:r>
              <a:rPr lang="en-US" dirty="0" err="1" smtClean="0"/>
              <a:t>solución</a:t>
            </a:r>
            <a:endParaRPr lang="en-US" dirty="0" smtClean="0"/>
          </a:p>
          <a:p>
            <a:pPr lvl="1"/>
            <a:r>
              <a:rPr lang="en-US" dirty="0" err="1" smtClean="0"/>
              <a:t>Tecnologías</a:t>
            </a:r>
            <a:r>
              <a:rPr lang="en-US" dirty="0" smtClean="0"/>
              <a:t> </a:t>
            </a:r>
            <a:r>
              <a:rPr lang="en-US" dirty="0" err="1" smtClean="0"/>
              <a:t>utilizadas</a:t>
            </a:r>
            <a:endParaRPr lang="en-US" dirty="0" smtClean="0"/>
          </a:p>
          <a:p>
            <a:r>
              <a:rPr lang="en-US" dirty="0" err="1" smtClean="0"/>
              <a:t>Demostración</a:t>
            </a:r>
            <a:r>
              <a:rPr lang="en-US" dirty="0" smtClean="0"/>
              <a:t> en vivo</a:t>
            </a:r>
          </a:p>
          <a:p>
            <a:r>
              <a:rPr lang="en-US" dirty="0" err="1" smtClean="0"/>
              <a:t>Cierre</a:t>
            </a:r>
            <a:endParaRPr lang="en-US" dirty="0" smtClean="0"/>
          </a:p>
          <a:p>
            <a:pPr lvl="1"/>
            <a:r>
              <a:rPr lang="en-US" dirty="0" err="1" smtClean="0"/>
              <a:t>Posibles</a:t>
            </a:r>
            <a:r>
              <a:rPr lang="en-US" dirty="0" smtClean="0"/>
              <a:t> </a:t>
            </a:r>
            <a:r>
              <a:rPr lang="en-US" dirty="0" err="1" smtClean="0"/>
              <a:t>mejoras</a:t>
            </a:r>
            <a:endParaRPr lang="en-US" dirty="0" smtClean="0"/>
          </a:p>
          <a:p>
            <a:pPr lvl="1"/>
            <a:r>
              <a:rPr lang="en-US" dirty="0" err="1" smtClean="0"/>
              <a:t>Conclusiones</a:t>
            </a:r>
            <a:endParaRPr lang="en-US" dirty="0" smtClean="0"/>
          </a:p>
          <a:p>
            <a:endParaRPr lang="en-US" dirty="0" smtClean="0"/>
          </a:p>
        </p:txBody>
      </p:sp>
      <p:sp>
        <p:nvSpPr>
          <p:cNvPr id="3" name="Title 2"/>
          <p:cNvSpPr>
            <a:spLocks noGrp="1"/>
          </p:cNvSpPr>
          <p:nvPr>
            <p:ph type="title"/>
          </p:nvPr>
        </p:nvSpPr>
        <p:spPr/>
        <p:txBody>
          <a:bodyPr/>
          <a:lstStyle/>
          <a:p>
            <a:r>
              <a:rPr lang="en-US" smtClean="0"/>
              <a:t>Agenda</a:t>
            </a:r>
            <a:endParaRPr lang="es-AR"/>
          </a:p>
        </p:txBody>
      </p:sp>
      <p:pic>
        <p:nvPicPr>
          <p:cNvPr id="4" name="Picture 3"/>
          <p:cNvPicPr>
            <a:picLocks noChangeAspect="1" noChangeArrowheads="1"/>
          </p:cNvPicPr>
          <p:nvPr/>
        </p:nvPicPr>
        <p:blipFill>
          <a:blip r:embed="rId3"/>
          <a:srcRect/>
          <a:stretch>
            <a:fillRect/>
          </a:stretch>
        </p:blipFill>
        <p:spPr bwMode="auto">
          <a:xfrm>
            <a:off x="5786446" y="1571612"/>
            <a:ext cx="2500330" cy="2759948"/>
          </a:xfrm>
          <a:prstGeom prst="rect">
            <a:avLst/>
          </a:prstGeom>
          <a:noFill/>
          <a:ln w="9525">
            <a:noFill/>
            <a:round/>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¿Cómo nace la idea del presente trabajo?</a:t>
            </a:r>
          </a:p>
          <a:p>
            <a:endParaRPr lang="es-ES" dirty="0" smtClean="0"/>
          </a:p>
          <a:p>
            <a:r>
              <a:rPr lang="es-ES" dirty="0" smtClean="0"/>
              <a:t>Necesidad de trabajar sobre un mismo documento simultáneamente.</a:t>
            </a:r>
          </a:p>
          <a:p>
            <a:r>
              <a:rPr lang="es-ES" dirty="0" smtClean="0"/>
              <a:t>Necesidad de obtener </a:t>
            </a:r>
            <a:r>
              <a:rPr lang="es-ES" i="1" dirty="0" err="1" smtClean="0"/>
              <a:t>feedback</a:t>
            </a:r>
            <a:r>
              <a:rPr lang="es-ES" dirty="0" smtClean="0"/>
              <a:t> instantáneo sobre tareas de desarrollo complejas.</a:t>
            </a:r>
          </a:p>
          <a:p>
            <a:r>
              <a:rPr lang="es-ES" dirty="0" smtClean="0"/>
              <a:t>Varios desarrolladores trabajando sobre el mismo documento en diferentes lugares físicos.</a:t>
            </a:r>
          </a:p>
          <a:p>
            <a:r>
              <a:rPr lang="es-ES" dirty="0" smtClean="0"/>
              <a:t>Herramientas existentes no satisfactorias.</a:t>
            </a:r>
            <a:endParaRPr lang="es-ES" dirty="0"/>
          </a:p>
        </p:txBody>
      </p:sp>
      <p:sp>
        <p:nvSpPr>
          <p:cNvPr id="2" name="1 Título"/>
          <p:cNvSpPr>
            <a:spLocks noGrp="1"/>
          </p:cNvSpPr>
          <p:nvPr>
            <p:ph type="title"/>
          </p:nvPr>
        </p:nvSpPr>
        <p:spPr/>
        <p:txBody>
          <a:bodyPr/>
          <a:lstStyle/>
          <a:p>
            <a:r>
              <a:rPr lang="es-ES" smtClean="0"/>
              <a:t>Motivación</a:t>
            </a:r>
            <a:endParaRPr lang="es-ES"/>
          </a:p>
        </p:txBody>
      </p:sp>
      <p:pic>
        <p:nvPicPr>
          <p:cNvPr id="4" name="Picture 3" descr="light.png"/>
          <p:cNvPicPr>
            <a:picLocks noChangeAspect="1"/>
          </p:cNvPicPr>
          <p:nvPr/>
        </p:nvPicPr>
        <p:blipFill>
          <a:blip r:embed="rId3"/>
          <a:stretch>
            <a:fillRect/>
          </a:stretch>
        </p:blipFill>
        <p:spPr>
          <a:xfrm>
            <a:off x="7572396" y="214290"/>
            <a:ext cx="1071570" cy="107157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Escenario</a:t>
            </a:r>
            <a:endParaRPr lang="es-ES"/>
          </a:p>
        </p:txBody>
      </p:sp>
      <p:grpSp>
        <p:nvGrpSpPr>
          <p:cNvPr id="26" name="Group 25"/>
          <p:cNvGrpSpPr/>
          <p:nvPr/>
        </p:nvGrpSpPr>
        <p:grpSpPr>
          <a:xfrm>
            <a:off x="428596" y="2071678"/>
            <a:ext cx="2096788" cy="858661"/>
            <a:chOff x="642910" y="4813492"/>
            <a:chExt cx="2096788" cy="858661"/>
          </a:xfrm>
        </p:grpSpPr>
        <p:pic>
          <p:nvPicPr>
            <p:cNvPr id="4" name="Picture 3" descr="user_icon.png"/>
            <p:cNvPicPr>
              <a:picLocks noChangeAspect="1"/>
            </p:cNvPicPr>
            <p:nvPr/>
          </p:nvPicPr>
          <p:blipFill>
            <a:blip r:embed="rId2" cstate="print"/>
            <a:stretch>
              <a:fillRect/>
            </a:stretch>
          </p:blipFill>
          <p:spPr>
            <a:xfrm>
              <a:off x="642910" y="4857760"/>
              <a:ext cx="857256" cy="814393"/>
            </a:xfrm>
            <a:prstGeom prst="rect">
              <a:avLst/>
            </a:prstGeom>
          </p:spPr>
        </p:pic>
        <p:pic>
          <p:nvPicPr>
            <p:cNvPr id="7" name="Picture 6" descr="laptop.png"/>
            <p:cNvPicPr>
              <a:picLocks noChangeAspect="1"/>
            </p:cNvPicPr>
            <p:nvPr/>
          </p:nvPicPr>
          <p:blipFill>
            <a:blip r:embed="rId3"/>
            <a:srcRect t="12062" b="15563"/>
            <a:stretch>
              <a:fillRect/>
            </a:stretch>
          </p:blipFill>
          <p:spPr>
            <a:xfrm>
              <a:off x="1555232" y="4813492"/>
              <a:ext cx="1184466" cy="857256"/>
            </a:xfrm>
            <a:prstGeom prst="rect">
              <a:avLst/>
            </a:prstGeom>
          </p:spPr>
        </p:pic>
      </p:grpSp>
      <p:sp>
        <p:nvSpPr>
          <p:cNvPr id="14" name="Cloud 13"/>
          <p:cNvSpPr/>
          <p:nvPr/>
        </p:nvSpPr>
        <p:spPr>
          <a:xfrm>
            <a:off x="3214678" y="857232"/>
            <a:ext cx="2857520" cy="121444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Internet</a:t>
            </a:r>
            <a:endParaRPr lang="es-AR">
              <a:solidFill>
                <a:schemeClr val="tx1"/>
              </a:solidFill>
            </a:endParaRPr>
          </a:p>
        </p:txBody>
      </p:sp>
      <p:cxnSp>
        <p:nvCxnSpPr>
          <p:cNvPr id="22" name="Straight Arrow Connector 21"/>
          <p:cNvCxnSpPr>
            <a:stCxn id="7" idx="0"/>
            <a:endCxn id="14" idx="2"/>
          </p:cNvCxnSpPr>
          <p:nvPr/>
        </p:nvCxnSpPr>
        <p:spPr>
          <a:xfrm rot="5400000" flipH="1" flipV="1">
            <a:off x="2274735" y="1122872"/>
            <a:ext cx="607223" cy="12903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6357950" y="2071678"/>
            <a:ext cx="2096788" cy="858661"/>
            <a:chOff x="642910" y="4813492"/>
            <a:chExt cx="2096788" cy="858661"/>
          </a:xfrm>
        </p:grpSpPr>
        <p:pic>
          <p:nvPicPr>
            <p:cNvPr id="29" name="Picture 28" descr="user_icon.png"/>
            <p:cNvPicPr>
              <a:picLocks noChangeAspect="1"/>
            </p:cNvPicPr>
            <p:nvPr/>
          </p:nvPicPr>
          <p:blipFill>
            <a:blip r:embed="rId2" cstate="print"/>
            <a:stretch>
              <a:fillRect/>
            </a:stretch>
          </p:blipFill>
          <p:spPr>
            <a:xfrm>
              <a:off x="642910" y="4857760"/>
              <a:ext cx="857256" cy="814393"/>
            </a:xfrm>
            <a:prstGeom prst="rect">
              <a:avLst/>
            </a:prstGeom>
          </p:spPr>
        </p:pic>
        <p:pic>
          <p:nvPicPr>
            <p:cNvPr id="30" name="Picture 29" descr="laptop.png"/>
            <p:cNvPicPr>
              <a:picLocks noChangeAspect="1"/>
            </p:cNvPicPr>
            <p:nvPr/>
          </p:nvPicPr>
          <p:blipFill>
            <a:blip r:embed="rId3"/>
            <a:srcRect t="12062" b="15563"/>
            <a:stretch>
              <a:fillRect/>
            </a:stretch>
          </p:blipFill>
          <p:spPr>
            <a:xfrm>
              <a:off x="1555232" y="4813492"/>
              <a:ext cx="1184466" cy="857256"/>
            </a:xfrm>
            <a:prstGeom prst="rect">
              <a:avLst/>
            </a:prstGeom>
          </p:spPr>
        </p:pic>
      </p:grpSp>
      <p:cxnSp>
        <p:nvCxnSpPr>
          <p:cNvPr id="32" name="Straight Arrow Connector 31"/>
          <p:cNvCxnSpPr>
            <a:stCxn id="30" idx="0"/>
            <a:endCxn id="14" idx="0"/>
          </p:cNvCxnSpPr>
          <p:nvPr/>
        </p:nvCxnSpPr>
        <p:spPr>
          <a:xfrm rot="16200000" flipV="1">
            <a:off x="6662550" y="871723"/>
            <a:ext cx="607223" cy="17926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428596" y="3531730"/>
            <a:ext cx="2428892" cy="2286016"/>
            <a:chOff x="428596" y="3531730"/>
            <a:chExt cx="2428892" cy="2286016"/>
          </a:xfrm>
        </p:grpSpPr>
        <p:pic>
          <p:nvPicPr>
            <p:cNvPr id="44" name="Picture 43" descr="file.png"/>
            <p:cNvPicPr>
              <a:picLocks noChangeAspect="1"/>
            </p:cNvPicPr>
            <p:nvPr/>
          </p:nvPicPr>
          <p:blipFill>
            <a:blip r:embed="rId4"/>
            <a:stretch>
              <a:fillRect/>
            </a:stretch>
          </p:blipFill>
          <p:spPr>
            <a:xfrm>
              <a:off x="428596" y="3531730"/>
              <a:ext cx="2428892" cy="2286016"/>
            </a:xfrm>
            <a:prstGeom prst="rect">
              <a:avLst/>
            </a:prstGeom>
          </p:spPr>
        </p:pic>
        <p:sp>
          <p:nvSpPr>
            <p:cNvPr id="47" name="TextBox 46"/>
            <p:cNvSpPr txBox="1"/>
            <p:nvPr/>
          </p:nvSpPr>
          <p:spPr>
            <a:xfrm>
              <a:off x="756758" y="4088720"/>
              <a:ext cx="1886416" cy="954107"/>
            </a:xfrm>
            <a:prstGeom prst="rect">
              <a:avLst/>
            </a:prstGeom>
            <a:noFill/>
          </p:spPr>
          <p:txBody>
            <a:bodyPr wrap="square" rtlCol="0">
              <a:spAutoFit/>
            </a:bodyPr>
            <a:lstStyle/>
            <a:p>
              <a:r>
                <a:rPr lang="en-US" sz="1400" dirty="0" smtClean="0">
                  <a:latin typeface="Courier New" pitchFamily="49" charset="0"/>
                  <a:cs typeface="Courier New" pitchFamily="49" charset="0"/>
                </a:rPr>
                <a:t>class </a:t>
              </a:r>
              <a:r>
                <a:rPr lang="en-US" sz="1400" dirty="0" err="1" smtClean="0">
                  <a:latin typeface="Courier New" pitchFamily="49" charset="0"/>
                  <a:cs typeface="Courier New" pitchFamily="49" charset="0"/>
                </a:rPr>
                <a:t>MyClass</a:t>
              </a: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val</a:t>
              </a:r>
              <a:r>
                <a:rPr lang="en-US" sz="1400" dirty="0" smtClean="0">
                  <a:latin typeface="Courier New" pitchFamily="49" charset="0"/>
                  <a:cs typeface="Courier New" pitchFamily="49" charset="0"/>
                </a:rPr>
                <a:t> value = 0;</a:t>
              </a:r>
            </a:p>
            <a:p>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es</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difícil</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endParaRPr lang="es-AR" sz="1400" dirty="0">
                <a:latin typeface="Courier New" pitchFamily="49" charset="0"/>
                <a:cs typeface="Courier New" pitchFamily="49" charset="0"/>
              </a:endParaRPr>
            </a:p>
          </p:txBody>
        </p:sp>
      </p:grpSp>
      <p:sp>
        <p:nvSpPr>
          <p:cNvPr id="49" name="TextBox 48"/>
          <p:cNvSpPr txBox="1"/>
          <p:nvPr/>
        </p:nvSpPr>
        <p:spPr>
          <a:xfrm>
            <a:off x="857224" y="3000372"/>
            <a:ext cx="1476686" cy="369332"/>
          </a:xfrm>
          <a:prstGeom prst="rect">
            <a:avLst/>
          </a:prstGeom>
          <a:noFill/>
        </p:spPr>
        <p:txBody>
          <a:bodyPr wrap="none" rtlCol="0">
            <a:spAutoFit/>
          </a:bodyPr>
          <a:lstStyle/>
          <a:p>
            <a:r>
              <a:rPr lang="en-US" b="1" err="1" smtClean="0"/>
              <a:t>ubicación</a:t>
            </a:r>
            <a:r>
              <a:rPr lang="en-US" b="1" smtClean="0"/>
              <a:t> 1</a:t>
            </a:r>
            <a:endParaRPr lang="es-AR" b="1"/>
          </a:p>
        </p:txBody>
      </p:sp>
      <p:sp>
        <p:nvSpPr>
          <p:cNvPr id="50" name="TextBox 49"/>
          <p:cNvSpPr txBox="1"/>
          <p:nvPr/>
        </p:nvSpPr>
        <p:spPr>
          <a:xfrm>
            <a:off x="6786578" y="3000372"/>
            <a:ext cx="1478290" cy="369332"/>
          </a:xfrm>
          <a:prstGeom prst="rect">
            <a:avLst/>
          </a:prstGeom>
          <a:noFill/>
        </p:spPr>
        <p:txBody>
          <a:bodyPr wrap="none" rtlCol="0">
            <a:spAutoFit/>
          </a:bodyPr>
          <a:lstStyle/>
          <a:p>
            <a:r>
              <a:rPr lang="en-US" b="1" err="1" smtClean="0"/>
              <a:t>ubicación</a:t>
            </a:r>
            <a:r>
              <a:rPr lang="en-US" b="1" smtClean="0"/>
              <a:t> 2</a:t>
            </a:r>
            <a:endParaRPr lang="es-AR" b="1"/>
          </a:p>
        </p:txBody>
      </p:sp>
      <p:grpSp>
        <p:nvGrpSpPr>
          <p:cNvPr id="52" name="Group 51"/>
          <p:cNvGrpSpPr/>
          <p:nvPr/>
        </p:nvGrpSpPr>
        <p:grpSpPr>
          <a:xfrm>
            <a:off x="6429388" y="3429000"/>
            <a:ext cx="2428892" cy="2286016"/>
            <a:chOff x="428596" y="3531730"/>
            <a:chExt cx="2428892" cy="2286016"/>
          </a:xfrm>
        </p:grpSpPr>
        <p:pic>
          <p:nvPicPr>
            <p:cNvPr id="53" name="Picture 52" descr="file.png"/>
            <p:cNvPicPr>
              <a:picLocks noChangeAspect="1"/>
            </p:cNvPicPr>
            <p:nvPr/>
          </p:nvPicPr>
          <p:blipFill>
            <a:blip r:embed="rId4"/>
            <a:stretch>
              <a:fillRect/>
            </a:stretch>
          </p:blipFill>
          <p:spPr>
            <a:xfrm>
              <a:off x="428596" y="3531730"/>
              <a:ext cx="2428892" cy="2286016"/>
            </a:xfrm>
            <a:prstGeom prst="rect">
              <a:avLst/>
            </a:prstGeom>
          </p:spPr>
        </p:pic>
        <p:sp>
          <p:nvSpPr>
            <p:cNvPr id="54" name="TextBox 53"/>
            <p:cNvSpPr txBox="1"/>
            <p:nvPr/>
          </p:nvSpPr>
          <p:spPr>
            <a:xfrm>
              <a:off x="756758" y="4088720"/>
              <a:ext cx="1886416" cy="954107"/>
            </a:xfrm>
            <a:prstGeom prst="rect">
              <a:avLst/>
            </a:prstGeom>
            <a:noFill/>
          </p:spPr>
          <p:txBody>
            <a:bodyPr wrap="square" rtlCol="0">
              <a:spAutoFit/>
            </a:bodyPr>
            <a:lstStyle/>
            <a:p>
              <a:r>
                <a:rPr lang="en-US" sz="1400" dirty="0" smtClean="0">
                  <a:latin typeface="Courier New" pitchFamily="49" charset="0"/>
                  <a:cs typeface="Courier New" pitchFamily="49" charset="0"/>
                </a:rPr>
                <a:t>class </a:t>
              </a:r>
              <a:r>
                <a:rPr lang="en-US" sz="1400" dirty="0" err="1" smtClean="0">
                  <a:latin typeface="Courier New" pitchFamily="49" charset="0"/>
                  <a:cs typeface="Courier New" pitchFamily="49" charset="0"/>
                </a:rPr>
                <a:t>MyClass</a:t>
              </a: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val</a:t>
              </a:r>
              <a:r>
                <a:rPr lang="en-US" sz="1400" dirty="0" smtClean="0">
                  <a:latin typeface="Courier New" pitchFamily="49" charset="0"/>
                  <a:cs typeface="Courier New" pitchFamily="49" charset="0"/>
                </a:rPr>
                <a:t> value = 0;</a:t>
              </a:r>
            </a:p>
            <a:p>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es</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difícil</a:t>
              </a:r>
              <a:r>
                <a:rPr lang="en-US" sz="1400" dirty="0" smtClean="0">
                  <a:latin typeface="Courier New" pitchFamily="49" charset="0"/>
                  <a:cs typeface="Courier New" pitchFamily="49" charset="0"/>
                </a:rPr>
                <a:t>!</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a:t>
              </a:r>
              <a:endParaRPr lang="es-AR" sz="1400" dirty="0">
                <a:latin typeface="Courier New" pitchFamily="49" charset="0"/>
                <a:cs typeface="Courier New" pitchFamily="49"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smtClean="0"/>
              <a:t>Mantener sincronizado el mismo documento en todas las ubicaciones.</a:t>
            </a:r>
          </a:p>
          <a:p>
            <a:r>
              <a:rPr lang="es-ES" dirty="0" smtClean="0"/>
              <a:t>Ofrecer un </a:t>
            </a:r>
            <a:r>
              <a:rPr lang="es-ES" i="1" dirty="0" err="1" smtClean="0"/>
              <a:t>feedback</a:t>
            </a:r>
            <a:r>
              <a:rPr lang="es-ES" dirty="0" smtClean="0"/>
              <a:t> instantáneo al usuario.</a:t>
            </a:r>
          </a:p>
          <a:p>
            <a:r>
              <a:rPr lang="es-ES" dirty="0" smtClean="0"/>
              <a:t>No inventar otra herramienta, integrarse con las herramientas existentes.</a:t>
            </a:r>
          </a:p>
          <a:p>
            <a:r>
              <a:rPr lang="es-ES" dirty="0" smtClean="0"/>
              <a:t>Simplicidad de uso y despliegue, sin necesidad de un servidor central.</a:t>
            </a:r>
            <a:endParaRPr lang="es-ES" dirty="0"/>
          </a:p>
        </p:txBody>
      </p:sp>
      <p:sp>
        <p:nvSpPr>
          <p:cNvPr id="2" name="1 Título"/>
          <p:cNvSpPr>
            <a:spLocks noGrp="1"/>
          </p:cNvSpPr>
          <p:nvPr>
            <p:ph type="title"/>
          </p:nvPr>
        </p:nvSpPr>
        <p:spPr/>
        <p:txBody>
          <a:bodyPr/>
          <a:lstStyle/>
          <a:p>
            <a:r>
              <a:rPr lang="es-ES" smtClean="0"/>
              <a:t>Problemas a Resolver</a:t>
            </a:r>
            <a:endParaRPr lang="es-ES"/>
          </a:p>
        </p:txBody>
      </p:sp>
      <p:pic>
        <p:nvPicPr>
          <p:cNvPr id="4" name="Picture 3" descr="exclamation.png"/>
          <p:cNvPicPr>
            <a:picLocks noChangeAspect="1"/>
          </p:cNvPicPr>
          <p:nvPr/>
        </p:nvPicPr>
        <p:blipFill>
          <a:blip r:embed="rId2"/>
          <a:stretch>
            <a:fillRect/>
          </a:stretch>
        </p:blipFill>
        <p:spPr>
          <a:xfrm>
            <a:off x="7858148" y="214290"/>
            <a:ext cx="1076932" cy="107693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descr="file.png"/>
          <p:cNvPicPr>
            <a:picLocks noChangeAspect="1"/>
          </p:cNvPicPr>
          <p:nvPr/>
        </p:nvPicPr>
        <p:blipFill>
          <a:blip r:embed="rId2"/>
          <a:stretch>
            <a:fillRect/>
          </a:stretch>
        </p:blipFill>
        <p:spPr>
          <a:xfrm>
            <a:off x="6429388" y="3429000"/>
            <a:ext cx="2428892" cy="2286016"/>
          </a:xfrm>
          <a:prstGeom prst="rect">
            <a:avLst/>
          </a:prstGeom>
        </p:spPr>
      </p:pic>
      <p:sp>
        <p:nvSpPr>
          <p:cNvPr id="54" name="TextBox 53"/>
          <p:cNvSpPr txBox="1"/>
          <p:nvPr/>
        </p:nvSpPr>
        <p:spPr>
          <a:xfrm>
            <a:off x="6757550" y="3985990"/>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HOLA</a:t>
            </a:r>
            <a:endParaRPr lang="es-AR" sz="4000" dirty="0">
              <a:solidFill>
                <a:prstClr val="black"/>
              </a:solidFill>
              <a:latin typeface="Courier New" pitchFamily="49" charset="0"/>
              <a:cs typeface="Courier New" pitchFamily="49" charset="0"/>
            </a:endParaRPr>
          </a:p>
        </p:txBody>
      </p:sp>
      <p:sp>
        <p:nvSpPr>
          <p:cNvPr id="23" name="TextBox 22"/>
          <p:cNvSpPr txBox="1"/>
          <p:nvPr/>
        </p:nvSpPr>
        <p:spPr>
          <a:xfrm>
            <a:off x="6606736" y="3981598"/>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HLA</a:t>
            </a:r>
            <a:endParaRPr lang="es-AR" sz="4000" dirty="0">
              <a:solidFill>
                <a:prstClr val="black"/>
              </a:solidFill>
              <a:latin typeface="Courier New" pitchFamily="49" charset="0"/>
              <a:cs typeface="Courier New" pitchFamily="49" charset="0"/>
            </a:endParaRPr>
          </a:p>
        </p:txBody>
      </p:sp>
      <p:sp>
        <p:nvSpPr>
          <p:cNvPr id="2" name="1 Título"/>
          <p:cNvSpPr>
            <a:spLocks noGrp="1"/>
          </p:cNvSpPr>
          <p:nvPr>
            <p:ph type="title"/>
          </p:nvPr>
        </p:nvSpPr>
        <p:spPr/>
        <p:txBody>
          <a:bodyPr/>
          <a:lstStyle/>
          <a:p>
            <a:r>
              <a:rPr lang="es-ES" dirty="0" smtClean="0"/>
              <a:t>Ejemplo</a:t>
            </a:r>
            <a:endParaRPr lang="es-ES" dirty="0"/>
          </a:p>
        </p:txBody>
      </p:sp>
      <p:grpSp>
        <p:nvGrpSpPr>
          <p:cNvPr id="3" name="Group 25"/>
          <p:cNvGrpSpPr/>
          <p:nvPr/>
        </p:nvGrpSpPr>
        <p:grpSpPr>
          <a:xfrm>
            <a:off x="428596" y="2071678"/>
            <a:ext cx="2096788" cy="858661"/>
            <a:chOff x="642910" y="4813492"/>
            <a:chExt cx="2096788" cy="858661"/>
          </a:xfrm>
        </p:grpSpPr>
        <p:pic>
          <p:nvPicPr>
            <p:cNvPr id="4" name="Picture 3"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7" name="Picture 6"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sp>
        <p:nvSpPr>
          <p:cNvPr id="14" name="Cloud 13"/>
          <p:cNvSpPr/>
          <p:nvPr/>
        </p:nvSpPr>
        <p:spPr>
          <a:xfrm>
            <a:off x="3214678" y="857232"/>
            <a:ext cx="2857520" cy="121444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Internet</a:t>
            </a:r>
            <a:endParaRPr lang="es-AR">
              <a:solidFill>
                <a:schemeClr val="tx1"/>
              </a:solidFill>
            </a:endParaRPr>
          </a:p>
        </p:txBody>
      </p:sp>
      <p:cxnSp>
        <p:nvCxnSpPr>
          <p:cNvPr id="22" name="Straight Arrow Connector 21"/>
          <p:cNvCxnSpPr>
            <a:stCxn id="7" idx="0"/>
            <a:endCxn id="14" idx="2"/>
          </p:cNvCxnSpPr>
          <p:nvPr/>
        </p:nvCxnSpPr>
        <p:spPr>
          <a:xfrm rot="5400000" flipH="1" flipV="1">
            <a:off x="2274735" y="1122872"/>
            <a:ext cx="607223" cy="12903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nvGrpSpPr>
          <p:cNvPr id="5" name="Group 27"/>
          <p:cNvGrpSpPr/>
          <p:nvPr/>
        </p:nvGrpSpPr>
        <p:grpSpPr>
          <a:xfrm>
            <a:off x="6357950" y="2071678"/>
            <a:ext cx="2096788" cy="858661"/>
            <a:chOff x="642910" y="4813492"/>
            <a:chExt cx="2096788" cy="858661"/>
          </a:xfrm>
        </p:grpSpPr>
        <p:pic>
          <p:nvPicPr>
            <p:cNvPr id="29" name="Picture 28" descr="user_icon.png"/>
            <p:cNvPicPr>
              <a:picLocks noChangeAspect="1"/>
            </p:cNvPicPr>
            <p:nvPr/>
          </p:nvPicPr>
          <p:blipFill>
            <a:blip r:embed="rId3" cstate="print"/>
            <a:stretch>
              <a:fillRect/>
            </a:stretch>
          </p:blipFill>
          <p:spPr>
            <a:xfrm>
              <a:off x="642910" y="4857760"/>
              <a:ext cx="857256" cy="814393"/>
            </a:xfrm>
            <a:prstGeom prst="rect">
              <a:avLst/>
            </a:prstGeom>
          </p:spPr>
        </p:pic>
        <p:pic>
          <p:nvPicPr>
            <p:cNvPr id="30" name="Picture 29" descr="laptop.png"/>
            <p:cNvPicPr>
              <a:picLocks noChangeAspect="1"/>
            </p:cNvPicPr>
            <p:nvPr/>
          </p:nvPicPr>
          <p:blipFill>
            <a:blip r:embed="rId4"/>
            <a:srcRect t="12062" b="15563"/>
            <a:stretch>
              <a:fillRect/>
            </a:stretch>
          </p:blipFill>
          <p:spPr>
            <a:xfrm>
              <a:off x="1555232" y="4813492"/>
              <a:ext cx="1184466" cy="857256"/>
            </a:xfrm>
            <a:prstGeom prst="rect">
              <a:avLst/>
            </a:prstGeom>
          </p:spPr>
        </p:pic>
      </p:grpSp>
      <p:cxnSp>
        <p:nvCxnSpPr>
          <p:cNvPr id="32" name="Straight Arrow Connector 31"/>
          <p:cNvCxnSpPr>
            <a:stCxn id="30" idx="0"/>
            <a:endCxn id="14" idx="0"/>
          </p:cNvCxnSpPr>
          <p:nvPr/>
        </p:nvCxnSpPr>
        <p:spPr>
          <a:xfrm rot="16200000" flipV="1">
            <a:off x="6662550" y="871723"/>
            <a:ext cx="607223" cy="17926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44" name="Picture 43" descr="file.png"/>
          <p:cNvPicPr>
            <a:picLocks noChangeAspect="1"/>
          </p:cNvPicPr>
          <p:nvPr/>
        </p:nvPicPr>
        <p:blipFill>
          <a:blip r:embed="rId2"/>
          <a:stretch>
            <a:fillRect/>
          </a:stretch>
        </p:blipFill>
        <p:spPr>
          <a:xfrm>
            <a:off x="428596" y="3531730"/>
            <a:ext cx="2428892" cy="2286016"/>
          </a:xfrm>
          <a:prstGeom prst="rect">
            <a:avLst/>
          </a:prstGeom>
        </p:spPr>
      </p:pic>
      <p:sp>
        <p:nvSpPr>
          <p:cNvPr id="47" name="TextBox 46"/>
          <p:cNvSpPr txBox="1"/>
          <p:nvPr/>
        </p:nvSpPr>
        <p:spPr>
          <a:xfrm>
            <a:off x="891696" y="4088720"/>
            <a:ext cx="1743540" cy="707886"/>
          </a:xfrm>
          <a:prstGeom prst="rect">
            <a:avLst/>
          </a:prstGeom>
          <a:noFill/>
        </p:spPr>
        <p:txBody>
          <a:bodyPr wrap="square" rtlCol="0">
            <a:spAutoFit/>
          </a:bodyPr>
          <a:lstStyle/>
          <a:p>
            <a:pPr algn="ctr"/>
            <a:r>
              <a:rPr lang="en-US" sz="4000" dirty="0" smtClean="0">
                <a:latin typeface="Courier New" pitchFamily="49" charset="0"/>
                <a:cs typeface="Courier New" pitchFamily="49" charset="0"/>
              </a:rPr>
              <a:t>HOLA</a:t>
            </a:r>
            <a:endParaRPr lang="es-AR" sz="4000" dirty="0">
              <a:latin typeface="Courier New" pitchFamily="49" charset="0"/>
              <a:cs typeface="Courier New" pitchFamily="49" charset="0"/>
            </a:endParaRPr>
          </a:p>
        </p:txBody>
      </p:sp>
      <p:sp>
        <p:nvSpPr>
          <p:cNvPr id="49" name="TextBox 48"/>
          <p:cNvSpPr txBox="1"/>
          <p:nvPr/>
        </p:nvSpPr>
        <p:spPr>
          <a:xfrm>
            <a:off x="857224" y="3000372"/>
            <a:ext cx="1476686" cy="369332"/>
          </a:xfrm>
          <a:prstGeom prst="rect">
            <a:avLst/>
          </a:prstGeom>
          <a:noFill/>
        </p:spPr>
        <p:txBody>
          <a:bodyPr wrap="none" rtlCol="0">
            <a:spAutoFit/>
          </a:bodyPr>
          <a:lstStyle/>
          <a:p>
            <a:r>
              <a:rPr lang="en-US" b="1" err="1" smtClean="0"/>
              <a:t>ubicación</a:t>
            </a:r>
            <a:r>
              <a:rPr lang="en-US" b="1" smtClean="0"/>
              <a:t> 1</a:t>
            </a:r>
            <a:endParaRPr lang="es-AR" b="1"/>
          </a:p>
        </p:txBody>
      </p:sp>
      <p:sp>
        <p:nvSpPr>
          <p:cNvPr id="50" name="TextBox 49"/>
          <p:cNvSpPr txBox="1"/>
          <p:nvPr/>
        </p:nvSpPr>
        <p:spPr>
          <a:xfrm>
            <a:off x="6786578" y="3000372"/>
            <a:ext cx="1478290" cy="369332"/>
          </a:xfrm>
          <a:prstGeom prst="rect">
            <a:avLst/>
          </a:prstGeom>
          <a:noFill/>
        </p:spPr>
        <p:txBody>
          <a:bodyPr wrap="none" rtlCol="0">
            <a:spAutoFit/>
          </a:bodyPr>
          <a:lstStyle/>
          <a:p>
            <a:r>
              <a:rPr lang="en-US" b="1" err="1" smtClean="0"/>
              <a:t>ubicación</a:t>
            </a:r>
            <a:r>
              <a:rPr lang="en-US" b="1" smtClean="0"/>
              <a:t> 2</a:t>
            </a:r>
            <a:endParaRPr lang="es-AR" b="1"/>
          </a:p>
        </p:txBody>
      </p:sp>
      <p:pic>
        <p:nvPicPr>
          <p:cNvPr id="20" name="Picture 19" descr="mail.png"/>
          <p:cNvPicPr>
            <a:picLocks noChangeAspect="1"/>
          </p:cNvPicPr>
          <p:nvPr/>
        </p:nvPicPr>
        <p:blipFill>
          <a:blip r:embed="rId5" cstate="print"/>
          <a:stretch>
            <a:fillRect/>
          </a:stretch>
        </p:blipFill>
        <p:spPr>
          <a:xfrm>
            <a:off x="1012800" y="1701788"/>
            <a:ext cx="428628" cy="428628"/>
          </a:xfrm>
          <a:prstGeom prst="rect">
            <a:avLst/>
          </a:prstGeom>
        </p:spPr>
      </p:pic>
      <p:sp>
        <p:nvSpPr>
          <p:cNvPr id="21" name="TextBox 20"/>
          <p:cNvSpPr txBox="1"/>
          <p:nvPr/>
        </p:nvSpPr>
        <p:spPr>
          <a:xfrm>
            <a:off x="731358" y="4087818"/>
            <a:ext cx="1743540" cy="707886"/>
          </a:xfrm>
          <a:prstGeom prst="rect">
            <a:avLst/>
          </a:prstGeom>
          <a:noFill/>
        </p:spPr>
        <p:txBody>
          <a:bodyPr wrap="square" rtlCol="0">
            <a:spAutoFit/>
          </a:bodyPr>
          <a:lstStyle/>
          <a:p>
            <a:r>
              <a:rPr lang="en-US" sz="4000" dirty="0" smtClean="0">
                <a:solidFill>
                  <a:srgbClr val="0032D0"/>
                </a:solidFill>
                <a:latin typeface="Courier New" pitchFamily="49" charset="0"/>
                <a:cs typeface="Courier New" pitchFamily="49" charset="0"/>
              </a:rPr>
              <a:t>C</a:t>
            </a:r>
            <a:endParaRPr lang="es-AR" sz="4000" dirty="0">
              <a:solidFill>
                <a:srgbClr val="0032D0"/>
              </a:solidFill>
              <a:latin typeface="Courier New" pitchFamily="49" charset="0"/>
              <a:cs typeface="Courier New" pitchFamily="49" charset="0"/>
            </a:endParaRPr>
          </a:p>
        </p:txBody>
      </p:sp>
      <p:pic>
        <p:nvPicPr>
          <p:cNvPr id="24" name="Picture 23" descr="mail.png"/>
          <p:cNvPicPr>
            <a:picLocks noChangeAspect="1"/>
          </p:cNvPicPr>
          <p:nvPr/>
        </p:nvPicPr>
        <p:blipFill>
          <a:blip r:embed="rId6" cstate="print">
            <a:duotone>
              <a:prstClr val="black"/>
              <a:schemeClr val="accent4">
                <a:tint val="45000"/>
                <a:satMod val="400000"/>
              </a:schemeClr>
            </a:duotone>
          </a:blip>
          <a:stretch>
            <a:fillRect/>
          </a:stretch>
        </p:blipFill>
        <p:spPr>
          <a:xfrm>
            <a:off x="8001024" y="1714488"/>
            <a:ext cx="433382" cy="433382"/>
          </a:xfrm>
          <a:prstGeom prst="rect">
            <a:avLst/>
          </a:prstGeom>
        </p:spPr>
      </p:pic>
      <p:sp>
        <p:nvSpPr>
          <p:cNvPr id="25" name="TextBox 24"/>
          <p:cNvSpPr txBox="1"/>
          <p:nvPr/>
        </p:nvSpPr>
        <p:spPr>
          <a:xfrm>
            <a:off x="6753240" y="3975104"/>
            <a:ext cx="1672102" cy="707886"/>
          </a:xfrm>
          <a:prstGeom prst="rect">
            <a:avLst/>
          </a:prstGeom>
          <a:noFill/>
        </p:spPr>
        <p:txBody>
          <a:bodyPr wrap="square" rtlCol="0">
            <a:spAutoFit/>
          </a:bodyPr>
          <a:lstStyle/>
          <a:p>
            <a:pPr lvl="0" algn="ctr"/>
            <a:r>
              <a:rPr lang="en-US" sz="4000" dirty="0" smtClean="0">
                <a:solidFill>
                  <a:prstClr val="black"/>
                </a:solidFill>
                <a:latin typeface="Courier New" pitchFamily="49" charset="0"/>
                <a:cs typeface="Courier New" pitchFamily="49" charset="0"/>
              </a:rPr>
              <a:t>CHLA</a:t>
            </a:r>
            <a:endParaRPr lang="es-AR" sz="4000" dirty="0">
              <a:solidFill>
                <a:prstClr val="black"/>
              </a:solidFill>
              <a:latin typeface="Courier New" pitchFamily="49" charset="0"/>
              <a:cs typeface="Courier New" pitchFamily="49" charset="0"/>
            </a:endParaRPr>
          </a:p>
        </p:txBody>
      </p:sp>
      <p:sp>
        <p:nvSpPr>
          <p:cNvPr id="26" name="TextBox 25"/>
          <p:cNvSpPr txBox="1"/>
          <p:nvPr/>
        </p:nvSpPr>
        <p:spPr>
          <a:xfrm>
            <a:off x="566710" y="4097342"/>
            <a:ext cx="1743540" cy="707886"/>
          </a:xfrm>
          <a:prstGeom prst="rect">
            <a:avLst/>
          </a:prstGeom>
          <a:noFill/>
        </p:spPr>
        <p:txBody>
          <a:bodyPr wrap="square" rtlCol="0">
            <a:spAutoFit/>
          </a:bodyPr>
          <a:lstStyle/>
          <a:p>
            <a:pPr algn="ctr"/>
            <a:r>
              <a:rPr lang="en-US" sz="4000" dirty="0" smtClean="0">
                <a:latin typeface="Courier New" pitchFamily="49" charset="0"/>
                <a:cs typeface="Courier New" pitchFamily="49" charset="0"/>
              </a:rPr>
              <a:t>COLA</a:t>
            </a:r>
            <a:endParaRPr lang="es-AR" sz="4000" dirty="0">
              <a:latin typeface="Courier New" pitchFamily="49" charset="0"/>
              <a:cs typeface="Courier New" pitchFamily="49" charset="0"/>
            </a:endParaRPr>
          </a:p>
        </p:txBody>
      </p:sp>
      <p:sp>
        <p:nvSpPr>
          <p:cNvPr id="27" name="TextBox 26"/>
          <p:cNvSpPr txBox="1"/>
          <p:nvPr/>
        </p:nvSpPr>
        <p:spPr>
          <a:xfrm>
            <a:off x="4306886" y="3883028"/>
            <a:ext cx="714380" cy="1015663"/>
          </a:xfrm>
          <a:prstGeom prst="rect">
            <a:avLst/>
          </a:prstGeom>
          <a:noFill/>
        </p:spPr>
        <p:txBody>
          <a:bodyPr wrap="square" rtlCol="0">
            <a:spAutoFit/>
          </a:bodyPr>
          <a:lstStyle/>
          <a:p>
            <a:r>
              <a:rPr lang="en-US" sz="6000" b="1" dirty="0" smtClean="0">
                <a:solidFill>
                  <a:schemeClr val="accent2"/>
                </a:solidFill>
              </a:rPr>
              <a:t>≠</a:t>
            </a:r>
            <a:endParaRPr lang="es-AR" sz="6000" b="1"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lt">
                                    <p:tmPct val="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20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2.77778E-7 4.07407E-6 C 0.05452 -0.00625 0.1092 -0.01227 0.15 -0.03704 C 0.1908 -0.06181 0.2099 -0.13403 0.24445 -0.14815 C 0.279 -0.16227 0.33681 -0.13149 0.35695 -0.12223 " pathEditMode="relative" ptsTypes="aaaA">
                                      <p:cBhvr>
                                        <p:cTn id="16" dur="2000" fill="hold"/>
                                        <p:tgtEl>
                                          <p:spTgt spid="20"/>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54"/>
                                        </p:tgtEl>
                                      </p:cBhvr>
                                    </p:animEffect>
                                    <p:set>
                                      <p:cBhvr>
                                        <p:cTn id="21" dur="1" fill="hold">
                                          <p:stCondLst>
                                            <p:cond delay="499"/>
                                          </p:stCondLst>
                                        </p:cTn>
                                        <p:tgtEl>
                                          <p:spTgt spid="54"/>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20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nodeType="clickEffect">
                                  <p:stCondLst>
                                    <p:cond delay="0"/>
                                  </p:stCondLst>
                                  <p:childTnLst>
                                    <p:animMotion origin="layout" path="M -1.11111E-6 -1.48148E-6 C -0.06389 -0.00671 -0.12778 -0.01296 -0.19687 -0.04467 C -0.26597 -0.07662 -0.37517 -0.17268 -0.41441 -0.19097 " pathEditMode="relative" rAng="0" ptsTypes="aaA">
                                      <p:cBhvr>
                                        <p:cTn id="33" dur="2000" fill="hold"/>
                                        <p:tgtEl>
                                          <p:spTgt spid="24"/>
                                        </p:tgtEl>
                                        <p:attrNameLst>
                                          <p:attrName>ppt_x</p:attrName>
                                          <p:attrName>ppt_y</p:attrName>
                                        </p:attrNameLst>
                                      </p:cBhvr>
                                      <p:rCtr x="-207" y="-96"/>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nodeType="clickEffect">
                                  <p:stCondLst>
                                    <p:cond delay="0"/>
                                  </p:stCondLst>
                                  <p:childTnLst>
                                    <p:animMotion origin="layout" path="M 0.35695 -0.12222 C 0.42744 -0.10463 0.49792 -0.08704 0.56528 -0.06667 C 0.63264 -0.0463 0.68959 -0.03148 0.76112 -1.85185E-6 " pathEditMode="relative" ptsTypes="aaA">
                                      <p:cBhvr>
                                        <p:cTn id="37" dur="2000" fill="hold"/>
                                        <p:tgtEl>
                                          <p:spTgt spid="20"/>
                                        </p:tgtEl>
                                        <p:attrNameLst>
                                          <p:attrName>ppt_x</p:attrName>
                                          <p:attrName>ppt_y</p:attrName>
                                        </p:attrNameLst>
                                      </p:cBhvr>
                                    </p:animMotion>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23"/>
                                        </p:tgtEl>
                                      </p:cBhvr>
                                    </p:animEffect>
                                    <p:set>
                                      <p:cBhvr>
                                        <p:cTn id="42" dur="1" fill="hold">
                                          <p:stCondLst>
                                            <p:cond delay="499"/>
                                          </p:stCondLst>
                                        </p:cTn>
                                        <p:tgtEl>
                                          <p:spTgt spid="23"/>
                                        </p:tgtEl>
                                        <p:attrNameLst>
                                          <p:attrName>style.visibility</p:attrName>
                                        </p:attrNameLst>
                                      </p:cBhvr>
                                      <p:to>
                                        <p:strVal val="hidden"/>
                                      </p:to>
                                    </p:set>
                                  </p:childTnLst>
                                </p:cTn>
                              </p:par>
                              <p:par>
                                <p:cTn id="43" presetID="10" presetClass="entr" presetSubtype="0" fill="hold" grpId="1"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0" presetClass="path" presetSubtype="0" accel="50000" decel="50000" fill="hold" nodeType="clickEffect">
                                  <p:stCondLst>
                                    <p:cond delay="0"/>
                                  </p:stCondLst>
                                  <p:childTnLst>
                                    <p:animMotion origin="layout" path="M -0.41441 -0.19097 C -0.48489 -0.14375 -0.55521 -0.09653 -0.61441 -0.06505 C -0.67361 -0.03357 -0.74583 -0.00417 -0.76996 -0.00208 " pathEditMode="relative" ptsTypes="aaA">
                                      <p:cBhvr>
                                        <p:cTn id="49" dur="2000" fill="hold"/>
                                        <p:tgtEl>
                                          <p:spTgt spid="24"/>
                                        </p:tgtEl>
                                        <p:attrNameLst>
                                          <p:attrName>ppt_x</p:attrName>
                                          <p:attrName>ppt_y</p:attrName>
                                        </p:attrNameLst>
                                      </p:cBhvr>
                                    </p:animMotion>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0" nodeType="clickEffect">
                                  <p:stCondLst>
                                    <p:cond delay="0"/>
                                  </p:stCondLst>
                                  <p:childTnLst>
                                    <p:animEffect transition="out" filter="fade">
                                      <p:cBhvr>
                                        <p:cTn id="53" dur="500"/>
                                        <p:tgtEl>
                                          <p:spTgt spid="47"/>
                                        </p:tgtEl>
                                      </p:cBhvr>
                                    </p:animEffect>
                                    <p:set>
                                      <p:cBhvr>
                                        <p:cTn id="54" dur="1" fill="hold">
                                          <p:stCondLst>
                                            <p:cond delay="499"/>
                                          </p:stCondLst>
                                        </p:cTn>
                                        <p:tgtEl>
                                          <p:spTgt spid="47"/>
                                        </p:tgtEl>
                                        <p:attrNameLst>
                                          <p:attrName>style.visibility</p:attrName>
                                        </p:attrNameLst>
                                      </p:cBhvr>
                                      <p:to>
                                        <p:strVal val="hidden"/>
                                      </p:to>
                                    </p:set>
                                  </p:childTnLst>
                                </p:cTn>
                              </p:par>
                              <p:par>
                                <p:cTn id="55" presetID="10" presetClass="exit" presetSubtype="0" fill="hold" grpId="2" nodeType="withEffect">
                                  <p:stCondLst>
                                    <p:cond delay="0"/>
                                  </p:stCondLst>
                                  <p:iterate type="lt">
                                    <p:tmPct val="0"/>
                                  </p:iterate>
                                  <p:childTnLst>
                                    <p:animEffect transition="out" filter="fade">
                                      <p:cBhvr>
                                        <p:cTn id="56" dur="500"/>
                                        <p:tgtEl>
                                          <p:spTgt spid="21"/>
                                        </p:tgtEl>
                                      </p:cBhvr>
                                    </p:animEffect>
                                    <p:set>
                                      <p:cBhvr>
                                        <p:cTn id="57" dur="1" fill="hold">
                                          <p:stCondLst>
                                            <p:cond delay="499"/>
                                          </p:stCondLst>
                                        </p:cTn>
                                        <p:tgtEl>
                                          <p:spTgt spid="21"/>
                                        </p:tgtEl>
                                        <p:attrNameLst>
                                          <p:attrName>style.visibility</p:attrName>
                                        </p:attrNameLst>
                                      </p:cBhvr>
                                      <p:to>
                                        <p:strVal val="hidden"/>
                                      </p:to>
                                    </p:set>
                                  </p:childTnLst>
                                </p:cTn>
                              </p:par>
                              <p:par>
                                <p:cTn id="58" presetID="10"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nodeType="clickEffect">
                                  <p:stCondLst>
                                    <p:cond delay="0"/>
                                  </p:stCondLst>
                                  <p:childTnLst>
                                    <p:animMotion origin="layout" path="M 0 0 C 0.05729 0.0007 0.11476 0.00162 0.15 0 " pathEditMode="relative" ptsTypes="aA">
                                      <p:cBhvr>
                                        <p:cTn id="64" dur="2000" fill="hold"/>
                                        <p:tgtEl>
                                          <p:spTgt spid="44"/>
                                        </p:tgtEl>
                                        <p:attrNameLst>
                                          <p:attrName>ppt_x</p:attrName>
                                          <p:attrName>ppt_y</p:attrName>
                                        </p:attrNameLst>
                                      </p:cBhvr>
                                    </p:animMotion>
                                  </p:childTnLst>
                                </p:cTn>
                              </p:par>
                              <p:par>
                                <p:cTn id="65" presetID="0" presetClass="path" presetSubtype="0" accel="50000" decel="50000" fill="hold" grpId="1" nodeType="withEffect">
                                  <p:stCondLst>
                                    <p:cond delay="0"/>
                                  </p:stCondLst>
                                  <p:childTnLst>
                                    <p:animMotion origin="layout" path="M 0 0 C 0.05729 0.0007 0.11476 0.00162 0.15 0 " pathEditMode="relative" ptsTypes="aA">
                                      <p:cBhvr>
                                        <p:cTn id="66" dur="2000" fill="hold"/>
                                        <p:tgtEl>
                                          <p:spTgt spid="47"/>
                                        </p:tgtEl>
                                        <p:attrNameLst>
                                          <p:attrName>ppt_x</p:attrName>
                                          <p:attrName>ppt_y</p:attrName>
                                        </p:attrNameLst>
                                      </p:cBhvr>
                                    </p:animMotion>
                                  </p:childTnLst>
                                </p:cTn>
                              </p:par>
                              <p:par>
                                <p:cTn id="67" presetID="0" presetClass="path" presetSubtype="0" accel="50000" decel="50000" fill="hold" grpId="3" nodeType="withEffect">
                                  <p:stCondLst>
                                    <p:cond delay="0"/>
                                  </p:stCondLst>
                                  <p:iterate type="lt">
                                    <p:tmPct val="0"/>
                                  </p:iterate>
                                  <p:childTnLst>
                                    <p:animMotion origin="layout" path="M 0 0 C 0.05729 0.0007 0.11476 0.00162 0.15 0 " pathEditMode="relative" ptsTypes="aA">
                                      <p:cBhvr>
                                        <p:cTn id="68" dur="2000" fill="hold"/>
                                        <p:tgtEl>
                                          <p:spTgt spid="21"/>
                                        </p:tgtEl>
                                        <p:attrNameLst>
                                          <p:attrName>ppt_x</p:attrName>
                                          <p:attrName>ppt_y</p:attrName>
                                        </p:attrNameLst>
                                      </p:cBhvr>
                                    </p:animMotion>
                                  </p:childTnLst>
                                </p:cTn>
                              </p:par>
                              <p:par>
                                <p:cTn id="69" presetID="0" presetClass="path" presetSubtype="0" accel="50000" decel="50000" fill="hold" grpId="1" nodeType="withEffect">
                                  <p:stCondLst>
                                    <p:cond delay="0"/>
                                  </p:stCondLst>
                                  <p:childTnLst>
                                    <p:animMotion origin="layout" path="M 0 0 C 0.05729 0.0007 0.11476 0.00162 0.15 0 " pathEditMode="relative" ptsTypes="aA">
                                      <p:cBhvr>
                                        <p:cTn id="70" dur="2000" fill="hold"/>
                                        <p:tgtEl>
                                          <p:spTgt spid="26"/>
                                        </p:tgtEl>
                                        <p:attrNameLst>
                                          <p:attrName>ppt_x</p:attrName>
                                          <p:attrName>ppt_y</p:attrName>
                                        </p:attrNameLst>
                                      </p:cBhvr>
                                    </p:animMotion>
                                  </p:childTnLst>
                                </p:cTn>
                              </p:par>
                              <p:par>
                                <p:cTn id="71" presetID="0" presetClass="path" presetSubtype="0" accel="50000" decel="50000" fill="hold" nodeType="withEffect">
                                  <p:stCondLst>
                                    <p:cond delay="0"/>
                                  </p:stCondLst>
                                  <p:childTnLst>
                                    <p:animMotion origin="layout" path="M 0 0 C 0 0 -0.07222 -0.00185 -0.14444 -0.00371 " pathEditMode="relative" ptsTypes="aA">
                                      <p:cBhvr>
                                        <p:cTn id="72" dur="2000" fill="hold"/>
                                        <p:tgtEl>
                                          <p:spTgt spid="53"/>
                                        </p:tgtEl>
                                        <p:attrNameLst>
                                          <p:attrName>ppt_x</p:attrName>
                                          <p:attrName>ppt_y</p:attrName>
                                        </p:attrNameLst>
                                      </p:cBhvr>
                                    </p:animMotion>
                                  </p:childTnLst>
                                </p:cTn>
                              </p:par>
                              <p:par>
                                <p:cTn id="73" presetID="0" presetClass="path" presetSubtype="0" accel="50000" decel="50000" fill="hold" grpId="1" nodeType="withEffect">
                                  <p:stCondLst>
                                    <p:cond delay="0"/>
                                  </p:stCondLst>
                                  <p:childTnLst>
                                    <p:animMotion origin="layout" path="M 0 0 C 0 0 -0.07222 -0.00185 -0.14444 -0.00371 " pathEditMode="relative" ptsTypes="aA">
                                      <p:cBhvr>
                                        <p:cTn id="74" dur="2000" fill="hold"/>
                                        <p:tgtEl>
                                          <p:spTgt spid="54"/>
                                        </p:tgtEl>
                                        <p:attrNameLst>
                                          <p:attrName>ppt_x</p:attrName>
                                          <p:attrName>ppt_y</p:attrName>
                                        </p:attrNameLst>
                                      </p:cBhvr>
                                    </p:animMotion>
                                  </p:childTnLst>
                                </p:cTn>
                              </p:par>
                              <p:par>
                                <p:cTn id="75" presetID="0" presetClass="path" presetSubtype="0" accel="50000" decel="50000" fill="hold" grpId="2" nodeType="withEffect">
                                  <p:stCondLst>
                                    <p:cond delay="0"/>
                                  </p:stCondLst>
                                  <p:childTnLst>
                                    <p:animMotion origin="layout" path="M 0 0 C 0 0 -0.07222 -0.00185 -0.14444 -0.00371 " pathEditMode="relative" ptsTypes="aA">
                                      <p:cBhvr>
                                        <p:cTn id="76" dur="2000" fill="hold"/>
                                        <p:tgtEl>
                                          <p:spTgt spid="23"/>
                                        </p:tgtEl>
                                        <p:attrNameLst>
                                          <p:attrName>ppt_x</p:attrName>
                                          <p:attrName>ppt_y</p:attrName>
                                        </p:attrNameLst>
                                      </p:cBhvr>
                                    </p:animMotion>
                                  </p:childTnLst>
                                </p:cTn>
                              </p:par>
                              <p:par>
                                <p:cTn id="77" presetID="0" presetClass="path" presetSubtype="0" accel="50000" decel="50000" fill="hold" grpId="2" nodeType="withEffect">
                                  <p:stCondLst>
                                    <p:cond delay="0"/>
                                  </p:stCondLst>
                                  <p:childTnLst>
                                    <p:animMotion origin="layout" path="M 0 0 C 0 0 -0.07222 -0.00185 -0.14444 -0.00371 " pathEditMode="relative" ptsTypes="aA">
                                      <p:cBhvr>
                                        <p:cTn id="78" dur="2000" fill="hold"/>
                                        <p:tgtEl>
                                          <p:spTgt spid="25"/>
                                        </p:tgtEl>
                                        <p:attrNameLst>
                                          <p:attrName>ppt_x</p:attrName>
                                          <p:attrName>ppt_y</p:attrName>
                                        </p:attrNameLst>
                                      </p:cBhvr>
                                    </p:animMotion>
                                  </p:childTnLst>
                                </p:cTn>
                              </p:par>
                            </p:childTnLst>
                          </p:cTn>
                        </p:par>
                      </p:childTnLst>
                    </p:cTn>
                  </p:par>
                  <p:par>
                    <p:cTn id="79" fill="hold">
                      <p:stCondLst>
                        <p:cond delay="indefinite"/>
                      </p:stCondLst>
                      <p:childTnLst>
                        <p:par>
                          <p:cTn id="80" fill="hold">
                            <p:stCondLst>
                              <p:cond delay="0"/>
                            </p:stCondLst>
                            <p:childTnLst>
                              <p:par>
                                <p:cTn id="81" presetID="49" presetClass="entr" presetSubtype="0" decel="100000" fill="hold" grpId="0" nodeType="clickEffect">
                                  <p:stCondLst>
                                    <p:cond delay="0"/>
                                  </p:st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ppt_w</p:attrName>
                                        </p:attrNameLst>
                                      </p:cBhvr>
                                      <p:tavLst>
                                        <p:tav tm="0">
                                          <p:val>
                                            <p:fltVal val="0"/>
                                          </p:val>
                                        </p:tav>
                                        <p:tav tm="100000">
                                          <p:val>
                                            <p:strVal val="#ppt_w"/>
                                          </p:val>
                                        </p:tav>
                                      </p:tavLst>
                                    </p:anim>
                                    <p:anim calcmode="lin" valueType="num">
                                      <p:cBhvr>
                                        <p:cTn id="84" dur="500" fill="hold"/>
                                        <p:tgtEl>
                                          <p:spTgt spid="27"/>
                                        </p:tgtEl>
                                        <p:attrNameLst>
                                          <p:attrName>ppt_h</p:attrName>
                                        </p:attrNameLst>
                                      </p:cBhvr>
                                      <p:tavLst>
                                        <p:tav tm="0">
                                          <p:val>
                                            <p:fltVal val="0"/>
                                          </p:val>
                                        </p:tav>
                                        <p:tav tm="100000">
                                          <p:val>
                                            <p:strVal val="#ppt_h"/>
                                          </p:val>
                                        </p:tav>
                                      </p:tavLst>
                                    </p:anim>
                                    <p:anim calcmode="lin" valueType="num">
                                      <p:cBhvr>
                                        <p:cTn id="85" dur="500" fill="hold"/>
                                        <p:tgtEl>
                                          <p:spTgt spid="27"/>
                                        </p:tgtEl>
                                        <p:attrNameLst>
                                          <p:attrName>style.rotation</p:attrName>
                                        </p:attrNameLst>
                                      </p:cBhvr>
                                      <p:tavLst>
                                        <p:tav tm="0">
                                          <p:val>
                                            <p:fltVal val="360"/>
                                          </p:val>
                                        </p:tav>
                                        <p:tav tm="100000">
                                          <p:val>
                                            <p:fltVal val="0"/>
                                          </p:val>
                                        </p:tav>
                                      </p:tavLst>
                                    </p:anim>
                                    <p:animEffect transition="in" filter="fade">
                                      <p:cBhvr>
                                        <p:cTn id="8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4" grpId="1"/>
      <p:bldP spid="23" grpId="0"/>
      <p:bldP spid="23" grpId="1"/>
      <p:bldP spid="23" grpId="2"/>
      <p:bldP spid="47" grpId="0"/>
      <p:bldP spid="47" grpId="1"/>
      <p:bldP spid="21" grpId="1"/>
      <p:bldP spid="21" grpId="2"/>
      <p:bldP spid="21" grpId="3"/>
      <p:bldP spid="25" grpId="1"/>
      <p:bldP spid="25" grpId="2"/>
      <p:bldP spid="26" grpId="0"/>
      <p:bldP spid="26" grpId="1"/>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214422"/>
          <a:ext cx="8229600" cy="48514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s-ES" dirty="0" smtClean="0"/>
                        <a:t>Solución</a:t>
                      </a:r>
                      <a:endParaRPr lang="es-ES" dirty="0"/>
                    </a:p>
                  </a:txBody>
                  <a:tcPr/>
                </a:tc>
                <a:tc>
                  <a:txBody>
                    <a:bodyPr/>
                    <a:lstStyle/>
                    <a:p>
                      <a:r>
                        <a:rPr lang="es-ES" smtClean="0"/>
                        <a:t>Características</a:t>
                      </a:r>
                      <a:endParaRPr lang="es-ES"/>
                    </a:p>
                  </a:txBody>
                  <a:tcPr/>
                </a:tc>
                <a:tc>
                  <a:txBody>
                    <a:bodyPr/>
                    <a:lstStyle/>
                    <a:p>
                      <a:r>
                        <a:rPr lang="es-ES" smtClean="0"/>
                        <a:t>Comparativa</a:t>
                      </a:r>
                      <a:endParaRPr lang="es-ES"/>
                    </a:p>
                  </a:txBody>
                  <a:tcPr/>
                </a:tc>
              </a:tr>
              <a:tr h="370840">
                <a:tc>
                  <a:txBody>
                    <a:bodyPr/>
                    <a:lstStyle/>
                    <a:p>
                      <a:r>
                        <a:rPr lang="es-ES" smtClean="0"/>
                        <a:t>Google </a:t>
                      </a:r>
                      <a:r>
                        <a:rPr lang="es-ES" err="1" smtClean="0"/>
                        <a:t>Docs</a:t>
                      </a:r>
                      <a:endParaRPr lang="es-ES"/>
                    </a:p>
                  </a:txBody>
                  <a:tcPr/>
                </a:tc>
                <a:tc>
                  <a:txBody>
                    <a:bodyPr/>
                    <a:lstStyle/>
                    <a:p>
                      <a:r>
                        <a:rPr lang="es-ES" dirty="0" smtClean="0"/>
                        <a:t>Edición</a:t>
                      </a:r>
                      <a:r>
                        <a:rPr lang="es-ES" baseline="0" dirty="0" smtClean="0"/>
                        <a:t> de </a:t>
                      </a:r>
                      <a:r>
                        <a:rPr lang="es-ES" baseline="0" dirty="0" err="1" smtClean="0"/>
                        <a:t>docs</a:t>
                      </a:r>
                      <a:r>
                        <a:rPr lang="es-ES" baseline="0" dirty="0" smtClean="0"/>
                        <a:t> en tiempo real desde un navegador.</a:t>
                      </a:r>
                      <a:endParaRPr lang="es-ES" dirty="0"/>
                    </a:p>
                  </a:txBody>
                  <a:tcPr/>
                </a:tc>
                <a:tc>
                  <a:txBody>
                    <a:bodyPr/>
                    <a:lstStyle/>
                    <a:p>
                      <a:r>
                        <a:rPr lang="es-ES" smtClean="0"/>
                        <a:t>Solo utilizable a través</a:t>
                      </a:r>
                      <a:r>
                        <a:rPr lang="es-ES" baseline="0" smtClean="0"/>
                        <a:t> de un browser. Código fuente cerrado.</a:t>
                      </a:r>
                      <a:endParaRPr lang="es-ES"/>
                    </a:p>
                  </a:txBody>
                  <a:tcPr/>
                </a:tc>
              </a:tr>
              <a:tr h="370840">
                <a:tc>
                  <a:txBody>
                    <a:bodyPr/>
                    <a:lstStyle/>
                    <a:p>
                      <a:r>
                        <a:rPr lang="es-ES" smtClean="0"/>
                        <a:t>Google Wave</a:t>
                      </a:r>
                      <a:endParaRPr lang="es-ES"/>
                    </a:p>
                  </a:txBody>
                  <a:tcPr/>
                </a:tc>
                <a:tc>
                  <a:txBody>
                    <a:bodyPr/>
                    <a:lstStyle/>
                    <a:p>
                      <a:r>
                        <a:rPr lang="es-ES" smtClean="0"/>
                        <a:t>Comunicación</a:t>
                      </a:r>
                      <a:r>
                        <a:rPr lang="es-ES" baseline="0" smtClean="0"/>
                        <a:t> y colaboración en tiempo real.</a:t>
                      </a:r>
                      <a:endParaRPr lang="es-ES"/>
                    </a:p>
                  </a:txBody>
                  <a:tcPr/>
                </a:tc>
                <a:tc>
                  <a:txBody>
                    <a:bodyPr/>
                    <a:lstStyle/>
                    <a:p>
                      <a:r>
                        <a:rPr lang="es-ES" smtClean="0"/>
                        <a:t>Ídem</a:t>
                      </a:r>
                      <a:r>
                        <a:rPr lang="es-ES" baseline="0" smtClean="0"/>
                        <a:t> Google </a:t>
                      </a:r>
                      <a:r>
                        <a:rPr lang="es-ES" baseline="0" err="1" smtClean="0"/>
                        <a:t>Docs</a:t>
                      </a:r>
                      <a:r>
                        <a:rPr lang="es-ES" baseline="0" smtClean="0"/>
                        <a:t>. El proyecto ha sido abandonado.</a:t>
                      </a:r>
                      <a:endParaRPr lang="es-ES"/>
                    </a:p>
                  </a:txBody>
                  <a:tcPr/>
                </a:tc>
              </a:tr>
              <a:tr h="370840">
                <a:tc>
                  <a:txBody>
                    <a:bodyPr/>
                    <a:lstStyle/>
                    <a:p>
                      <a:r>
                        <a:rPr lang="es-ES" smtClean="0"/>
                        <a:t>COLA (ECF)</a:t>
                      </a:r>
                      <a:endParaRPr lang="es-ES"/>
                    </a:p>
                  </a:txBody>
                  <a:tcPr/>
                </a:tc>
                <a:tc>
                  <a:txBody>
                    <a:bodyPr/>
                    <a:lstStyle/>
                    <a:p>
                      <a:r>
                        <a:rPr lang="es-ES" smtClean="0"/>
                        <a:t>Integración</a:t>
                      </a:r>
                      <a:r>
                        <a:rPr lang="es-ES" baseline="0" smtClean="0"/>
                        <a:t> con Eclipse para colaboración en tiempo real de código fuente.</a:t>
                      </a:r>
                      <a:endParaRPr lang="es-ES"/>
                    </a:p>
                  </a:txBody>
                  <a:tcPr/>
                </a:tc>
                <a:tc>
                  <a:txBody>
                    <a:bodyPr/>
                    <a:lstStyle/>
                    <a:p>
                      <a:r>
                        <a:rPr lang="es-ES" dirty="0" smtClean="0"/>
                        <a:t>Máximo</a:t>
                      </a:r>
                      <a:r>
                        <a:rPr lang="es-ES" baseline="0" dirty="0" smtClean="0"/>
                        <a:t> dos usuarios en una sesión de edición. Depende del proyecto ECF.</a:t>
                      </a:r>
                      <a:endParaRPr lang="es-ES" dirty="0"/>
                    </a:p>
                  </a:txBody>
                  <a:tcPr/>
                </a:tc>
              </a:tr>
              <a:tr h="370840">
                <a:tc>
                  <a:txBody>
                    <a:bodyPr/>
                    <a:lstStyle/>
                    <a:p>
                      <a:r>
                        <a:rPr lang="es-ES" err="1" smtClean="0"/>
                        <a:t>BeWeeVee</a:t>
                      </a:r>
                      <a:endParaRPr lang="es-ES"/>
                    </a:p>
                  </a:txBody>
                  <a:tcPr/>
                </a:tc>
                <a:tc>
                  <a:txBody>
                    <a:bodyPr/>
                    <a:lstStyle/>
                    <a:p>
                      <a:r>
                        <a:rPr lang="es-ES" dirty="0" smtClean="0"/>
                        <a:t>Framework</a:t>
                      </a:r>
                      <a:r>
                        <a:rPr lang="es-ES" baseline="0" dirty="0" smtClean="0"/>
                        <a:t> para integración de funcionalidad de colaboración en tiempo real para .NET.</a:t>
                      </a:r>
                      <a:endParaRPr lang="es-ES" dirty="0"/>
                    </a:p>
                  </a:txBody>
                  <a:tcPr/>
                </a:tc>
                <a:tc>
                  <a:txBody>
                    <a:bodyPr/>
                    <a:lstStyle/>
                    <a:p>
                      <a:r>
                        <a:rPr lang="es-ES" dirty="0" smtClean="0"/>
                        <a:t>Código</a:t>
                      </a:r>
                      <a:r>
                        <a:rPr lang="es-ES" baseline="0" dirty="0" smtClean="0"/>
                        <a:t> fuente cerrado. Está desarrollado sólo para la plataforma .NET.</a:t>
                      </a:r>
                      <a:endParaRPr lang="es-ES" dirty="0"/>
                    </a:p>
                  </a:txBody>
                  <a:tcPr/>
                </a:tc>
              </a:tr>
            </a:tbl>
          </a:graphicData>
        </a:graphic>
      </p:graphicFrame>
      <p:sp>
        <p:nvSpPr>
          <p:cNvPr id="2" name="1 Título"/>
          <p:cNvSpPr>
            <a:spLocks noGrp="1"/>
          </p:cNvSpPr>
          <p:nvPr>
            <p:ph type="title"/>
          </p:nvPr>
        </p:nvSpPr>
        <p:spPr/>
        <p:txBody>
          <a:bodyPr/>
          <a:lstStyle/>
          <a:p>
            <a:r>
              <a:rPr lang="es-ES" dirty="0" smtClean="0"/>
              <a:t>Soluciones existentes</a:t>
            </a:r>
            <a:endParaRPr lang="es-ES" dirty="0"/>
          </a:p>
        </p:txBody>
      </p:sp>
      <p:pic>
        <p:nvPicPr>
          <p:cNvPr id="5" name="4 Imagen" descr="googledocs.bmp"/>
          <p:cNvPicPr>
            <a:picLocks noChangeAspect="1"/>
          </p:cNvPicPr>
          <p:nvPr/>
        </p:nvPicPr>
        <p:blipFill>
          <a:blip r:embed="rId2"/>
          <a:stretch>
            <a:fillRect/>
          </a:stretch>
        </p:blipFill>
        <p:spPr>
          <a:xfrm>
            <a:off x="2143108" y="1643050"/>
            <a:ext cx="942975" cy="895350"/>
          </a:xfrm>
          <a:prstGeom prst="rect">
            <a:avLst/>
          </a:prstGeom>
          <a:ln>
            <a:noFill/>
          </a:ln>
        </p:spPr>
      </p:pic>
      <p:pic>
        <p:nvPicPr>
          <p:cNvPr id="6" name="5 Imagen" descr="googlewave.bmp"/>
          <p:cNvPicPr>
            <a:picLocks noChangeAspect="1"/>
          </p:cNvPicPr>
          <p:nvPr/>
        </p:nvPicPr>
        <p:blipFill>
          <a:blip r:embed="rId3"/>
          <a:stretch>
            <a:fillRect/>
          </a:stretch>
        </p:blipFill>
        <p:spPr>
          <a:xfrm>
            <a:off x="2143108" y="2500306"/>
            <a:ext cx="914400" cy="895350"/>
          </a:xfrm>
          <a:prstGeom prst="rect">
            <a:avLst/>
          </a:prstGeom>
        </p:spPr>
      </p:pic>
      <p:pic>
        <p:nvPicPr>
          <p:cNvPr id="7" name="6 Imagen" descr="beweevee.jpg"/>
          <p:cNvPicPr>
            <a:picLocks noChangeAspect="1"/>
          </p:cNvPicPr>
          <p:nvPr/>
        </p:nvPicPr>
        <p:blipFill>
          <a:blip r:embed="rId4"/>
          <a:stretch>
            <a:fillRect/>
          </a:stretch>
        </p:blipFill>
        <p:spPr>
          <a:xfrm>
            <a:off x="785786" y="5072074"/>
            <a:ext cx="1428760" cy="727859"/>
          </a:xfrm>
          <a:prstGeom prst="rect">
            <a:avLst/>
          </a:prstGeom>
        </p:spPr>
      </p:pic>
      <p:pic>
        <p:nvPicPr>
          <p:cNvPr id="8" name="Picture 7" descr="analisis-chartista.jpg"/>
          <p:cNvPicPr>
            <a:picLocks noChangeAspect="1"/>
          </p:cNvPicPr>
          <p:nvPr/>
        </p:nvPicPr>
        <p:blipFill>
          <a:blip r:embed="rId5" cstate="print"/>
          <a:stretch>
            <a:fillRect/>
          </a:stretch>
        </p:blipFill>
        <p:spPr>
          <a:xfrm>
            <a:off x="7546996" y="315890"/>
            <a:ext cx="1143008" cy="76200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smtClean="0"/>
              <a:t>Para sincronizar el documento entre cada ubicación se hace uso del algoritmo “Júpiter”.</a:t>
            </a:r>
          </a:p>
          <a:p>
            <a:r>
              <a:rPr lang="es-ES" dirty="0" smtClean="0"/>
              <a:t>El algoritmo utiliza mensajes y operaciones:</a:t>
            </a:r>
          </a:p>
          <a:p>
            <a:pPr lvl="1"/>
            <a:r>
              <a:rPr lang="es-ES" dirty="0" smtClean="0"/>
              <a:t>Una operación modifica el estado de un documento.</a:t>
            </a:r>
          </a:p>
          <a:p>
            <a:pPr lvl="1"/>
            <a:r>
              <a:rPr lang="es-ES" dirty="0" smtClean="0"/>
              <a:t>Un mensaje contiene una operación e información de sincronismo.</a:t>
            </a:r>
          </a:p>
          <a:p>
            <a:r>
              <a:rPr lang="es-ES" dirty="0" smtClean="0"/>
              <a:t>Al modificar un documento localmente se envían mensajes a las demás ubicaciones.</a:t>
            </a:r>
          </a:p>
          <a:p>
            <a:r>
              <a:rPr lang="es-ES" dirty="0" smtClean="0"/>
              <a:t>Al recibir un mensaje remoto se transforma la operación y se la aplica localmente.</a:t>
            </a:r>
          </a:p>
        </p:txBody>
      </p:sp>
      <p:sp>
        <p:nvSpPr>
          <p:cNvPr id="2" name="1 Título"/>
          <p:cNvSpPr>
            <a:spLocks noGrp="1"/>
          </p:cNvSpPr>
          <p:nvPr>
            <p:ph type="title"/>
          </p:nvPr>
        </p:nvSpPr>
        <p:spPr/>
        <p:txBody>
          <a:bodyPr/>
          <a:lstStyle/>
          <a:p>
            <a:r>
              <a:rPr lang="es-ES" dirty="0" smtClean="0"/>
              <a:t>Búsqueda de la solución (I)</a:t>
            </a:r>
            <a:endParaRPr lang="es-ES" dirty="0"/>
          </a:p>
        </p:txBody>
      </p:sp>
      <p:pic>
        <p:nvPicPr>
          <p:cNvPr id="4" name="Picture 3" descr="lupa.jpg"/>
          <p:cNvPicPr>
            <a:picLocks noChangeAspect="1"/>
          </p:cNvPicPr>
          <p:nvPr/>
        </p:nvPicPr>
        <p:blipFill>
          <a:blip r:embed="rId2" cstate="print"/>
          <a:stretch>
            <a:fillRect/>
          </a:stretch>
        </p:blipFill>
        <p:spPr>
          <a:xfrm>
            <a:off x="7656534" y="257152"/>
            <a:ext cx="1192485" cy="89534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9"/>
            <a:ext cx="8229600" cy="2304862"/>
          </a:xfrm>
        </p:spPr>
        <p:txBody>
          <a:bodyPr>
            <a:noAutofit/>
          </a:bodyPr>
          <a:lstStyle/>
          <a:p>
            <a:r>
              <a:rPr lang="es-ES" dirty="0" smtClean="0"/>
              <a:t>Originalmente se implementaron operaciones borrar e insertar de más de un </a:t>
            </a:r>
            <a:r>
              <a:rPr lang="es-ES" dirty="0" err="1" smtClean="0"/>
              <a:t>caracter</a:t>
            </a:r>
            <a:r>
              <a:rPr lang="es-ES" dirty="0" smtClean="0"/>
              <a:t>.</a:t>
            </a:r>
          </a:p>
          <a:p>
            <a:r>
              <a:rPr lang="es-ES" dirty="0" smtClean="0"/>
              <a:t>Finalmente, se implementó la solución propuesta en el </a:t>
            </a:r>
            <a:r>
              <a:rPr lang="es-ES" dirty="0" err="1" smtClean="0"/>
              <a:t>paper</a:t>
            </a:r>
            <a:r>
              <a:rPr lang="es-ES" dirty="0" smtClean="0"/>
              <a:t> utilizado* haciendo uso de operaciones borrar e insertar de un </a:t>
            </a:r>
            <a:r>
              <a:rPr lang="es-ES" dirty="0" err="1" smtClean="0"/>
              <a:t>caracter</a:t>
            </a:r>
            <a:r>
              <a:rPr lang="es-ES" dirty="0" smtClean="0"/>
              <a:t> de longitud.</a:t>
            </a:r>
          </a:p>
          <a:p>
            <a:endParaRPr lang="es-ES" dirty="0" smtClean="0"/>
          </a:p>
          <a:p>
            <a:endParaRPr lang="es-ES" dirty="0" smtClean="0"/>
          </a:p>
          <a:p>
            <a:endParaRPr lang="es-ES" dirty="0" smtClean="0"/>
          </a:p>
          <a:p>
            <a:pPr>
              <a:buNone/>
            </a:pPr>
            <a:r>
              <a:rPr lang="es-ES" sz="1800" dirty="0" smtClean="0"/>
              <a:t>* </a:t>
            </a:r>
            <a:r>
              <a:rPr lang="en-US" sz="1800" dirty="0" smtClean="0"/>
              <a:t>Achieving Convergence With Operational Transformation in Distributed Groupware Systems</a:t>
            </a:r>
            <a:r>
              <a:rPr lang="es-ES" sz="1800" dirty="0" smtClean="0"/>
              <a:t>.</a:t>
            </a:r>
            <a:endParaRPr lang="en-US" sz="1800" dirty="0" smtClean="0"/>
          </a:p>
        </p:txBody>
      </p:sp>
      <p:sp>
        <p:nvSpPr>
          <p:cNvPr id="2" name="1 Título"/>
          <p:cNvSpPr>
            <a:spLocks noGrp="1"/>
          </p:cNvSpPr>
          <p:nvPr>
            <p:ph type="title"/>
          </p:nvPr>
        </p:nvSpPr>
        <p:spPr/>
        <p:txBody>
          <a:bodyPr/>
          <a:lstStyle/>
          <a:p>
            <a:r>
              <a:rPr lang="es-ES" dirty="0" smtClean="0"/>
              <a:t>Búsqueda de la solución (II)</a:t>
            </a:r>
            <a:endParaRPr lang="es-ES" dirty="0"/>
          </a:p>
        </p:txBody>
      </p:sp>
      <p:pic>
        <p:nvPicPr>
          <p:cNvPr id="6" name="Picture 5" descr="lupa.jpg"/>
          <p:cNvPicPr>
            <a:picLocks noChangeAspect="1"/>
          </p:cNvPicPr>
          <p:nvPr/>
        </p:nvPicPr>
        <p:blipFill>
          <a:blip r:embed="rId2" cstate="print"/>
          <a:stretch>
            <a:fillRect/>
          </a:stretch>
        </p:blipFill>
        <p:spPr>
          <a:xfrm>
            <a:off x="7656534" y="257152"/>
            <a:ext cx="1192485" cy="895341"/>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642</TotalTime>
  <Words>1078</Words>
  <Application>Microsoft Office PowerPoint</Application>
  <PresentationFormat>Presentación en pantalla (4:3)</PresentationFormat>
  <Paragraphs>147</Paragraphs>
  <Slides>19</Slides>
  <Notes>4</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Concourse</vt:lpstr>
      <vt:lpstr>Editor Paralelo</vt:lpstr>
      <vt:lpstr>Agenda</vt:lpstr>
      <vt:lpstr>Motivación</vt:lpstr>
      <vt:lpstr>Escenario</vt:lpstr>
      <vt:lpstr>Problemas a Resolver</vt:lpstr>
      <vt:lpstr>Ejemplo</vt:lpstr>
      <vt:lpstr>Soluciones existentes</vt:lpstr>
      <vt:lpstr>Búsqueda de la solución (I)</vt:lpstr>
      <vt:lpstr>Búsqueda de la solución (II)</vt:lpstr>
      <vt:lpstr>Ejemplo utilizando sincronizadores</vt:lpstr>
      <vt:lpstr>Arquitectura de la solución</vt:lpstr>
      <vt:lpstr>Tecnologías y herramientas utilizadas</vt:lpstr>
      <vt:lpstr>Características de Scala</vt:lpstr>
      <vt:lpstr>Metodología de desarrollo</vt:lpstr>
      <vt:lpstr>¡Demostración en vivo!</vt:lpstr>
      <vt:lpstr>Posibles mejoras a implementar</vt:lpstr>
      <vt:lpstr>Conclusiones</vt:lpstr>
      <vt:lpstr>Preguntas?</vt:lpstr>
      <vt:lpstr>Muchas Gracias</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Editor</dc:title>
  <dc:creator>Usuario</dc:creator>
  <cp:lastModifiedBy>Usuario</cp:lastModifiedBy>
  <cp:revision>211</cp:revision>
  <dcterms:created xsi:type="dcterms:W3CDTF">2010-12-05T02:40:46Z</dcterms:created>
  <dcterms:modified xsi:type="dcterms:W3CDTF">2010-12-19T20:11:28Z</dcterms:modified>
</cp:coreProperties>
</file>