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663" autoAdjust="0"/>
  </p:normalViewPr>
  <p:slideViewPr>
    <p:cSldViewPr>
      <p:cViewPr>
        <p:scale>
          <a:sx n="66" d="100"/>
          <a:sy n="66" d="100"/>
        </p:scale>
        <p:origin x="-1506"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19/12/2010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err="1" smtClean="0"/>
              <a:t>becho</a:t>
            </a:r>
            <a:r>
              <a:rPr lang="es-ES" baseline="0" dirty="0" smtClean="0"/>
              <a:t> y lea.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ParalellEditor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dirty="0" err="1" smtClean="0"/>
              <a:t>Vovemo</a:t>
            </a:r>
            <a:r>
              <a:rPr lang="es-ES" baseline="0" dirty="0" err="1" smtClean="0"/>
              <a:t>s</a:t>
            </a:r>
            <a:r>
              <a:rPr lang="es-ES" baseline="0" dirty="0" smtClean="0"/>
              <a:t> a analizar el ejemplo de la animación anterior pero mostrando como la inclusión del algoritmo de sincronización funciona para lograr la convergencia.</a:t>
            </a:r>
          </a:p>
          <a:p>
            <a:pPr>
              <a:buFont typeface="Arial" pitchFamily="34" charset="0"/>
              <a:buChar char="•"/>
            </a:pPr>
            <a:r>
              <a:rPr lang="es-ES" baseline="0" dirty="0" smtClean="0"/>
              <a:t>Se ha agregado un dibujo (circulo) que representa el sincronizador presente en cada ubicación. Éste será el encargado de transformar las operaciones recibidas antes de aplicarlas a la copia local del documento.</a:t>
            </a:r>
          </a:p>
          <a:p>
            <a:pPr>
              <a:buFont typeface="Arial" pitchFamily="34" charset="0"/>
              <a:buChar char="•"/>
            </a:pPr>
            <a:endParaRPr lang="es-ES" baseline="0" dirty="0" smtClean="0"/>
          </a:p>
          <a:p>
            <a:pPr marL="228600" indent="-228600">
              <a:buFont typeface="+mj-lt"/>
              <a:buAutoNum type="arabicPeriod"/>
            </a:pPr>
            <a:r>
              <a:rPr lang="es-AR" baseline="0" dirty="0" smtClean="0"/>
              <a:t>Supongamos nuevamente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Antes de ser enviado a la otra parte, el mensaje debe pasar por el sincronizador local. Éste registra la operación que se aplicó localmente. La información registrada será utilizada luego para poder transformar mensajes remotos.</a:t>
            </a:r>
          </a:p>
          <a:p>
            <a:pPr marL="228600" indent="-228600">
              <a:buFont typeface="+mj-lt"/>
              <a:buAutoNum type="arabicPeriod"/>
            </a:pPr>
            <a:r>
              <a:rPr lang="es-AR" baseline="0" dirty="0" smtClean="0"/>
              <a:t>Una vez que paso el sincronizador, 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 El mismo debe pasar por el sincronizador local y luego se envía a la otra parte.</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sin embargo, no los aplica directamente como en el caso anterior.</a:t>
            </a:r>
          </a:p>
          <a:p>
            <a:pPr marL="228600" indent="-228600">
              <a:buFont typeface="+mj-lt"/>
              <a:buAutoNum type="arabicPeriod"/>
            </a:pPr>
            <a:r>
              <a:rPr lang="es-AR" baseline="0" dirty="0" smtClean="0"/>
              <a:t> Antes de poder aplicar la operación recibida, la misma debe ser transformada por el sincronizador.</a:t>
            </a:r>
          </a:p>
          <a:p>
            <a:pPr marL="228600" indent="-228600">
              <a:buFont typeface="+mj-lt"/>
              <a:buAutoNum type="arabicPeriod"/>
            </a:pPr>
            <a:r>
              <a:rPr lang="es-AR" baseline="0" dirty="0" smtClean="0"/>
              <a:t> Una vez transformada, se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el mensaje con los cambios originados por el usuario 2 arriba a la ubicación del usuario 1.</a:t>
            </a:r>
          </a:p>
          <a:p>
            <a:pPr marL="228600" indent="-228600">
              <a:buFont typeface="+mj-lt"/>
              <a:buAutoNum type="arabicPeriod"/>
            </a:pPr>
            <a:r>
              <a:rPr lang="es-AR" baseline="0" dirty="0" smtClean="0"/>
              <a:t> Éste también analiza el mensaje, transforma la operación recibida utilizando el sincronizador  y aplica la operación transformada a su copia local del documento. Éste proceso lleva el estado de su copia a “</a:t>
            </a:r>
            <a:r>
              <a:rPr lang="es-AR" baseline="0" dirty="0" err="1" smtClean="0"/>
              <a:t>chla</a:t>
            </a:r>
            <a:r>
              <a:rPr lang="es-AR" baseline="0" dirty="0" smtClean="0"/>
              <a:t>”.</a:t>
            </a:r>
          </a:p>
          <a:p>
            <a:pPr marL="228600" indent="-228600">
              <a:buFont typeface="+mj-lt"/>
              <a:buAutoNum type="arabicPeriod"/>
            </a:pPr>
            <a:r>
              <a:rPr lang="es-AR" baseline="0" dirty="0" smtClean="0"/>
              <a:t>15. Al finalizar la edición, podemos ver que ambas copias poseen el mismo estado, es decir, se ha logrado la convergencia.</a:t>
            </a:r>
          </a:p>
          <a:p>
            <a:pPr marL="228600" indent="-228600">
              <a:buFont typeface="+mj-lt"/>
              <a:buAutoNum type="arabicPeriod"/>
            </a:pP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a:t>
            </a:r>
            <a:r>
              <a:rPr lang="en-US" baseline="0" dirty="0" smtClean="0"/>
              <a:t> 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configurable.</a:t>
            </a:r>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3 partes:</a:t>
            </a:r>
          </a:p>
          <a:p>
            <a:pPr>
              <a:buFont typeface="Arial" pitchFamily="34" charset="0"/>
              <a:buChar char="•"/>
            </a:pPr>
            <a:r>
              <a:rPr lang="es-ES" baseline="0" dirty="0" smtClean="0"/>
              <a:t> La primera realiza una introducción al tema, para poner en contexto a aquellos que no están familiarizados con los sistemas colaborativos de tiempo real.</a:t>
            </a:r>
          </a:p>
          <a:p>
            <a:pPr>
              <a:buFont typeface="Arial" pitchFamily="34" charset="0"/>
              <a:buNone/>
            </a:pPr>
            <a:r>
              <a:rPr lang="es-ES" baseline="0" dirty="0" smtClean="0"/>
              <a:t> 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o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s-AR" dirty="0" smtClean="0"/>
              <a:t>Frecuentemente</a:t>
            </a:r>
            <a:r>
              <a:rPr lang="es-AR" baseline="0" dirty="0" smtClean="0"/>
              <a:t> al enfrentarse con tareas en las cuales es necesario trabajar en forma grupal surge el inconveniente de que los integrantes del ET están distribuidos geográficamente. Un escenario muy común es la necesidad de desarrollar un trabajo práctico para la facultad. En este tipo de trabajos generalmente se realiza una división de tareas, que luego de ser resueltas por cada integrante requieren un cierto </a:t>
            </a:r>
            <a:r>
              <a:rPr lang="es-AR" baseline="0" dirty="0" err="1" smtClean="0"/>
              <a:t>feedback</a:t>
            </a:r>
            <a:r>
              <a:rPr lang="es-AR" baseline="0" dirty="0" smtClean="0"/>
              <a:t>.</a:t>
            </a:r>
          </a:p>
          <a:p>
            <a:pPr>
              <a:buFont typeface="Arial" pitchFamily="34" charset="0"/>
              <a:buChar char="•"/>
            </a:pPr>
            <a:r>
              <a:rPr lang="es-AR" baseline="0" dirty="0" smtClean="0"/>
              <a:t>En estas situaciones se necesitan </a:t>
            </a:r>
            <a:r>
              <a:rPr lang="es-ES" dirty="0" smtClean="0"/>
              <a:t>herramientas que ayuden a simplificar este proceso</a:t>
            </a:r>
            <a:r>
              <a:rPr lang="es-ES" baseline="0" dirty="0" smtClean="0"/>
              <a:t> y que ayude a que </a:t>
            </a:r>
            <a:r>
              <a:rPr lang="es-ES" dirty="0" smtClean="0"/>
              <a:t>los tiempos de coordinación e interacción entre</a:t>
            </a:r>
            <a:r>
              <a:rPr lang="es-ES" baseline="0" dirty="0" smtClean="0"/>
              <a:t> </a:t>
            </a:r>
            <a:r>
              <a:rPr lang="es-ES" dirty="0" smtClean="0"/>
              <a:t>los integrantes del grupo de trabajo sean bajos.</a:t>
            </a:r>
            <a:endParaRPr lang="es-AR" dirty="0" smtClean="0"/>
          </a:p>
          <a:p>
            <a:pPr>
              <a:buFont typeface="Arial" pitchFamily="34" charset="0"/>
              <a:buChar char="•"/>
            </a:pPr>
            <a:r>
              <a:rPr lang="es-AR" dirty="0" smtClean="0"/>
              <a:t>Personalmente,</a:t>
            </a:r>
            <a:r>
              <a:rPr lang="es-AR" baseline="0" dirty="0" smtClean="0"/>
              <a:t> en los casos en los que se nos presento la necesidad de utilizar herramienta para el desarrollo de un TP en las condiciones que se explicaron anteriormente, las que estaban disponibles no fueron o resultaron satisfactorias por diversos motivos.</a:t>
            </a:r>
            <a:endParaRPr lang="es-ES"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además 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 Este problema de sincronización es el principal obstáculo a resolver.</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Aquí</a:t>
            </a:r>
            <a:r>
              <a:rPr lang="es-AR" baseline="0" dirty="0" smtClean="0"/>
              <a:t> se presenta un cuadro que muestra las soluciones existentes para los problemas planteados que se analizaron antes de iniciar el proyecto.</a:t>
            </a:r>
          </a:p>
          <a:p>
            <a:pPr>
              <a:buFont typeface="Arial" pitchFamily="34" charset="0"/>
              <a:buChar char="•"/>
            </a:pPr>
            <a:r>
              <a:rPr lang="es-AR" baseline="0" dirty="0" smtClean="0"/>
              <a:t>Tanto Google </a:t>
            </a:r>
            <a:r>
              <a:rPr lang="es-AR" baseline="0" dirty="0" err="1" smtClean="0"/>
              <a:t>Docs</a:t>
            </a:r>
            <a:r>
              <a:rPr lang="es-AR" baseline="0" dirty="0" smtClean="0"/>
              <a:t> como Wave son herramientas que sirven para editar archivos simultáneamente, pero su principal desventaja consiste en que solo funciona sobre un </a:t>
            </a:r>
            <a:r>
              <a:rPr lang="es-AR" baseline="0" dirty="0" err="1" smtClean="0"/>
              <a:t>navegardor</a:t>
            </a:r>
            <a:r>
              <a:rPr lang="es-AR" baseline="0" dirty="0" smtClean="0"/>
              <a:t>. En el caso de Google Wave es importante notar que se ha abandonado su desarrollo.</a:t>
            </a:r>
          </a:p>
          <a:p>
            <a:pPr>
              <a:buFont typeface="Arial" pitchFamily="34" charset="0"/>
              <a:buChar char="•"/>
            </a:pPr>
            <a:r>
              <a:rPr lang="es-AR" baseline="0" dirty="0" smtClean="0"/>
              <a:t> COLA es un </a:t>
            </a:r>
            <a:r>
              <a:rPr lang="es-AR" baseline="0" dirty="0" err="1" smtClean="0"/>
              <a:t>plugin</a:t>
            </a:r>
            <a:r>
              <a:rPr lang="es-AR" baseline="0" dirty="0" smtClean="0"/>
              <a:t> o agregado para el entorno de desarrollo integrado (IDE) Eclipse, que agrega funcionalidad para editar archivos en tiempo real, pero limitando la cantidad de usuarios a dos. Su dependencia con ECF (eclipse </a:t>
            </a:r>
            <a:r>
              <a:rPr lang="es-AR" baseline="0" dirty="0" err="1" smtClean="0"/>
              <a:t>communication</a:t>
            </a:r>
            <a:r>
              <a:rPr lang="es-AR" baseline="0" dirty="0" smtClean="0"/>
              <a:t> </a:t>
            </a:r>
            <a:r>
              <a:rPr lang="es-AR" baseline="0" dirty="0" err="1" smtClean="0"/>
              <a:t>framework</a:t>
            </a:r>
            <a:r>
              <a:rPr lang="es-AR" baseline="0" dirty="0" smtClean="0"/>
              <a:t>) hace que sea difícil incorporarlo a otros productos.</a:t>
            </a:r>
          </a:p>
          <a:p>
            <a:pPr>
              <a:buFont typeface="Arial" pitchFamily="34" charset="0"/>
              <a:buChar char="•"/>
            </a:pPr>
            <a:r>
              <a:rPr lang="es-AR" baseline="0" dirty="0" smtClean="0"/>
              <a:t> Por último, </a:t>
            </a:r>
            <a:r>
              <a:rPr lang="es-AR" baseline="0" dirty="0" err="1" smtClean="0"/>
              <a:t>beweevee</a:t>
            </a:r>
            <a:r>
              <a:rPr lang="es-AR" baseline="0" dirty="0" smtClean="0"/>
              <a:t> es una solución para la plataforma </a:t>
            </a:r>
            <a:r>
              <a:rPr lang="es-AR" baseline="0" dirty="0" err="1" smtClean="0"/>
              <a:t>.Net</a:t>
            </a:r>
            <a:r>
              <a:rPr lang="es-AR" baseline="0" dirty="0" smtClean="0"/>
              <a:t> y además el código fuente es cerrado. Esto restringe los ámbitos en los cuales puede ser integrado y requiere recursos para comprar una licencia.</a:t>
            </a:r>
          </a:p>
          <a:p>
            <a:pPr>
              <a:buFont typeface="Arial" pitchFamily="34" charset="0"/>
              <a:buChar char="•"/>
            </a:pPr>
            <a:r>
              <a:rPr lang="es-AR" baseline="0" dirty="0" smtClean="0"/>
              <a:t>Nuestra solución apunta a resolver los problemas planteados cubriendo además las desventajas o puntos débiles expuestos por las soluciones existentes, principalmente se busca un software open </a:t>
            </a:r>
            <a:r>
              <a:rPr lang="es-AR" baseline="0" dirty="0" err="1" smtClean="0"/>
              <a:t>source</a:t>
            </a:r>
            <a:r>
              <a:rPr lang="es-AR" baseline="0" dirty="0" smtClean="0"/>
              <a:t>, multiusuario, integrable en productos de 3° y sobre la plataforma Java.</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Durante la etapa</a:t>
            </a:r>
            <a:r>
              <a:rPr lang="es-AR" baseline="0" dirty="0" smtClean="0"/>
              <a:t> de concepción del proyecto se realizó una investigación respecto a la solución del problema de la sincronización de documentos en ambientes distribuidos. Como resultado se analizaron distintos </a:t>
            </a:r>
            <a:r>
              <a:rPr lang="es-AR" baseline="0" dirty="0" err="1" smtClean="0"/>
              <a:t>papers</a:t>
            </a:r>
            <a:r>
              <a:rPr lang="es-AR" baseline="0" dirty="0" smtClean="0"/>
              <a:t> entre los que se propone el algoritmo Júpiter como la opción más viable.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  Se eligió este algoritmo para la implementación de la solución.</a:t>
            </a:r>
          </a:p>
          <a:p>
            <a:pPr>
              <a:buFont typeface="Arial" pitchFamily="34" charset="0"/>
              <a:buChar char="•"/>
            </a:pPr>
            <a:r>
              <a:rPr lang="es-AR" baseline="0" dirty="0" smtClean="0"/>
              <a:t>Es importante notar que no exige que el modelo de documento que se edita sea de texto, podría ser de cualquier otro tipo como un archivo </a:t>
            </a:r>
            <a:r>
              <a:rPr lang="es-AR" baseline="0" dirty="0" err="1" smtClean="0"/>
              <a:t>cad</a:t>
            </a:r>
            <a:r>
              <a:rPr lang="es-AR" baseline="0" dirty="0" smtClean="0"/>
              <a:t> o un área de dibujo por ej.</a:t>
            </a:r>
          </a:p>
          <a:p>
            <a:pPr>
              <a:buFont typeface="Arial" pitchFamily="34" charset="0"/>
              <a:buChar char="•"/>
            </a:pPr>
            <a:r>
              <a:rPr lang="es-AR" baseline="0" dirty="0" smtClean="0"/>
              <a:t>Utiliza  mensajes y operaciones.</a:t>
            </a:r>
          </a:p>
          <a:p>
            <a:pPr>
              <a:buFont typeface="Arial" pitchFamily="34" charset="0"/>
              <a:buChar char="•"/>
            </a:pPr>
            <a:r>
              <a:rPr lang="es-AR" baseline="0" dirty="0" smtClean="0"/>
              <a:t>Operación: es una acción que modifica el estado del documento que se está editando, puede ser por </a:t>
            </a:r>
            <a:r>
              <a:rPr lang="es-AR" baseline="0" dirty="0" err="1" smtClean="0"/>
              <a:t>ej</a:t>
            </a:r>
            <a:r>
              <a:rPr lang="es-AR" baseline="0" dirty="0" smtClean="0"/>
              <a:t>, la inserción o borrado de un carácter en el caso de este trabajo.</a:t>
            </a:r>
          </a:p>
          <a:p>
            <a:pPr>
              <a:buFont typeface="Arial" pitchFamily="34" charset="0"/>
              <a:buChar char="•"/>
            </a:pPr>
            <a:r>
              <a:rPr lang="es-AR" baseline="0" dirty="0" smtClean="0"/>
              <a:t>Mensaje: es la notificación que se envía a cada una de las partes que se encuentran editando el modelo de documento. Contiene información necesaria para el proceso de sincronización (</a:t>
            </a:r>
            <a:r>
              <a:rPr lang="es-AR" baseline="0" dirty="0" err="1" smtClean="0"/>
              <a:t>ej</a:t>
            </a:r>
            <a:r>
              <a:rPr lang="es-AR" baseline="0" dirty="0" smtClean="0"/>
              <a:t>: autor, estado del </a:t>
            </a:r>
            <a:r>
              <a:rPr lang="es-AR" baseline="0" dirty="0" err="1" smtClean="0"/>
              <a:t>doc</a:t>
            </a:r>
            <a:r>
              <a:rPr lang="es-AR" baseline="0" dirty="0" smtClean="0"/>
              <a:t>, etc.) además de la operación que se realizó</a:t>
            </a:r>
            <a:r>
              <a:rPr lang="es-AR" baseline="0" dirty="0" smtClean="0"/>
              <a:t>.</a:t>
            </a:r>
          </a:p>
          <a:p>
            <a:pPr>
              <a:buFont typeface="Arial" pitchFamily="34" charset="0"/>
              <a:buChar char="•"/>
            </a:pPr>
            <a:r>
              <a:rPr lang="es-AR" baseline="0" dirty="0" smtClean="0"/>
              <a:t>El circuito básico del algoritmo es el siguiente:</a:t>
            </a:r>
            <a:endParaRPr lang="es-AR" baseline="0" dirty="0" smtClean="0"/>
          </a:p>
          <a:p>
            <a:pPr>
              <a:buFont typeface="Arial" pitchFamily="34" charset="0"/>
              <a:buChar char="•"/>
            </a:pPr>
            <a:r>
              <a:rPr lang="es-AR" baseline="0" dirty="0" smtClean="0"/>
              <a:t>Cada vez que un usuario realiza una acción sobre su copia del documento, se genera una operación que se envía a las demás partes a través de un mensaje.</a:t>
            </a:r>
          </a:p>
          <a:p>
            <a:pPr>
              <a:buFont typeface="Arial" pitchFamily="34" charset="0"/>
              <a:buChar char="•"/>
            </a:pPr>
            <a:r>
              <a:rPr lang="es-AR" baseline="0" dirty="0" smtClean="0"/>
              <a:t>En cada ubicación cuando se recibe un mensaje se debe analizar la operación que éste contiene, transformarla y </a:t>
            </a:r>
            <a:r>
              <a:rPr lang="es-AR" baseline="0" dirty="0" smtClean="0"/>
              <a:t>recién hecho </a:t>
            </a:r>
            <a:r>
              <a:rPr lang="es-AR" baseline="0" dirty="0" smtClean="0"/>
              <a:t>esto puede ser aplicada localmente.</a:t>
            </a:r>
          </a:p>
          <a:p>
            <a:pPr>
              <a:buFont typeface="Arial" pitchFamily="34" charset="0"/>
              <a:buChar char="•"/>
            </a:pPr>
            <a:endParaRPr lang="es-AR" baseline="0" dirty="0" smtClean="0"/>
          </a:p>
          <a:p>
            <a:pPr>
              <a:buFont typeface="Arial" pitchFamily="34" charset="0"/>
              <a:buChar char="•"/>
            </a:pPr>
            <a:endParaRPr lang="es-AR" baseline="0" dirty="0" smtClean="0"/>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 Para</a:t>
            </a:r>
            <a:r>
              <a:rPr lang="es-ES" baseline="0" dirty="0" smtClean="0"/>
              <a:t> el modelo de documento implementado en el trabajo profesional (documento de texto) se utilizaron dos tipos de operaciones </a:t>
            </a:r>
          </a:p>
          <a:p>
            <a:pPr>
              <a:buFont typeface="Arial" pitchFamily="34" charset="0"/>
              <a:buChar char="•"/>
            </a:pPr>
            <a:r>
              <a:rPr lang="es-ES" baseline="0" dirty="0" smtClean="0"/>
              <a:t> Insertar carácter x en posición y</a:t>
            </a:r>
          </a:p>
          <a:p>
            <a:pPr>
              <a:buFont typeface="Arial" pitchFamily="34" charset="0"/>
              <a:buChar char="•"/>
            </a:pPr>
            <a:r>
              <a:rPr lang="es-ES" baseline="0" dirty="0" smtClean="0"/>
              <a:t> Eliminar carácter en posición y</a:t>
            </a:r>
          </a:p>
          <a:p>
            <a:pPr>
              <a:buFont typeface="Arial" pitchFamily="34" charset="0"/>
              <a:buChar char="•"/>
            </a:pPr>
            <a:r>
              <a:rPr lang="es-ES" baseline="0" dirty="0" smtClean="0"/>
              <a:t> En un principio se utilizaron operaciones que podían tomar mas de un carácter (por </a:t>
            </a:r>
            <a:r>
              <a:rPr lang="es-ES" baseline="0" dirty="0" err="1" smtClean="0"/>
              <a:t>ej</a:t>
            </a:r>
            <a:r>
              <a:rPr lang="es-ES" baseline="0" dirty="0" smtClean="0"/>
              <a:t>: insertar “hola” en posición 1) sin embargo, esto produjo dificultades en la implementación de la función de transformación de operaciones por lo cual finalmente se optó por las operaciones de 1 sólo carácter.</a:t>
            </a:r>
          </a:p>
          <a:p>
            <a:pPr>
              <a:buFont typeface="Arial" pitchFamily="34" charset="0"/>
              <a:buChar char="•"/>
            </a:pPr>
            <a:r>
              <a:rPr lang="es-ES" baseline="0" dirty="0" smtClean="0"/>
              <a:t> Es importante notar que la complejidad del algoritmo de sincronización es mayor cuanto mayor número de operaciones existen. Por lo tanto es deseable mantener la cantidad de operaciones distintas al mínimo posible.</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6"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7"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8"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9"/>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9"/>
          <a:stretch>
            <a:fillRect/>
          </a:stretch>
        </p:blipFill>
        <p:spPr>
          <a:xfrm>
            <a:off x="8215338" y="2357430"/>
            <a:ext cx="500066" cy="50006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2"/>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3"/>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4"/>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5"/>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6"/>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7"/>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8"/>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9"/>
          <a:stretch>
            <a:fillRect/>
          </a:stretch>
        </p:blipFill>
        <p:spPr>
          <a:xfrm>
            <a:off x="7891486" y="214290"/>
            <a:ext cx="1000108"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Modelo basado Actores: reduce la complejidad en el desarrollo de aplicaciones concurrentes.</a:t>
            </a:r>
          </a:p>
          <a:p>
            <a:r>
              <a:rPr lang="es-ES" dirty="0" smtClean="0"/>
              <a:t>Interoperabilidad con Java: </a:t>
            </a:r>
            <a:r>
              <a:rPr lang="es-ES" dirty="0" err="1" smtClean="0"/>
              <a:t>Scala</a:t>
            </a:r>
            <a:r>
              <a:rPr lang="es-ES" dirty="0" smtClean="0"/>
              <a:t> puede hacer uso de bibliotecas de Java y viceversa.</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2" cstate="print"/>
          <a:stretch>
            <a:fillRect/>
          </a:stretch>
        </p:blipFill>
        <p:spPr>
          <a:xfrm>
            <a:off x="7942286" y="298428"/>
            <a:ext cx="857256" cy="857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2"/>
          <a:stretch>
            <a:fillRect/>
          </a:stretch>
        </p:blipFill>
        <p:spPr>
          <a:xfrm>
            <a:off x="8143900" y="428604"/>
            <a:ext cx="762000" cy="752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2"/>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3" cstate="print"/>
          <a:stretch>
            <a:fillRect/>
          </a:stretch>
        </p:blipFill>
        <p:spPr>
          <a:xfrm>
            <a:off x="8001024" y="357166"/>
            <a:ext cx="776972" cy="7794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Optimización del uso de red.</a:t>
            </a:r>
          </a:p>
          <a:p>
            <a:r>
              <a:rPr lang="es-ES" dirty="0" smtClean="0"/>
              <a:t>Integración 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2"/>
          <a:stretch>
            <a:fillRect/>
          </a:stretch>
        </p:blipFill>
        <p:spPr>
          <a:xfrm>
            <a:off x="8143900" y="285728"/>
            <a:ext cx="707759" cy="9413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2"/>
          <a:stretch>
            <a:fillRect/>
          </a:stretch>
        </p:blipFill>
        <p:spPr>
          <a:xfrm>
            <a:off x="7715272" y="357166"/>
            <a:ext cx="966790" cy="9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a:t>
            </a:r>
            <a:r>
              <a:rPr lang="es-ES" b="1" dirty="0" smtClean="0"/>
              <a:t>sincronizado</a:t>
            </a:r>
            <a:r>
              <a:rPr lang="es-ES" dirty="0" smtClean="0"/>
              <a:t> el documento en todas las ubicaciones.</a:t>
            </a:r>
          </a:p>
          <a:p>
            <a:r>
              <a:rPr lang="es-ES" dirty="0" smtClean="0"/>
              <a:t>Ofrecer un </a:t>
            </a:r>
            <a:r>
              <a:rPr lang="es-ES" b="1" i="1" dirty="0" err="1" smtClean="0"/>
              <a:t>feedback</a:t>
            </a:r>
            <a:r>
              <a:rPr lang="es-ES" b="1" dirty="0" smtClean="0"/>
              <a:t> instantáneo </a:t>
            </a:r>
            <a:r>
              <a:rPr lang="es-ES" dirty="0" smtClean="0"/>
              <a:t>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AR" dirty="0" smtClean="0"/>
                        <a:t>Puntos débiles</a:t>
                      </a:r>
                      <a:endParaRPr lang="es-ES" dirty="0"/>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a:t>
            </a:r>
            <a:r>
              <a:rPr lang="es-ES" dirty="0" smtClean="0"/>
              <a:t>carácter.</a:t>
            </a:r>
            <a:endParaRPr lang="es-ES" dirty="0" smtClean="0"/>
          </a:p>
          <a:p>
            <a:r>
              <a:rPr lang="es-ES" dirty="0" smtClean="0"/>
              <a:t>Finalmente, se implementó la solución propuesta en el </a:t>
            </a:r>
            <a:r>
              <a:rPr lang="es-ES" dirty="0" err="1" smtClean="0"/>
              <a:t>paper</a:t>
            </a:r>
            <a:r>
              <a:rPr lang="es-ES" dirty="0" smtClean="0"/>
              <a:t> utilizado* haciendo uso de operaciones borrar e insertar de un </a:t>
            </a:r>
            <a:r>
              <a:rPr lang="es-ES" dirty="0" smtClean="0"/>
              <a:t>carácter </a:t>
            </a:r>
            <a:r>
              <a:rPr lang="es-ES" dirty="0" smtClean="0"/>
              <a:t>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802</TotalTime>
  <Words>2860</Words>
  <Application>Microsoft Office PowerPoint</Application>
  <PresentationFormat>Presentación en pantalla (4:3)</PresentationFormat>
  <Paragraphs>222</Paragraphs>
  <Slides>19</Slides>
  <Notes>11</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Usuario</cp:lastModifiedBy>
  <cp:revision>234</cp:revision>
  <dcterms:created xsi:type="dcterms:W3CDTF">2010-12-05T02:40:46Z</dcterms:created>
  <dcterms:modified xsi:type="dcterms:W3CDTF">2010-12-19T22:52:21Z</dcterms:modified>
</cp:coreProperties>
</file>