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0" r:id="rId3"/>
    <p:sldId id="257" r:id="rId4"/>
    <p:sldId id="259" r:id="rId5"/>
    <p:sldId id="271" r:id="rId6"/>
    <p:sldId id="274" r:id="rId7"/>
    <p:sldId id="258" r:id="rId8"/>
    <p:sldId id="260" r:id="rId9"/>
    <p:sldId id="272" r:id="rId10"/>
    <p:sldId id="275" r:id="rId11"/>
    <p:sldId id="263" r:id="rId12"/>
    <p:sldId id="273" r:id="rId13"/>
    <p:sldId id="265" r:id="rId14"/>
    <p:sldId id="266" r:id="rId15"/>
    <p:sldId id="269" r:id="rId16"/>
    <p:sldId id="267" r:id="rId17"/>
    <p:sldId id="268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321" autoAdjust="0"/>
  </p:normalViewPr>
  <p:slideViewPr>
    <p:cSldViewPr>
      <p:cViewPr varScale="1">
        <p:scale>
          <a:sx n="72" d="100"/>
          <a:sy n="72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pPr/>
              <a:t>07/12/2010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</a:t>
            </a:r>
            <a:r>
              <a:rPr lang="en-US" baseline="0" dirty="0" smtClean="0"/>
              <a:t> to Peer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facilmente</a:t>
            </a:r>
            <a:r>
              <a:rPr lang="en-US" baseline="0" dirty="0" smtClean="0"/>
              <a:t> configurable.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2338" y="708008"/>
            <a:ext cx="7772400" cy="1828800"/>
          </a:xfrm>
        </p:spPr>
        <p:txBody>
          <a:bodyPr>
            <a:normAutofit/>
          </a:bodyPr>
          <a:lstStyle/>
          <a:p>
            <a:r>
              <a:rPr lang="es-ES" sz="8400" dirty="0" smtClean="0"/>
              <a:t>Editor Paralelo</a:t>
            </a:r>
            <a:endParaRPr lang="es-ES" sz="8400" dirty="0"/>
          </a:p>
        </p:txBody>
      </p:sp>
      <p:sp>
        <p:nvSpPr>
          <p:cNvPr id="3" name="2 Subtítul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 Profesional</a:t>
            </a:r>
          </a:p>
          <a:p>
            <a:r>
              <a:rPr lang="es-ES" dirty="0" smtClean="0"/>
              <a:t>Mauro </a:t>
            </a:r>
            <a:r>
              <a:rPr lang="es-ES" dirty="0" err="1" smtClean="0"/>
              <a:t>Ciancio</a:t>
            </a:r>
            <a:r>
              <a:rPr lang="es-ES" dirty="0" smtClean="0"/>
              <a:t>, Leandro </a:t>
            </a:r>
            <a:r>
              <a:rPr lang="es-ES" dirty="0" err="1" smtClean="0"/>
              <a:t>Gilioli</a:t>
            </a:r>
            <a:endParaRPr lang="es-ES" dirty="0" smtClean="0"/>
          </a:p>
          <a:p>
            <a:r>
              <a:rPr lang="es-ES" dirty="0" smtClean="0"/>
              <a:t>Facultad de Ingeniería - UBA</a:t>
            </a:r>
            <a:endParaRPr lang="es-ES" dirty="0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2" y="1255702"/>
            <a:ext cx="906466" cy="906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4744" y="225424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(Parallel Editor)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429000"/>
            <a:ext cx="2428892" cy="228601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757550" y="3985990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7652" y="3975112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 utilizando sincronizadores</a:t>
            </a:r>
            <a:endParaRPr lang="es-ES" dirty="0"/>
          </a:p>
        </p:txBody>
      </p:sp>
      <p:grpSp>
        <p:nvGrpSpPr>
          <p:cNvPr id="3" name="Group 25"/>
          <p:cNvGrpSpPr/>
          <p:nvPr/>
        </p:nvGrpSpPr>
        <p:grpSpPr>
          <a:xfrm>
            <a:off x="974700" y="2168516"/>
            <a:ext cx="1570018" cy="642942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571868" y="1285860"/>
            <a:ext cx="2071702" cy="88047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618573" y="1208795"/>
            <a:ext cx="442419" cy="1477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7"/>
          <p:cNvGrpSpPr/>
          <p:nvPr/>
        </p:nvGrpSpPr>
        <p:grpSpPr>
          <a:xfrm>
            <a:off x="6532574" y="2263768"/>
            <a:ext cx="1601589" cy="65587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392986" y="974956"/>
            <a:ext cx="537671" cy="20399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6" y="3430130"/>
            <a:ext cx="2428892" cy="22860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98486" y="4113218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5324" y="291623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ubicación</a:t>
            </a:r>
            <a:r>
              <a:rPr lang="en-US" b="1" dirty="0" smtClean="0"/>
              <a:t> 1</a:t>
            </a:r>
            <a:endParaRPr lang="es-A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561150" y="297021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ubicación</a:t>
            </a:r>
            <a:r>
              <a:rPr lang="en-US" b="1" dirty="0" smtClean="0"/>
              <a:t> 2</a:t>
            </a:r>
            <a:endParaRPr lang="es-AR" b="1" dirty="0"/>
          </a:p>
        </p:txBody>
      </p:sp>
      <p:pic>
        <p:nvPicPr>
          <p:cNvPr id="20" name="Picture 19" descr="ma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9858" y="2865434"/>
            <a:ext cx="428628" cy="4286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1486" y="4108456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32D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AR" sz="4000" dirty="0">
              <a:solidFill>
                <a:srgbClr val="0032D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Picture 23" descr="mail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3438" y="2903534"/>
            <a:ext cx="433382" cy="4333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62640" y="3988629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334" y="4117980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6886" y="3883028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=</a:t>
            </a:r>
            <a:endParaRPr lang="es-AR" sz="6000" b="1" dirty="0">
              <a:solidFill>
                <a:srgbClr val="00B050"/>
              </a:solidFill>
            </a:endParaRPr>
          </a:p>
        </p:txBody>
      </p:sp>
      <p:pic>
        <p:nvPicPr>
          <p:cNvPr id="40" name="Picture 39" descr="sync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634" y="2285992"/>
            <a:ext cx="500066" cy="500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sync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338" y="2357430"/>
            <a:ext cx="500066" cy="500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93 C -0.0007 -0.01736 1.11111E-6 -0.06736 0.00017 -0.084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963 C -0.0033 -0.10857 -0.01111 -0.14977 -0.00556 -0.16944 C 1.11111E-6 -0.18912 0.01597 -0.20394 0.03055 -0.21389 C 0.04514 -0.22384 0.05538 -0.22315 0.08194 -0.2287 C 0.10851 -0.23426 0.15833 -0.24236 0.19028 -0.24722 C 0.22222 -0.25208 0.23351 -0.25764 0.27361 -0.25833 C 0.31371 -0.25903 0.39792 -0.25255 0.43055 -0.25093 " pathEditMode="relative" rAng="0" ptsTypes="aaaaa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2.59259E-6 C -5.83333E-6 -2.59259E-6 -5.83333E-6 -0.03889 -5.83333E-6 -0.07777 " pathEditMode="relative" ptsTypes="aA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7778 C 0.00607 -0.10671 0.01232 -0.13542 -0.02223 -0.16296 C -0.05678 -0.19051 -0.14723 -0.24236 -0.20695 -0.24259 C -0.26667 -0.24282 -0.34306 -0.1794 -0.38056 -0.16481 C -0.41806 -0.15023 -0.42101 -0.15694 -0.43178 -0.15486 " pathEditMode="relative" rAng="0" ptsTypes="aaaaa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25092 C 0.52292 -0.24745 0.61545 -0.24375 0.68194 -0.23426 C 0.74844 -0.22476 0.79722 -0.21088 0.82917 -0.19351 C 0.86111 -0.17615 0.86753 -0.15162 0.87361 -0.13055 C 0.87969 -0.10949 0.86736 -0.08078 0.86562 -0.06782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233 -0.07192 C 0.86233 -0.07192 0.86354 -0.03053 0.86493 0.0111 " pathEditMode="relative" ptsTypes="aA">
                                      <p:cBhvr>
                                        <p:cTn id="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78 -0.15509 C -0.52119 -0.1787 -0.61059 -0.20208 -0.67466 -0.21227 C -0.73889 -0.22245 -0.78594 -0.22153 -0.81754 -0.21574 C -0.84914 -0.20995 -0.85695 -0.19954 -0.86424 -0.17755 C -0.87153 -0.15555 -0.86216 -0.10301 -0.86164 -0.08333 " pathEditMode="relative" rAng="0" ptsTypes="aaaaa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9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32 -0.09722 C -0.8632 -0.08264 -0.8632 -0.02801 -0.8632 -0.0097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076 0.00069 0.12152 0.00162 0.15416 0.00185 " pathEditMode="relative" ptsTypes="aA">
                                      <p:cBhvr>
                                        <p:cTn id="1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076 0.00069 0.12152 0.00162 0.15416 0.00185 " pathEditMode="relative" ptsTypes="aA">
                                      <p:cBhvr>
                                        <p:cTn id="1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076 0.00069 0.12152 0.00162 0.15416 0.00185 " pathEditMode="relative" ptsTypes="aA">
                                      <p:cBhvr>
                                        <p:cTn id="1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076 0.00069 0.12152 0.00162 0.15416 0.00185 " pathEditMode="relative" ptsTypes="aA">
                                      <p:cBhvr>
                                        <p:cTn id="1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6389 -0.00093 -0.12778 -0.00186 " pathEditMode="relative" ptsTypes="aA">
                                      <p:cBhvr>
                                        <p:cTn id="1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6389 -0.00093 -0.12778 -0.00186 " pathEditMode="relative" ptsTypes="aA">
                                      <p:cBhvr>
                                        <p:cTn id="1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6389 -0.00093 -0.12778 -0.00186 " pathEditMode="relative" ptsTypes="aA">
                                      <p:cBhvr>
                                        <p:cTn id="1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6389 -0.00093 -0.12778 -0.00186 " pathEditMode="relative" ptsTypes="aA">
                                      <p:cBhvr>
                                        <p:cTn id="1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23" grpId="0"/>
      <p:bldP spid="23" grpId="1"/>
      <p:bldP spid="23" grpId="2"/>
      <p:bldP spid="47" grpId="0"/>
      <p:bldP spid="47" grpId="1"/>
      <p:bldP spid="21" grpId="0"/>
      <p:bldP spid="21" grpId="1"/>
      <p:bldP spid="21" grpId="2"/>
      <p:bldP spid="25" grpId="0"/>
      <p:bldP spid="25" grpId="1"/>
      <p:bldP spid="26" grpId="0"/>
      <p:bldP spid="26" grpId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Despliegue: Peer-</a:t>
            </a:r>
            <a:r>
              <a:rPr lang="es-ES" dirty="0" err="1" smtClean="0"/>
              <a:t>To</a:t>
            </a:r>
            <a:r>
              <a:rPr lang="es-ES" dirty="0" smtClean="0"/>
              <a:t>-Peer o Cliente-Servidor.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Arquitectura de la solución</a:t>
            </a:r>
            <a:endParaRPr lang="es-ES"/>
          </a:p>
        </p:txBody>
      </p:sp>
      <p:grpSp>
        <p:nvGrpSpPr>
          <p:cNvPr id="4" name="Group 25"/>
          <p:cNvGrpSpPr/>
          <p:nvPr/>
        </p:nvGrpSpPr>
        <p:grpSpPr>
          <a:xfrm>
            <a:off x="1357290" y="4786322"/>
            <a:ext cx="1643074" cy="672859"/>
            <a:chOff x="642910" y="4813492"/>
            <a:chExt cx="2096788" cy="858661"/>
          </a:xfrm>
        </p:grpSpPr>
        <p:pic>
          <p:nvPicPr>
            <p:cNvPr id="5" name="Picture 4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6" name="Picture 5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grpSp>
        <p:nvGrpSpPr>
          <p:cNvPr id="16" name="Group 25"/>
          <p:cNvGrpSpPr/>
          <p:nvPr/>
        </p:nvGrpSpPr>
        <p:grpSpPr>
          <a:xfrm>
            <a:off x="1349352" y="2813048"/>
            <a:ext cx="1643074" cy="672859"/>
            <a:chOff x="642910" y="4813492"/>
            <a:chExt cx="2096788" cy="858661"/>
          </a:xfrm>
        </p:grpSpPr>
        <p:pic>
          <p:nvPicPr>
            <p:cNvPr id="17" name="Picture 16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18" name="Picture 17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8" y="2505068"/>
            <a:ext cx="1290638" cy="1290638"/>
          </a:xfrm>
          <a:prstGeom prst="rect">
            <a:avLst/>
          </a:prstGeom>
        </p:spPr>
      </p:pic>
      <p:grpSp>
        <p:nvGrpSpPr>
          <p:cNvPr id="20" name="Group 25"/>
          <p:cNvGrpSpPr/>
          <p:nvPr/>
        </p:nvGrpSpPr>
        <p:grpSpPr>
          <a:xfrm>
            <a:off x="4808538" y="4786322"/>
            <a:ext cx="1643074" cy="672859"/>
            <a:chOff x="642910" y="4813492"/>
            <a:chExt cx="2096788" cy="858661"/>
          </a:xfrm>
        </p:grpSpPr>
        <p:pic>
          <p:nvPicPr>
            <p:cNvPr id="21" name="Picture 20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22" name="Picture 21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grpSp>
        <p:nvGrpSpPr>
          <p:cNvPr id="23" name="Group 25"/>
          <p:cNvGrpSpPr/>
          <p:nvPr/>
        </p:nvGrpSpPr>
        <p:grpSpPr>
          <a:xfrm>
            <a:off x="6796102" y="4778384"/>
            <a:ext cx="1643074" cy="672859"/>
            <a:chOff x="642910" y="4813492"/>
            <a:chExt cx="2096788" cy="858661"/>
          </a:xfrm>
        </p:grpSpPr>
        <p:pic>
          <p:nvPicPr>
            <p:cNvPr id="24" name="Picture 2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25" name="Picture 24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>
            <a:stCxn id="6" idx="0"/>
            <a:endCxn id="18" idx="2"/>
          </p:cNvCxnSpPr>
          <p:nvPr/>
        </p:nvCxnSpPr>
        <p:spPr>
          <a:xfrm rot="16200000" flipV="1">
            <a:off x="1881555" y="4131595"/>
            <a:ext cx="1301516" cy="7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2"/>
          </p:cNvCxnSpPr>
          <p:nvPr/>
        </p:nvCxnSpPr>
        <p:spPr>
          <a:xfrm rot="5400000" flipH="1" flipV="1">
            <a:off x="5857215" y="3926021"/>
            <a:ext cx="990616" cy="7299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9" idx="2"/>
          </p:cNvCxnSpPr>
          <p:nvPr/>
        </p:nvCxnSpPr>
        <p:spPr>
          <a:xfrm rot="16200000" flipV="1">
            <a:off x="6854967" y="3658256"/>
            <a:ext cx="982678" cy="12575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rch.gif"/>
          <p:cNvPicPr>
            <a:picLocks noChangeAspect="1"/>
          </p:cNvPicPr>
          <p:nvPr/>
        </p:nvPicPr>
        <p:blipFill>
          <a:blip r:embed="rId6"/>
          <a:srcRect r="56640"/>
          <a:stretch>
            <a:fillRect/>
          </a:stretch>
        </p:blipFill>
        <p:spPr>
          <a:xfrm>
            <a:off x="8234276" y="252390"/>
            <a:ext cx="766880" cy="900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Lenguajes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+ Java.</a:t>
            </a:r>
          </a:p>
          <a:p>
            <a:r>
              <a:rPr lang="en-US" dirty="0" smtClean="0"/>
              <a:t>Eclipse IDE.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IDEA.</a:t>
            </a:r>
          </a:p>
          <a:p>
            <a:r>
              <a:rPr lang="en-US" dirty="0" smtClean="0"/>
              <a:t>Maven.</a:t>
            </a:r>
          </a:p>
          <a:p>
            <a:r>
              <a:rPr lang="en-US" dirty="0" smtClean="0"/>
              <a:t>GIT.</a:t>
            </a:r>
          </a:p>
          <a:p>
            <a:r>
              <a:rPr lang="en-US" dirty="0" smtClean="0"/>
              <a:t>Spring.</a:t>
            </a:r>
          </a:p>
          <a:p>
            <a:endParaRPr lang="es-AR" dirty="0"/>
          </a:p>
        </p:txBody>
      </p:sp>
      <p:pic>
        <p:nvPicPr>
          <p:cNvPr id="8" name="Picture 7" descr="mav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5429264"/>
            <a:ext cx="1214446" cy="12144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Tecnologías y herramientas utilizadas</a:t>
            </a:r>
            <a:endParaRPr lang="es-ES" dirty="0"/>
          </a:p>
        </p:txBody>
      </p:sp>
      <p:pic>
        <p:nvPicPr>
          <p:cNvPr id="6" name="Picture 5" descr="sca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1571612"/>
            <a:ext cx="1190624" cy="1190624"/>
          </a:xfrm>
          <a:prstGeom prst="rect">
            <a:avLst/>
          </a:prstGeom>
        </p:spPr>
      </p:pic>
      <p:pic>
        <p:nvPicPr>
          <p:cNvPr id="7" name="Picture 6" descr="java.jpg"/>
          <p:cNvPicPr>
            <a:picLocks noChangeAspect="1"/>
          </p:cNvPicPr>
          <p:nvPr/>
        </p:nvPicPr>
        <p:blipFill>
          <a:blip r:embed="rId4"/>
          <a:srcRect b="28921"/>
          <a:stretch>
            <a:fillRect/>
          </a:stretch>
        </p:blipFill>
        <p:spPr>
          <a:xfrm>
            <a:off x="5715008" y="2714620"/>
            <a:ext cx="1143008" cy="1515890"/>
          </a:xfrm>
          <a:prstGeom prst="rect">
            <a:avLst/>
          </a:prstGeom>
        </p:spPr>
      </p:pic>
      <p:pic>
        <p:nvPicPr>
          <p:cNvPr id="9" name="Picture 8" descr="sp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4643446"/>
            <a:ext cx="760019" cy="760019"/>
          </a:xfrm>
          <a:prstGeom prst="rect">
            <a:avLst/>
          </a:prstGeom>
        </p:spPr>
      </p:pic>
      <p:pic>
        <p:nvPicPr>
          <p:cNvPr id="10" name="Picture 9" descr="gi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58" y="4000504"/>
            <a:ext cx="787472" cy="1639890"/>
          </a:xfrm>
          <a:prstGeom prst="rect">
            <a:avLst/>
          </a:prstGeom>
        </p:spPr>
      </p:pic>
      <p:pic>
        <p:nvPicPr>
          <p:cNvPr id="11" name="Picture 10" descr="eclips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88" y="4500570"/>
            <a:ext cx="1214446" cy="1214446"/>
          </a:xfrm>
          <a:prstGeom prst="rect">
            <a:avLst/>
          </a:prstGeom>
        </p:spPr>
      </p:pic>
      <p:pic>
        <p:nvPicPr>
          <p:cNvPr id="12" name="Picture 11" descr="ide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48" y="3071810"/>
            <a:ext cx="762002" cy="762002"/>
          </a:xfrm>
          <a:prstGeom prst="rect">
            <a:avLst/>
          </a:prstGeom>
        </p:spPr>
      </p:pic>
      <p:pic>
        <p:nvPicPr>
          <p:cNvPr id="13" name="Picture 12" descr="hamm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1486" y="214290"/>
            <a:ext cx="1000108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basado Actores: reduce la complejidad en el desarrollo de aplicaciones concurrentes.</a:t>
            </a:r>
          </a:p>
          <a:p>
            <a:r>
              <a:rPr lang="es-ES" dirty="0" smtClean="0"/>
              <a:t>Interoperabilidad con Java: </a:t>
            </a:r>
            <a:r>
              <a:rPr lang="es-ES" dirty="0" err="1" smtClean="0"/>
              <a:t>Scala</a:t>
            </a:r>
            <a:r>
              <a:rPr lang="es-ES" dirty="0" smtClean="0"/>
              <a:t> puede hacer uso </a:t>
            </a:r>
            <a:r>
              <a:rPr lang="es-ES" dirty="0" smtClean="0"/>
              <a:t>de bibliotecas </a:t>
            </a:r>
            <a:r>
              <a:rPr lang="es-ES" dirty="0" smtClean="0"/>
              <a:t>de Java y viceversa.</a:t>
            </a:r>
          </a:p>
          <a:p>
            <a:r>
              <a:rPr lang="es-ES" dirty="0" smtClean="0"/>
              <a:t>Construcciones útiles:</a:t>
            </a:r>
          </a:p>
          <a:p>
            <a:pPr lvl="1"/>
            <a:r>
              <a:rPr lang="es-ES" dirty="0" err="1" smtClean="0"/>
              <a:t>Pattern</a:t>
            </a:r>
            <a:r>
              <a:rPr lang="es-ES" dirty="0" smtClean="0"/>
              <a:t> </a:t>
            </a:r>
            <a:r>
              <a:rPr lang="es-ES" dirty="0" err="1" smtClean="0"/>
              <a:t>matching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Colecciones inmutables.</a:t>
            </a:r>
          </a:p>
          <a:p>
            <a:pPr lvl="1"/>
            <a:r>
              <a:rPr lang="es-ES" dirty="0" smtClean="0"/>
              <a:t>Funciones de orden superior (</a:t>
            </a:r>
            <a:r>
              <a:rPr lang="es-ES" dirty="0" err="1" smtClean="0"/>
              <a:t>high-order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Elementos del paradigma funcional.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</a:t>
            </a:r>
            <a:r>
              <a:rPr lang="es-ES" dirty="0" err="1" smtClean="0"/>
              <a:t>Scala</a:t>
            </a:r>
            <a:endParaRPr lang="es-ES" dirty="0"/>
          </a:p>
        </p:txBody>
      </p:sp>
      <p:pic>
        <p:nvPicPr>
          <p:cNvPr id="5" name="Picture 4" descr="sca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2286" y="298428"/>
            <a:ext cx="85725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Scrum</a:t>
            </a:r>
            <a:r>
              <a:rPr lang="es-ES" dirty="0" smtClean="0"/>
              <a:t> fue utilizado como metodología de desarrollo.</a:t>
            </a:r>
          </a:p>
          <a:p>
            <a:r>
              <a:rPr lang="es-ES" dirty="0" smtClean="0"/>
              <a:t>El proyecto se concluyó en tres </a:t>
            </a:r>
            <a:r>
              <a:rPr lang="es-ES" dirty="0" err="1" smtClean="0"/>
              <a:t>sprints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duración de cada sprint fue de tres semanas.</a:t>
            </a:r>
          </a:p>
          <a:p>
            <a:r>
              <a:rPr lang="es-ES" dirty="0" smtClean="0"/>
              <a:t>Luego de los tres sprint se generó la documentación.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Metodología de desarrollo</a:t>
            </a:r>
            <a:endParaRPr lang="es-ES"/>
          </a:p>
        </p:txBody>
      </p:sp>
      <p:pic>
        <p:nvPicPr>
          <p:cNvPr id="4" name="Picture 3" descr="scr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00" y="428604"/>
            <a:ext cx="76200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¡Demostración en vivo!</a:t>
            </a:r>
            <a:endParaRPr lang="es-ES" dirty="0"/>
          </a:p>
        </p:txBody>
      </p:sp>
      <p:pic>
        <p:nvPicPr>
          <p:cNvPr id="4" name="Picture 3" descr="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49310"/>
            <a:ext cx="8207400" cy="4975736"/>
          </a:xfrm>
          <a:prstGeom prst="rect">
            <a:avLst/>
          </a:prstGeom>
        </p:spPr>
      </p:pic>
      <p:pic>
        <p:nvPicPr>
          <p:cNvPr id="5" name="Picture 4" descr="pl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24" y="357166"/>
            <a:ext cx="776972" cy="77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Mecanismo de deshacer cambios (</a:t>
            </a:r>
            <a:r>
              <a:rPr lang="es-ES" i="1" dirty="0" err="1" smtClean="0"/>
              <a:t>undo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Esquema de autenticación y autorización.</a:t>
            </a:r>
          </a:p>
          <a:p>
            <a:r>
              <a:rPr lang="es-ES" dirty="0" smtClean="0"/>
              <a:t>Optimización del uso de red.</a:t>
            </a:r>
          </a:p>
          <a:p>
            <a:r>
              <a:rPr lang="es-ES" dirty="0" smtClean="0"/>
              <a:t>Integración con otros </a:t>
            </a:r>
            <a:r>
              <a:rPr lang="es-ES" dirty="0" err="1" smtClean="0"/>
              <a:t>IDEs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Extensión de la solución a otros modelos.</a:t>
            </a:r>
          </a:p>
          <a:p>
            <a:r>
              <a:rPr lang="es-ES" dirty="0" smtClean="0"/>
              <a:t>Cifrado de mensajes.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Posibles mejoras a implementar</a:t>
            </a:r>
            <a:endParaRPr lang="es-ES"/>
          </a:p>
        </p:txBody>
      </p:sp>
      <p:pic>
        <p:nvPicPr>
          <p:cNvPr id="4" name="Picture 3" descr="enh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00" y="285728"/>
            <a:ext cx="707759" cy="941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Aplicaciones de naturaleza concurrente y distribuida precisan modelos que abstraigan al programador de la complejidad subyacente.</a:t>
            </a:r>
          </a:p>
          <a:p>
            <a:r>
              <a:rPr lang="es-ES" dirty="0" smtClean="0"/>
              <a:t>Lenguajes nuevos sobre la JVM incorporan construcciones y paradigmas que simplifican el desarrollo.</a:t>
            </a:r>
          </a:p>
          <a:p>
            <a:r>
              <a:rPr lang="es-ES" dirty="0" smtClean="0"/>
              <a:t>Los modelos para la implementación de sistemas  colaborativos en tiempo real están en constante desarrollo y evolución.</a:t>
            </a:r>
          </a:p>
          <a:p>
            <a:r>
              <a:rPr lang="es-ES" dirty="0" smtClean="0"/>
              <a:t>La colaboración en tiempo real permite  interactuar a un </a:t>
            </a:r>
            <a:r>
              <a:rPr lang="es-ES" dirty="0" smtClean="0"/>
              <a:t>equipo de </a:t>
            </a:r>
            <a:r>
              <a:rPr lang="es-ES" dirty="0" smtClean="0"/>
              <a:t>trabajo de forma simple y coordinada acelerando, enriqueciendo y haciendo mas productivo su trabajo.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Conclusiones</a:t>
            </a:r>
            <a:endParaRPr lang="es-ES"/>
          </a:p>
        </p:txBody>
      </p:sp>
      <p:pic>
        <p:nvPicPr>
          <p:cNvPr id="4" name="Picture 3" descr="thin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357166"/>
            <a:ext cx="966790" cy="998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1384" y="2724144"/>
            <a:ext cx="4500594" cy="114300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Preguntas</a:t>
            </a:r>
            <a:r>
              <a:rPr lang="en-US" sz="6000" dirty="0" smtClean="0"/>
              <a:t>?</a:t>
            </a:r>
            <a:endParaRPr lang="es-A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04" y="2786058"/>
            <a:ext cx="6000792" cy="114300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Muchas</a:t>
            </a:r>
            <a:r>
              <a:rPr lang="en-US" sz="6000" dirty="0" smtClean="0"/>
              <a:t> Gracias</a:t>
            </a:r>
            <a:endParaRPr lang="es-A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1357298"/>
            <a:ext cx="7000924" cy="509094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Introducción</a:t>
            </a:r>
          </a:p>
          <a:p>
            <a:pPr lvl="1"/>
            <a:r>
              <a:rPr lang="es-AR" dirty="0" smtClean="0"/>
              <a:t>Motivación</a:t>
            </a:r>
          </a:p>
          <a:p>
            <a:pPr lvl="1"/>
            <a:r>
              <a:rPr lang="en-US" dirty="0" err="1" smtClean="0"/>
              <a:t>Escenario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a resolver</a:t>
            </a:r>
          </a:p>
          <a:p>
            <a:pPr lvl="1"/>
            <a:r>
              <a:rPr lang="es-AR" dirty="0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 smtClean="0"/>
          </a:p>
          <a:p>
            <a:pPr lvl="1"/>
            <a:r>
              <a:rPr lang="en-US" dirty="0" err="1" smtClean="0"/>
              <a:t>Búsqueda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Tecnologías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r>
              <a:rPr lang="en-US" dirty="0" smtClean="0"/>
              <a:t>en vivo</a:t>
            </a:r>
          </a:p>
          <a:p>
            <a:r>
              <a:rPr lang="en-US" dirty="0" err="1" smtClean="0"/>
              <a:t>Cierre</a:t>
            </a:r>
            <a:endParaRPr lang="en-US" dirty="0" smtClean="0"/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71612"/>
            <a:ext cx="2500330" cy="2759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nace la idea del presente trabajo?</a:t>
            </a:r>
          </a:p>
          <a:p>
            <a:endParaRPr lang="es-ES" dirty="0" smtClean="0"/>
          </a:p>
          <a:p>
            <a:r>
              <a:rPr lang="es-ES" dirty="0" smtClean="0"/>
              <a:t>Necesidad de trabajar sobre un mismo documento simultáneamente.</a:t>
            </a:r>
          </a:p>
          <a:p>
            <a:r>
              <a:rPr lang="es-ES" dirty="0" smtClean="0"/>
              <a:t>Necesidad de obtener </a:t>
            </a:r>
            <a:r>
              <a:rPr lang="es-ES" i="1" dirty="0" err="1" smtClean="0"/>
              <a:t>feedback</a:t>
            </a:r>
            <a:r>
              <a:rPr lang="es-ES" dirty="0" smtClean="0"/>
              <a:t> instantáneo sobre tareas de desarrollo complejas.</a:t>
            </a:r>
          </a:p>
          <a:p>
            <a:r>
              <a:rPr lang="es-ES" dirty="0" smtClean="0"/>
              <a:t>Varios desarrolladores trabajando sobre </a:t>
            </a:r>
            <a:r>
              <a:rPr lang="es-ES" dirty="0" smtClean="0"/>
              <a:t>el mismo documento en </a:t>
            </a:r>
            <a:r>
              <a:rPr lang="es-ES" dirty="0" smtClean="0"/>
              <a:t>diferentes lugares físicos.</a:t>
            </a:r>
          </a:p>
          <a:p>
            <a:r>
              <a:rPr lang="es-ES" dirty="0" smtClean="0"/>
              <a:t>Herramientas existentes no satisfactorias.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Motivación</a:t>
            </a:r>
            <a:endParaRPr lang="es-ES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Escenario</a:t>
            </a:r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val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val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Mantener sincronizado el mismo documento en todas las ubicaciones.</a:t>
            </a:r>
          </a:p>
          <a:p>
            <a:r>
              <a:rPr lang="es-ES" dirty="0" smtClean="0"/>
              <a:t>Ofrecer un </a:t>
            </a:r>
            <a:r>
              <a:rPr lang="es-ES" i="1" dirty="0" err="1" smtClean="0"/>
              <a:t>feedback</a:t>
            </a:r>
            <a:r>
              <a:rPr lang="es-ES" dirty="0" smtClean="0"/>
              <a:t> instantáneo al usuario.</a:t>
            </a:r>
          </a:p>
          <a:p>
            <a:r>
              <a:rPr lang="es-ES" dirty="0" smtClean="0"/>
              <a:t>No inventar otra herramienta, integrarse con las herramientas existentes.</a:t>
            </a:r>
          </a:p>
          <a:p>
            <a:r>
              <a:rPr lang="es-ES" dirty="0" smtClean="0"/>
              <a:t>Simplicidad de uso y despliegue, sin necesidad de un servidor central.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Problemas a Resolver</a:t>
            </a:r>
            <a:endParaRPr lang="es-ES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429000"/>
            <a:ext cx="2428892" cy="228601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757550" y="3985990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6736" y="3981598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pSp>
        <p:nvGrpSpPr>
          <p:cNvPr id="3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31730"/>
            <a:ext cx="2428892" cy="22860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91696" y="4088720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pic>
        <p:nvPicPr>
          <p:cNvPr id="20" name="Picture 19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800" y="1701788"/>
            <a:ext cx="428628" cy="4286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358" y="4087818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32D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AR" sz="4000" dirty="0">
              <a:solidFill>
                <a:srgbClr val="0032D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Picture 23" descr="mail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01024" y="1714488"/>
            <a:ext cx="433382" cy="4333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53240" y="3975104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710" y="4097342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6886" y="3883028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≠</a:t>
            </a:r>
            <a:endParaRPr lang="es-AR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C 0.05452 -0.00625 0.1092 -0.01227 0.15 -0.03704 C 0.1908 -0.06181 0.2099 -0.13403 0.24445 -0.14815 C 0.279 -0.16227 0.33681 -0.13149 0.35695 -0.12223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C -0.06389 -0.00671 -0.12778 -0.01296 -0.19687 -0.04467 C -0.26597 -0.07662 -0.37517 -0.17268 -0.41441 -0.19097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-0.12222 C 0.42744 -0.10463 0.49792 -0.08704 0.56528 -0.06667 C 0.63264 -0.0463 0.68959 -0.03148 0.76112 -1.85185E-6 " pathEditMode="relative" ptsTypes="a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41 -0.19097 C -0.48489 -0.14375 -0.55521 -0.09653 -0.61441 -0.06505 C -0.67361 -0.03357 -0.74583 -0.00417 -0.76996 -0.00208 " pathEditMode="relative" ptsTypes="aaA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23" grpId="0"/>
      <p:bldP spid="23" grpId="1"/>
      <p:bldP spid="23" grpId="2"/>
      <p:bldP spid="47" grpId="0"/>
      <p:bldP spid="47" grpId="1"/>
      <p:bldP spid="21" grpId="1"/>
      <p:bldP spid="21" grpId="2"/>
      <p:bldP spid="21" grpId="3"/>
      <p:bldP spid="25" grpId="1"/>
      <p:bldP spid="25" grpId="2"/>
      <p:bldP spid="26" grpId="0"/>
      <p:bldP spid="26" grpId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Solución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Características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Comparativa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</a:t>
                      </a:r>
                      <a:r>
                        <a:rPr lang="es-ES" err="1" smtClean="0"/>
                        <a:t>Docs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Edición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docs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smtClean="0"/>
                        <a:t>en tiempo real desde un navegador.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Solo utilizable a través</a:t>
                      </a:r>
                      <a:r>
                        <a:rPr lang="es-ES" baseline="0" smtClean="0"/>
                        <a:t> de un browser. Código fuente cerrado.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Wave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Comunicación</a:t>
                      </a:r>
                      <a:r>
                        <a:rPr lang="es-ES" baseline="0" smtClean="0"/>
                        <a:t> y colaboración en tiempo real.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Ídem</a:t>
                      </a:r>
                      <a:r>
                        <a:rPr lang="es-ES" baseline="0" smtClean="0"/>
                        <a:t> Google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. El proyecto ha sido abandonado.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COLA (ECF)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Integración</a:t>
                      </a:r>
                      <a:r>
                        <a:rPr lang="es-ES" baseline="0" smtClean="0"/>
                        <a:t> con Eclipse para colaboración en tiempo real de código fuente.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Máximo</a:t>
                      </a:r>
                      <a:r>
                        <a:rPr lang="es-ES" baseline="0" dirty="0" smtClean="0"/>
                        <a:t> dos </a:t>
                      </a:r>
                      <a:r>
                        <a:rPr lang="es-ES" baseline="0" dirty="0" smtClean="0"/>
                        <a:t>usuarios </a:t>
                      </a:r>
                      <a:r>
                        <a:rPr lang="es-ES" baseline="0" dirty="0" smtClean="0"/>
                        <a:t>en una sesión de edición. Depende del proyecto ECF.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err="1" smtClean="0"/>
                        <a:t>BeWeeVee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Framework</a:t>
                      </a:r>
                      <a:r>
                        <a:rPr lang="es-ES" baseline="0" dirty="0" smtClean="0"/>
                        <a:t> para integración de funcionalidad de colaboración en tiempo real para .NET.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Código</a:t>
                      </a:r>
                      <a:r>
                        <a:rPr lang="es-ES" baseline="0" dirty="0" smtClean="0"/>
                        <a:t> fuente cerrado. Está desarrollado sólo para la plataforma .NET.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Soluciones existentes</a:t>
            </a:r>
            <a:endParaRPr lang="es-ES" dirty="0"/>
          </a:p>
        </p:txBody>
      </p:sp>
      <p:pic>
        <p:nvPicPr>
          <p:cNvPr id="5" name="4 Imagen" descr="googledoc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0"/>
            <a:ext cx="942975" cy="895350"/>
          </a:xfrm>
          <a:prstGeom prst="rect">
            <a:avLst/>
          </a:prstGeom>
          <a:ln>
            <a:noFill/>
          </a:ln>
        </p:spPr>
      </p:pic>
      <p:pic>
        <p:nvPicPr>
          <p:cNvPr id="6" name="5 Imagen" descr="googlewav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500306"/>
            <a:ext cx="914400" cy="895350"/>
          </a:xfrm>
          <a:prstGeom prst="rect">
            <a:avLst/>
          </a:prstGeom>
        </p:spPr>
      </p:pic>
      <p:pic>
        <p:nvPicPr>
          <p:cNvPr id="7" name="6 Imagen" descr="beweev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072074"/>
            <a:ext cx="1428760" cy="727859"/>
          </a:xfrm>
          <a:prstGeom prst="rect">
            <a:avLst/>
          </a:prstGeom>
        </p:spPr>
      </p:pic>
      <p:pic>
        <p:nvPicPr>
          <p:cNvPr id="8" name="Picture 7" descr="analisis-chartist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6996" y="315890"/>
            <a:ext cx="1143008" cy="762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sincronizar el documento entre cada ubicación se hace uso del algoritmo “Júpiter”.</a:t>
            </a:r>
          </a:p>
          <a:p>
            <a:r>
              <a:rPr lang="es-ES" dirty="0" smtClean="0"/>
              <a:t>El algoritmo utiliza mensajes y operaciones:</a:t>
            </a:r>
          </a:p>
          <a:p>
            <a:pPr lvl="1"/>
            <a:r>
              <a:rPr lang="es-ES" dirty="0" smtClean="0"/>
              <a:t>Una operación modifica el estado de un documento.</a:t>
            </a:r>
          </a:p>
          <a:p>
            <a:pPr lvl="1"/>
            <a:r>
              <a:rPr lang="es-ES" dirty="0" smtClean="0"/>
              <a:t>Un mensaje contiene una operación e información de sincronismo.</a:t>
            </a:r>
          </a:p>
          <a:p>
            <a:r>
              <a:rPr lang="es-ES" dirty="0" smtClean="0"/>
              <a:t>Al modificar un documento localmente se envían mensajes a las demás ubicaciones.</a:t>
            </a:r>
          </a:p>
          <a:p>
            <a:r>
              <a:rPr lang="es-ES" dirty="0" smtClean="0"/>
              <a:t>Al recibir un mensaje remoto se transforma la operación y se la aplica localmente.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(I)</a:t>
            </a:r>
            <a:endParaRPr lang="es-ES" dirty="0"/>
          </a:p>
        </p:txBody>
      </p:sp>
      <p:pic>
        <p:nvPicPr>
          <p:cNvPr id="4" name="Picture 3" descr="lu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34" y="257152"/>
            <a:ext cx="1192485" cy="89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4862"/>
          </a:xfrm>
        </p:spPr>
        <p:txBody>
          <a:bodyPr>
            <a:noAutofit/>
          </a:bodyPr>
          <a:lstStyle/>
          <a:p>
            <a:r>
              <a:rPr lang="es-ES" dirty="0" smtClean="0"/>
              <a:t>Originalmente se implementaron operaciones borrar e insertar de más de un </a:t>
            </a:r>
            <a:r>
              <a:rPr lang="es-ES" dirty="0" err="1" smtClean="0"/>
              <a:t>caracter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Finalmente, </a:t>
            </a:r>
            <a:r>
              <a:rPr lang="es-ES" dirty="0" smtClean="0"/>
              <a:t>se implementó</a:t>
            </a:r>
            <a:r>
              <a:rPr lang="es-ES" dirty="0" smtClean="0"/>
              <a:t> </a:t>
            </a:r>
            <a:r>
              <a:rPr lang="es-ES" dirty="0" smtClean="0"/>
              <a:t>la solución propuesta en el </a:t>
            </a:r>
            <a:r>
              <a:rPr lang="es-ES" dirty="0" err="1" smtClean="0"/>
              <a:t>paper</a:t>
            </a:r>
            <a:r>
              <a:rPr lang="es-ES" dirty="0" smtClean="0"/>
              <a:t> utilizado* haciendo uso de operaciones borrar e insertar de </a:t>
            </a:r>
            <a:r>
              <a:rPr lang="es-ES" dirty="0" smtClean="0"/>
              <a:t>un </a:t>
            </a:r>
            <a:r>
              <a:rPr lang="es-ES" dirty="0" err="1" smtClean="0"/>
              <a:t>caracter</a:t>
            </a:r>
            <a:r>
              <a:rPr lang="es-ES" dirty="0" smtClean="0"/>
              <a:t> de longitud.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sz="1800" dirty="0" smtClean="0"/>
              <a:t>* </a:t>
            </a:r>
            <a:r>
              <a:rPr lang="en-US" sz="1800" dirty="0" smtClean="0"/>
              <a:t>Achieving Convergence With Operational Transformation in Distributed Groupware Systems</a:t>
            </a:r>
            <a:r>
              <a:rPr lang="es-ES" sz="1800" dirty="0" smtClean="0"/>
              <a:t>.</a:t>
            </a:r>
            <a:endParaRPr lang="en-U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(II)</a:t>
            </a:r>
            <a:endParaRPr lang="es-ES" dirty="0"/>
          </a:p>
        </p:txBody>
      </p:sp>
      <p:pic>
        <p:nvPicPr>
          <p:cNvPr id="6" name="Picture 5" descr="lu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34" y="257152"/>
            <a:ext cx="1192485" cy="89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592</TotalTime>
  <Words>663</Words>
  <Application>Microsoft Office PowerPoint</Application>
  <PresentationFormat>On-screen Show (4:3)</PresentationFormat>
  <Paragraphs>132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Editor Paralelo</vt:lpstr>
      <vt:lpstr>Agenda</vt:lpstr>
      <vt:lpstr>Motivación</vt:lpstr>
      <vt:lpstr>Escenario</vt:lpstr>
      <vt:lpstr>Problemas a Resolver</vt:lpstr>
      <vt:lpstr>Ejemplo</vt:lpstr>
      <vt:lpstr>Soluciones existentes</vt:lpstr>
      <vt:lpstr>Búsqueda de la solución (I)</vt:lpstr>
      <vt:lpstr>Búsqueda de la solución (II)</vt:lpstr>
      <vt:lpstr>Ejemplo utilizando sincronizadores</vt:lpstr>
      <vt:lpstr>Arquitectura de la solución</vt:lpstr>
      <vt:lpstr>Tecnologías y herramientas utilizadas</vt:lpstr>
      <vt:lpstr>Características de Scala</vt:lpstr>
      <vt:lpstr>Metodología de desarrollo</vt:lpstr>
      <vt:lpstr>¡Demostración en vivo!</vt:lpstr>
      <vt:lpstr>Posibles mejoras a implementar</vt:lpstr>
      <vt:lpstr>Conclusiones</vt:lpstr>
      <vt:lpstr>Preguntas?</vt:lpstr>
      <vt:lpstr>Muchas Gracias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Mauro Ciancio</cp:lastModifiedBy>
  <cp:revision>205</cp:revision>
  <dcterms:created xsi:type="dcterms:W3CDTF">2010-12-05T02:40:46Z</dcterms:created>
  <dcterms:modified xsi:type="dcterms:W3CDTF">2010-12-08T00:15:52Z</dcterms:modified>
</cp:coreProperties>
</file>